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363" r:id="rId2"/>
    <p:sldId id="2473" r:id="rId3"/>
    <p:sldId id="2476" r:id="rId4"/>
    <p:sldId id="2477" r:id="rId5"/>
    <p:sldId id="2474" r:id="rId6"/>
    <p:sldId id="2480" r:id="rId7"/>
    <p:sldId id="2482" r:id="rId8"/>
    <p:sldId id="2483" r:id="rId9"/>
    <p:sldId id="2470" r:id="rId10"/>
    <p:sldId id="2467" r:id="rId11"/>
    <p:sldId id="2460" r:id="rId12"/>
  </p:sldIdLst>
  <p:sldSz cx="12192000" cy="6858000"/>
  <p:notesSz cx="6858000" cy="9237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Rolfe" initials="BR" lastIdx="1" clrIdx="0"/>
  <p:cmAuthor id="2" name="Rojan Chitrakar" initials="RC" lastIdx="5" clrIdx="1">
    <p:extLst>
      <p:ext uri="{19B8F6BF-5375-455C-9EA6-DF929625EA0E}">
        <p15:presenceInfo xmlns:p15="http://schemas.microsoft.com/office/powerpoint/2012/main" userId="S-1-5-21-147214757-305610072-1517763936-96592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B8B"/>
    <a:srgbClr val="0000FF"/>
    <a:srgbClr val="FAEE98"/>
    <a:srgbClr val="C3EC8F"/>
    <a:srgbClr val="EAEC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150" autoAdjust="0"/>
  </p:normalViewPr>
  <p:slideViewPr>
    <p:cSldViewPr>
      <p:cViewPr varScale="1">
        <p:scale>
          <a:sx n="90" d="100"/>
          <a:sy n="90" d="100"/>
        </p:scale>
        <p:origin x="326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4371" y="4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1FAD8B0C-1BCA-4B4B-86AE-C63712745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B58C36BB-FB5B-4752-861B-050CB2D21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849DF383-6460-403D-AF77-5FFF96D9E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9E279C52-D4F4-4280-B302-F741933E0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8" name="AutoShape 5">
            <a:extLst>
              <a:ext uri="{FF2B5EF4-FFF2-40B4-BE49-F238E27FC236}">
                <a16:creationId xmlns:a16="http://schemas.microsoft.com/office/drawing/2014/main" id="{798152AC-16A6-47DC-A055-B74C14C5E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9" name="Text Box 6">
            <a:extLst>
              <a:ext uri="{FF2B5EF4-FFF2-40B4-BE49-F238E27FC236}">
                <a16:creationId xmlns:a16="http://schemas.microsoft.com/office/drawing/2014/main" id="{7B12017D-B53A-4443-ACCE-293205F1A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95250"/>
            <a:ext cx="27844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7FBA8C1C-E32A-4F14-9D1F-D7601E734A7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46113" y="85725"/>
            <a:ext cx="2700337" cy="211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3081" name="Rectangle 8">
            <a:extLst>
              <a:ext uri="{FF2B5EF4-FFF2-40B4-BE49-F238E27FC236}">
                <a16:creationId xmlns:a16="http://schemas.microsoft.com/office/drawing/2014/main" id="{E122C960-2A54-40F5-A908-87971E0C703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66713" y="698500"/>
            <a:ext cx="6121400" cy="34432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1234A300-5485-429F-944B-554FF57137B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87850"/>
            <a:ext cx="5021263" cy="4148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83" name="Text Box 10">
            <a:extLst>
              <a:ext uri="{FF2B5EF4-FFF2-40B4-BE49-F238E27FC236}">
                <a16:creationId xmlns:a16="http://schemas.microsoft.com/office/drawing/2014/main" id="{1C68885A-041B-4C0A-8E83-F16A43DC5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8942388"/>
            <a:ext cx="2482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1E70119-92F6-4621-AC57-B463517937D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2901950" y="8942388"/>
            <a:ext cx="784225" cy="730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5613" name="Rectangle 12">
            <a:extLst>
              <a:ext uri="{FF2B5EF4-FFF2-40B4-BE49-F238E27FC236}">
                <a16:creationId xmlns:a16="http://schemas.microsoft.com/office/drawing/2014/main" id="{A90C13E1-E327-4B98-B22B-780D71105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8942388"/>
            <a:ext cx="2255837" cy="1825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altLang="en-US" dirty="0">
                <a:solidFill>
                  <a:srgbClr val="000000"/>
                </a:solidFill>
              </a:rPr>
              <a:t>Tentative agenda Full WG</a:t>
            </a:r>
          </a:p>
        </p:txBody>
      </p:sp>
      <p:sp>
        <p:nvSpPr>
          <p:cNvPr id="3086" name="Line 13">
            <a:extLst>
              <a:ext uri="{FF2B5EF4-FFF2-40B4-BE49-F238E27FC236}">
                <a16:creationId xmlns:a16="http://schemas.microsoft.com/office/drawing/2014/main" id="{4458E013-756C-4026-9A0C-ED693EE20C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600" y="8940800"/>
            <a:ext cx="5405438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087" name="Line 14">
            <a:extLst>
              <a:ext uri="{FF2B5EF4-FFF2-40B4-BE49-F238E27FC236}">
                <a16:creationId xmlns:a16="http://schemas.microsoft.com/office/drawing/2014/main" id="{A892DDF2-531F-4C1A-BB8E-FDD3F71D98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988" y="295275"/>
            <a:ext cx="555466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FDF47AF-7F27-47A2-AC95-1B734D852285}"/>
              </a:ext>
            </a:extLst>
          </p:cNvPr>
          <p:cNvSpPr>
            <a:spLocks noGrp="1" noChangeArrowheads="1"/>
          </p:cNvSpPr>
          <p:nvPr>
            <p:ph type="dt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ea typeface="Arial Unicode MS" pitchFamily="34" charset="-128"/>
              </a:rPr>
              <a:t>07/12/10</a:t>
            </a:r>
          </a:p>
        </p:txBody>
      </p:sp>
      <p:sp>
        <p:nvSpPr>
          <p:cNvPr id="5123" name="Rectangle 11">
            <a:extLst>
              <a:ext uri="{FF2B5EF4-FFF2-40B4-BE49-F238E27FC236}">
                <a16:creationId xmlns:a16="http://schemas.microsoft.com/office/drawing/2014/main" id="{E7A312FD-48BA-4567-B1F3-7520CA98CA1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Page </a:t>
            </a:r>
            <a:fld id="{2A02BA22-F607-40B6-B650-89B025089CA0}" type="slidenum">
              <a:rPr lang="en-US" altLang="en-US" sz="24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2400" dirty="0"/>
          </a:p>
        </p:txBody>
      </p:sp>
      <p:sp>
        <p:nvSpPr>
          <p:cNvPr id="5124" name="Text Box 1">
            <a:extLst>
              <a:ext uri="{FF2B5EF4-FFF2-40B4-BE49-F238E27FC236}">
                <a16:creationId xmlns:a16="http://schemas.microsoft.com/office/drawing/2014/main" id="{C0042731-F3F6-4A64-81A0-A6EDF2F79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3" y="96838"/>
            <a:ext cx="2708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/>
              <a:t>Jul 12, 2010</a:t>
            </a:r>
          </a:p>
        </p:txBody>
      </p:sp>
      <p:sp>
        <p:nvSpPr>
          <p:cNvPr id="5125" name="Text Box 2">
            <a:extLst>
              <a:ext uri="{FF2B5EF4-FFF2-40B4-BE49-F238E27FC236}">
                <a16:creationId xmlns:a16="http://schemas.microsoft.com/office/drawing/2014/main" id="{15A48728-99FA-4FFC-99DB-2BCCC7484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950" y="8942388"/>
            <a:ext cx="7921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dirty="0"/>
              <a:t>Page </a:t>
            </a:r>
            <a:fld id="{B08E7645-705B-4ADD-B5B6-F7EFEFDE2AD9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dirty="0"/>
          </a:p>
        </p:txBody>
      </p:sp>
      <p:sp>
        <p:nvSpPr>
          <p:cNvPr id="5126" name="Text Box 3">
            <a:extLst>
              <a:ext uri="{FF2B5EF4-FFF2-40B4-BE49-F238E27FC236}">
                <a16:creationId xmlns:a16="http://schemas.microsoft.com/office/drawing/2014/main" id="{40B3C9E2-901C-4E2D-9196-A5D26B9606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5125" y="698500"/>
            <a:ext cx="6132513" cy="3451225"/>
          </a:xfrm>
          <a:solidFill>
            <a:srgbClr val="FFFFFF"/>
          </a:solidFill>
          <a:ln/>
        </p:spPr>
      </p:sp>
      <p:sp>
        <p:nvSpPr>
          <p:cNvPr id="5127" name="Text Box 4">
            <a:extLst>
              <a:ext uri="{FF2B5EF4-FFF2-40B4-BE49-F238E27FC236}">
                <a16:creationId xmlns:a16="http://schemas.microsoft.com/office/drawing/2014/main" id="{9444E41B-0F32-4A16-9E20-D6DFD1D90F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87850"/>
            <a:ext cx="5022850" cy="414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 baseline="0" dirty="0"/>
              <a:t>1)</a:t>
            </a:r>
          </a:p>
          <a:p>
            <a:r>
              <a:rPr lang="en-US" sz="1000" kern="1200" baseline="0" dirty="0">
                <a:solidFill>
                  <a:srgbClr val="000000"/>
                </a:solidFill>
                <a:effectLst/>
                <a:latin typeface="Times New Roman" charset="0"/>
                <a:ea typeface="MS PGothic" panose="020B0600070205080204" pitchFamily="34" charset="-128"/>
                <a:cs typeface="ＭＳ Ｐゴシック" charset="0"/>
              </a:rPr>
              <a:t>assuming @250kbps for both DL and UL (4 us per bit):</a:t>
            </a:r>
            <a:endParaRPr lang="en-US" sz="1000" baseline="0" dirty="0">
              <a:effectLst/>
            </a:endParaRPr>
          </a:p>
          <a:p>
            <a:r>
              <a:rPr lang="en-US" sz="1000" kern="1200" baseline="0" dirty="0">
                <a:solidFill>
                  <a:srgbClr val="000000"/>
                </a:solidFill>
                <a:effectLst/>
                <a:latin typeface="Times New Roman" charset="0"/>
                <a:ea typeface="MS PGothic" panose="020B0600070205080204" pitchFamily="34" charset="-128"/>
                <a:cs typeface="ＭＳ Ｐゴシック" charset="0"/>
              </a:rPr>
              <a:t>Query, Ack (10 octet PPDU) = 320 uS/PPDU</a:t>
            </a:r>
            <a:endParaRPr lang="en-US" sz="1000" baseline="0" dirty="0">
              <a:effectLst/>
            </a:endParaRPr>
          </a:p>
          <a:p>
            <a:r>
              <a:rPr lang="en-US" sz="1000" kern="1200" baseline="0" dirty="0">
                <a:solidFill>
                  <a:srgbClr val="000000"/>
                </a:solidFill>
                <a:effectLst/>
                <a:latin typeface="Times New Roman" charset="0"/>
                <a:ea typeface="MS PGothic" panose="020B0600070205080204" pitchFamily="34" charset="-128"/>
                <a:cs typeface="ＭＳ Ｐゴシック" charset="0"/>
              </a:rPr>
              <a:t>QueryRep (8 octet PPDU) = 256 uS</a:t>
            </a:r>
            <a:endParaRPr lang="en-US" sz="1000" baseline="0" dirty="0">
              <a:effectLst/>
            </a:endParaRPr>
          </a:p>
          <a:p>
            <a:r>
              <a:rPr lang="en-US" sz="1000" kern="1200" baseline="0" dirty="0">
                <a:solidFill>
                  <a:srgbClr val="000000"/>
                </a:solidFill>
                <a:effectLst/>
                <a:latin typeface="Times New Roman" charset="0"/>
                <a:ea typeface="MS PGothic" panose="020B0600070205080204" pitchFamily="34" charset="-128"/>
                <a:cs typeface="ＭＳ Ｐゴシック" charset="0"/>
              </a:rPr>
              <a:t>RN16 (24 bits) = 96 uS</a:t>
            </a:r>
            <a:endParaRPr lang="en-US" sz="1000" baseline="0" dirty="0">
              <a:effectLst/>
            </a:endParaRPr>
          </a:p>
          <a:p>
            <a:r>
              <a:rPr lang="en-US" sz="1000" kern="1200" baseline="0" dirty="0">
                <a:solidFill>
                  <a:srgbClr val="000000"/>
                </a:solidFill>
                <a:effectLst/>
                <a:latin typeface="Times New Roman" charset="0"/>
                <a:ea typeface="MS PGothic" panose="020B0600070205080204" pitchFamily="34" charset="-128"/>
                <a:cs typeface="ＭＳ Ｐゴシック" charset="0"/>
              </a:rPr>
              <a:t>EPC (128 bits) = 512 uS</a:t>
            </a:r>
          </a:p>
          <a:p>
            <a:r>
              <a:rPr lang="en-US" sz="1000" kern="1200" baseline="0" dirty="0">
                <a:solidFill>
                  <a:srgbClr val="000000"/>
                </a:solidFill>
                <a:effectLst/>
                <a:latin typeface="Times New Roman" charset="0"/>
                <a:ea typeface="MS PGothic" panose="020B0600070205080204" pitchFamily="34" charset="-128"/>
              </a:rPr>
              <a:t>2)</a:t>
            </a:r>
          </a:p>
          <a:p>
            <a:r>
              <a:rPr lang="en-US" sz="1200" kern="1200" dirty="0">
                <a:solidFill>
                  <a:srgbClr val="000000"/>
                </a:solidFill>
                <a:effectLst/>
                <a:latin typeface="Times New Roman" charset="0"/>
                <a:ea typeface="MS PGothic" panose="020B0600070205080204" pitchFamily="34" charset="-128"/>
                <a:cs typeface="ＭＳ Ｐゴシック" charset="0"/>
              </a:rPr>
              <a:t>QueryRep (5 octet PPDU = 160 uS</a:t>
            </a:r>
            <a:endParaRPr lang="en-SG" sz="1000" baseline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07131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sz="1000" baseline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9921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DECFD97-FF53-4387-BAF0-F12D463EB1E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AA2C270-03FA-43C7-AEFB-067184F3C06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873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865CD11-6439-4324-AFE9-E89B987C693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D27314-9434-4B6F-80C2-AAC402118CD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828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F17094D-F91B-41DB-9A16-A7218645C9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3D266AC6-DD33-448D-B445-2628016ADA7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799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371601"/>
            <a:ext cx="5073651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9651" y="1371601"/>
            <a:ext cx="5075767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60F77CD-DD4D-4F42-85AE-C07B6997D23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4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906BD87-6C63-4BAE-BB78-2E037CDA80C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7143AE2-8961-49C4-80E3-5346A3EB4C4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899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77CDBA8A-BE42-43E1-A3A6-A4B661E728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325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DB69A1-11BC-41B0-8884-BE90EB60263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5659967" y="6538914"/>
            <a:ext cx="872067" cy="382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</a:t>
            </a:r>
            <a:fld id="{0F04E8E9-279B-42CA-B6E8-61A287E0027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434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E37D6BB-C57E-46F3-9463-6F29DC2C04C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771F862-3EEA-4803-88C2-BE8D6DB460B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4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AF5D4AB-E353-4EAB-9E5C-B82B00CB7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2234"/>
            <a:ext cx="5283200" cy="1846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spAutoFit/>
          </a:bodyPr>
          <a:lstStyle>
            <a:lvl1pPr marL="342900" indent="-34290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42875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18859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3431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28003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2575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indent="0" algn="r" eaLnBrk="1" hangingPunct="1">
              <a:buSzPct val="100000"/>
              <a:defRPr/>
            </a:pPr>
            <a:r>
              <a:rPr lang="en-GB" altLang="en-US" sz="1200" b="1" dirty="0">
                <a:solidFill>
                  <a:schemeClr val="tx1"/>
                </a:solidFill>
              </a:rPr>
              <a:t>doc.: IEEE 802.11-24/1805r0</a:t>
            </a:r>
          </a:p>
        </p:txBody>
      </p:sp>
      <p:sp>
        <p:nvSpPr>
          <p:cNvPr id="1027" name="Line 2">
            <a:extLst>
              <a:ext uri="{FF2B5EF4-FFF2-40B4-BE49-F238E27FC236}">
                <a16:creationId xmlns:a16="http://schemas.microsoft.com/office/drawing/2014/main" id="{132CA22D-276C-45C8-B677-E5BCA761A59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831B6CFB-2FA6-4CFA-9B69-4004A92F5FEE}"/>
              </a:ext>
            </a:extLst>
          </p:cNvPr>
          <p:cNvSpPr>
            <a:spLocks noChangeShapeType="1"/>
          </p:cNvSpPr>
          <p:nvPr/>
        </p:nvSpPr>
        <p:spPr bwMode="auto">
          <a:xfrm>
            <a:off x="941917" y="6477000"/>
            <a:ext cx="1043728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7274DC08-9B8C-464E-97F8-9AF419E7B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04800"/>
            <a:ext cx="2336800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GB" sz="1200" dirty="0"/>
              <a:t>November 2024</a:t>
            </a:r>
          </a:p>
        </p:txBody>
      </p:sp>
      <p:sp>
        <p:nvSpPr>
          <p:cNvPr id="1030" name="Text Box 6">
            <a:extLst>
              <a:ext uri="{FF2B5EF4-FFF2-40B4-BE49-F238E27FC236}">
                <a16:creationId xmlns:a16="http://schemas.microsoft.com/office/drawing/2014/main" id="{5C9A48D8-B217-4A04-8A4A-17E7990FB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4734" y="6478588"/>
            <a:ext cx="4995333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 eaLnBrk="1" hangingPunct="1">
              <a:spcBef>
                <a:spcPts val="750"/>
              </a:spcBef>
              <a:buSzPct val="100000"/>
              <a:defRPr/>
            </a:pPr>
            <a:r>
              <a:rPr lang="en-GB" sz="1200" dirty="0"/>
              <a:t>Rojan Chitrakar </a:t>
            </a:r>
            <a:r>
              <a:rPr lang="en-SG" sz="1200" dirty="0"/>
              <a:t>(Huawei</a:t>
            </a:r>
            <a:r>
              <a:rPr lang="zh-CN" altLang="en-US" sz="1200" dirty="0"/>
              <a:t>）</a:t>
            </a:r>
            <a:endParaRPr lang="en-GB" sz="1200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5D51B55C-069B-4D75-9B4D-246CDA062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07436" y="685801"/>
            <a:ext cx="10352617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CF464D6-905A-4259-BFB1-449C29AED4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70" y="1371601"/>
            <a:ext cx="10352617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  <a:p>
            <a:pPr lvl="4"/>
            <a:r>
              <a:rPr lang="en-GB" altLang="en-US" dirty="0"/>
              <a:t>Eighth Outline Level</a:t>
            </a:r>
          </a:p>
          <a:p>
            <a:pPr lvl="4"/>
            <a:r>
              <a:rPr lang="en-GB" altLang="en-US" dirty="0"/>
              <a:t>Ninth Outline Level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B2EF45E-69B5-4D61-ACC6-817BA12ACDB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615518" y="6554788"/>
            <a:ext cx="874183" cy="239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945B3CD-E11D-4C08-80C1-5F9C37B0203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7" r:id="rId7"/>
    <p:sldLayoutId id="2147483824" r:id="rId8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01.vsd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64AAF1A-2CBC-4960-9362-D10130ACC9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375070"/>
              </p:ext>
            </p:extLst>
          </p:nvPr>
        </p:nvGraphicFramePr>
        <p:xfrm>
          <a:off x="767408" y="2687451"/>
          <a:ext cx="10441160" cy="1676400"/>
        </p:xfrm>
        <a:graphic>
          <a:graphicData uri="http://schemas.openxmlformats.org/drawingml/2006/table">
            <a:tbl>
              <a:tblPr firstRow="1" bandRow="1"/>
              <a:tblGrid>
                <a:gridCol w="2734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1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 Chitrakar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rojan.chitrakar@huawei.com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Lei Huang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Ian Bajaj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446511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F84DA3A-0E09-4ACE-B694-6777AFD069BA}"/>
              </a:ext>
            </a:extLst>
          </p:cNvPr>
          <p:cNvSpPr txBox="1">
            <a:spLocks/>
          </p:cNvSpPr>
          <p:nvPr/>
        </p:nvSpPr>
        <p:spPr bwMode="auto">
          <a:xfrm>
            <a:off x="1847528" y="615636"/>
            <a:ext cx="8134672" cy="129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0" defTabSz="914400">
              <a:defRPr/>
            </a:pPr>
            <a:r>
              <a:rPr lang="en-US" kern="0">
                <a:solidFill>
                  <a:srgbClr val="000000"/>
                </a:solidFill>
                <a:latin typeface="Times New Roman"/>
              </a:rPr>
              <a:t>AMP time-based </a:t>
            </a:r>
            <a:r>
              <a:rPr lang="en-US" kern="0" dirty="0">
                <a:solidFill>
                  <a:srgbClr val="000000"/>
                </a:solidFill>
                <a:latin typeface="Times New Roman"/>
              </a:rPr>
              <a:t>channel access discussions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CEB2F4D-5A9A-4FB8-877B-EDFC80EDE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552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defTabSz="457200"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Date</a:t>
            </a:r>
            <a:r>
              <a:rPr lang="en-US" sz="2000">
                <a:solidFill>
                  <a:srgbClr val="000000"/>
                </a:solidFill>
                <a:latin typeface="Times New Roman"/>
              </a:rPr>
              <a:t>: 5 </a:t>
            </a:r>
            <a:r>
              <a:rPr lang="en-US" sz="2000" dirty="0">
                <a:solidFill>
                  <a:srgbClr val="000000"/>
                </a:solidFill>
                <a:latin typeface="Times New Roman"/>
              </a:rPr>
              <a:t>November 2024</a:t>
            </a:r>
            <a:endParaRPr lang="en-US" sz="2000" b="0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254839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that: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For backscatter non-AP AMP STAs, the logical interface of the UHF protocol is reused (using 802.11 frames that encapsulate UHF commands).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24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Note: The logical interface of the UHF protocol is defined by the EPC® Radio-Frequency Identity Generation-2 UHF RFID Standard.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981182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References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91344" y="1322731"/>
            <a:ext cx="11809312" cy="221599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[1] 24/0836r0, Thoughts on AMP RFID tags  (Rojan Chitrakar et. al.)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[2] 24/1212r0, Discussions on AMP Channel access (Rojan Chitrakar et. al.)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[3] 11-24/1237, AMP Tag-STA Requirements for Close-Range Backscattering (Rui Cao et. al.)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[4] EPC® Radio-Frequency Identity Generation-2 UHF RFID Standard V3.0 (GS1)</a:t>
            </a:r>
          </a:p>
        </p:txBody>
      </p:sp>
    </p:spTree>
    <p:extLst>
      <p:ext uri="{BB962C8B-B14F-4D97-AF65-F5344CB8AC3E}">
        <p14:creationId xmlns:p14="http://schemas.microsoft.com/office/powerpoint/2010/main" val="3017149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Recap: Encapsulated UHF command based channel access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7" y="1322731"/>
            <a:ext cx="11916503" cy="5909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In [1] we shared our thoughts on AMP dual-mode RFID tags and proposed to encapsulate UHF commands in AMP frames.</a:t>
            </a:r>
            <a:endParaRPr 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2FF54CA-56B8-4960-A762-C53177DFA9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3201873"/>
              </p:ext>
            </p:extLst>
          </p:nvPr>
        </p:nvGraphicFramePr>
        <p:xfrm>
          <a:off x="137748" y="2622230"/>
          <a:ext cx="11916503" cy="2163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" name="Visio" r:id="rId3" imgW="8743925" imgH="1587635" progId="Visio.Drawing.15">
                  <p:embed/>
                </p:oleObj>
              </mc:Choice>
              <mc:Fallback>
                <p:oleObj name="Visio" r:id="rId3" imgW="8743925" imgH="1587635" progId="Visio.Drawing.15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1D3F60FE-D244-41DC-BEF2-4164EEFB3E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748" y="2622230"/>
                        <a:ext cx="11916503" cy="21634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2026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E400C4-D374-470F-93AE-7D786B3433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3384" y="1314536"/>
            <a:ext cx="7849280" cy="50372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Recap: Time-slot based random access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4104456" cy="417037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In [2], we shared a potential time-slot based random access scheme: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AMP AP gains access to wireless medium and transmits an AMP Poll frame to starts a random access session with 2</a:t>
            </a:r>
            <a:r>
              <a:rPr lang="en-US" sz="1400" baseline="30000" dirty="0">
                <a:solidFill>
                  <a:srgbClr val="000000"/>
                </a:solidFill>
                <a:latin typeface="Arial"/>
                <a:ea typeface="ＭＳ Ｐゴシック"/>
              </a:rPr>
              <a:t>ECW</a:t>
            </a: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 time slots.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Upon receiving the AMP Poll frame, eligible AMP STAs randomly choose a slot and transmit in the slot.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A second AMP frame (AMP Re-Poll) continues the random access session in a different TXOP.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Example: 8 slots spread across two TXOPs and four backscattering AMP STAs contending:</a:t>
            </a:r>
          </a:p>
        </p:txBody>
      </p:sp>
    </p:spTree>
    <p:extLst>
      <p:ext uri="{BB962C8B-B14F-4D97-AF65-F5344CB8AC3E}">
        <p14:creationId xmlns:p14="http://schemas.microsoft.com/office/powerpoint/2010/main" val="1134105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Targeted AMP non-AP STAs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196752"/>
            <a:ext cx="12097344" cy="445660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457200" lvl="0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Active 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transmitter non-AP AMP STAs (Active AMP tags)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1200150" lvl="1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Do not require carrier signal</a:t>
            </a:r>
          </a:p>
          <a:p>
            <a:pPr marL="1200150" lvl="1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Clock accuracy ±10</a:t>
            </a:r>
            <a:r>
              <a:rPr lang="en-US" sz="1800" baseline="30000" dirty="0">
                <a:solidFill>
                  <a:srgbClr val="000000"/>
                </a:solidFill>
                <a:latin typeface="Arial"/>
                <a:ea typeface="ＭＳ Ｐゴシック"/>
              </a:rPr>
              <a:t>3 </a:t>
            </a: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ppm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457200" lvl="0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Dual-mode backscatter 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non-AP AMP STAs (Dual-mode backscatter AMP tags)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1200150" lvl="1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Require carrier signal</a:t>
            </a:r>
          </a:p>
          <a:p>
            <a:pPr marL="1200150" lvl="1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Clock accuracy ±10</a:t>
            </a:r>
            <a:r>
              <a:rPr lang="en-US" sz="1800" baseline="30000" dirty="0">
                <a:solidFill>
                  <a:srgbClr val="000000"/>
                </a:solidFill>
                <a:latin typeface="Arial"/>
                <a:ea typeface="ＭＳ Ｐゴシック"/>
              </a:rPr>
              <a:t>5 </a:t>
            </a: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ppm</a:t>
            </a:r>
          </a:p>
          <a:p>
            <a:pPr marL="1200150" lvl="1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07937" algn="ctr"/>
              </a:tabLst>
            </a:pPr>
            <a:r>
              <a:rPr lang="en-US" sz="1800" b="1" dirty="0">
                <a:solidFill>
                  <a:srgbClr val="000000"/>
                </a:solidFill>
                <a:latin typeface="Arial"/>
                <a:ea typeface="ＭＳ Ｐゴシック"/>
              </a:rPr>
              <a:t>Supports UHF protocol</a:t>
            </a:r>
            <a:endParaRPr lang="en-US" sz="20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457200" lvl="0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AMP only 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backscatter non-AP AMP STAs (Single-mode backscatter AMP tags)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1200150" lvl="1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Require carrier signal</a:t>
            </a:r>
          </a:p>
          <a:p>
            <a:pPr marL="1200150" lvl="1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Clock accuracy ±10</a:t>
            </a:r>
            <a:r>
              <a:rPr lang="en-US" sz="1800" baseline="30000" dirty="0">
                <a:solidFill>
                  <a:srgbClr val="000000"/>
                </a:solidFill>
                <a:latin typeface="Arial"/>
                <a:ea typeface="ＭＳ Ｐゴシック"/>
              </a:rPr>
              <a:t>5 </a:t>
            </a: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ppm</a:t>
            </a:r>
          </a:p>
          <a:p>
            <a:pPr marL="1200150" lvl="1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07937" algn="ctr"/>
              </a:tabLst>
            </a:pPr>
            <a:r>
              <a:rPr lang="en-US" sz="1800" b="1" dirty="0">
                <a:solidFill>
                  <a:srgbClr val="000000"/>
                </a:solidFill>
                <a:latin typeface="Arial"/>
                <a:ea typeface="ＭＳ Ｐゴシック"/>
              </a:rPr>
              <a:t>Assumption: Also supports UHF protocol</a:t>
            </a: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176232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Discussion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19336" y="1412776"/>
            <a:ext cx="11881320" cy="524451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Since the UHF RFID standard [4] is the de facto standard for passive UHF RFID tags, it is reasonable for backscatter AMP tags to support the </a:t>
            </a:r>
            <a:r>
              <a:rPr lang="en-US" sz="2000" b="1" dirty="0">
                <a:solidFill>
                  <a:schemeClr val="tx1"/>
                </a:solidFill>
                <a:latin typeface="Arial"/>
                <a:ea typeface="ＭＳ Ｐゴシック"/>
              </a:rPr>
              <a:t>logical interface</a:t>
            </a: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 of the UHF protocol.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The physical interface (i.e., air interface) will likely be different.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UHF Logical interface defines Tag memory, flags, states, selection, inventory, and access. [4]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The backscatter AMP tags are expected to have lower hardware capabilities compared to active AMP tags: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Clock accuracy ±10</a:t>
            </a:r>
            <a:r>
              <a:rPr lang="en-US" sz="1800" baseline="30000" dirty="0">
                <a:solidFill>
                  <a:srgbClr val="000000"/>
                </a:solidFill>
                <a:latin typeface="Arial"/>
                <a:ea typeface="ＭＳ Ｐゴシック"/>
              </a:rPr>
              <a:t>5 </a:t>
            </a: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ppm =&gt; Cannot rely on clock count for scheduled/polled events [3]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Small energy capacity =&gt; One read transaction needs to be finished within one PPDU or TXOP [3]</a:t>
            </a:r>
          </a:p>
          <a:p>
            <a:pPr lvl="1" indent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20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b="1" dirty="0">
                <a:solidFill>
                  <a:schemeClr val="tx1"/>
                </a:solidFill>
                <a:latin typeface="Arial"/>
                <a:ea typeface="ＭＳ Ｐゴシック"/>
              </a:rPr>
              <a:t>Proposal: Two different channel access mechanisms for Active AMP tags and Backscatter AMP tags:</a:t>
            </a:r>
            <a:endParaRPr lang="en-US" sz="20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457200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 For backscatter AMP tags, the logical interface of the UHF protocol is reused (using 802.11 frames that encapsulates UHF commands).</a:t>
            </a:r>
          </a:p>
          <a:p>
            <a:pPr marL="457200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 For active AMP tags, more efficient time-slot based channel access scheme may be used.</a:t>
            </a:r>
            <a:endParaRPr lang="en-US" sz="2000" b="1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53063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Backscatter AMP tags (1)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19336" y="1268760"/>
            <a:ext cx="11881320" cy="106490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1. For backscatter AMP tags, the logical interface of the UHF protocol is reused: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AMP frames encapsulates UHF commands.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AMP tags respond to the UHF commands as per the UHF RFID standard [4].</a:t>
            </a:r>
          </a:p>
        </p:txBody>
      </p:sp>
      <p:pic>
        <p:nvPicPr>
          <p:cNvPr id="9" name="pic">
            <a:extLst>
              <a:ext uri="{FF2B5EF4-FFF2-40B4-BE49-F238E27FC236}">
                <a16:creationId xmlns:a16="http://schemas.microsoft.com/office/drawing/2014/main" id="{56AFF732-1FAD-4163-B9F1-7FA278C9FD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2609" y="2204864"/>
            <a:ext cx="8600000" cy="42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422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Backscatter AMP tags (2)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19336" y="1268760"/>
            <a:ext cx="11953328" cy="3139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The default TXOP limit for AC_BK in 2.4 GHz is 2.528ms; it may be challenging to complete one read transaction within one TXOP.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CC8CD1-BDA6-442A-87FA-D99EBD687613}"/>
              </a:ext>
            </a:extLst>
          </p:cNvPr>
          <p:cNvSpPr txBox="1"/>
          <p:nvPr/>
        </p:nvSpPr>
        <p:spPr>
          <a:xfrm>
            <a:off x="8040216" y="2060848"/>
            <a:ext cx="4032448" cy="157581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Some optimization may be made to improve the air-time efficiency: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E.g., the </a:t>
            </a:r>
            <a:r>
              <a:rPr lang="en-US" sz="1600" i="1" dirty="0">
                <a:solidFill>
                  <a:srgbClr val="000000"/>
                </a:solidFill>
                <a:latin typeface="Arial"/>
                <a:ea typeface="ＭＳ Ｐゴシック"/>
              </a:rPr>
              <a:t>QueryRep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 UHF command may be replaced by a shorter transmission (Slot SYNC) instead of being encapsulated within a AMP frame.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F18C3C-C69B-4867-A782-2EB430927B87}"/>
              </a:ext>
            </a:extLst>
          </p:cNvPr>
          <p:cNvSpPr txBox="1"/>
          <p:nvPr/>
        </p:nvSpPr>
        <p:spPr>
          <a:xfrm>
            <a:off x="7464152" y="6044588"/>
            <a:ext cx="4385414" cy="3139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Times New Roman" charset="0"/>
                <a:cs typeface="ＭＳ Ｐゴシック" charset="0"/>
              </a:rPr>
              <a:t>Note: assuming @250kbps for both DL and UL</a:t>
            </a:r>
            <a:endParaRPr lang="en-US" sz="16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pic>
        <p:nvPicPr>
          <p:cNvPr id="10" name="pic">
            <a:extLst>
              <a:ext uri="{FF2B5EF4-FFF2-40B4-BE49-F238E27FC236}">
                <a16:creationId xmlns:a16="http://schemas.microsoft.com/office/drawing/2014/main" id="{39B27018-CACD-45C5-9160-1A806F1763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2649" y="1582692"/>
            <a:ext cx="7298272" cy="4845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550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Backscatter AMP tags (3)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19336" y="1073219"/>
            <a:ext cx="11953328" cy="5355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In case one read/write transaction cannot be completed within one TXOP, existing UHF protocol mechanisms (e.g. select, session flags) may be leveraged to continue the transaction in subsequent TXOPs.</a:t>
            </a:r>
          </a:p>
        </p:txBody>
      </p:sp>
      <p:pic>
        <p:nvPicPr>
          <p:cNvPr id="9" name="pic">
            <a:extLst>
              <a:ext uri="{FF2B5EF4-FFF2-40B4-BE49-F238E27FC236}">
                <a16:creationId xmlns:a16="http://schemas.microsoft.com/office/drawing/2014/main" id="{9045028F-C2E3-4E5E-995A-BBF0EF2B8C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3352" y="1551287"/>
            <a:ext cx="6668152" cy="493191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46D01E1-C83C-4703-9698-17EC40ADC51F}"/>
              </a:ext>
            </a:extLst>
          </p:cNvPr>
          <p:cNvSpPr txBox="1"/>
          <p:nvPr/>
        </p:nvSpPr>
        <p:spPr>
          <a:xfrm>
            <a:off x="8040216" y="2060848"/>
            <a:ext cx="4032448" cy="7571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An example of singulating an AMP tag in a first TXOP and performing a </a:t>
            </a:r>
            <a:r>
              <a:rPr lang="en-US" sz="1600" i="1" dirty="0">
                <a:solidFill>
                  <a:srgbClr val="000000"/>
                </a:solidFill>
                <a:latin typeface="Arial"/>
                <a:ea typeface="ＭＳ Ｐゴシック"/>
              </a:rPr>
              <a:t>write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 operation in a second TXOP.</a:t>
            </a:r>
          </a:p>
        </p:txBody>
      </p:sp>
    </p:spTree>
    <p:extLst>
      <p:ext uri="{BB962C8B-B14F-4D97-AF65-F5344CB8AC3E}">
        <p14:creationId xmlns:p14="http://schemas.microsoft.com/office/powerpoint/2010/main" val="2915084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Summary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12097344" cy="468435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24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800" dirty="0">
                <a:solidFill>
                  <a:schemeClr val="tx1"/>
                </a:solidFill>
                <a:latin typeface="Arial"/>
                <a:ea typeface="ＭＳ Ｐゴシック"/>
              </a:rPr>
              <a:t>We discussed the different capabilities of active AMP tags and backscatter AMP tags and proposed that two different channel access mechanisms be considered for active AMP tags and backscatter AMP tags:</a:t>
            </a:r>
          </a:p>
          <a:p>
            <a:pPr marL="457200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 For backscatter AMP tags, the logical interface of the UHF protocol is reused (using 802.11 frames that encapsulates UHF commands).</a:t>
            </a:r>
          </a:p>
          <a:p>
            <a:pPr marL="1200150" lvl="1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Some optimization may be made to improve the air-time efficiency.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24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457200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For active AMP tags, more efficient time-slot based channel access scheme may be used.</a:t>
            </a:r>
            <a:endParaRPr lang="en-US" sz="2800" b="1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165623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114040</TotalTime>
  <Words>913</Words>
  <Application>Microsoft Office PowerPoint</Application>
  <PresentationFormat>Widescreen</PresentationFormat>
  <Paragraphs>99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 Unicode MS</vt:lpstr>
      <vt:lpstr>Microsoft YaHei</vt:lpstr>
      <vt:lpstr>MS PGothic</vt:lpstr>
      <vt:lpstr>MS PGothic</vt:lpstr>
      <vt:lpstr>Arial</vt:lpstr>
      <vt:lpstr>Times New Roman</vt:lpstr>
      <vt:lpstr>Wingdings</vt:lpstr>
      <vt:lpstr>Office Theme</vt:lpstr>
      <vt:lpstr>Visio</vt:lpstr>
      <vt:lpstr>PowerPoint Presentation</vt:lpstr>
      <vt:lpstr>Recap: Encapsulated UHF command based channel access</vt:lpstr>
      <vt:lpstr>Recap: Time-slot based random access</vt:lpstr>
      <vt:lpstr>Targeted AMP non-AP STAs</vt:lpstr>
      <vt:lpstr>Discussion</vt:lpstr>
      <vt:lpstr>Backscatter AMP tags (1)</vt:lpstr>
      <vt:lpstr>Backscatter AMP tags (2)</vt:lpstr>
      <vt:lpstr>Backscatter AMP tags (3)</vt:lpstr>
      <vt:lpstr>Summary</vt:lpstr>
      <vt:lpstr>SP 1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Slides</dc:title>
  <dc:subject/>
  <dc:creator>ben@blindcreek.com</dc:creator>
  <cp:keywords/>
  <dc:description/>
  <cp:lastModifiedBy>Rojan Chitrakar</cp:lastModifiedBy>
  <cp:revision>720</cp:revision>
  <cp:lastPrinted>2000-03-07T00:55:37Z</cp:lastPrinted>
  <dcterms:created xsi:type="dcterms:W3CDTF">2016-01-17T22:48:36Z</dcterms:created>
  <dcterms:modified xsi:type="dcterms:W3CDTF">2024-11-11T17:35:39Z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(3)eS6sNnofml1dVCkvlcCiRAgcFgKnWCz/rmn5jTaeDneINF4AKEd56hMS2aW5kLBc61+1BijI
YC+zAgyaLoZi4/RQ0TjRF8pME5M92vJzkk/bffVgWQa8qS+2Z+9GE0Kc0XX5T8jxezsYK8ae
MDp0/iu8iXxU8mTmRlYILYW1QHolJtemNceLeGvBVSIVdbhVA/XiRcubt9Re7e7tO2MjCFbz
sPP2KMRoIyqgesw912</vt:lpwstr>
  </property>
  <property fmtid="{D5CDD505-2E9C-101B-9397-08002B2CF9AE}" pid="3" name="_2015_ms_pID_7253431">
    <vt:lpwstr>50gStCmKmGSMzMQki1k6ornyKYwTGNlndVM0nsjVwSVScrMh/oL0S+
+J81AWexoCvpFpGQRa9wYvVacePbiKO3/doOKbYQ7p5gW+kGqPKv+Zd0s0+I6/hZxMcHjwLf
MO43bZFJviaoAbNbQ8I5S/aBvRLM/3MmzGdXXut0M2fUFyY3u3DkPgBUMO5qgCnVnsF8a5aS
e4NHqrYzUFTIVPyA3oGgkeTj4JtR+28n2fNW</vt:lpwstr>
  </property>
  <property fmtid="{D5CDD505-2E9C-101B-9397-08002B2CF9AE}" pid="4" name="_2015_ms_pID_7253432">
    <vt:lpwstr>VQ==</vt:lpwstr>
  </property>
</Properties>
</file>