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9" r:id="rId2"/>
    <p:sldId id="257" r:id="rId3"/>
    <p:sldId id="612" r:id="rId4"/>
    <p:sldId id="613" r:id="rId5"/>
    <p:sldId id="626" r:id="rId6"/>
    <p:sldId id="614" r:id="rId7"/>
    <p:sldId id="625" r:id="rId8"/>
    <p:sldId id="627" r:id="rId9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iou, Laurent" initials="CL" lastIdx="1" clrIdx="0"/>
  <p:cmAuthor id="2" name="Hanxiao (Tony, CT Lab)" initials="H(CL" lastIdx="3" clrIdx="1"/>
  <p:cmAuthor id="3" name="weijie" initials="weijie" lastIdx="1" clrIdx="2"/>
  <p:cmAuthor id="4" name="Qi Yinan" initials="QY" lastIdx="1" clrIdx="3">
    <p:extLst>
      <p:ext uri="{19B8F6BF-5375-455C-9EA6-DF929625EA0E}">
        <p15:presenceInfo xmlns:p15="http://schemas.microsoft.com/office/powerpoint/2012/main" userId="28a9accb1e34224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FF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69" autoAdjust="0"/>
    <p:restoredTop sz="93875" autoAdjust="0"/>
  </p:normalViewPr>
  <p:slideViewPr>
    <p:cSldViewPr>
      <p:cViewPr varScale="1">
        <p:scale>
          <a:sx n="66" d="100"/>
          <a:sy n="66" d="100"/>
        </p:scale>
        <p:origin x="1416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 dirty="0"/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3662" tIns="46038" rIns="93662" bIns="46038" numCol="1" anchor="t" anchorCtr="0" compatLnSpc="1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 dirty="0"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 Title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 dirty="0"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3915962" y="95706"/>
            <a:ext cx="2365776" cy="215444"/>
          </a:xfrm>
          <a:ln/>
        </p:spPr>
        <p:txBody>
          <a:bodyPr/>
          <a:lstStyle/>
          <a:p>
            <a:r>
              <a:rPr lang="en-US" dirty="0"/>
              <a:t>doc.: IEEE 802.11-yy/0849r1r0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3915962" y="95706"/>
            <a:ext cx="2365776" cy="215444"/>
          </a:xfrm>
          <a:ln/>
        </p:spPr>
        <p:txBody>
          <a:bodyPr/>
          <a:lstStyle/>
          <a:p>
            <a:r>
              <a:rPr lang="en-US" dirty="0"/>
              <a:t>doc.: IEEE 802.11-yy/0849r1r0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3567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3915962" y="95706"/>
            <a:ext cx="2365776" cy="215444"/>
          </a:xfrm>
          <a:ln/>
        </p:spPr>
        <p:txBody>
          <a:bodyPr/>
          <a:lstStyle/>
          <a:p>
            <a:r>
              <a:rPr lang="en-US" dirty="0"/>
              <a:t>doc.: IEEE 802.11-yy/0849r1r0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00811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3915962" y="95706"/>
            <a:ext cx="2365776" cy="215444"/>
          </a:xfrm>
          <a:ln/>
        </p:spPr>
        <p:txBody>
          <a:bodyPr/>
          <a:lstStyle/>
          <a:p>
            <a:r>
              <a:rPr lang="en-US" dirty="0"/>
              <a:t>doc.: IEEE 802.11-yy/0849r1r0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81111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3915962" y="95706"/>
            <a:ext cx="2365776" cy="215444"/>
          </a:xfrm>
          <a:ln/>
        </p:spPr>
        <p:txBody>
          <a:bodyPr/>
          <a:lstStyle/>
          <a:p>
            <a:r>
              <a:rPr lang="en-US" dirty="0"/>
              <a:t>doc.: IEEE 802.11-yy/0849r1r0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95033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3915962" y="95706"/>
            <a:ext cx="2365776" cy="215444"/>
          </a:xfrm>
          <a:ln/>
        </p:spPr>
        <p:txBody>
          <a:bodyPr/>
          <a:lstStyle/>
          <a:p>
            <a:r>
              <a:rPr lang="en-US" dirty="0"/>
              <a:t>doc.: IEEE 802.11-yy/0849r1r0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93413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3915962" y="95706"/>
            <a:ext cx="2365776" cy="215444"/>
          </a:xfrm>
          <a:ln/>
        </p:spPr>
        <p:txBody>
          <a:bodyPr/>
          <a:lstStyle/>
          <a:p>
            <a:r>
              <a:rPr lang="en-US" dirty="0"/>
              <a:t>doc.: IEEE 802.11-yy/0849r1r0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16646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 dirty="0"/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GB" dirty="0"/>
              <a:t>Yinan Qi (OPPO)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GB" dirty="0" err="1"/>
              <a:t>Zhisong</a:t>
            </a:r>
            <a:r>
              <a:rPr lang="en-GB" dirty="0"/>
              <a:t> </a:t>
            </a:r>
            <a:r>
              <a:rPr lang="en-GB" dirty="0" err="1"/>
              <a:t>Zuo</a:t>
            </a:r>
            <a:r>
              <a:rPr lang="en-GB" dirty="0"/>
              <a:t>(OPPO)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1020D93E-1000-485A-B4A0-9946B8CFFE0D}" type="slidenum">
              <a:rPr lang="en-US" dirty="0"/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85800"/>
            <a:ext cx="9144000" cy="870323"/>
          </a:xfrm>
          <a:noFill/>
        </p:spPr>
        <p:txBody>
          <a:bodyPr/>
          <a:lstStyle/>
          <a:p>
            <a:r>
              <a:rPr lang="en-US" altLang="zh-CN" dirty="0">
                <a:solidFill>
                  <a:schemeClr val="tx1"/>
                </a:solidFill>
              </a:rPr>
              <a:t> Sync field for </a:t>
            </a:r>
            <a:r>
              <a:rPr lang="en-GB" altLang="zh-CN" dirty="0"/>
              <a:t>AMP PPDU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xfrm>
            <a:off x="723900" y="1600200"/>
            <a:ext cx="7772400" cy="44958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1800" dirty="0"/>
              <a:t>Date:</a:t>
            </a:r>
            <a:r>
              <a:rPr lang="en-US" sz="1800" b="0" dirty="0"/>
              <a:t> 2024-09-03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838200" y="2162576"/>
            <a:ext cx="1368339" cy="25002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flipH="1">
            <a:off x="6400800" y="6475413"/>
            <a:ext cx="2143060" cy="184666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Wang </a:t>
            </a:r>
            <a:r>
              <a:rPr lang="en-US" altLang="zh-CN" dirty="0" err="1"/>
              <a:t>Ke</a:t>
            </a:r>
            <a:r>
              <a:rPr lang="en-US" altLang="zh-CN" dirty="0"/>
              <a:t> (OPPO)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1</a:t>
            </a:fld>
            <a:endParaRPr lang="en-US" dirty="0"/>
          </a:p>
        </p:txBody>
      </p:sp>
      <p:graphicFrame>
        <p:nvGraphicFramePr>
          <p:cNvPr id="5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2128412"/>
              </p:ext>
            </p:extLst>
          </p:nvPr>
        </p:nvGraphicFramePr>
        <p:xfrm>
          <a:off x="838200" y="2701138"/>
          <a:ext cx="7886702" cy="274999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56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618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41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924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Wang </a:t>
                      </a:r>
                      <a:r>
                        <a:rPr lang="en-US" altLang="zh-CN" sz="1200" kern="120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Ke</a:t>
                      </a:r>
                      <a:endParaRPr lang="en-US" altLang="zh-CN" sz="12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OPPO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wangke6@oppo.com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Jinyu Zhang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xuweijie@oppo.com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2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Weijie</a:t>
                      </a: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Xu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4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v-qiyinan@oppo.com</a:t>
                      </a:r>
                    </a:p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3824858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Yinan Qi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6550375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r>
                        <a:rPr lang="en-GB" sz="1200" b="0" dirty="0" err="1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Sehngjiang</a:t>
                      </a:r>
                      <a:r>
                        <a:rPr lang="en-GB" sz="1200" b="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Cui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4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6089006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4984899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3074825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dirty="0">
                        <a:latin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>
                        <a:latin typeface="+mn-lt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7479541"/>
                  </a:ext>
                </a:extLst>
              </a:tr>
            </a:tbl>
          </a:graphicData>
        </a:graphic>
      </p:graphicFrame>
      <p:sp>
        <p:nvSpPr>
          <p:cNvPr id="11" name="Rectangle 1">
            <a:extLst>
              <a:ext uri="{FF2B5EF4-FFF2-40B4-BE49-F238E27FC236}">
                <a16:creationId xmlns:a16="http://schemas.microsoft.com/office/drawing/2014/main" id="{7418231F-1399-42AA-8C68-122438488FA5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802.11-24/1803r0</a:t>
            </a:r>
            <a:endParaRPr lang="en-SG" sz="1800" dirty="0">
              <a:latin typeface="+mn-lt"/>
            </a:endParaRP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0267D32A-FFA2-45AC-BF4C-9CEBFF7D490D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Nov. 2024</a:t>
            </a:r>
            <a:endParaRPr lang="en-GB" sz="18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altLang="zh-CN" sz="1800" b="1" dirty="0"/>
              <a:t>Nov. 2024</a:t>
            </a:r>
            <a:endParaRPr lang="en-GB" altLang="zh-CN" sz="1800" b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Wang </a:t>
            </a:r>
            <a:r>
              <a:rPr lang="en-US" altLang="zh-CN" dirty="0" err="1"/>
              <a:t>Ke</a:t>
            </a:r>
            <a:r>
              <a:rPr lang="en-US" altLang="zh-CN" dirty="0"/>
              <a:t> (OPPO)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dirty="0"/>
              <a:t>In this contribution,  we will firstly discuss the requirement the </a:t>
            </a:r>
            <a:r>
              <a:rPr lang="en-US" altLang="zh-CN" dirty="0">
                <a:solidFill>
                  <a:schemeClr val="tx1"/>
                </a:solidFill>
              </a:rPr>
              <a:t>Sync field and then propose candidate  </a:t>
            </a:r>
            <a:r>
              <a:rPr lang="en-US" altLang="zh-CN" dirty="0"/>
              <a:t>s</a:t>
            </a:r>
            <a:r>
              <a:rPr lang="en-US" altLang="zh-CN" dirty="0">
                <a:solidFill>
                  <a:schemeClr val="tx1"/>
                </a:solidFill>
              </a:rPr>
              <a:t>ync sequence.</a:t>
            </a:r>
            <a:endParaRPr lang="en-GB" altLang="zh-CN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9FBE70F-DB5B-BA51-1F2E-EBE2E9C59CBE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Doc.: IEEE 802.11-24/1803r0</a:t>
            </a:r>
            <a:endParaRPr lang="en-SG" altLang="zh-CN" sz="1800" dirty="0">
              <a:latin typeface="+mn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altLang="zh-CN" sz="1800" b="1" dirty="0"/>
              <a:t>Nov. 2024</a:t>
            </a:r>
            <a:endParaRPr lang="en-GB" altLang="zh-CN" sz="1800" b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Wang </a:t>
            </a:r>
            <a:r>
              <a:rPr lang="en-US" altLang="zh-CN" dirty="0" err="1"/>
              <a:t>Ke</a:t>
            </a:r>
            <a:r>
              <a:rPr lang="en-US" altLang="zh-CN" dirty="0"/>
              <a:t> (OPPO)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/>
              <a:t>Requirements for AMP sync  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96912" y="1755144"/>
            <a:ext cx="7772400" cy="41148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b="0" dirty="0"/>
              <a:t>The following requirements need to be considered for AMP sync.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b="0" dirty="0"/>
              <a:t>Different sync sequences for DL/UL for indication.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b="0" dirty="0"/>
              <a:t>Support two different AMP DL rate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b="0" dirty="0"/>
              <a:t>1Mbps and 250kbps </a:t>
            </a:r>
            <a:r>
              <a:rPr lang="en-US" altLang="zh-CN" dirty="0"/>
              <a:t>using 2 different sync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b="0" dirty="0"/>
              <a:t>A correlator can distinguish between Sync length 16 and 32.</a:t>
            </a:r>
            <a:endParaRPr lang="en-US" altLang="zh-CN" dirty="0"/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b="0" dirty="0"/>
              <a:t>The Sync sequence has the same number of 1 and 0.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b="0" dirty="0"/>
              <a:t>Good auto-correlation 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b="0" dirty="0"/>
              <a:t>The sequence have 3 consecutive 1/0, which can help distinguish synchronization field and data field with Manchester coding.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altLang="zh-CN" sz="240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altLang="zh-CN" sz="200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altLang="zh-CN" sz="2000" dirty="0"/>
          </a:p>
          <a:p>
            <a:pPr marL="457200" lvl="1" indent="0"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altLang="zh-CN" sz="18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9FBE70F-DB5B-BA51-1F2E-EBE2E9C59CBE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Doc.: IEEE 802.11-24/1803r0</a:t>
            </a:r>
            <a:endParaRPr lang="en-SG" altLang="zh-CN" sz="1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980660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altLang="zh-CN" sz="1800" b="1" dirty="0"/>
              <a:t>Nov. 2024</a:t>
            </a:r>
            <a:endParaRPr lang="en-GB" altLang="zh-CN" sz="1800" b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Wang </a:t>
            </a:r>
            <a:r>
              <a:rPr lang="en-US" altLang="zh-CN" dirty="0" err="1"/>
              <a:t>Ke</a:t>
            </a:r>
            <a:r>
              <a:rPr lang="en-US" altLang="zh-CN" dirty="0"/>
              <a:t> (OPPO)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sz="3200" dirty="0"/>
              <a:t>Auto-Correlation Metrics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98" name="Rectangle 2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685800" y="1517172"/>
                <a:ext cx="7772400" cy="4114800"/>
              </a:xfrm>
              <a:ln/>
            </p:spPr>
            <p:txBody>
              <a:bodyPr/>
              <a:lstStyle/>
              <a:p>
                <a:r>
                  <a:rPr lang="en-US" altLang="zh-CN" sz="2400" dirty="0"/>
                  <a:t>For high data rate</a:t>
                </a:r>
                <a:r>
                  <a:rPr lang="zh-CN" altLang="en-US" sz="2400" dirty="0"/>
                  <a:t>：</a:t>
                </a:r>
                <a:r>
                  <a:rPr lang="en-US" altLang="zh-CN" sz="2400" b="0" dirty="0"/>
                  <a:t>[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</m:acc>
                  </m:oMath>
                </a14:m>
                <a:r>
                  <a:rPr lang="en-US" altLang="zh-CN" sz="2400" b="0" dirty="0"/>
                  <a:t>]</a:t>
                </a:r>
              </a:p>
              <a:p>
                <a:r>
                  <a:rPr lang="en-US" altLang="zh-CN" sz="2400" dirty="0"/>
                  <a:t>For low data rate: </a:t>
                </a:r>
                <a:r>
                  <a:rPr lang="en-US" altLang="zh-CN" sz="2400" b="0" dirty="0"/>
                  <a:t>[S S]</a:t>
                </a:r>
              </a:p>
              <a:p>
                <a:r>
                  <a:rPr lang="en-US" altLang="zh-CN" sz="2400" dirty="0"/>
                  <a:t>Local reference sequence: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sz="2400">
                        <a:latin typeface="Cambria Math" panose="02040503050406030204" pitchFamily="18" charset="0"/>
                      </a:rPr>
                      <m:t>R</m:t>
                    </m:r>
                    <m:r>
                      <m:rPr>
                        <m:sty m:val="p"/>
                      </m:rPr>
                      <a:rPr lang="en-US" altLang="zh-CN" sz="2400" b="0" i="0" smtClean="0">
                        <a:latin typeface="Cambria Math" panose="02040503050406030204" pitchFamily="18" charset="0"/>
                      </a:rPr>
                      <m:t>ef</m:t>
                    </m:r>
                    <m:r>
                      <a:rPr lang="en-US" altLang="zh-CN" sz="2400" b="0" i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𝑆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−1</m:t>
                    </m:r>
                  </m:oMath>
                </a14:m>
                <a:endParaRPr lang="en-US" altLang="zh-CN" sz="2400" dirty="0"/>
              </a:p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sz="2000" b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Correltion</m:t>
                    </m:r>
                    <m:r>
                      <a:rPr lang="en-US" altLang="zh-CN" sz="20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_</m:t>
                    </m:r>
                    <m:r>
                      <m:rPr>
                        <m:sty m:val="p"/>
                      </m:rPr>
                      <a:rPr lang="en-US" altLang="zh-CN" sz="20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H</m:t>
                    </m:r>
                    <m:r>
                      <a:rPr lang="en-US" altLang="zh-CN" sz="2000" b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altLang="zh-CN" sz="2000" b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xcorr</m:t>
                    </m:r>
                    <m:r>
                      <a:rPr lang="en-US" altLang="zh-CN" sz="2000" b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</m:t>
                    </m:r>
                    <m:d>
                      <m:dPr>
                        <m:begChr m:val="["/>
                        <m:endChr m:val="]"/>
                        <m:ctrlPr>
                          <a:rPr lang="en-US" altLang="zh-CN" sz="2000" b="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acc>
                          <m:accPr>
                            <m:chr m:val="̅"/>
                            <m:ctrlPr>
                              <a:rPr lang="en-US" altLang="zh-CN" sz="2000" b="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accPr>
                          <m:e>
                            <m:r>
                              <m:rPr>
                                <m:sty m:val="p"/>
                              </m:rPr>
                              <a:rPr lang="en-US" altLang="zh-CN" sz="2000" b="0" i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S</m:t>
                            </m:r>
                          </m:e>
                        </m:acc>
                      </m:e>
                    </m:d>
                    <m:r>
                      <a:rPr lang="en-US" altLang="zh-CN" sz="2000" b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, </m:t>
                    </m:r>
                    <m:r>
                      <m:rPr>
                        <m:sty m:val="p"/>
                      </m:rPr>
                      <a:rPr lang="en-US" altLang="zh-CN" sz="2000" b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Ref</m:t>
                    </m:r>
                    <m:r>
                      <a:rPr lang="en-US" altLang="zh-CN" sz="2000" b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)</m:t>
                    </m:r>
                  </m:oMath>
                </a14:m>
                <a:endParaRPr lang="en-US" altLang="zh-CN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sz="2000" b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Correltion</m:t>
                    </m:r>
                    <m:r>
                      <a:rPr lang="en-US" altLang="zh-CN" sz="20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_</m:t>
                    </m:r>
                    <m:r>
                      <m:rPr>
                        <m:sty m:val="p"/>
                      </m:rPr>
                      <a:rPr lang="en-US" altLang="zh-CN" sz="20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L</m:t>
                    </m:r>
                    <m:r>
                      <a:rPr lang="en-US" altLang="zh-CN" sz="2000" b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altLang="zh-CN" sz="2000" b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xcorr</m:t>
                    </m:r>
                    <m:r>
                      <a:rPr lang="en-US" altLang="zh-CN" sz="2000" b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([</m:t>
                    </m:r>
                    <m:r>
                      <m:rPr>
                        <m:sty m:val="p"/>
                      </m:rPr>
                      <a:rPr lang="en-US" altLang="zh-CN" sz="20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S</m:t>
                    </m:r>
                    <m:r>
                      <a:rPr lang="en-US" altLang="zh-CN" sz="20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altLang="zh-CN" sz="20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S</m:t>
                    </m:r>
                    <m:r>
                      <a:rPr lang="en-US" altLang="zh-CN" sz="20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], </m:t>
                    </m:r>
                    <m:r>
                      <m:rPr>
                        <m:sty m:val="p"/>
                      </m:rPr>
                      <a:rPr lang="en-US" altLang="zh-CN" sz="2000" b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Ref</m:t>
                    </m:r>
                    <m:r>
                      <a:rPr lang="en-US" altLang="zh-CN" sz="2000" b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)</m:t>
                    </m:r>
                  </m:oMath>
                </a14:m>
                <a:endParaRPr lang="en-US" altLang="zh-CN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𝐴</m:t>
                    </m:r>
                    <m:sSub>
                      <m:sSubPr>
                        <m:ctrlP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sub>
                    </m:sSub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  <m:r>
                          <m:rPr>
                            <m:sty m:val="p"/>
                          </m:rPr>
                          <a:rPr lang="en-US" altLang="zh-CN" sz="2400" i="1">
                            <a:latin typeface="Cambria Math" panose="02040503050406030204" pitchFamily="18" charset="0"/>
                          </a:rPr>
                          <m:t>in</m:t>
                        </m:r>
                        <m:r>
                          <a:rPr lang="zh-CN" altLang="en-US" sz="2400" i="1" smtClean="0">
                            <a:latin typeface="Cambria Math" panose="02040503050406030204" pitchFamily="18" charset="0"/>
                          </a:rPr>
                          <m:t>（</m:t>
                        </m:r>
                        <m:r>
                          <m:rPr>
                            <m:sty m:val="p"/>
                          </m:rPr>
                          <a:rPr lang="en-US" altLang="zh-CN" sz="240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Correltion</m:t>
                        </m:r>
                        <m:r>
                          <a:rPr lang="en-US" altLang="zh-CN" sz="240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_</m:t>
                        </m:r>
                        <m:r>
                          <m:rPr>
                            <m:sty m:val="p"/>
                          </m:rPr>
                          <a:rPr lang="en-US" altLang="zh-CN" sz="240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H</m:t>
                        </m:r>
                        <m:r>
                          <a:rPr lang="zh-CN" altLang="en-US" sz="2400" i="1">
                            <a:latin typeface="Cambria Math" panose="02040503050406030204" pitchFamily="18" charset="0"/>
                          </a:rPr>
                          <m:t>）</m:t>
                        </m:r>
                      </m:num>
                      <m:den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m:rPr>
                            <m:sty m:val="p"/>
                          </m:rPr>
                          <a:rPr lang="en-US" altLang="zh-CN" sz="2400" i="1">
                            <a:latin typeface="Cambria Math" panose="02040503050406030204" pitchFamily="18" charset="0"/>
                          </a:rPr>
                          <m:t>nd</m:t>
                        </m:r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𝐿𝑎𝑟𝑔𝑒𝑠𝑡</m:t>
                        </m:r>
                        <m:d>
                          <m:dPr>
                            <m:begChr m:val="|"/>
                            <m:endChr m:val="|"/>
                            <m:ctrlPr>
                              <a:rPr lang="en-US" altLang="zh-CN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US" altLang="zh-CN" sz="240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Correltion</m:t>
                            </m:r>
                            <m:r>
                              <a:rPr lang="en-US" altLang="zh-CN" sz="240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_</m:t>
                            </m:r>
                            <m:r>
                              <m:rPr>
                                <m:sty m:val="p"/>
                              </m:rPr>
                              <a:rPr lang="en-US" altLang="zh-CN" sz="240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H</m:t>
                            </m:r>
                          </m:e>
                        </m:d>
                      </m:den>
                    </m:f>
                  </m:oMath>
                </a14:m>
                <a:endParaRPr lang="en-US" altLang="zh-CN" sz="2400" dirty="0"/>
              </a:p>
              <a:p>
                <a14:m>
                  <m:oMath xmlns:m="http://schemas.openxmlformats.org/officeDocument/2006/math"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𝐴</m:t>
                    </m:r>
                    <m:sSub>
                      <m:sSubPr>
                        <m:ctrlP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sub>
                    </m:sSub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𝑀𝑎𝑥</m:t>
                        </m:r>
                        <m:r>
                          <a:rPr lang="zh-CN" altLang="en-US" sz="2400" i="1" smtClean="0">
                            <a:latin typeface="Cambria Math" panose="02040503050406030204" pitchFamily="18" charset="0"/>
                          </a:rPr>
                          <m:t>（</m:t>
                        </m:r>
                        <m:r>
                          <m:rPr>
                            <m:sty m:val="p"/>
                          </m:rPr>
                          <a:rPr lang="en-US" altLang="zh-CN" sz="240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Correltion</m:t>
                        </m:r>
                        <m:r>
                          <a:rPr lang="en-US" altLang="zh-CN" sz="240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_</m:t>
                        </m:r>
                        <m:r>
                          <a:rPr lang="en-US" altLang="zh-CN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𝐿</m:t>
                        </m:r>
                        <m:r>
                          <a:rPr lang="zh-CN" altLang="en-US" sz="2400" i="1">
                            <a:latin typeface="Cambria Math" panose="02040503050406030204" pitchFamily="18" charset="0"/>
                          </a:rPr>
                          <m:t>）</m:t>
                        </m:r>
                      </m:num>
                      <m:den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m:rPr>
                            <m:sty m:val="p"/>
                          </m:rPr>
                          <a:rPr lang="en-US" altLang="zh-CN" sz="2400" i="1">
                            <a:latin typeface="Cambria Math" panose="02040503050406030204" pitchFamily="18" charset="0"/>
                          </a:rPr>
                          <m:t>nd</m:t>
                        </m:r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𝐿𝑎𝑟𝑔𝑒𝑠𝑡</m:t>
                        </m:r>
                        <m:d>
                          <m:dPr>
                            <m:begChr m:val="|"/>
                            <m:endChr m:val="|"/>
                            <m:ctrlPr>
                              <a:rPr lang="en-US" altLang="zh-CN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US" altLang="zh-CN" sz="240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Correltion</m:t>
                            </m:r>
                            <m:r>
                              <a:rPr lang="en-US" altLang="zh-CN" sz="240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_</m:t>
                            </m:r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𝐿</m:t>
                            </m:r>
                          </m:e>
                        </m:d>
                      </m:den>
                    </m:f>
                  </m:oMath>
                </a14:m>
                <a:endParaRPr lang="en-US" altLang="zh-CN" sz="2400" dirty="0"/>
              </a:p>
              <a:p>
                <a14:m>
                  <m:oMath xmlns:m="http://schemas.openxmlformats.org/officeDocument/2006/math"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𝐴𝐶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𝑎𝑏𝑠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𝐴</m:t>
                    </m:r>
                    <m:sSub>
                      <m:sSubPr>
                        <m:ctrlP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sub>
                    </m:sSub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)+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𝑎𝑏𝑠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𝐴</m:t>
                    </m:r>
                    <m:sSub>
                      <m:sSubPr>
                        <m:ctrlP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sub>
                    </m:sSub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altLang="zh-CN" sz="2400" b="0" dirty="0"/>
              </a:p>
            </p:txBody>
          </p:sp>
        </mc:Choice>
        <mc:Fallback xmlns="">
          <p:sp>
            <p:nvSpPr>
              <p:cNvPr id="4098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685800" y="1517172"/>
                <a:ext cx="7772400" cy="4114800"/>
              </a:xfrm>
              <a:blipFill>
                <a:blip r:embed="rId3"/>
                <a:stretch>
                  <a:fillRect l="-1176" t="-1630" b="-2222"/>
                </a:stretch>
              </a:blipFill>
              <a:ln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1">
            <a:extLst>
              <a:ext uri="{FF2B5EF4-FFF2-40B4-BE49-F238E27FC236}">
                <a16:creationId xmlns:a16="http://schemas.microsoft.com/office/drawing/2014/main" id="{49FBE70F-DB5B-BA51-1F2E-EBE2E9C59CBE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Doc.: IEEE 802.11-24/1803r0</a:t>
            </a:r>
            <a:endParaRPr lang="en-SG" altLang="zh-CN" sz="1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1835964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altLang="zh-CN" sz="1800" b="1" dirty="0"/>
              <a:t>Nov. 2024</a:t>
            </a:r>
            <a:endParaRPr lang="en-GB" altLang="zh-CN" sz="1800" b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Wang </a:t>
            </a:r>
            <a:r>
              <a:rPr lang="en-US" altLang="zh-CN" dirty="0" err="1"/>
              <a:t>Ke</a:t>
            </a:r>
            <a:r>
              <a:rPr lang="en-US" altLang="zh-CN" dirty="0"/>
              <a:t> (OPPO)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sz="3200" dirty="0"/>
              <a:t>Cross-Correlation Metrics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17172"/>
            <a:ext cx="7772400" cy="4114800"/>
          </a:xfrm>
          <a:ln/>
        </p:spPr>
        <p:txBody>
          <a:bodyPr/>
          <a:lstStyle/>
          <a:p>
            <a:r>
              <a:rPr lang="en-US" altLang="zh-CN" sz="2400" b="0" dirty="0"/>
              <a:t>The Sync sequence will be correlated with other filed of the UL/DL PPDU e.g., random Manchester coding symbols to see the cross-correlation property</a:t>
            </a:r>
          </a:p>
          <a:p>
            <a:pPr lvl="1"/>
            <a:r>
              <a:rPr lang="en-US" altLang="zh-CN" b="0" dirty="0"/>
              <a:t>The sync sequence shall maintain low cross-correlation with other filed of UL/DL PPDU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9FBE70F-DB5B-BA51-1F2E-EBE2E9C59CBE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Doc.: IEEE 802.11-24/1803r0</a:t>
            </a:r>
            <a:endParaRPr lang="en-SG" altLang="zh-CN" sz="1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7735424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altLang="zh-CN" sz="1800" b="1" dirty="0"/>
              <a:t>Nov. 2024</a:t>
            </a:r>
            <a:endParaRPr lang="en-GB" altLang="zh-CN" sz="1800" b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Wang </a:t>
            </a:r>
            <a:r>
              <a:rPr lang="en-US" altLang="zh-CN" dirty="0" err="1"/>
              <a:t>Ke</a:t>
            </a:r>
            <a:r>
              <a:rPr lang="en-US" altLang="zh-CN" dirty="0"/>
              <a:t> (OPPO)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sz="3200" dirty="0"/>
              <a:t>Sync sequence length(1)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17172"/>
            <a:ext cx="7772400" cy="4114800"/>
          </a:xfrm>
          <a:ln/>
        </p:spPr>
        <p:txBody>
          <a:bodyPr/>
          <a:lstStyle/>
          <a:p>
            <a:r>
              <a:rPr lang="en-US" altLang="zh-CN" sz="2000" b="0" dirty="0"/>
              <a:t>For length 8, the auto-correlation is not so good and cross-correlation with random Manchester symbols become unacceptable. </a:t>
            </a:r>
          </a:p>
          <a:p>
            <a:pPr lvl="1"/>
            <a:r>
              <a:rPr lang="en-US" altLang="zh-CN" sz="1600" dirty="0"/>
              <a:t>The best sequence after computer searching is  </a:t>
            </a:r>
            <a:r>
              <a:rPr lang="en-US" altLang="zh-CN" sz="16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'10001101'</a:t>
            </a:r>
            <a:endParaRPr lang="zh-CN" altLang="zh-CN" sz="1600" kern="100" dirty="0">
              <a:effectLst/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 lvl="1"/>
            <a:endParaRPr lang="en-US" altLang="zh-CN" sz="1600" b="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9FBE70F-DB5B-BA51-1F2E-EBE2E9C59CBE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Doc.: IEEE 802.11-24/1803r0</a:t>
            </a:r>
            <a:endParaRPr lang="en-SG" altLang="zh-CN" sz="1800" dirty="0">
              <a:latin typeface="+mn-lt"/>
            </a:endParaRPr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id="{2B72F408-64E5-4A14-A247-F20065C9F39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04801" y="2622911"/>
            <a:ext cx="4267195" cy="3199176"/>
          </a:xfrm>
          <a:prstGeom prst="rect">
            <a:avLst/>
          </a:prstGeom>
        </p:spPr>
      </p:pic>
      <p:sp>
        <p:nvSpPr>
          <p:cNvPr id="9" name="文本框 8">
            <a:extLst>
              <a:ext uri="{FF2B5EF4-FFF2-40B4-BE49-F238E27FC236}">
                <a16:creationId xmlns:a16="http://schemas.microsoft.com/office/drawing/2014/main" id="{7482F7BD-22DD-49F2-9DD5-2F677557FCB9}"/>
              </a:ext>
            </a:extLst>
          </p:cNvPr>
          <p:cNvSpPr txBox="1"/>
          <p:nvPr/>
        </p:nvSpPr>
        <p:spPr>
          <a:xfrm>
            <a:off x="990600" y="5795473"/>
            <a:ext cx="31242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1800" dirty="0"/>
              <a:t>AC_H: -4		AC_L: 2 </a:t>
            </a:r>
            <a:endParaRPr lang="zh-CN" altLang="en-US" sz="1800" dirty="0"/>
          </a:p>
        </p:txBody>
      </p:sp>
      <p:pic>
        <p:nvPicPr>
          <p:cNvPr id="10" name="图片 9">
            <a:extLst>
              <a:ext uri="{FF2B5EF4-FFF2-40B4-BE49-F238E27FC236}">
                <a16:creationId xmlns:a16="http://schemas.microsoft.com/office/drawing/2014/main" id="{EF004D91-1161-4F8A-9E00-04F34D39BF0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343401" y="2590800"/>
            <a:ext cx="4352854" cy="3263397"/>
          </a:xfrm>
          <a:prstGeom prst="rect">
            <a:avLst/>
          </a:prstGeom>
        </p:spPr>
      </p:pic>
      <p:sp>
        <p:nvSpPr>
          <p:cNvPr id="11" name="文本框 10">
            <a:extLst>
              <a:ext uri="{FF2B5EF4-FFF2-40B4-BE49-F238E27FC236}">
                <a16:creationId xmlns:a16="http://schemas.microsoft.com/office/drawing/2014/main" id="{0FDCBC80-5E6E-42BC-9DFD-CE73A891F9DC}"/>
              </a:ext>
            </a:extLst>
          </p:cNvPr>
          <p:cNvSpPr txBox="1"/>
          <p:nvPr/>
        </p:nvSpPr>
        <p:spPr>
          <a:xfrm>
            <a:off x="4957728" y="5795473"/>
            <a:ext cx="380527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1800" dirty="0"/>
              <a:t>Cross-correlation with Random Manchester symbols</a:t>
            </a:r>
            <a:endParaRPr lang="zh-CN" altLang="en-US" sz="1800" dirty="0"/>
          </a:p>
        </p:txBody>
      </p:sp>
    </p:spTree>
    <p:extLst>
      <p:ext uri="{BB962C8B-B14F-4D97-AF65-F5344CB8AC3E}">
        <p14:creationId xmlns:p14="http://schemas.microsoft.com/office/powerpoint/2010/main" val="70977022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altLang="zh-CN" sz="1800" b="1" dirty="0"/>
              <a:t>Nov. 2024</a:t>
            </a:r>
            <a:endParaRPr lang="en-GB" altLang="zh-CN" sz="1800" b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Wang </a:t>
            </a:r>
            <a:r>
              <a:rPr lang="en-US" altLang="zh-CN" dirty="0" err="1"/>
              <a:t>Ke</a:t>
            </a:r>
            <a:r>
              <a:rPr lang="en-US" altLang="zh-CN" dirty="0"/>
              <a:t> (OPPO)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sz="3200" dirty="0"/>
              <a:t>Sync sequence length(2)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17172"/>
            <a:ext cx="7772400" cy="4114800"/>
          </a:xfrm>
          <a:ln/>
        </p:spPr>
        <p:txBody>
          <a:bodyPr/>
          <a:lstStyle/>
          <a:p>
            <a:r>
              <a:rPr lang="en-US" altLang="zh-CN" sz="2000" b="0" dirty="0"/>
              <a:t>For length 16, the auto-correlation is better and cross-correlation with random Manchester symbols is good </a:t>
            </a:r>
          </a:p>
          <a:p>
            <a:pPr lvl="1"/>
            <a:r>
              <a:rPr lang="en-US" altLang="zh-CN" sz="1600" dirty="0"/>
              <a:t>One candidate sequence after computer searching is  </a:t>
            </a:r>
            <a:r>
              <a:rPr lang="en-US" altLang="zh-CN" sz="16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'1100100101011100'</a:t>
            </a:r>
            <a:endParaRPr lang="zh-CN" altLang="zh-CN" sz="1600" kern="100" dirty="0">
              <a:effectLst/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 lvl="1"/>
            <a:endParaRPr lang="zh-CN" altLang="zh-CN" sz="1600" kern="100" dirty="0">
              <a:effectLst/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 lvl="1"/>
            <a:endParaRPr lang="en-US" altLang="zh-CN" sz="1600" b="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9FBE70F-DB5B-BA51-1F2E-EBE2E9C59CBE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Doc.: IEEE 802.11-24/1803r0</a:t>
            </a:r>
            <a:endParaRPr lang="en-SG" altLang="zh-CN" sz="1800" dirty="0">
              <a:latin typeface="+mn-lt"/>
            </a:endParaRP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7482F7BD-22DD-49F2-9DD5-2F677557FCB9}"/>
              </a:ext>
            </a:extLst>
          </p:cNvPr>
          <p:cNvSpPr txBox="1"/>
          <p:nvPr/>
        </p:nvSpPr>
        <p:spPr>
          <a:xfrm>
            <a:off x="990600" y="5795473"/>
            <a:ext cx="31242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1800" dirty="0"/>
              <a:t>AC_H: -4		AC_L: 2 </a:t>
            </a:r>
            <a:endParaRPr lang="zh-CN" altLang="en-US" sz="1800" dirty="0"/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0FDCBC80-5E6E-42BC-9DFD-CE73A891F9DC}"/>
              </a:ext>
            </a:extLst>
          </p:cNvPr>
          <p:cNvSpPr txBox="1"/>
          <p:nvPr/>
        </p:nvSpPr>
        <p:spPr>
          <a:xfrm>
            <a:off x="4957728" y="5795473"/>
            <a:ext cx="380527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1800" dirty="0"/>
              <a:t>Cross-correlation with Random Manchester symbols</a:t>
            </a:r>
            <a:endParaRPr lang="zh-CN" altLang="en-US" sz="1800" dirty="0"/>
          </a:p>
        </p:txBody>
      </p:sp>
      <p:pic>
        <p:nvPicPr>
          <p:cNvPr id="12" name="图片 11">
            <a:extLst>
              <a:ext uri="{FF2B5EF4-FFF2-40B4-BE49-F238E27FC236}">
                <a16:creationId xmlns:a16="http://schemas.microsoft.com/office/drawing/2014/main" id="{87A76D8F-84B2-427F-951F-95009BEAC3E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88" y="2596293"/>
            <a:ext cx="4267200" cy="3199180"/>
          </a:xfrm>
          <a:prstGeom prst="rect">
            <a:avLst/>
          </a:prstGeom>
        </p:spPr>
      </p:pic>
      <p:pic>
        <p:nvPicPr>
          <p:cNvPr id="13" name="图片 12">
            <a:extLst>
              <a:ext uri="{FF2B5EF4-FFF2-40B4-BE49-F238E27FC236}">
                <a16:creationId xmlns:a16="http://schemas.microsoft.com/office/drawing/2014/main" id="{5879E55B-0A34-4031-9B45-974617807C7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7769" y="2596041"/>
            <a:ext cx="4352859" cy="3263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906631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altLang="zh-CN" sz="1800" b="1" dirty="0"/>
              <a:t>Nov. 2024</a:t>
            </a:r>
            <a:endParaRPr lang="en-GB" altLang="zh-CN" sz="1800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sz="3200" dirty="0"/>
              <a:t>Summary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17172"/>
            <a:ext cx="7772400" cy="4114800"/>
          </a:xfrm>
          <a:ln/>
        </p:spPr>
        <p:txBody>
          <a:bodyPr/>
          <a:lstStyle/>
          <a:p>
            <a:r>
              <a:rPr lang="en-US" altLang="zh-CN" sz="2800" b="0" dirty="0"/>
              <a:t>In this submission, sync sequence for AMP is discussed. Based on the discussion, the following is proposed. </a:t>
            </a:r>
          </a:p>
          <a:p>
            <a:pPr lvl="1"/>
            <a:r>
              <a:rPr lang="en-US" altLang="zh-CN" sz="2400" b="0" dirty="0"/>
              <a:t>Basic sync length is 16, one proposed sequence is</a:t>
            </a:r>
          </a:p>
          <a:p>
            <a:pPr lvl="2"/>
            <a:r>
              <a:rPr lang="en-US" altLang="zh-CN" sz="1400" dirty="0"/>
              <a:t>S1=  </a:t>
            </a:r>
            <a:r>
              <a:rPr lang="en-US" altLang="zh-CN" sz="14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'1100100101011100’</a:t>
            </a:r>
          </a:p>
          <a:p>
            <a:pPr lvl="1"/>
            <a:endParaRPr lang="zh-CN" altLang="zh-CN" sz="1600" kern="100" dirty="0">
              <a:effectLst/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 lvl="1"/>
            <a:endParaRPr lang="en-US" altLang="zh-CN" sz="1600" b="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9FBE70F-DB5B-BA51-1F2E-EBE2E9C59CBE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Doc.: IEEE 802.11-24/1803r0</a:t>
            </a:r>
            <a:endParaRPr lang="en-SG" altLang="zh-CN" sz="1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4508203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ACcord Submission Template</Template>
  <TotalTime>15933</TotalTime>
  <Words>622</Words>
  <Application>Microsoft Office PowerPoint</Application>
  <PresentationFormat>全屏显示(4:3)</PresentationFormat>
  <Paragraphs>119</Paragraphs>
  <Slides>8</Slides>
  <Notes>8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3" baseType="lpstr">
      <vt:lpstr>等线</vt:lpstr>
      <vt:lpstr>Arial</vt:lpstr>
      <vt:lpstr>Cambria Math</vt:lpstr>
      <vt:lpstr>Times New Roman</vt:lpstr>
      <vt:lpstr>ACcord Submission Template</vt:lpstr>
      <vt:lpstr> Sync field for AMP PPDU</vt:lpstr>
      <vt:lpstr>Abstract</vt:lpstr>
      <vt:lpstr>Requirements for AMP sync  </vt:lpstr>
      <vt:lpstr>Auto-Correlation Metrics</vt:lpstr>
      <vt:lpstr>Cross-Correlation Metrics</vt:lpstr>
      <vt:lpstr>Sync sequence length(1)</vt:lpstr>
      <vt:lpstr>Sync sequence length(2)</vt:lpstr>
      <vt:lpstr>Summary</vt:lpstr>
    </vt:vector>
  </TitlesOfParts>
  <Company>&lt;Company Name&gt;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robert.stacey@intel.com</dc:creator>
  <cp:keywords>CTPClassification=:VisualMarkings=, CTPClassification=CTP_IC:VisualMarkings=, CTPClassification=CTP_IC</cp:keywords>
  <cp:lastModifiedBy>徐伟杰</cp:lastModifiedBy>
  <cp:revision>1985</cp:revision>
  <cp:lastPrinted>1998-02-10T13:28:00Z</cp:lastPrinted>
  <dcterms:created xsi:type="dcterms:W3CDTF">2009-12-02T19:05:00Z</dcterms:created>
  <dcterms:modified xsi:type="dcterms:W3CDTF">2024-11-13T00:08:26Z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5c159031-6120-4243-bbd1-ee5f1f2e96d1</vt:lpwstr>
  </property>
  <property fmtid="{D5CDD505-2E9C-101B-9397-08002B2CF9AE}" pid="4" name="CTP_BU">
    <vt:lpwstr>NEXT GEN AND STANDARDS GROUP</vt:lpwstr>
  </property>
  <property fmtid="{D5CDD505-2E9C-101B-9397-08002B2CF9AE}" pid="5" name="CTP_TimeStamp">
    <vt:lpwstr>2018-05-10 07:13:18Z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CTP_IC</vt:lpwstr>
  </property>
  <property fmtid="{D5CDD505-2E9C-101B-9397-08002B2CF9AE}" pid="9" name="_2015_ms_pID_725343">
    <vt:lpwstr>(3)dYjZlIMPNS1j1dqB6YP+lC/h/B/2pNPp3QOMNi78JruWsJCWfvOX7qOfqVmWapw5nAmNox2d
CepUHOcpyRPGxOrCF4f6Vm+bQd0a6PmeqnduPJBgJlDghSxD1avTFZ63x0RG46RNanxgx9xE
F6b37psHyh5fuVUFporEZMqQXqHBEypactmiYjvUeMxRaF03XE7S31+KHEROZafgT1HavpUh
nCZB99KB4/WSNUWkv0</vt:lpwstr>
  </property>
  <property fmtid="{D5CDD505-2E9C-101B-9397-08002B2CF9AE}" pid="10" name="_2015_ms_pID_7253431">
    <vt:lpwstr>0SXraQUmKnChBZ8aCVQGJMK6QJb2T9gmWfYivL7LSAq+XNuG8X7Xnk
ZVdgv1R/107n0QMg2bwSVk0XjgjCmTESK20xX3TJA65etUbDDk6Z9gBOACmis1hcjMZatQXm
Xng7Mb/2nLdPeqQsInuUJp7DZbD6Ozsn0e3xI0jgh97KDr5s7e/CgLe2gOTO+Gz7rGwQ7tvf
I1PSBBdCPI4H0IJPnwUWjQPraoJGijURx6me</vt:lpwstr>
  </property>
  <property fmtid="{D5CDD505-2E9C-101B-9397-08002B2CF9AE}" pid="11" name="_readonly">
    <vt:lpwstr/>
  </property>
  <property fmtid="{D5CDD505-2E9C-101B-9397-08002B2CF9AE}" pid="12" name="_change">
    <vt:lpwstr/>
  </property>
  <property fmtid="{D5CDD505-2E9C-101B-9397-08002B2CF9AE}" pid="13" name="_full-control">
    <vt:lpwstr/>
  </property>
  <property fmtid="{D5CDD505-2E9C-101B-9397-08002B2CF9AE}" pid="14" name="sflag">
    <vt:lpwstr>1561287843</vt:lpwstr>
  </property>
  <property fmtid="{D5CDD505-2E9C-101B-9397-08002B2CF9AE}" pid="15" name="_2015_ms_pID_7253432">
    <vt:lpwstr>srCqHiAMW9tZQpMu87my+bQ=</vt:lpwstr>
  </property>
  <property fmtid="{D5CDD505-2E9C-101B-9397-08002B2CF9AE}" pid="16" name="KSOProductBuildVer">
    <vt:lpwstr>2052-10.1.0.6395</vt:lpwstr>
  </property>
</Properties>
</file>