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7" r:id="rId3"/>
    <p:sldId id="934" r:id="rId4"/>
    <p:sldId id="935" r:id="rId5"/>
    <p:sldId id="931" r:id="rId6"/>
    <p:sldId id="936" r:id="rId7"/>
    <p:sldId id="939" r:id="rId8"/>
    <p:sldId id="654" r:id="rId9"/>
    <p:sldId id="626" r:id="rId10"/>
    <p:sldId id="932" r:id="rId11"/>
    <p:sldId id="933" r:id="rId12"/>
    <p:sldId id="937" r:id="rId13"/>
    <p:sldId id="938" r:id="rId14"/>
    <p:sldId id="614" r:id="rId15"/>
    <p:sldId id="500" r:id="rId16"/>
    <p:sldId id="636" r:id="rId17"/>
    <p:sldId id="94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2" autoAdjust="0"/>
    <p:restoredTop sz="93875" autoAdjust="0"/>
  </p:normalViewPr>
  <p:slideViewPr>
    <p:cSldViewPr>
      <p:cViewPr varScale="1">
        <p:scale>
          <a:sx n="66" d="100"/>
          <a:sy n="66" d="100"/>
        </p:scale>
        <p:origin x="142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4119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8178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63899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06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033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194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672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414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024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42958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28158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649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96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 OOK generation for AMP DL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269525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wangke6@oppo.com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5C7840D-0873-4534-83B4-F94EE538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0094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kern="1200" dirty="0">
                <a:sym typeface="OPPOSans B" panose="00020600040101010101" charset="-122"/>
              </a:rPr>
              <a:t>OOK generation with DSSS(1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576644D-E9F5-4AD5-824B-D683838524BE}"/>
              </a:ext>
            </a:extLst>
          </p:cNvPr>
          <p:cNvSpPr txBox="1"/>
          <p:nvPr/>
        </p:nvSpPr>
        <p:spPr>
          <a:xfrm>
            <a:off x="457200" y="1654314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802.11b, Barker code (1,-1,1,1,-1,+1,+1,+1,-1,-1,-1) is used  to spread information bits to a wideband DSSS signal with 22MHz spectrum.</a:t>
            </a:r>
            <a:endParaRPr lang="zh-CN" altLang="en-US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80A5374D-29C8-4BA4-B6CD-CE704B92D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45" y="3352800"/>
            <a:ext cx="4237355" cy="199614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6DB64C6-D622-445C-A2C0-76B09E8EA2A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953000" y="2937551"/>
            <a:ext cx="3962400" cy="301783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CC8E038-1686-49B0-B055-B6DA49990C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B3A9D29B-A429-483E-A5C1-16ABB9B7B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8D79C6C-BD0D-4931-8A21-25C1DB314268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Nov. 2024</a:t>
            </a:r>
            <a:endParaRPr lang="en-GB" altLang="zh-CN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FC91595-7F90-41FB-A729-B4C6C9E3043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5743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5C7840D-0873-4534-83B4-F94EE538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altLang="zh-CN" kern="1200" dirty="0">
                <a:sym typeface="OPPOSans B" panose="00020600040101010101" charset="-122"/>
              </a:rPr>
              <a:t>OOK generation with DSSS(2)</a:t>
            </a:r>
            <a:endParaRPr lang="zh-CN" altLang="en-US" kern="1200" dirty="0">
              <a:sym typeface="OPPOSans B" panose="00020600040101010101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576644D-E9F5-4AD5-824B-D683838524BE}"/>
              </a:ext>
            </a:extLst>
          </p:cNvPr>
          <p:cNvSpPr txBox="1"/>
          <p:nvPr/>
        </p:nvSpPr>
        <p:spPr>
          <a:xfrm>
            <a:off x="685800" y="1270099"/>
            <a:ext cx="82296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order to generate a narrow bandwidth DSSS signal, one way is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to replace Barker code with another spreading code</a:t>
            </a:r>
            <a:r>
              <a:rPr lang="en-US" altLang="zh-CN" sz="2000" dirty="0">
                <a:cs typeface="Times New Roman" panose="02020603050405020304" pitchFamily="18" charset="0"/>
              </a:rPr>
              <a:t>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Less randomization than Barker code, one example is [1 1 1 1 -1 -1 -1 -1 -1 -1 -1]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about 3 times spectrum spreading via About 4 times repetition of 1 or -1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new output DSSS signal is OOK modulated (may has Manchester coding), as shown in the following. </a:t>
            </a:r>
            <a:endParaRPr lang="en-US" altLang="zh-CN" sz="1600" dirty="0">
              <a:cs typeface="Times New Roman" panose="02020603050405020304" pitchFamily="18" charset="0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0C145FF-659C-4DF4-A5BA-56AAAA83C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66" y="3541188"/>
            <a:ext cx="7272867" cy="2414501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B7C4522-F80C-4FC0-A685-128657FC26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F7040D0-EA8F-481C-904C-24B305C703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0837150-0C52-4F64-90C3-668EA3F95E5D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Nov. 2024</a:t>
            </a:r>
            <a:endParaRPr lang="en-GB" altLang="zh-CN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EFE0DF4-AC97-4DC8-8A06-433B7E368E5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1130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5C7840D-0873-4534-83B4-F94EE538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altLang="zh-CN" kern="1200" dirty="0">
                <a:sym typeface="OPPOSans B" panose="00020600040101010101" charset="-122"/>
              </a:rPr>
              <a:t>OOK generation with DSSS(3)</a:t>
            </a:r>
            <a:endParaRPr lang="zh-CN" altLang="en-US" kern="1200" dirty="0">
              <a:sym typeface="OPPOSans B" panose="00020600040101010101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576644D-E9F5-4AD5-824B-D683838524BE}"/>
              </a:ext>
            </a:extLst>
          </p:cNvPr>
          <p:cNvSpPr txBox="1"/>
          <p:nvPr/>
        </p:nvSpPr>
        <p:spPr>
          <a:xfrm>
            <a:off x="609600" y="11684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new DSSS signal is OOK modulated, the BW of the output DSSS OOK = BW of DSSS + BW of OOK envelope.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35151E5-B169-424A-8B5B-8A122C0E2FF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143000" y="1981200"/>
            <a:ext cx="3200400" cy="235126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0D64D06-3987-4591-B7EB-788C15D0F4B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143001" y="4488180"/>
            <a:ext cx="3200399" cy="1910715"/>
          </a:xfrm>
          <a:prstGeom prst="rect">
            <a:avLst/>
          </a:prstGeom>
        </p:spPr>
      </p:pic>
      <p:sp>
        <p:nvSpPr>
          <p:cNvPr id="2" name="箭头: 右 1">
            <a:extLst>
              <a:ext uri="{FF2B5EF4-FFF2-40B4-BE49-F238E27FC236}">
                <a16:creationId xmlns:a16="http://schemas.microsoft.com/office/drawing/2014/main" id="{B0CE7F19-B513-471F-81B1-55DD51CD06A3}"/>
              </a:ext>
            </a:extLst>
          </p:cNvPr>
          <p:cNvSpPr/>
          <p:nvPr/>
        </p:nvSpPr>
        <p:spPr bwMode="auto">
          <a:xfrm>
            <a:off x="4381502" y="4231713"/>
            <a:ext cx="838200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12CCA02-EE1A-4A32-AA38-B2CB7D9A5863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270713" y="2669467"/>
            <a:ext cx="3644688" cy="300767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9B46942-BDAB-4F39-BAC1-FF60D41F6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4CCC164E-DC93-4583-8BFD-682F77B3E3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C89936-B448-459D-BE4E-E0E945020028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Nov. 2024</a:t>
            </a:r>
            <a:endParaRPr lang="en-GB" altLang="zh-CN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A517C7D5-B68F-4EAB-9E82-5C2903B25D7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7093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49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Simulation </a:t>
            </a:r>
            <a:r>
              <a:rPr lang="en-US" kern="1200" dirty="0">
                <a:sym typeface="OPPOSans B" panose="00020600040101010101" charset="-122"/>
              </a:rPr>
              <a:t>results</a:t>
            </a:r>
            <a:r>
              <a:rPr lang="en-US" dirty="0"/>
              <a:t>(1)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472EDE55-4DD5-4086-B95E-2D924FA04BE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9706" y="1517652"/>
            <a:ext cx="4683919" cy="4343399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6539799-F1D3-4DA3-92AC-58FB580EB163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648200" y="1564214"/>
            <a:ext cx="4419600" cy="426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8705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49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Simulation </a:t>
            </a:r>
            <a:r>
              <a:rPr lang="en-US" kern="1200" dirty="0">
                <a:sym typeface="OPPOSans B" panose="00020600040101010101" charset="-122"/>
              </a:rPr>
              <a:t>results</a:t>
            </a:r>
            <a:r>
              <a:rPr lang="en-US" dirty="0"/>
              <a:t>(2)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5909BE4E-2CD4-4562-A2B8-28FB6AA1034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371600" y="1447800"/>
            <a:ext cx="6096000" cy="476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770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Summary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None/>
            </a:pPr>
            <a:endParaRPr lang="en-GB" altLang="zh-CN" sz="1800" dirty="0">
              <a:latin typeface="+mn-lt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this submission, two methods on OOK generation for AMP DL is discussed. Based on the discussion, it can be seen that DSSS based OOK has the following advantages: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 new hardware requirement on top of 802.11b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Flexible to support different data rates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Better performance than OFDM OOK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So, it is proposed: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latin typeface="+mn-lt"/>
              </a:rPr>
              <a:t>DSSS based OOK is supported for AMP DL.    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>
                <a:latin typeface="+mn-lt"/>
              </a:rPr>
              <a:t>DSSS based OOK is supported for AMP DL.</a:t>
            </a:r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802.11-24/1801r0</a:t>
            </a:r>
            <a:r>
              <a:rPr lang="en-US" altLang="zh-CN" sz="1800" dirty="0"/>
              <a:t>, 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Data rates for AMP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96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the </a:t>
            </a:r>
            <a:r>
              <a:rPr lang="en-US" altLang="zh-CN" dirty="0">
                <a:solidFill>
                  <a:schemeClr val="tx1"/>
                </a:solidFill>
              </a:rPr>
              <a:t>OOK generation for AMP DL will be discussed.</a:t>
            </a: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B9732A6-6EB1-4104-8704-7456FBEA3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6970" y="2329494"/>
            <a:ext cx="1841596" cy="4074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Background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50319"/>
            <a:ext cx="7772400" cy="4114800"/>
          </a:xfrm>
          <a:ln/>
        </p:spPr>
        <p:txBody>
          <a:bodyPr/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MC-OOK generation in 802.11ba, generally it uses </a:t>
            </a:r>
            <a:r>
              <a:rPr lang="en-US" altLang="zh-CN" kern="1200" dirty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subcarrier equivalent to 625KHz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(map 1 in every other subcarrier) to generate 2us OFDM symbol.  </a:t>
            </a:r>
          </a:p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014040B-B434-432D-A17D-B34E4D5F62BE}"/>
              </a:ext>
            </a:extLst>
          </p:cNvPr>
          <p:cNvSpPr/>
          <p:nvPr/>
        </p:nvSpPr>
        <p:spPr>
          <a:xfrm>
            <a:off x="381000" y="2222181"/>
            <a:ext cx="5105400" cy="42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50000"/>
              </a:lnSpc>
              <a:buFont typeface="Tempus Sans ITC" panose="04020404030D07020202" pitchFamily="82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The six subcarriers with subcarrier indices </a:t>
            </a:r>
            <a:r>
              <a:rPr lang="en-US" altLang="zh-CN" sz="1400" dirty="0">
                <a:solidFill>
                  <a:srgbClr val="0070C0"/>
                </a:solidFill>
              </a:rPr>
              <a:t>k = (-6, -4, -2, 2, 4, 6) </a:t>
            </a:r>
            <a:r>
              <a:rPr lang="en-US" altLang="zh-CN" sz="1400" dirty="0"/>
              <a:t>are used with nonzero input. Other subcarriers are null.</a:t>
            </a:r>
          </a:p>
          <a:p>
            <a:pPr marL="742950" lvl="1" indent="-285750" algn="just">
              <a:lnSpc>
                <a:spcPct val="150000"/>
              </a:lnSpc>
              <a:buFont typeface="Tempus Sans ITC" panose="04020404030D07020202" pitchFamily="82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The coefficients of the nonzero subcarriers are selected from the symbols of any of the following constellations: BPSK, QPSK, 16-QAM, 64-QAM, and 256-QAM.</a:t>
            </a:r>
          </a:p>
          <a:p>
            <a:pPr marL="742950" lvl="1" indent="-285750" algn="just">
              <a:lnSpc>
                <a:spcPct val="150000"/>
              </a:lnSpc>
              <a:buFont typeface="Tempus Sans ITC" panose="04020404030D07020202" pitchFamily="82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The </a:t>
            </a:r>
            <a:r>
              <a:rPr lang="en-US" altLang="zh-CN" sz="1400" dirty="0">
                <a:solidFill>
                  <a:srgbClr val="0070C0"/>
                </a:solidFill>
              </a:rPr>
              <a:t>first 32 values of the 64-point IDFT </a:t>
            </a:r>
            <a:r>
              <a:rPr lang="en-US" altLang="zh-CN" sz="1400" dirty="0"/>
              <a:t>output are selected.</a:t>
            </a:r>
          </a:p>
          <a:p>
            <a:pPr marL="742950" lvl="1" indent="-285750" algn="just">
              <a:lnSpc>
                <a:spcPct val="150000"/>
              </a:lnSpc>
              <a:buFont typeface="Tempus Sans ITC" panose="04020404030D07020202" pitchFamily="82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Those 32 values are processed by the Symbol Randomizer.</a:t>
            </a:r>
          </a:p>
          <a:p>
            <a:pPr marL="742950" lvl="1" indent="-285750" algn="just">
              <a:lnSpc>
                <a:spcPct val="150000"/>
              </a:lnSpc>
              <a:buFont typeface="Tempus Sans ITC" panose="04020404030D07020202" pitchFamily="82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solidFill>
                  <a:srgbClr val="0070C0"/>
                </a:solidFill>
              </a:rPr>
              <a:t>The last 8 samples of those 32 samples are prepended to the 32 samples generating 40 samples</a:t>
            </a:r>
            <a:r>
              <a:rPr lang="en-US" altLang="zh-CN" sz="1400" dirty="0"/>
              <a:t>, representing the 2 </a:t>
            </a:r>
            <a:r>
              <a:rPr lang="en-US" altLang="zh-CN" sz="1400" dirty="0" err="1"/>
              <a:t>μs</a:t>
            </a:r>
            <a:r>
              <a:rPr lang="en-US" altLang="zh-CN" sz="1400" dirty="0"/>
              <a:t> duration MC-OOK On Symbol.(GI Insertion)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86B2C53-E242-4FBD-A313-63216294D4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8566" y="2987378"/>
            <a:ext cx="1815114" cy="3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256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891ABEC-7859-4681-ACAA-DC2277E5A0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4691158"/>
            <a:ext cx="3733800" cy="17871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Can 802.11ba MC-OOK extend to AMP?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50319"/>
            <a:ext cx="7772400" cy="4114800"/>
          </a:xfrm>
          <a:ln/>
        </p:spPr>
        <p:txBody>
          <a:bodyPr/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As discussed in[1], both 250kbps and 1Mbps will be supported for AMP DL. It is not possible to directly use MC-OOK generation mechanism defined in 802.11ba due to the following: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For 1Mbps, only 1 subcarrier in 8 eight subcarrier is 1 and all others are 0</a:t>
            </a:r>
          </a:p>
          <a:p>
            <a:pPr lvl="2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Meaning there is </a:t>
            </a:r>
            <a:r>
              <a:rPr lang="en-US" altLang="zh-CN" sz="1600" dirty="0">
                <a:solidFill>
                  <a:srgbClr val="0000FF"/>
                </a:solidFill>
              </a:rPr>
              <a:t>one ON carrier every 2.5MHz, losing frequency diversity </a:t>
            </a:r>
          </a:p>
          <a:p>
            <a:pPr lvl="2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It is </a:t>
            </a:r>
            <a:r>
              <a:rPr lang="en-US" altLang="zh-CN" sz="1600" b="0" dirty="0">
                <a:solidFill>
                  <a:srgbClr val="0000FF"/>
                </a:solidFill>
              </a:rPr>
              <a:t>not possible to use 13 subcarriers </a:t>
            </a:r>
            <a:r>
              <a:rPr lang="en-US" altLang="zh-CN" sz="1600" b="0" dirty="0"/>
              <a:t>as in 802.11ba since 13 is not integer times of 8.</a:t>
            </a:r>
          </a:p>
          <a:p>
            <a:pPr lvl="3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Maybe it needs to be 16.</a:t>
            </a: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b="0" dirty="0"/>
              <a:t>If  the bandwidth  of AMP DL PPDU is ~4Mhz, </a:t>
            </a:r>
            <a:r>
              <a:rPr lang="en-US" altLang="zh-CN" sz="1800" dirty="0"/>
              <a:t>as</a:t>
            </a:r>
            <a:r>
              <a:rPr lang="en-US" altLang="zh-CN" sz="1800" b="0" dirty="0"/>
              <a:t> </a:t>
            </a:r>
            <a:r>
              <a:rPr lang="en-US" altLang="zh-CN" sz="1800" dirty="0"/>
              <a:t>defined in 802.11ba, the total power will be only 13dB, which is </a:t>
            </a:r>
            <a:r>
              <a:rPr lang="en-US" altLang="zh-CN" sz="1800" dirty="0">
                <a:solidFill>
                  <a:srgbClr val="0000FF"/>
                </a:solidFill>
              </a:rPr>
              <a:t>3dB lower than 802.11ba</a:t>
            </a:r>
            <a:r>
              <a:rPr lang="en-US" altLang="zh-CN" sz="1800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3300F3D-75A0-44B9-AB5C-B8953EE5C0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4122" y="4315196"/>
            <a:ext cx="4965541" cy="361259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BCBD210-3DBE-4BDD-A67D-AA1806945E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168" y="4692015"/>
            <a:ext cx="3657600" cy="183261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1122901D-AC57-4918-8FCA-6EA61D6300D9}"/>
              </a:ext>
            </a:extLst>
          </p:cNvPr>
          <p:cNvSpPr/>
          <p:nvPr/>
        </p:nvSpPr>
        <p:spPr>
          <a:xfrm>
            <a:off x="373159" y="5325979"/>
            <a:ext cx="9060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WUR HDR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16767F3-829E-4935-A256-E95C38BA0E38}"/>
              </a:ext>
            </a:extLst>
          </p:cNvPr>
          <p:cNvSpPr/>
          <p:nvPr/>
        </p:nvSpPr>
        <p:spPr>
          <a:xfrm>
            <a:off x="8051672" y="5441157"/>
            <a:ext cx="611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1Mbps</a:t>
            </a:r>
            <a:endParaRPr lang="zh-CN" altLang="en-US" dirty="0"/>
          </a:p>
        </p:txBody>
      </p:sp>
      <p:sp>
        <p:nvSpPr>
          <p:cNvPr id="11" name="箭头: 下 10">
            <a:extLst>
              <a:ext uri="{FF2B5EF4-FFF2-40B4-BE49-F238E27FC236}">
                <a16:creationId xmlns:a16="http://schemas.microsoft.com/office/drawing/2014/main" id="{0F972772-DB8D-4335-B19A-BBD3CA3AEB49}"/>
              </a:ext>
            </a:extLst>
          </p:cNvPr>
          <p:cNvSpPr/>
          <p:nvPr/>
        </p:nvSpPr>
        <p:spPr bwMode="auto">
          <a:xfrm rot="2290718">
            <a:off x="8157173" y="4586729"/>
            <a:ext cx="204537" cy="96953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5217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Possible OOK generation mechanism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50319"/>
            <a:ext cx="7772400" cy="4114800"/>
          </a:xfrm>
          <a:ln/>
        </p:spPr>
        <p:txBody>
          <a:bodyPr/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ease AMP receiver implementation, similar as in WUR,  </a:t>
            </a:r>
            <a:r>
              <a:rPr lang="en-US" altLang="zh-CN" kern="1200" dirty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narrow bandwidth AMP DL signal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(e.g. BW is ~4MHz) with guard bands at both sides is required.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It shall try to </a:t>
            </a:r>
            <a:r>
              <a:rPr lang="en-US" altLang="zh-CN" kern="1200" dirty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reuse the existing hardware 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 the exiting AP when generating OOK waveform for AMP DL.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There are 2 possible methods to</a:t>
            </a:r>
            <a:r>
              <a:rPr lang="zh-CN" altLang="en-US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generate</a:t>
            </a:r>
            <a:r>
              <a:rPr lang="zh-CN" altLang="en-US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OOK</a:t>
            </a:r>
            <a:r>
              <a:rPr lang="zh-CN" altLang="en-US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</a:t>
            </a:r>
            <a:r>
              <a:rPr lang="zh-CN" altLang="en-US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</a:t>
            </a:r>
            <a:r>
              <a:rPr lang="zh-CN" altLang="en-US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AP:</a:t>
            </a:r>
            <a:endParaRPr lang="zh-CN" altLang="en-US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DSSS based OOK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New  OFDM based OOK</a:t>
            </a:r>
            <a:endParaRPr lang="en-GB" altLang="zh-CN" b="0" dirty="0"/>
          </a:p>
          <a:p>
            <a:pPr marL="857250" lvl="2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96309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5C7840D-0873-4534-83B4-F94EE538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New OFDM-OOK for AMP DL</a:t>
            </a:r>
            <a:endParaRPr lang="zh-CN" altLang="en-US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AAAAB055-0E37-48FB-AC15-23B775B52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19200"/>
            <a:ext cx="7809607" cy="2268676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0BF043D8-4710-4DF7-9EFC-0D0D94D677D8}"/>
              </a:ext>
            </a:extLst>
          </p:cNvPr>
          <p:cNvSpPr/>
          <p:nvPr/>
        </p:nvSpPr>
        <p:spPr>
          <a:xfrm>
            <a:off x="37206" y="3441032"/>
            <a:ext cx="8839200" cy="3061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20000"/>
              </a:lnSpc>
              <a:buFont typeface="Tempus Sans ITC" panose="04020404030D07020202" pitchFamily="82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The N subcarriers (e.g. N=16 with subcarrier indices k = (1,2,3,…,16) ) are used with nonzero input. Other subcarriers are null.</a:t>
            </a:r>
          </a:p>
          <a:p>
            <a:pPr marL="742950" lvl="1" indent="-285750" algn="just">
              <a:lnSpc>
                <a:spcPct val="120000"/>
              </a:lnSpc>
              <a:buFont typeface="Tempus Sans ITC" panose="04020404030D07020202" pitchFamily="82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For the data rate = 1Mbps</a:t>
            </a:r>
            <a:r>
              <a:rPr lang="zh-CN" altLang="en-US" sz="1400" dirty="0"/>
              <a:t> </a:t>
            </a:r>
            <a:r>
              <a:rPr lang="en-US" altLang="zh-CN" sz="1400" dirty="0"/>
              <a:t>under the consideration of Manchester Encoding, it needs M=8 OOK symbols within one OFDM symbol duration (0.4us), every 2 OOK symbols mapped to one bit information.</a:t>
            </a:r>
          </a:p>
          <a:p>
            <a:pPr marL="742950" lvl="1" indent="-285750" algn="just">
              <a:lnSpc>
                <a:spcPct val="120000"/>
              </a:lnSpc>
              <a:buFont typeface="Tempus Sans ITC" panose="04020404030D07020202" pitchFamily="82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The coefficients of the nonzero subcarriers are </a:t>
            </a:r>
            <a:r>
              <a:rPr lang="en-US" altLang="zh-CN" sz="1400" dirty="0">
                <a:solidFill>
                  <a:srgbClr val="0070C0"/>
                </a:solidFill>
              </a:rPr>
              <a:t>the DFT values with truncation (if any) </a:t>
            </a:r>
            <a:r>
              <a:rPr lang="en-US" altLang="zh-CN" sz="1400" dirty="0"/>
              <a:t>of the </a:t>
            </a:r>
            <a:r>
              <a:rPr lang="en-US" altLang="zh-CN" sz="1400" dirty="0" err="1"/>
              <a:t>upsampling</a:t>
            </a:r>
            <a:r>
              <a:rPr lang="en-US" altLang="zh-CN" sz="1400" dirty="0"/>
              <a:t> for the </a:t>
            </a:r>
            <a:r>
              <a:rPr lang="en-US" altLang="zh-CN" sz="1400" dirty="0">
                <a:solidFill>
                  <a:srgbClr val="0070C0"/>
                </a:solidFill>
              </a:rPr>
              <a:t>M bits transmitted within one OFDM symbol duration</a:t>
            </a:r>
            <a:r>
              <a:rPr lang="en-US" altLang="zh-CN" sz="1400" dirty="0"/>
              <a:t>.</a:t>
            </a:r>
          </a:p>
          <a:p>
            <a:pPr marL="1200150" lvl="2" indent="-285750" algn="just">
              <a:lnSpc>
                <a:spcPct val="120000"/>
              </a:lnSpc>
              <a:buFont typeface="Tempus Sans ITC" panose="04020404030D07020202" pitchFamily="82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E.g., ‘1 0 0 1’ transmitted within one OFDM symbol duration, after Manchester encoding, ‘1001’=&gt; ‘01101001’. Then the encoded bit could mapped to 16 bits (</a:t>
            </a:r>
            <a:r>
              <a:rPr lang="en-US" altLang="zh-CN" dirty="0">
                <a:solidFill>
                  <a:srgbClr val="0070C0"/>
                </a:solidFill>
              </a:rPr>
              <a:t>00</a:t>
            </a:r>
            <a:r>
              <a:rPr lang="en-US" altLang="zh-CN" dirty="0">
                <a:solidFill>
                  <a:srgbClr val="FF0000"/>
                </a:solidFill>
              </a:rPr>
              <a:t>11</a:t>
            </a:r>
            <a:r>
              <a:rPr lang="en-US" altLang="zh-CN" dirty="0">
                <a:solidFill>
                  <a:srgbClr val="0070C0"/>
                </a:solidFill>
              </a:rPr>
              <a:t>11</a:t>
            </a:r>
            <a:r>
              <a:rPr lang="en-US" altLang="zh-CN" dirty="0">
                <a:solidFill>
                  <a:srgbClr val="FF0000"/>
                </a:solidFill>
              </a:rPr>
              <a:t>00</a:t>
            </a:r>
            <a:r>
              <a:rPr lang="en-US" altLang="zh-CN" dirty="0">
                <a:solidFill>
                  <a:srgbClr val="0070C0"/>
                </a:solidFill>
              </a:rPr>
              <a:t>11</a:t>
            </a:r>
            <a:r>
              <a:rPr lang="en-US" altLang="zh-CN" dirty="0">
                <a:solidFill>
                  <a:srgbClr val="FF0000"/>
                </a:solidFill>
              </a:rPr>
              <a:t>00</a:t>
            </a:r>
            <a:r>
              <a:rPr lang="en-US" altLang="zh-CN" dirty="0">
                <a:solidFill>
                  <a:srgbClr val="0070C0"/>
                </a:solidFill>
              </a:rPr>
              <a:t>00</a:t>
            </a:r>
            <a:r>
              <a:rPr lang="en-US" altLang="zh-CN" dirty="0">
                <a:solidFill>
                  <a:srgbClr val="FF0000"/>
                </a:solidFill>
              </a:rPr>
              <a:t>11</a:t>
            </a:r>
            <a:r>
              <a:rPr lang="en-US" altLang="zh-CN" dirty="0"/>
              <a:t>)without truncation before IDFT, or 64bits (</a:t>
            </a:r>
            <a:r>
              <a:rPr lang="en-US" altLang="zh-CN" dirty="0">
                <a:solidFill>
                  <a:srgbClr val="0070C0"/>
                </a:solidFill>
              </a:rPr>
              <a:t>00000000</a:t>
            </a:r>
            <a:r>
              <a:rPr lang="en-US" altLang="zh-CN" dirty="0">
                <a:solidFill>
                  <a:srgbClr val="FF0000"/>
                </a:solidFill>
              </a:rPr>
              <a:t>11111111</a:t>
            </a:r>
            <a:r>
              <a:rPr lang="en-US" altLang="zh-CN" dirty="0">
                <a:solidFill>
                  <a:srgbClr val="0070C0"/>
                </a:solidFill>
              </a:rPr>
              <a:t>11111111</a:t>
            </a:r>
            <a:r>
              <a:rPr lang="en-US" altLang="zh-CN" dirty="0">
                <a:solidFill>
                  <a:srgbClr val="FF0000"/>
                </a:solidFill>
              </a:rPr>
              <a:t>00000000</a:t>
            </a:r>
            <a:r>
              <a:rPr lang="en-US" altLang="zh-CN" dirty="0">
                <a:solidFill>
                  <a:srgbClr val="0070C0"/>
                </a:solidFill>
              </a:rPr>
              <a:t>11111111</a:t>
            </a:r>
            <a:r>
              <a:rPr lang="en-US" altLang="zh-CN" dirty="0">
                <a:solidFill>
                  <a:srgbClr val="FF0000"/>
                </a:solidFill>
              </a:rPr>
              <a:t>00000000</a:t>
            </a:r>
            <a:r>
              <a:rPr lang="en-US" altLang="zh-CN" dirty="0">
                <a:solidFill>
                  <a:srgbClr val="0070C0"/>
                </a:solidFill>
              </a:rPr>
              <a:t>00000000</a:t>
            </a:r>
            <a:r>
              <a:rPr lang="en-US" altLang="zh-CN" dirty="0">
                <a:solidFill>
                  <a:srgbClr val="FF0000"/>
                </a:solidFill>
              </a:rPr>
              <a:t>11111111</a:t>
            </a:r>
            <a:r>
              <a:rPr lang="en-US" altLang="zh-CN" dirty="0"/>
              <a:t>) with truncation before IDFT.</a:t>
            </a:r>
          </a:p>
          <a:p>
            <a:pPr marL="742950" lvl="1" indent="-285750" algn="just">
              <a:lnSpc>
                <a:spcPct val="120000"/>
              </a:lnSpc>
              <a:buFont typeface="Tempus Sans ITC" panose="04020404030D07020202" pitchFamily="82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The </a:t>
            </a:r>
            <a:r>
              <a:rPr lang="en-US" altLang="zh-CN" sz="1400" dirty="0">
                <a:solidFill>
                  <a:srgbClr val="0070C0"/>
                </a:solidFill>
              </a:rPr>
              <a:t>64 values of the 64-point IDFT </a:t>
            </a:r>
            <a:r>
              <a:rPr lang="en-US" altLang="zh-CN" sz="1400" dirty="0"/>
              <a:t>output are selected, and processed by the Symbol Randomizer.</a:t>
            </a:r>
          </a:p>
          <a:p>
            <a:pPr marL="742950" lvl="1" indent="-285750" algn="just">
              <a:lnSpc>
                <a:spcPct val="120000"/>
              </a:lnSpc>
              <a:buFont typeface="Tempus Sans ITC" panose="04020404030D07020202" pitchFamily="82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solidFill>
                  <a:srgbClr val="0070C0"/>
                </a:solidFill>
              </a:rPr>
              <a:t>The last 16 samples of those 64 samples are prepended to the 64 samples generating 80 samples</a:t>
            </a:r>
            <a:r>
              <a:rPr lang="en-US" altLang="zh-CN" sz="1400" dirty="0"/>
              <a:t>, representing the 4μs duration OFDM Symbol.(GI Insertion)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4309BF5-4BA6-4D7D-8B8A-9F88FF54F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3493D7E-3B89-4591-BE2C-CD148F5C53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204C68A-99C6-4B64-B9EE-C98D0FD1D705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Nov. 2024</a:t>
            </a:r>
            <a:endParaRPr lang="en-GB" altLang="zh-CN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B428EAF5-3662-4EF8-AC0B-6AAE1F1E462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35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5C7840D-0873-4534-83B4-F94EE538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Problem of New OFDM-OOK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BF043D8-4710-4DF7-9EFC-0D0D94D677D8}"/>
              </a:ext>
            </a:extLst>
          </p:cNvPr>
          <p:cNvSpPr/>
          <p:nvPr/>
        </p:nvSpPr>
        <p:spPr>
          <a:xfrm>
            <a:off x="190500" y="1143000"/>
            <a:ext cx="8839200" cy="2429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cs typeface="Times New Roman" panose="02020603050405020304" pitchFamily="18" charset="0"/>
              </a:rPr>
              <a:t>Within each OFDM symbol, multiple OOK symbol can be generated based on the required data rate.</a:t>
            </a:r>
          </a:p>
          <a:p>
            <a:pPr marL="342900" lvl="1" indent="-3429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cs typeface="Times New Roman" panose="02020603050405020304" pitchFamily="18" charset="0"/>
              </a:rPr>
              <a:t>However,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there is CP before the OOK symbols</a:t>
            </a:r>
            <a:r>
              <a:rPr lang="en-US" altLang="zh-CN" sz="2000" dirty="0">
                <a:cs typeface="Times New Roman" panose="02020603050405020304" pitchFamily="18" charset="0"/>
              </a:rPr>
              <a:t>, it is difficult for the AMP receiver to remove the CP, especially considering the clock accuracy of AMP device.  </a:t>
            </a:r>
          </a:p>
          <a:p>
            <a:pPr marL="342900" lvl="1" indent="-3429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cs typeface="Times New Roman" panose="02020603050405020304" pitchFamily="18" charset="0"/>
              </a:rPr>
              <a:t> Distorted waveform as shown right below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F2687F3-9E96-41BA-BEB8-1474795FDE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344" y="3851152"/>
            <a:ext cx="4902499" cy="236944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1684520-29A7-465C-8392-DB95F50E2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E3B489D-19FA-4E68-8E22-0B68CAC4A4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D45491C-F47E-4C53-99EB-1E41897EDC0C}"/>
              </a:ext>
            </a:extLst>
          </p:cNvPr>
          <p:cNvSpPr txBox="1">
            <a:spLocks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Nov. 2024</a:t>
            </a:r>
            <a:endParaRPr lang="en-GB" altLang="zh-CN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3126FF7E-A22C-4989-B834-FD3D27C73A6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24D0F58D-50E9-4F06-BB98-5B8A3338E53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999" y="3254034"/>
            <a:ext cx="4132515" cy="27801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D411C896-DEB8-4623-B992-92FD5470C9E8}"/>
              </a:ext>
            </a:extLst>
          </p:cNvPr>
          <p:cNvSpPr txBox="1"/>
          <p:nvPr/>
        </p:nvSpPr>
        <p:spPr>
          <a:xfrm>
            <a:off x="914400" y="5943600"/>
            <a:ext cx="3136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OFDM-OOK symbol with CP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3EE4152-C2F0-485D-93D0-470C7F359D37}"/>
              </a:ext>
            </a:extLst>
          </p:cNvPr>
          <p:cNvSpPr txBox="1"/>
          <p:nvPr/>
        </p:nvSpPr>
        <p:spPr>
          <a:xfrm>
            <a:off x="6424863" y="6047601"/>
            <a:ext cx="15730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OFDM-OOK signal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4079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3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assumptions for new OFDM OOK</a:t>
            </a:r>
            <a:endParaRPr lang="zh-CN" altLang="en-US" sz="33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Link level simulations are performed with the following assumptions.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1E024C9C-121F-40C5-A063-76AEBF0F0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046516"/>
              </p:ext>
            </p:extLst>
          </p:nvPr>
        </p:nvGraphicFramePr>
        <p:xfrm>
          <a:off x="421514" y="2163747"/>
          <a:ext cx="7846948" cy="2907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88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66706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Values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Rate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250kpbs/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1Mbps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4058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 OOK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B/Channel 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2µs/0.5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AP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2MHz/8MHz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Coding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Manchester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13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kern="1200" dirty="0">
                <a:sym typeface="OPPOSans B" panose="00020600040101010101" charset="-122"/>
              </a:rPr>
              <a:t>Simulation results for OFDM-OOK</a:t>
            </a:r>
            <a:endParaRPr lang="en-GB" kern="1200" dirty="0">
              <a:sym typeface="OPPOSans B" panose="00020600040101010101" charset="-122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802.11-24/1802r0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40A81B34-73ED-448B-BA0A-2A263C906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676400"/>
            <a:ext cx="5141911" cy="385643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E1DD09B-07DB-4BF6-A06F-6BEDF1E8DF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3625" y="1659943"/>
            <a:ext cx="4270375" cy="373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38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17742</TotalTime>
  <Words>1388</Words>
  <Application>Microsoft Office PowerPoint</Application>
  <PresentationFormat>全屏显示(4:3)</PresentationFormat>
  <Paragraphs>207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Arial</vt:lpstr>
      <vt:lpstr>Calibri</vt:lpstr>
      <vt:lpstr>Tempus Sans ITC</vt:lpstr>
      <vt:lpstr>Times New Roman</vt:lpstr>
      <vt:lpstr>Wingdings</vt:lpstr>
      <vt:lpstr>ACcord Submission Template</vt:lpstr>
      <vt:lpstr> OOK generation for AMP DL</vt:lpstr>
      <vt:lpstr>Abstract</vt:lpstr>
      <vt:lpstr>Background </vt:lpstr>
      <vt:lpstr>Can 802.11ba MC-OOK extend to AMP?</vt:lpstr>
      <vt:lpstr>Possible OOK generation mechanism</vt:lpstr>
      <vt:lpstr>New OFDM-OOK for AMP DL</vt:lpstr>
      <vt:lpstr>Problem of New OFDM-OOK</vt:lpstr>
      <vt:lpstr>PowerPoint 演示文稿</vt:lpstr>
      <vt:lpstr>Simulation results for OFDM-OOK</vt:lpstr>
      <vt:lpstr>OOK generation with DSSS(1)</vt:lpstr>
      <vt:lpstr>OOK generation with DSSS(2)</vt:lpstr>
      <vt:lpstr>OOK generation with DSSS(3)</vt:lpstr>
      <vt:lpstr>Simulation results(1)</vt:lpstr>
      <vt:lpstr>Simulation results(2)</vt:lpstr>
      <vt:lpstr>Summary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2030</cp:revision>
  <cp:lastPrinted>1998-02-10T13:28:00Z</cp:lastPrinted>
  <dcterms:created xsi:type="dcterms:W3CDTF">2009-12-02T19:05:00Z</dcterms:created>
  <dcterms:modified xsi:type="dcterms:W3CDTF">2024-11-11T18:27:00Z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