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257" r:id="rId3"/>
    <p:sldId id="629" r:id="rId4"/>
    <p:sldId id="602" r:id="rId5"/>
    <p:sldId id="649" r:id="rId6"/>
    <p:sldId id="650" r:id="rId7"/>
    <p:sldId id="651" r:id="rId8"/>
    <p:sldId id="642" r:id="rId9"/>
    <p:sldId id="652" r:id="rId10"/>
    <p:sldId id="643" r:id="rId11"/>
    <p:sldId id="653" r:id="rId12"/>
    <p:sldId id="644" r:id="rId13"/>
    <p:sldId id="654" r:id="rId14"/>
    <p:sldId id="655" r:id="rId15"/>
    <p:sldId id="656" r:id="rId16"/>
    <p:sldId id="657" r:id="rId17"/>
    <p:sldId id="660" r:id="rId18"/>
    <p:sldId id="658" r:id="rId19"/>
    <p:sldId id="659" r:id="rId20"/>
    <p:sldId id="599" r:id="rId21"/>
    <p:sldId id="636" r:id="rId22"/>
    <p:sldId id="648" r:id="rId23"/>
    <p:sldId id="661" r:id="rId24"/>
    <p:sldId id="662" r:id="rId25"/>
    <p:sldId id="500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66" d="100"/>
          <a:sy n="66" d="100"/>
        </p:scale>
        <p:origin x="12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436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3140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8506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649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5110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9202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3169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2388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302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74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94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29260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88608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9326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9759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1295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623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3398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436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Data rates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162467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Observations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250kbps data rate@10% BLER, SINR of about -2dB and -3dB is needed respectively when the device sampling rate is 2MHz and 8MHz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No obvious gain with high sampling rate for ED receiver  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1Mbps @10% BLER, SINR of ~13dB is required with sampling rate of 8MHz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Complicated channel such as Channel D has negative impact on the OOK decoding with ED receiver (not possible to do channel equalization via channel estimation)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OOK ON signal will spread into OOK OFF due to large delay spread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1Mbps, the chip duration is 0.5</a:t>
            </a:r>
            <a:r>
              <a:rPr lang="en-US" altLang="zh-CN" sz="20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µs and only 4 sampling within each chip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3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Discussion and proposals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Maximum sampling of 2MHz can be supported for AMP device in  close range case[3] and maximum sampling of 8MHz is feasible based on our evaluation.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DL is mainly to convey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control signaling </a:t>
            </a:r>
            <a:r>
              <a:rPr lang="en-US" altLang="zh-CN" sz="2000" dirty="0">
                <a:cs typeface="Times New Roman" panose="02020603050405020304" pitchFamily="18" charset="0"/>
              </a:rPr>
              <a:t>and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~100 bits </a:t>
            </a:r>
            <a:r>
              <a:rPr lang="en-US" altLang="zh-CN" sz="2000" dirty="0">
                <a:cs typeface="Times New Roman" panose="02020603050405020304" pitchFamily="18" charset="0"/>
              </a:rPr>
              <a:t>will be sufficient. The air time is about hundred of us @250kbps and short @1Mbps, which is acceptable from the perspective of system efficiency.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following data rates are proposed for AMP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 is the low data rate for AMP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1Mbps is the high data rate for AMP DL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56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Link budget for UL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0696E75-5941-47B4-ADFA-6843BFA855AB}"/>
              </a:ext>
            </a:extLst>
          </p:cNvPr>
          <p:cNvSpPr txBox="1"/>
          <p:nvPr/>
        </p:nvSpPr>
        <p:spPr>
          <a:xfrm>
            <a:off x="189839" y="4294666"/>
            <a:ext cx="8840521" cy="2077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active device,</a:t>
            </a:r>
          </a:p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integrated case, the link budget for DL = ~65dB, X1=19dB and X2=29dB. </a:t>
            </a:r>
            <a:r>
              <a:rPr lang="en-US" altLang="zh-CN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zh-CN" altLang="zh-CN" sz="1800" b="0" i="0" u="none" strike="noStrike" dirty="0">
              <a:effectLst/>
              <a:latin typeface="Arial" panose="020B0604020202020204" pitchFamily="34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non-integrated case, the link budget for DL = ~90dB (-70dB is assumed as the receiver sensitivity), X1 = -6dB and X2=4dB.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BC device, the link budget for DL = ~65dB (same as that for active device),  X3=4dB.</a:t>
            </a:r>
          </a:p>
        </p:txBody>
      </p:sp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FFD2C6F8-2B63-458A-A445-68E2188A0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115278"/>
              </p:ext>
            </p:extLst>
          </p:nvPr>
        </p:nvGraphicFramePr>
        <p:xfrm>
          <a:off x="1169870" y="1055132"/>
          <a:ext cx="6781800" cy="31507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56811">
                  <a:extLst>
                    <a:ext uri="{9D8B030D-6E8A-4147-A177-3AD203B41FA5}">
                      <a16:colId xmlns:a16="http://schemas.microsoft.com/office/drawing/2014/main" val="2402550996"/>
                    </a:ext>
                  </a:extLst>
                </a:gridCol>
                <a:gridCol w="1609755">
                  <a:extLst>
                    <a:ext uri="{9D8B030D-6E8A-4147-A177-3AD203B41FA5}">
                      <a16:colId xmlns:a16="http://schemas.microsoft.com/office/drawing/2014/main" val="2575813539"/>
                    </a:ext>
                  </a:extLst>
                </a:gridCol>
                <a:gridCol w="1609755">
                  <a:extLst>
                    <a:ext uri="{9D8B030D-6E8A-4147-A177-3AD203B41FA5}">
                      <a16:colId xmlns:a16="http://schemas.microsoft.com/office/drawing/2014/main" val="2856046554"/>
                    </a:ext>
                  </a:extLst>
                </a:gridCol>
                <a:gridCol w="1005479">
                  <a:extLst>
                    <a:ext uri="{9D8B030D-6E8A-4147-A177-3AD203B41FA5}">
                      <a16:colId xmlns:a16="http://schemas.microsoft.com/office/drawing/2014/main" val="2619254784"/>
                    </a:ext>
                  </a:extLst>
                </a:gridCol>
              </a:tblGrid>
              <a:tr h="4794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Active AMP(1)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Active AMP(2)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BC 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4291127744"/>
                  </a:ext>
                </a:extLst>
              </a:tr>
              <a:tr h="3264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TX Power(dBm)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-25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345681695"/>
                  </a:ext>
                </a:extLst>
              </a:tr>
              <a:tr h="4794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Thermal Noise Floor(dBm)</a:t>
                      </a: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(@20MHz)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2830060740"/>
                  </a:ext>
                </a:extLst>
              </a:tr>
              <a:tr h="3840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Noise Figure(dB)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1132333115"/>
                  </a:ext>
                </a:extLst>
              </a:tr>
              <a:tr h="3264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Noise Power Level(dBm)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3504788339"/>
                  </a:ext>
                </a:extLst>
              </a:tr>
              <a:tr h="3956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Required SNR 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X1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X3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1231308172"/>
                  </a:ext>
                </a:extLst>
              </a:tr>
              <a:tr h="3264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Receiver Sensitivity 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-94+X3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2584181089"/>
                  </a:ext>
                </a:extLst>
              </a:tr>
              <a:tr h="3264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Link Budget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84-X1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94-X2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69-X3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4261034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17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assumptions for AMP UL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level simulations are performed for AMP UL data rate evaluations with the following simulation assumptions.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1E024C9C-121F-40C5-A063-76AEBF0F0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628838"/>
              </p:ext>
            </p:extLst>
          </p:nvPr>
        </p:nvGraphicFramePr>
        <p:xfrm>
          <a:off x="381000" y="2356003"/>
          <a:ext cx="7846948" cy="3306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88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66706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Values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Rate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250kpbs/1Mbps/2Mbps/4Mbps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B/Channel 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2µs/0.5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µs/0.25µs/0.125µs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AP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Coding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Manchester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Correlation detection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13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B)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DFB2B792-18FD-464F-A979-6EA000F85BD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815071"/>
            <a:ext cx="4457700" cy="3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818133D5-EAC2-4AA2-8CB6-B343028C2E8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36385"/>
            <a:ext cx="4161155" cy="395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761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B)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90B4CC6-BB9B-4AC9-A361-11E5E37AD22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1947"/>
            <a:ext cx="4817110" cy="3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23F7FC0-1783-4C53-9253-ABE3F58FEAF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988" y="1799800"/>
            <a:ext cx="4817111" cy="395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002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D)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B4621FC0-C02D-4780-884E-7CC020DC86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911" y="1832260"/>
            <a:ext cx="4367566" cy="39497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21442DDF-07EC-4191-ACE7-8E1F3DA35C8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86" y="1836385"/>
            <a:ext cx="4532662" cy="3945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83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D)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9A99BAD-AF6F-4FCF-ACD8-1987A06C7C6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08570"/>
            <a:ext cx="6400800" cy="3830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820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Impact of channel on OOK decoding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09550" y="1236661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B937027-A368-4110-AA97-9158BA69F399}"/>
              </a:ext>
            </a:extLst>
          </p:cNvPr>
          <p:cNvSpPr txBox="1"/>
          <p:nvPr/>
        </p:nvSpPr>
        <p:spPr>
          <a:xfrm>
            <a:off x="322730" y="1171854"/>
            <a:ext cx="8840521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Chanel delay spread will make it difficult and even impossible for OOK decoding, especially at high data rate.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Take 1Mbps as example, 10 sampling for each Manchester chip(assuming 20MHz sampling rate),  there may be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several high power sampling of in Manchester OFF chip due to delay spread from Manchester ON chip    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E11244F-28C8-426A-8BE1-177CE22D2AB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08" y="2985694"/>
            <a:ext cx="4384174" cy="3043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B8325CD5-3589-4E4F-A95A-EE5E57FAE13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375" y="3067647"/>
            <a:ext cx="4324810" cy="304348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6334124B-3546-47D4-B4A7-FEFCE7D6EDAE}"/>
              </a:ext>
            </a:extLst>
          </p:cNvPr>
          <p:cNvSpPr txBox="1"/>
          <p:nvPr/>
        </p:nvSpPr>
        <p:spPr>
          <a:xfrm>
            <a:off x="693725" y="5907901"/>
            <a:ext cx="33448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cs typeface="Times New Roman" panose="02020603050405020304" pitchFamily="18" charset="0"/>
              </a:rPr>
              <a:t>OOK signal before experience of channel D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553C43-4B84-421E-A73C-7B49B475495B}"/>
              </a:ext>
            </a:extLst>
          </p:cNvPr>
          <p:cNvSpPr txBox="1"/>
          <p:nvPr/>
        </p:nvSpPr>
        <p:spPr>
          <a:xfrm>
            <a:off x="4875213" y="5939651"/>
            <a:ext cx="33448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cs typeface="Times New Roman" panose="02020603050405020304" pitchFamily="18" charset="0"/>
              </a:rPr>
              <a:t>OOK signal after experience of channel D</a:t>
            </a:r>
          </a:p>
        </p:txBody>
      </p:sp>
    </p:spTree>
    <p:extLst>
      <p:ext uri="{BB962C8B-B14F-4D97-AF65-F5344CB8AC3E}">
        <p14:creationId xmlns:p14="http://schemas.microsoft.com/office/powerpoint/2010/main" val="281263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Observations and proposal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Higher date rate can be achieved for AMP UL due to better receiver and high sampling rate at the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achievable data rates for AMP UL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Date rate of higher than 4Mbps is not feasible due to: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Impact from complicated channel (e.g. channel D)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Maximum clock rate of 8MHz for the AMP device(i.e. active device)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also considering Manchester coding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It is proposed 250kbps/1Mbps/2Mbps and 4Mbps as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4Mbps is only for active AMP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39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In t</a:t>
            </a:r>
            <a:r>
              <a:rPr lang="en-GB" altLang="zh-CN" dirty="0"/>
              <a:t>his submission,  it firstly review the link budget for AMP, then the data rates for AMP are evaluated.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Based on the evaluations, we give our proposal on data rates for AMP.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51706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determination of AMP DL link date rates and AMP UL link date rate is discussed, considering the following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Link budget (receiver sensitivity, output power from AMP device), device capability(receiver type, clock capability etc.)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Interference, impact from propagation channel etc.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With intensive evaluation and comprehensive analysis, the following are proposed: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 is the low AMP DL data rate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1Mbps is the high AMP DL data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It is at least for active AMP device.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4Mbps is only for active AMP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2 data rates are defined for AMP DL (from AMP AP to AMP STA).</a:t>
            </a:r>
          </a:p>
          <a:p>
            <a:pPr marL="14859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250kbps is the low AMP DL data rate</a:t>
            </a:r>
          </a:p>
          <a:p>
            <a:pPr marL="14859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1Mbps is the high AMP DL data rate</a:t>
            </a:r>
          </a:p>
          <a:p>
            <a:pPr marL="2057400" lvl="5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It is at least for active AMP device. 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4Mbps is only for active AMP device</a:t>
            </a: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424797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4Mbps is only for active AMP device</a:t>
            </a: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89508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4Mbps is only for active AMP device</a:t>
            </a: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295150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802.11-24/0853r0</a:t>
            </a:r>
            <a:r>
              <a:rPr lang="en-US" altLang="zh-CN" dirty="0"/>
              <a:t>, Design target and device capabilities for AMP IoT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</a:t>
            </a:r>
            <a:r>
              <a:rPr lang="en-US" altLang="zh-CN" dirty="0"/>
              <a:t>1802r0 OOK generation for AMP DL</a:t>
            </a:r>
          </a:p>
          <a:p>
            <a:pPr>
              <a:buFont typeface="+mj-lt"/>
              <a:buAutoNum type="arabicPeriod"/>
            </a:pPr>
            <a:r>
              <a:rPr lang="en-GB" altLang="zh-CN" dirty="0"/>
              <a:t>IEEE </a:t>
            </a:r>
            <a:r>
              <a:rPr lang="en-SG" altLang="zh-CN" dirty="0"/>
              <a:t>IEEE 802.11-24/1237r0  </a:t>
            </a:r>
            <a:r>
              <a:rPr lang="en-US" altLang="zh-CN" sz="1200" dirty="0"/>
              <a:t>AMP Tag Requirements for Close-range Mono-Static Backscattering </a:t>
            </a: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following shall be considered when defining data rates: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Link budget (target coverage)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Receiver type (receiving bandwidth, Noise Figure)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Interference from other channels/legacy systems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Device complexity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Device power consumption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System efficiency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Consistent design among different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Strive to support common data rate for different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etc.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487875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600" kern="0" dirty="0"/>
              <a:t>General consideration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Link budget for DL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59276" y="1206384"/>
            <a:ext cx="7996848" cy="232371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budget for DL: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integrated case,  the DL link budget is about 65dB.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-45 dB is assumed as the receiver sensitivity (Envelope detector)[1].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non-integrated case,  the DL link budget is about 90dB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-70 dB is assumed as the receiver sensitivity (IF receiver)[1].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D94EB28E-9DDE-419E-B19C-DA8AC2404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179703"/>
              </p:ext>
            </p:extLst>
          </p:nvPr>
        </p:nvGraphicFramePr>
        <p:xfrm>
          <a:off x="696912" y="3187009"/>
          <a:ext cx="7913689" cy="3061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0186">
                  <a:extLst>
                    <a:ext uri="{9D8B030D-6E8A-4147-A177-3AD203B41FA5}">
                      <a16:colId xmlns:a16="http://schemas.microsoft.com/office/drawing/2014/main" val="1856632041"/>
                    </a:ext>
                  </a:extLst>
                </a:gridCol>
                <a:gridCol w="1743646">
                  <a:extLst>
                    <a:ext uri="{9D8B030D-6E8A-4147-A177-3AD203B41FA5}">
                      <a16:colId xmlns:a16="http://schemas.microsoft.com/office/drawing/2014/main" val="4139446484"/>
                    </a:ext>
                  </a:extLst>
                </a:gridCol>
                <a:gridCol w="1641077">
                  <a:extLst>
                    <a:ext uri="{9D8B030D-6E8A-4147-A177-3AD203B41FA5}">
                      <a16:colId xmlns:a16="http://schemas.microsoft.com/office/drawing/2014/main" val="129594661"/>
                    </a:ext>
                  </a:extLst>
                </a:gridCol>
                <a:gridCol w="1948780">
                  <a:extLst>
                    <a:ext uri="{9D8B030D-6E8A-4147-A177-3AD203B41FA5}">
                      <a16:colId xmlns:a16="http://schemas.microsoft.com/office/drawing/2014/main" val="418001146"/>
                    </a:ext>
                  </a:extLst>
                </a:gridCol>
              </a:tblGrid>
              <a:tr h="573667">
                <a:tc>
                  <a:txBody>
                    <a:bodyPr/>
                    <a:lstStyle/>
                    <a:p>
                      <a:endParaRPr lang="zh-CN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WPT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DL</a:t>
                      </a:r>
                    </a:p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(Integrated)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DL </a:t>
                      </a:r>
                    </a:p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(Non-Integrated)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2736971465"/>
                  </a:ext>
                </a:extLst>
              </a:tr>
              <a:tr h="326549">
                <a:tc>
                  <a:txBody>
                    <a:bodyPr/>
                    <a:lstStyle/>
                    <a:p>
                      <a:r>
                        <a:rPr lang="en-GB" sz="1400" b="1" dirty="0">
                          <a:effectLst/>
                        </a:rPr>
                        <a:t>Frequency </a:t>
                      </a:r>
                      <a:r>
                        <a:rPr lang="en-US" altLang="zh-CN" sz="1400" b="1" dirty="0">
                          <a:effectLst/>
                        </a:rPr>
                        <a:t>Band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920MHz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2.4GHz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2.4GHz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4117733824"/>
                  </a:ext>
                </a:extLst>
              </a:tr>
              <a:tr h="326549">
                <a:tc>
                  <a:txBody>
                    <a:bodyPr/>
                    <a:lstStyle/>
                    <a:p>
                      <a:r>
                        <a:rPr lang="en-GB" sz="1400" b="1" dirty="0">
                          <a:effectLst/>
                        </a:rPr>
                        <a:t>EIRP of AP (dBm)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36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1414021917"/>
                  </a:ext>
                </a:extLst>
              </a:tr>
              <a:tr h="687292">
                <a:tc>
                  <a:txBody>
                    <a:bodyPr/>
                    <a:lstStyle/>
                    <a:p>
                      <a:r>
                        <a:rPr lang="en-GB" sz="1400" b="1" dirty="0">
                          <a:effectLst/>
                        </a:rPr>
                        <a:t>Min. power for energy harvesting (dBm)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-20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146976086"/>
                  </a:ext>
                </a:extLst>
              </a:tr>
              <a:tr h="573667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Receiver sensitivity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-45 (ED receiver)</a:t>
                      </a:r>
                      <a:endParaRPr lang="zh-CN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-70 (IF receiver)</a:t>
                      </a:r>
                      <a:endParaRPr lang="zh-CN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1825992158"/>
                  </a:ext>
                </a:extLst>
              </a:tr>
              <a:tr h="573667">
                <a:tc>
                  <a:txBody>
                    <a:bodyPr/>
                    <a:lstStyle/>
                    <a:p>
                      <a:r>
                        <a:rPr lang="en-GB" altLang="zh-CN" sz="14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Link Budget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56(=64.5</a:t>
                      </a:r>
                    </a:p>
                    <a:p>
                      <a:r>
                        <a:rPr lang="en-GB" altLang="zh-CN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@2.4GHz)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65</a:t>
                      </a:r>
                      <a:endParaRPr lang="zh-CN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90</a:t>
                      </a:r>
                      <a:endParaRPr lang="zh-CN" sz="14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2544984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2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Achievable SINR for DL(1)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0509" y="1131299"/>
            <a:ext cx="8855761" cy="472437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For ED (envelope detector) </a:t>
            </a:r>
            <a:r>
              <a:rPr lang="en-US" altLang="zh-CN" sz="2000" dirty="0">
                <a:cs typeface="Times New Roman" panose="02020603050405020304" pitchFamily="18" charset="0"/>
              </a:rPr>
              <a:t>receiver, its receiving BW can be tens of </a:t>
            </a:r>
            <a:r>
              <a:rPr lang="en-US" altLang="zh-CN" sz="2000" dirty="0" err="1">
                <a:cs typeface="Times New Roman" panose="02020603050405020304" pitchFamily="18" charset="0"/>
              </a:rPr>
              <a:t>MHz.</a:t>
            </a: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Due to wide RF filter (covering the whole 2.4G band) and no BB filter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noise level measured in the receiving BW will be far below -45dB, assuming Noise Figure of 15.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~-80dBm (same NF as WUR and 80MHz Receiving BW)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However,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the interference from adjacent channels </a:t>
            </a:r>
            <a:r>
              <a:rPr lang="en-US" altLang="zh-CN" sz="2000" dirty="0">
                <a:cs typeface="Times New Roman" panose="02020603050405020304" pitchFamily="18" charset="0"/>
              </a:rPr>
              <a:t>may be high and it may depend on the load of these channels and the deployment topologies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So, the SINR can be very high(35dB) in some cases and relatively low(0dB or lower) in some other cases.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Assume Same Tx power from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AMP AP and interfering AP/STAs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EBB290E-A358-4164-AA27-DC9A2FDE0A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6647" y="4038600"/>
            <a:ext cx="4199624" cy="2072071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44A68BC-FCC0-4030-8BB8-4A966DF875AE}"/>
              </a:ext>
            </a:extLst>
          </p:cNvPr>
          <p:cNvSpPr txBox="1"/>
          <p:nvPr/>
        </p:nvSpPr>
        <p:spPr>
          <a:xfrm>
            <a:off x="6019800" y="6109107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Receiving BW for ED receiver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373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Achievable SINR for DL(2)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0510" y="1131299"/>
            <a:ext cx="8698690" cy="332398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IF receiver, the SINR will  mainly depend on the noise level. A high SNR can be available.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It has RF filter and/or BB filter of 20MHz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noise level measured in the receiving BW will be far below -45dB, assuming Noise Figure of 15.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~-86dBm (same NF as WUR and 20MHz Receiving BW)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So, the SINR can be high(16dB)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ECEA562-C826-4243-989B-1D122A2B6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2003" y="3872647"/>
            <a:ext cx="4639994" cy="2070953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2B345056-C1EA-4B8C-ADB7-E35C2ECE13C2}"/>
              </a:ext>
            </a:extLst>
          </p:cNvPr>
          <p:cNvSpPr txBox="1"/>
          <p:nvPr/>
        </p:nvSpPr>
        <p:spPr>
          <a:xfrm>
            <a:off x="3657600" y="6001583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Receiving BW for IF receiver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865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assumptions for AMP DL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level simulations are performed for AMP DL data rate evaluations with the following simulation assumptions.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1E024C9C-121F-40C5-A063-76AEBF0F0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485773"/>
              </p:ext>
            </p:extLst>
          </p:nvPr>
        </p:nvGraphicFramePr>
        <p:xfrm>
          <a:off x="381000" y="2356003"/>
          <a:ext cx="7846948" cy="3306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88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66706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Values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Rate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250kpbs/1Mbps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DSSS-OOK[2]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2µs/0.5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device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2MHz/8MHz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Coding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Manchester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 receiver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71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DL date rate(1)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C382C49-9494-42F7-B2E6-A8570761F83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9706" y="1517652"/>
            <a:ext cx="4683919" cy="434339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B3B2D9CA-53B6-48C0-B50E-CB9598BE8EE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648200" y="1564214"/>
            <a:ext cx="4419600" cy="426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33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DL date rate(2)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802.11-24/1801r1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FDA4472-018F-4127-A39F-AFBE7531814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71600" y="1334028"/>
            <a:ext cx="6096000" cy="476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7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15969</TotalTime>
  <Words>1943</Words>
  <Application>Microsoft Office PowerPoint</Application>
  <PresentationFormat>全屏显示(4:3)</PresentationFormat>
  <Paragraphs>405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ACcord Submission Template</vt:lpstr>
      <vt:lpstr>Data rates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2377</cp:revision>
  <cp:lastPrinted>1998-02-10T13:28:00Z</cp:lastPrinted>
  <dcterms:created xsi:type="dcterms:W3CDTF">2009-12-02T19:05:00Z</dcterms:created>
  <dcterms:modified xsi:type="dcterms:W3CDTF">2024-11-12T16:58:33Z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