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147473541" r:id="rId5"/>
    <p:sldId id="2147473534" r:id="rId6"/>
    <p:sldId id="2147473542" r:id="rId7"/>
    <p:sldId id="2147473543" r:id="rId8"/>
    <p:sldId id="2147473538" r:id="rId9"/>
    <p:sldId id="2147473537" r:id="rId10"/>
    <p:sldId id="343" r:id="rId11"/>
    <p:sldId id="273" r:id="rId12"/>
    <p:sldId id="2147473539" r:id="rId13"/>
    <p:sldId id="2147473540"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13" autoAdjust="0"/>
    <p:restoredTop sz="88616" autoAdjust="0"/>
  </p:normalViewPr>
  <p:slideViewPr>
    <p:cSldViewPr snapToGrid="0">
      <p:cViewPr varScale="1">
        <p:scale>
          <a:sx n="97" d="100"/>
          <a:sy n="97" d="100"/>
        </p:scale>
        <p:origin x="552" y="8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34159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826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0636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942762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802.11-24/1800r00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On The Switching Criteria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For Non-Primary Channel Access</a:t>
            </a:r>
            <a:endParaRPr lang="en-GB" kern="0" dirty="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November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2024-11-10</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Salvatore Talarico</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Nokia</a:t>
                      </a:r>
                      <a:endParaRPr sz="1200" kern="1200" dirty="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err="1">
                          <a:solidFill>
                            <a:schemeClr val="tx1"/>
                          </a:solidFill>
                          <a:latin typeface="+mn-lt"/>
                          <a:ea typeface="+mn-ea"/>
                          <a:cs typeface="Times New Roman"/>
                          <a:sym typeface="Times New Roman"/>
                        </a:rPr>
                        <a:t>salvatore.talarico</a:t>
                      </a:r>
                      <a:r>
                        <a:rPr lang="en" sz="1200" kern="1200" dirty="0">
                          <a:solidFill>
                            <a:schemeClr val="tx1"/>
                          </a:solidFill>
                          <a:latin typeface="+mn-lt"/>
                          <a:ea typeface="+mn-ea"/>
                          <a:cs typeface="Times New Roman"/>
                          <a:sym typeface="Times New Roman"/>
                        </a:rPr>
                        <a:t>@nokia.com</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Klaus Doppler </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Kerstin Johnsson</a:t>
                      </a:r>
                      <a:endParaRPr lang="en-US"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B7A38920-E3EA-93DC-1A73-150A1C35901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GB" kern="0" dirty="0"/>
              <a:t>Do you agree that a procedure/mechanism is needed to be define in 802.11bn to allow harmonized switching between both AP and associated non-AP STA from the NPCA primary channel back to the reference primary channel?</a:t>
            </a:r>
          </a:p>
          <a:p>
            <a:pPr lvl="1">
              <a:buFont typeface="Times New Roman" pitchFamily="16" charset="0"/>
              <a:buChar char="•"/>
            </a:pPr>
            <a:r>
              <a:rPr lang="en-GB" kern="0" dirty="0"/>
              <a:t>Yes</a:t>
            </a:r>
          </a:p>
          <a:p>
            <a:pPr lvl="1">
              <a:buFont typeface="Times New Roman" pitchFamily="16" charset="0"/>
              <a:buChar char="•"/>
            </a:pPr>
            <a:r>
              <a:rPr lang="en-GB" kern="0" dirty="0"/>
              <a:t>No</a:t>
            </a:r>
          </a:p>
          <a:p>
            <a:pPr lvl="1">
              <a:buFont typeface="Times New Roman" pitchFamily="16" charset="0"/>
              <a:buChar char="•"/>
            </a:pPr>
            <a:r>
              <a:rPr lang="en-GB" kern="0" dirty="0"/>
              <a:t>Abstain</a:t>
            </a:r>
          </a:p>
        </p:txBody>
      </p:sp>
    </p:spTree>
    <p:extLst>
      <p:ext uri="{BB962C8B-B14F-4D97-AF65-F5344CB8AC3E}">
        <p14:creationId xmlns:p14="http://schemas.microsoft.com/office/powerpoint/2010/main" val="250014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1800" dirty="0"/>
              <a:t>During the IEEE 802.11 Interim Meetings, the following motions were passed: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7" name="Picture 6">
            <a:extLst>
              <a:ext uri="{FF2B5EF4-FFF2-40B4-BE49-F238E27FC236}">
                <a16:creationId xmlns:a16="http://schemas.microsoft.com/office/drawing/2014/main" id="{2BD2FC60-4FEC-31E8-D405-D6AEF8DCD3F7}"/>
              </a:ext>
            </a:extLst>
          </p:cNvPr>
          <p:cNvPicPr>
            <a:picLocks noChangeAspect="1"/>
          </p:cNvPicPr>
          <p:nvPr/>
        </p:nvPicPr>
        <p:blipFill>
          <a:blip r:embed="rId3"/>
          <a:stretch>
            <a:fillRect/>
          </a:stretch>
        </p:blipFill>
        <p:spPr>
          <a:xfrm>
            <a:off x="516718" y="2426327"/>
            <a:ext cx="6224947" cy="2948238"/>
          </a:xfrm>
          <a:prstGeom prst="rect">
            <a:avLst/>
          </a:prstGeom>
        </p:spPr>
      </p:pic>
      <p:sp>
        <p:nvSpPr>
          <p:cNvPr id="9" name="Rectangle 8">
            <a:extLst>
              <a:ext uri="{FF2B5EF4-FFF2-40B4-BE49-F238E27FC236}">
                <a16:creationId xmlns:a16="http://schemas.microsoft.com/office/drawing/2014/main" id="{D13F1007-477F-B2F0-F447-4043CE7F112C}"/>
              </a:ext>
            </a:extLst>
          </p:cNvPr>
          <p:cNvSpPr/>
          <p:nvPr/>
        </p:nvSpPr>
        <p:spPr bwMode="auto">
          <a:xfrm>
            <a:off x="867521" y="3065463"/>
            <a:ext cx="5874144" cy="363537"/>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5" name="Picture 4">
            <a:extLst>
              <a:ext uri="{FF2B5EF4-FFF2-40B4-BE49-F238E27FC236}">
                <a16:creationId xmlns:a16="http://schemas.microsoft.com/office/drawing/2014/main" id="{C4FA2F6A-E54A-2EED-1667-D2D897304A55}"/>
              </a:ext>
            </a:extLst>
          </p:cNvPr>
          <p:cNvPicPr>
            <a:picLocks noChangeAspect="1"/>
          </p:cNvPicPr>
          <p:nvPr/>
        </p:nvPicPr>
        <p:blipFill>
          <a:blip r:embed="rId4"/>
          <a:stretch>
            <a:fillRect/>
          </a:stretch>
        </p:blipFill>
        <p:spPr>
          <a:xfrm>
            <a:off x="6974636" y="2414715"/>
            <a:ext cx="4924387" cy="2848739"/>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564829"/>
            <a:ext cx="10639392" cy="4304970"/>
          </a:xfrm>
        </p:spPr>
        <p:txBody>
          <a:bodyPr/>
          <a:lstStyle/>
          <a:p>
            <a:pPr>
              <a:buFont typeface="Arial" panose="020B0604020202020204" pitchFamily="34" charset="0"/>
              <a:buChar char="•"/>
            </a:pPr>
            <a:r>
              <a:rPr lang="en-US" sz="1800" dirty="0"/>
              <a:t>The basic concept of NPCA ([1-9]) is to temporarily utilize an idle alternative channel as a primary channel, called here NPCA primary channel, when the BSS’s primary channel is occupied.</a:t>
            </a:r>
          </a:p>
          <a:p>
            <a:pPr lvl="1">
              <a:buFont typeface="Arial" panose="020B0604020202020204" pitchFamily="34" charset="0"/>
              <a:buChar char="•"/>
            </a:pPr>
            <a:r>
              <a:rPr lang="en-US" sz="1400" dirty="0"/>
              <a:t>An AP and its associated non-AP STA may be subject to different interference conditions, which may trigger different behavior and dissociated switching at the two devices to the NPCA primary channel </a:t>
            </a:r>
          </a:p>
          <a:p>
            <a:pPr lvl="1">
              <a:buFont typeface="Arial" panose="020B0604020202020204" pitchFamily="34" charset="0"/>
              <a:buChar char="•"/>
            </a:pPr>
            <a:r>
              <a:rPr lang="en-US" sz="1400" dirty="0"/>
              <a:t>An example: OBSS transmission from AP2 overlaps with primary channel of AP1 and STA1/STA2. However, this is hidden from STA2, which believes the primary channel is idle. In this case, AP1 and STA1 will switch to a NPCA primary, while STA2 will not.</a:t>
            </a: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25" name="Picture 24">
            <a:extLst>
              <a:ext uri="{FF2B5EF4-FFF2-40B4-BE49-F238E27FC236}">
                <a16:creationId xmlns:a16="http://schemas.microsoft.com/office/drawing/2014/main" id="{BB0335E2-E72E-8A53-EAC4-09969A118F32}"/>
              </a:ext>
            </a:extLst>
          </p:cNvPr>
          <p:cNvPicPr>
            <a:picLocks noChangeAspect="1"/>
          </p:cNvPicPr>
          <p:nvPr/>
        </p:nvPicPr>
        <p:blipFill>
          <a:blip r:embed="rId3"/>
          <a:stretch>
            <a:fillRect/>
          </a:stretch>
        </p:blipFill>
        <p:spPr>
          <a:xfrm>
            <a:off x="1790146" y="3429000"/>
            <a:ext cx="2558653" cy="2652262"/>
          </a:xfrm>
          <a:prstGeom prst="rect">
            <a:avLst/>
          </a:prstGeom>
        </p:spPr>
      </p:pic>
      <p:pic>
        <p:nvPicPr>
          <p:cNvPr id="7" name="Picture 6">
            <a:extLst>
              <a:ext uri="{FF2B5EF4-FFF2-40B4-BE49-F238E27FC236}">
                <a16:creationId xmlns:a16="http://schemas.microsoft.com/office/drawing/2014/main" id="{201C0187-6D90-498C-4411-CF5D3A113CD8}"/>
              </a:ext>
            </a:extLst>
          </p:cNvPr>
          <p:cNvPicPr>
            <a:picLocks noChangeAspect="1"/>
          </p:cNvPicPr>
          <p:nvPr/>
        </p:nvPicPr>
        <p:blipFill>
          <a:blip r:embed="rId4"/>
          <a:stretch>
            <a:fillRect/>
          </a:stretch>
        </p:blipFill>
        <p:spPr>
          <a:xfrm>
            <a:off x="4443663" y="3332746"/>
            <a:ext cx="7646604" cy="2947737"/>
          </a:xfrm>
          <a:prstGeom prst="rect">
            <a:avLst/>
          </a:prstGeom>
        </p:spPr>
      </p:pic>
    </p:spTree>
    <p:extLst>
      <p:ext uri="{BB962C8B-B14F-4D97-AF65-F5344CB8AC3E}">
        <p14:creationId xmlns:p14="http://schemas.microsoft.com/office/powerpoint/2010/main" val="148370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a:t>
            </a:r>
          </a:p>
          <a:p>
            <a:pPr lvl="1">
              <a:buFont typeface="Arial" panose="020B0604020202020204" pitchFamily="34" charset="0"/>
              <a:buChar char="•"/>
            </a:pPr>
            <a:r>
              <a:rPr lang="en-US" sz="1400" i="1" dirty="0"/>
              <a:t>Optional</a:t>
            </a:r>
            <a:r>
              <a:rPr lang="en-US" sz="1400" dirty="0"/>
              <a:t> capability could be supported so that a device is able to sense and decode packets concurrently in both primary and NPCA primary channel </a:t>
            </a:r>
          </a:p>
          <a:p>
            <a:pPr lvl="2">
              <a:buFont typeface="Arial" panose="020B0604020202020204" pitchFamily="34" charset="0"/>
              <a:buChar char="•"/>
            </a:pPr>
            <a:r>
              <a:rPr lang="en-US" sz="1200" dirty="0"/>
              <a:t>Note: that this is not prevented by Motion already agreed since sensing and decoding is not done for the purpose of retrieving NAV information from the OBSS, but simply to assess whether a packet is coming from the associated AP</a:t>
            </a:r>
          </a:p>
          <a:p>
            <a:pPr lvl="2">
              <a:buFont typeface="Arial" panose="020B0604020202020204" pitchFamily="34" charset="0"/>
              <a:buChar char="•"/>
            </a:pPr>
            <a:r>
              <a:rPr lang="en-US" sz="1200" dirty="0"/>
              <a:t>Note: it is important to note that in this case no separate RF chains are necessary, but two physical or logical (software implementation) filters would be required</a:t>
            </a:r>
          </a:p>
          <a:p>
            <a:pPr lvl="1">
              <a:buFont typeface="Arial" panose="020B0604020202020204" pitchFamily="34" charset="0"/>
              <a:buChar char="•"/>
            </a:pPr>
            <a:r>
              <a:rPr lang="en-US" sz="1400" dirty="0"/>
              <a:t>If packet from associated AP is detected in the NPCA primary channel, then a non-AP STA shall switch from primary channel to NPCA primary channel regardless on whether it may sense its primary channel to be idle</a:t>
            </a: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0019CB24-3A54-E7EE-6144-D4A2B3C233DB}"/>
              </a:ext>
            </a:extLst>
          </p:cNvPr>
          <p:cNvPicPr>
            <a:picLocks noChangeAspect="1"/>
          </p:cNvPicPr>
          <p:nvPr/>
        </p:nvPicPr>
        <p:blipFill>
          <a:blip r:embed="rId3"/>
          <a:stretch>
            <a:fillRect/>
          </a:stretch>
        </p:blipFill>
        <p:spPr>
          <a:xfrm>
            <a:off x="2903621" y="3845936"/>
            <a:ext cx="6689558" cy="2526127"/>
          </a:xfrm>
          <a:prstGeom prst="rect">
            <a:avLst/>
          </a:prstGeom>
        </p:spPr>
      </p:pic>
    </p:spTree>
    <p:extLst>
      <p:ext uri="{BB962C8B-B14F-4D97-AF65-F5344CB8AC3E}">
        <p14:creationId xmlns:p14="http://schemas.microsoft.com/office/powerpoint/2010/main" val="1636864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Problem Statement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399229"/>
            <a:ext cx="10639392" cy="4304970"/>
          </a:xfrm>
        </p:spPr>
        <p:txBody>
          <a:bodyPr/>
          <a:lstStyle/>
          <a:p>
            <a:pPr>
              <a:buFont typeface="Arial" panose="020B0604020202020204" pitchFamily="34" charset="0"/>
              <a:buChar char="•"/>
            </a:pPr>
            <a:r>
              <a:rPr lang="en-US" sz="1800" dirty="0"/>
              <a:t>To limit the impact of NPCA on legacy devices and devices which may go in power mode while switching to an NPCA primary channel may occur, switching back to the reference primary channel shall occur as soon as possible</a:t>
            </a:r>
          </a:p>
          <a:p>
            <a:pPr lvl="1">
              <a:buFont typeface="Arial" panose="020B0604020202020204" pitchFamily="34" charset="0"/>
              <a:buChar char="•"/>
            </a:pPr>
            <a:r>
              <a:rPr lang="en-US" sz="12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lvl="1">
              <a:buFont typeface="Arial" panose="020B0604020202020204" pitchFamily="34" charset="0"/>
              <a:buChar char="•"/>
            </a:pPr>
            <a:r>
              <a:rPr lang="en-US" sz="1200" dirty="0"/>
              <a:t>An example: OBSS transmission from AP3 and AP2 both overlap with the primary channel of AP1 and STA1. However, the OBSS transmission length from AP2 may be shorter than the OBSS transmission length from AP3. Since AP3 is hidden from AP1 and AP2 is hidden from STA1, AP1 will return to primary channel before STA1, and while AP1 will expect transmission on primary channel STA1 will continue to communicate with AP1 using the NPCA primary channel.</a:t>
            </a:r>
          </a:p>
          <a:p>
            <a:pPr marL="800100" lvl="1" indent="-342900">
              <a:buFont typeface="Arial" panose="020B0604020202020204" pitchFamily="34" charset="0"/>
              <a:buChar char="•"/>
            </a:pPr>
            <a:endParaRPr lang="en-US"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10" name="Picture 9">
            <a:extLst>
              <a:ext uri="{FF2B5EF4-FFF2-40B4-BE49-F238E27FC236}">
                <a16:creationId xmlns:a16="http://schemas.microsoft.com/office/drawing/2014/main" id="{57AD8201-06A0-4377-9252-B4E82A549752}"/>
              </a:ext>
            </a:extLst>
          </p:cNvPr>
          <p:cNvPicPr>
            <a:picLocks noChangeAspect="1"/>
          </p:cNvPicPr>
          <p:nvPr/>
        </p:nvPicPr>
        <p:blipFill>
          <a:blip r:embed="rId3"/>
          <a:stretch>
            <a:fillRect/>
          </a:stretch>
        </p:blipFill>
        <p:spPr>
          <a:xfrm>
            <a:off x="2771325" y="3551714"/>
            <a:ext cx="1946249" cy="2813343"/>
          </a:xfrm>
          <a:prstGeom prst="rect">
            <a:avLst/>
          </a:prstGeom>
        </p:spPr>
      </p:pic>
      <p:pic>
        <p:nvPicPr>
          <p:cNvPr id="13" name="Picture 12">
            <a:extLst>
              <a:ext uri="{FF2B5EF4-FFF2-40B4-BE49-F238E27FC236}">
                <a16:creationId xmlns:a16="http://schemas.microsoft.com/office/drawing/2014/main" id="{2959C093-2BCB-917C-1E4D-0347827E7F9D}"/>
              </a:ext>
            </a:extLst>
          </p:cNvPr>
          <p:cNvPicPr>
            <a:picLocks noChangeAspect="1"/>
          </p:cNvPicPr>
          <p:nvPr/>
        </p:nvPicPr>
        <p:blipFill>
          <a:blip r:embed="rId4"/>
          <a:stretch>
            <a:fillRect/>
          </a:stretch>
        </p:blipFill>
        <p:spPr>
          <a:xfrm>
            <a:off x="4919411" y="3328902"/>
            <a:ext cx="4448692" cy="3088725"/>
          </a:xfrm>
          <a:prstGeom prst="rect">
            <a:avLst/>
          </a:prstGeom>
        </p:spPr>
      </p:pic>
    </p:spTree>
    <p:extLst>
      <p:ext uri="{BB962C8B-B14F-4D97-AF65-F5344CB8AC3E}">
        <p14:creationId xmlns:p14="http://schemas.microsoft.com/office/powerpoint/2010/main" val="216626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Proposal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 one of the following approach could be pursued:</a:t>
            </a:r>
          </a:p>
          <a:p>
            <a:pPr marL="742950" lvl="1" indent="-285750">
              <a:spcBef>
                <a:spcPts val="600"/>
              </a:spcBef>
              <a:spcAft>
                <a:spcPts val="600"/>
              </a:spcAft>
              <a:buFont typeface="Courier New" panose="02070309020205020404" pitchFamily="49" charset="0"/>
              <a:buChar char="o"/>
            </a:pPr>
            <a:r>
              <a:rPr lang="en-US" sz="1400" dirty="0"/>
              <a:t>Approach 1: The AP and its associated non-AP STA exchange information about the BSSID and Basic NAV timer information from the OBSS transmissions detected on the primary channel. Thus, the AP and its associated non-AP STAs that move to the NPCA primary channel know when exactly the other device will switch back on the primary channel. </a:t>
            </a:r>
          </a:p>
          <a:p>
            <a:pPr marL="742950" lvl="1" indent="-285750">
              <a:spcBef>
                <a:spcPts val="600"/>
              </a:spcBef>
              <a:spcAft>
                <a:spcPts val="600"/>
              </a:spcAft>
              <a:buFont typeface="Courier New" panose="02070309020205020404" pitchFamily="49" charset="0"/>
              <a:buChar char="o"/>
            </a:pPr>
            <a:r>
              <a:rPr lang="en-US" sz="1400" dirty="0"/>
              <a:t>Approach 2: The AP and its associated non-AP STA that move to the NPCA primary channel assume that a return to their primary channel occurs once their data exchange is complete from both sides (i.e., after a block ACK is sent or received).</a:t>
            </a:r>
          </a:p>
          <a:p>
            <a:pPr marL="742950" lvl="1" indent="-285750">
              <a:spcBef>
                <a:spcPts val="600"/>
              </a:spcBef>
              <a:spcAft>
                <a:spcPts val="600"/>
              </a:spcAft>
              <a:buFont typeface="Courier New" panose="02070309020205020404" pitchFamily="49" charset="0"/>
              <a:buChar char="o"/>
            </a:pPr>
            <a:r>
              <a:rPr lang="en-US" sz="1400" dirty="0"/>
              <a:t>Approach 3: A return from the NPCA primary channel to the primary channel is triggered by the AP via a specific announcement frame. </a:t>
            </a:r>
          </a:p>
          <a:p>
            <a:pPr marL="400050">
              <a:buFont typeface="Arial" panose="020B0604020202020204" pitchFamily="34" charset="0"/>
              <a:buChar char="•"/>
            </a:pPr>
            <a:r>
              <a:rPr lang="en-US" sz="1800" dirty="0"/>
              <a:t>While designing a suitable procedure to address Problem #2, it is important to notice that several cases should be taken into consideration which may require special considerations</a:t>
            </a:r>
          </a:p>
          <a:p>
            <a:pPr marL="800100" lvl="1">
              <a:buFont typeface="Arial" panose="020B0604020202020204" pitchFamily="34" charset="0"/>
              <a:buChar char="•"/>
            </a:pPr>
            <a:r>
              <a:rPr lang="en-US" sz="1400" dirty="0"/>
              <a:t>Case #1: the AP and its associated non-AP STA have switched due to an OBSS transmission</a:t>
            </a:r>
          </a:p>
          <a:p>
            <a:pPr marL="800100" lvl="1">
              <a:buFont typeface="Arial" panose="020B0604020202020204" pitchFamily="34" charset="0"/>
              <a:buChar char="•"/>
            </a:pPr>
            <a:r>
              <a:rPr lang="en-US" sz="1400" dirty="0"/>
              <a:t>Case #2: One between an AP and its associated non-AP STA or both have switched because of an incumbent technology</a:t>
            </a:r>
          </a:p>
          <a:p>
            <a:pPr marL="1200150" lvl="2">
              <a:buFont typeface="Arial" panose="020B0604020202020204" pitchFamily="34" charset="0"/>
              <a:buChar char="•"/>
            </a:pPr>
            <a:r>
              <a:rPr lang="en-US" sz="1200" dirty="0"/>
              <a:t>No knowledge of the BSSID and NAV information are possible to be retrieved from an incumbent</a:t>
            </a:r>
          </a:p>
          <a:p>
            <a:pPr marL="800100" lvl="1">
              <a:buFont typeface="Arial" panose="020B0604020202020204" pitchFamily="34" charset="0"/>
              <a:buChar char="•"/>
            </a:pPr>
            <a:r>
              <a:rPr lang="en-US" sz="1400" dirty="0"/>
              <a:t>Case #3: non-AP STA may switch due to overlapping with in-device technology overlapping with the primary channel and find that also AP has switched to NPCA primary channel</a:t>
            </a:r>
          </a:p>
          <a:p>
            <a:pPr marL="1200150" lvl="2">
              <a:buFont typeface="Arial" panose="020B0604020202020204" pitchFamily="34" charset="0"/>
              <a:buChar char="•"/>
            </a:pPr>
            <a:r>
              <a:rPr lang="en-US" sz="1200" dirty="0"/>
              <a:t>No knowledge of the BSSID from non-AP perspective while it may be aware of the duration of the overlapping</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two fundamental problems related to switching to or from an NPCA primary channel have been highlighted</a:t>
            </a:r>
          </a:p>
          <a:p>
            <a:pPr lvl="1">
              <a:buFont typeface="Arial" panose="020B0604020202020204" pitchFamily="34" charset="0"/>
              <a:buChar char="•"/>
            </a:pPr>
            <a:r>
              <a:rPr lang="en-US" sz="1600" dirty="0"/>
              <a:t>An AP and its associated non-AP STA may be subject to different interference conditions, which may trigger different behavior and dissociated switching to the NPCA primary channel at the two devices </a:t>
            </a:r>
          </a:p>
          <a:p>
            <a:pPr lvl="1">
              <a:buFont typeface="Arial" panose="020B0604020202020204" pitchFamily="34" charset="0"/>
              <a:buChar char="•"/>
            </a:pPr>
            <a:r>
              <a:rPr lang="en-US" sz="16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a:buFont typeface="Arial" panose="020B0604020202020204" pitchFamily="34" charset="0"/>
              <a:buChar char="•"/>
            </a:pPr>
            <a:r>
              <a:rPr lang="en-US" sz="2000" i="1" dirty="0"/>
              <a:t>Optional</a:t>
            </a:r>
            <a:r>
              <a:rPr lang="en-US" sz="2000" dirty="0"/>
              <a:t> capability could be supported so that a device is able to sense and decode packets concurrently in both primary and NPCA primary channel so that to eliminate any ambiguity between an AP and its associated non-AP STA on when to switch to an NPCA primary channel.</a:t>
            </a:r>
          </a:p>
          <a:p>
            <a:pPr>
              <a:buFont typeface="Arial" panose="020B0604020202020204" pitchFamily="34" charset="0"/>
              <a:buChar char="•"/>
            </a:pPr>
            <a:r>
              <a:rPr lang="en-US" sz="2000" dirty="0"/>
              <a:t>In order to have a coherent return into the primary channel after switching to a NPCA primary channel three methods are listed.</a:t>
            </a: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utilization,” Sindhu Verma</a:t>
            </a:r>
          </a:p>
          <a:p>
            <a:pPr algn="l"/>
            <a:r>
              <a:rPr lang="en-US" sz="1600" b="0" dirty="0"/>
              <a:t>[2] IEEE 802.11-23/631, “Secondary channel usage and secondary 20MHz channel backoff,” </a:t>
            </a:r>
            <a:r>
              <a:rPr lang="en-US" sz="1600" b="0" dirty="0" err="1"/>
              <a:t>Liwen</a:t>
            </a:r>
            <a:r>
              <a:rPr lang="en-US" sz="1600" b="0" dirty="0"/>
              <a:t> Chu</a:t>
            </a:r>
          </a:p>
          <a:p>
            <a:r>
              <a:rPr lang="en-US" sz="1600" b="0" dirty="0"/>
              <a:t>[3] IEEE 802.11-23/797, “Non-primary channel access,” </a:t>
            </a:r>
            <a:r>
              <a:rPr lang="en-US" sz="1600" b="0" dirty="0" err="1"/>
              <a:t>Yongho</a:t>
            </a:r>
            <a:r>
              <a:rPr lang="en-US" sz="1600" b="0" dirty="0"/>
              <a:t> Seok</a:t>
            </a:r>
          </a:p>
          <a:p>
            <a:pPr algn="l"/>
            <a:r>
              <a:rPr lang="en-US" sz="1600" b="0" dirty="0"/>
              <a:t>[4] IEEE 802.11-23/961, “UHR secondary channel access,” </a:t>
            </a:r>
            <a:r>
              <a:rPr lang="en-US" sz="1600" b="0" dirty="0" err="1"/>
              <a:t>Minyoung</a:t>
            </a:r>
            <a:r>
              <a:rPr lang="en-US" sz="1600" b="0" dirty="0"/>
              <a:t> Park</a:t>
            </a:r>
          </a:p>
          <a:p>
            <a:r>
              <a:rPr lang="en-US" sz="1600" b="0" dirty="0"/>
              <a:t>[5] IEEE 802.11-23/1112, “Thoughts on secondary channel access,” </a:t>
            </a:r>
            <a:r>
              <a:rPr lang="en-US" sz="1600" b="0" dirty="0" err="1"/>
              <a:t>Insun</a:t>
            </a:r>
            <a:r>
              <a:rPr lang="en-US" sz="1600" b="0" dirty="0"/>
              <a:t> Jang</a:t>
            </a:r>
          </a:p>
          <a:p>
            <a:pPr algn="l"/>
            <a:r>
              <a:rPr lang="en-US" sz="1600" b="0" dirty="0"/>
              <a:t>[6] IEEE 802.11-23/1365, “Discussions on non-primary channel access,” </a:t>
            </a:r>
            <a:r>
              <a:rPr lang="en-US" sz="1600" b="0" dirty="0" err="1"/>
              <a:t>Sanghyun</a:t>
            </a:r>
            <a:r>
              <a:rPr lang="en-US" sz="1600" b="0" dirty="0"/>
              <a:t> Kim</a:t>
            </a:r>
          </a:p>
          <a:p>
            <a:r>
              <a:rPr lang="en-US" sz="1600" b="0" dirty="0"/>
              <a:t>[7] IEEE 802.11-23/1891, “Nonprimary Channel Access Follow-Up”, Gaurang Naik</a:t>
            </a:r>
          </a:p>
          <a:p>
            <a:r>
              <a:rPr lang="en-US" sz="1600" b="0" dirty="0"/>
              <a:t>[8] IEEE 802.11-23/1892, “Thoughts on Dynamic Subchannel Operation”, Gaurang Naik</a:t>
            </a:r>
          </a:p>
          <a:p>
            <a:pPr algn="l"/>
            <a:r>
              <a:rPr lang="en-US" sz="1600" b="0" dirty="0"/>
              <a:t>[9] IEEE 802.11-23/1911, “Secondary channel access and frame transmission,” </a:t>
            </a:r>
            <a:r>
              <a:rPr lang="en-US" sz="1600" b="0" dirty="0" err="1"/>
              <a:t>Dongju</a:t>
            </a:r>
            <a:r>
              <a:rPr lang="en-US" sz="1600" b="0" dirty="0"/>
              <a:t> Cha</a:t>
            </a:r>
          </a:p>
          <a:p>
            <a:pPr algn="l"/>
            <a:r>
              <a:rPr lang="en-US" sz="1600" b="0" dirty="0"/>
              <a:t>[10] IEEE 802.11-23/1913, “Secondary channel access operation,” </a:t>
            </a:r>
            <a:r>
              <a:rPr lang="en-US" sz="1600" b="0" dirty="0" err="1"/>
              <a:t>Dongju</a:t>
            </a:r>
            <a:r>
              <a:rPr lang="en-US" sz="1600" b="0" dirty="0"/>
              <a:t> Cha</a:t>
            </a:r>
          </a:p>
          <a:p>
            <a:pPr algn="l"/>
            <a:r>
              <a:rPr lang="en-US" sz="1600" b="0" dirty="0"/>
              <a:t>[11] IEEE 802.11-23/1951, “Concurrent CCA for non-primary channel access,” Leonardo </a:t>
            </a:r>
            <a:r>
              <a:rPr lang="en-US" sz="1600" b="0" dirty="0" err="1"/>
              <a:t>Lanante</a:t>
            </a:r>
            <a:endParaRPr lang="en-US" sz="1600"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Do you agree that an optional capability to allow a device to detect and decode </a:t>
            </a:r>
            <a:r>
              <a:rPr lang="en-US" dirty="0"/>
              <a:t>a frame from a BSS concurrently from both primary and NPCA primary channel is beneficial</a:t>
            </a:r>
            <a:r>
              <a:rPr lang="en-GB" dirty="0"/>
              <a:t>?</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6705</TotalTime>
  <Words>1481</Words>
  <Application>Microsoft Office PowerPoint</Application>
  <PresentationFormat>Widescreen</PresentationFormat>
  <Paragraphs>237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Unicode MS</vt:lpstr>
      <vt:lpstr>Courier New</vt:lpstr>
      <vt:lpstr>Times New Roman</vt:lpstr>
      <vt:lpstr>Office Theme</vt:lpstr>
      <vt:lpstr>PowerPoint Presentation</vt:lpstr>
      <vt:lpstr>Introduction</vt:lpstr>
      <vt:lpstr>Problem Statement #1</vt:lpstr>
      <vt:lpstr>Proposal #1</vt:lpstr>
      <vt:lpstr>Problem Statement #2</vt:lpstr>
      <vt:lpstr>Proposal #2</vt:lpstr>
      <vt:lpstr>Summary </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10</cp:revision>
  <cp:lastPrinted>1601-01-01T00:00:00Z</cp:lastPrinted>
  <dcterms:created xsi:type="dcterms:W3CDTF">2024-01-02T17:53:44Z</dcterms:created>
  <dcterms:modified xsi:type="dcterms:W3CDTF">2025-02-10T22:38:34Z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