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330" r:id="rId2"/>
    <p:sldId id="275" r:id="rId3"/>
    <p:sldId id="426" r:id="rId4"/>
    <p:sldId id="416" r:id="rId5"/>
    <p:sldId id="419" r:id="rId6"/>
    <p:sldId id="427" r:id="rId7"/>
    <p:sldId id="430" r:id="rId8"/>
    <p:sldId id="431" r:id="rId9"/>
    <p:sldId id="428" r:id="rId10"/>
    <p:sldId id="432" r:id="rId11"/>
    <p:sldId id="429" r:id="rId12"/>
    <p:sldId id="433" r:id="rId13"/>
    <p:sldId id="407" r:id="rId14"/>
    <p:sldId id="380" r:id="rId15"/>
    <p:sldId id="406" r:id="rId16"/>
    <p:sldId id="434" r:id="rId17"/>
    <p:sldId id="435" r:id="rId18"/>
    <p:sldId id="379" r:id="rId19"/>
    <p:sldId id="421" r:id="rId20"/>
    <p:sldId id="422" r:id="rId21"/>
    <p:sldId id="423" r:id="rId22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  <a:srgbClr val="99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FA9D72B-7497-48B7-8F3E-D7407733FE47}" v="7" dt="2024-11-09T03:55:15.326"/>
    <p1510:client id="{FAC2AA7A-EA07-47C9-87FD-BB86D7318A32}" v="8" dt="2024-11-08T21:56:57.62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2418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Relationship Id="rId30" Type="http://schemas.microsoft.com/office/2018/10/relationships/authors" Target="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11/8/2024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35528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82821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2254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Mahmoud Kamel, InterDigital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Mahmoud Kamel, InterDigital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November 2024</a:t>
            </a:r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Mahmoud Kamel, InterDigital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2024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Mahmoud Kamel, InterDigital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2024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Mahmoud Kamel, InterDigital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2024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Mahmoud Kamel, InterDigital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2024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Mahmoud Kamel, InterDigital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Mahmoud Kamel, InterDigital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Mahmoud Kamel, InterDigital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November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Mahmoud Kamel, InterDigital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802.11-24/1796r0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e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New LTF Sequences for DRU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733550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2024-11-05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November 2024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Mahmoud Kamel, InterDigital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2" name="Object 3">
            <a:extLst>
              <a:ext uri="{FF2B5EF4-FFF2-40B4-BE49-F238E27FC236}">
                <a16:creationId xmlns:a16="http://schemas.microsoft.com/office/drawing/2014/main" id="{CE171C61-179C-539A-AEDC-4FA3AE01498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95011234"/>
              </p:ext>
            </p:extLst>
          </p:nvPr>
        </p:nvGraphicFramePr>
        <p:xfrm>
          <a:off x="984250" y="2414588"/>
          <a:ext cx="10625138" cy="2822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39485" imgH="2786790" progId="Word.Document.8">
                  <p:embed/>
                </p:oleObj>
              </mc:Choice>
              <mc:Fallback>
                <p:oleObj name="Document" r:id="rId3" imgW="10439485" imgH="2786790" progId="Word.Document.8">
                  <p:embed/>
                  <p:pic>
                    <p:nvPicPr>
                      <p:cNvPr id="2" name="Object 3">
                        <a:extLst>
                          <a:ext uri="{FF2B5EF4-FFF2-40B4-BE49-F238E27FC236}">
                            <a16:creationId xmlns:a16="http://schemas.microsoft.com/office/drawing/2014/main" id="{CE171C61-179C-539A-AEDC-4FA3AE01498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4250" y="2414588"/>
                        <a:ext cx="10625138" cy="28225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3000417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11597D-CCAE-BFF7-63C7-394045DFCB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LTF Sequences for DBW = 80 MHz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BE2B5D-DD77-ABEB-FCEA-B6F4D9DEBA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proposed component sequences for DBW = 80 MHz are listed below considering the tone plan in [1]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0" indent="0"/>
            <a:r>
              <a:rPr lang="en-US" dirty="0"/>
              <a:t>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E4FCF82-FBFE-D3B2-B4A9-E54B9D5551C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07E3D0-B633-22AB-6ABD-626B943D95B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Mahmoud Kamel, InterDigital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CCB1B6B-FDE5-DDEA-87C8-5BA7D470FC2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568155E6-26FC-F4B1-5275-B26187B7DD4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6881665"/>
              </p:ext>
            </p:extLst>
          </p:nvPr>
        </p:nvGraphicFramePr>
        <p:xfrm>
          <a:off x="2030943" y="3186114"/>
          <a:ext cx="81280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28993">
                  <a:extLst>
                    <a:ext uri="{9D8B030D-6E8A-4147-A177-3AD203B41FA5}">
                      <a16:colId xmlns:a16="http://schemas.microsoft.com/office/drawing/2014/main" val="743089871"/>
                    </a:ext>
                  </a:extLst>
                </a:gridCol>
                <a:gridCol w="6099007">
                  <a:extLst>
                    <a:ext uri="{9D8B030D-6E8A-4147-A177-3AD203B41FA5}">
                      <a16:colId xmlns:a16="http://schemas.microsoft.com/office/drawing/2014/main" val="356947881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Sequence 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LTF Sequence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616334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LTF26DRU80_1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kern="120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-1,-1,-1,1,-1,1,1,1,-1,1,-1,-1,1,-1,1,-1,-1,-1,-1,1,-1,-1,-1,-1,1,1</a:t>
                      </a:r>
                      <a:endParaRPr lang="en-US" u="none"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89549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LTF26DRU80_2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kern="120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-1,-1,1,1,-1,-1,1,-1,1,-1,-1,-1,-1,-1,1,-1,1,1,1,-1,-1,1,1,-1,-1,1</a:t>
                      </a:r>
                      <a:endParaRPr lang="en-US" u="none"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61826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LTF26DRU80_3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kern="120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1,1,1,1,1,1,-1,1,1,1,-1,-1,1,-1,-1,-1,1,-1,1,1,1,-1,-1,-1,-1,-1</a:t>
                      </a:r>
                      <a:endParaRPr lang="en-US" u="none"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73639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LTF26DRU80_4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1,-1,1,1,-1,1,-1,1,1,-1,1,-1,-1,1,1,-1,-1,-1,-1,1,1,-1,1,-1,1,-1</a:t>
                      </a:r>
                      <a:endParaRPr lang="en-US" u="none" dirty="0"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27371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977132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404240-FF43-DA62-7F21-667B02382B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Mapping of LTF Sequences to DRUs for DBW = 80 MHz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9638EF-96B9-2AC6-BE26-0093CD8F46C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67E186-59FF-11D5-2706-1A77F02DC78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Mahmoud Kamel, InterDigital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126E575-7E61-F958-6908-527342855EE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/>
          </a:p>
        </p:txBody>
      </p:sp>
      <p:graphicFrame>
        <p:nvGraphicFramePr>
          <p:cNvPr id="3" name="Content Placeholder 7">
            <a:extLst>
              <a:ext uri="{FF2B5EF4-FFF2-40B4-BE49-F238E27FC236}">
                <a16:creationId xmlns:a16="http://schemas.microsoft.com/office/drawing/2014/main" id="{93806F3C-2FEF-2CC9-8713-F49EA2E85DF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54362793"/>
              </p:ext>
            </p:extLst>
          </p:nvPr>
        </p:nvGraphicFramePr>
        <p:xfrm>
          <a:off x="444341" y="2257837"/>
          <a:ext cx="11301203" cy="187988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43027">
                  <a:extLst>
                    <a:ext uri="{9D8B030D-6E8A-4147-A177-3AD203B41FA5}">
                      <a16:colId xmlns:a16="http://schemas.microsoft.com/office/drawing/2014/main" val="3252240014"/>
                    </a:ext>
                  </a:extLst>
                </a:gridCol>
                <a:gridCol w="659886">
                  <a:extLst>
                    <a:ext uri="{9D8B030D-6E8A-4147-A177-3AD203B41FA5}">
                      <a16:colId xmlns:a16="http://schemas.microsoft.com/office/drawing/2014/main" val="1047517800"/>
                    </a:ext>
                  </a:extLst>
                </a:gridCol>
                <a:gridCol w="659886">
                  <a:extLst>
                    <a:ext uri="{9D8B030D-6E8A-4147-A177-3AD203B41FA5}">
                      <a16:colId xmlns:a16="http://schemas.microsoft.com/office/drawing/2014/main" val="839251570"/>
                    </a:ext>
                  </a:extLst>
                </a:gridCol>
                <a:gridCol w="659886">
                  <a:extLst>
                    <a:ext uri="{9D8B030D-6E8A-4147-A177-3AD203B41FA5}">
                      <a16:colId xmlns:a16="http://schemas.microsoft.com/office/drawing/2014/main" val="1853548937"/>
                    </a:ext>
                  </a:extLst>
                </a:gridCol>
                <a:gridCol w="659886">
                  <a:extLst>
                    <a:ext uri="{9D8B030D-6E8A-4147-A177-3AD203B41FA5}">
                      <a16:colId xmlns:a16="http://schemas.microsoft.com/office/drawing/2014/main" val="1903398768"/>
                    </a:ext>
                  </a:extLst>
                </a:gridCol>
                <a:gridCol w="659886">
                  <a:extLst>
                    <a:ext uri="{9D8B030D-6E8A-4147-A177-3AD203B41FA5}">
                      <a16:colId xmlns:a16="http://schemas.microsoft.com/office/drawing/2014/main" val="1868909870"/>
                    </a:ext>
                  </a:extLst>
                </a:gridCol>
                <a:gridCol w="659886">
                  <a:extLst>
                    <a:ext uri="{9D8B030D-6E8A-4147-A177-3AD203B41FA5}">
                      <a16:colId xmlns:a16="http://schemas.microsoft.com/office/drawing/2014/main" val="1709668487"/>
                    </a:ext>
                  </a:extLst>
                </a:gridCol>
                <a:gridCol w="659886">
                  <a:extLst>
                    <a:ext uri="{9D8B030D-6E8A-4147-A177-3AD203B41FA5}">
                      <a16:colId xmlns:a16="http://schemas.microsoft.com/office/drawing/2014/main" val="4240383021"/>
                    </a:ext>
                  </a:extLst>
                </a:gridCol>
                <a:gridCol w="659886">
                  <a:extLst>
                    <a:ext uri="{9D8B030D-6E8A-4147-A177-3AD203B41FA5}">
                      <a16:colId xmlns:a16="http://schemas.microsoft.com/office/drawing/2014/main" val="3121629163"/>
                    </a:ext>
                  </a:extLst>
                </a:gridCol>
                <a:gridCol w="659886">
                  <a:extLst>
                    <a:ext uri="{9D8B030D-6E8A-4147-A177-3AD203B41FA5}">
                      <a16:colId xmlns:a16="http://schemas.microsoft.com/office/drawing/2014/main" val="59974796"/>
                    </a:ext>
                  </a:extLst>
                </a:gridCol>
                <a:gridCol w="659886">
                  <a:extLst>
                    <a:ext uri="{9D8B030D-6E8A-4147-A177-3AD203B41FA5}">
                      <a16:colId xmlns:a16="http://schemas.microsoft.com/office/drawing/2014/main" val="3632690480"/>
                    </a:ext>
                  </a:extLst>
                </a:gridCol>
                <a:gridCol w="659886">
                  <a:extLst>
                    <a:ext uri="{9D8B030D-6E8A-4147-A177-3AD203B41FA5}">
                      <a16:colId xmlns:a16="http://schemas.microsoft.com/office/drawing/2014/main" val="2675258206"/>
                    </a:ext>
                  </a:extLst>
                </a:gridCol>
                <a:gridCol w="659886">
                  <a:extLst>
                    <a:ext uri="{9D8B030D-6E8A-4147-A177-3AD203B41FA5}">
                      <a16:colId xmlns:a16="http://schemas.microsoft.com/office/drawing/2014/main" val="3507833832"/>
                    </a:ext>
                  </a:extLst>
                </a:gridCol>
                <a:gridCol w="659886">
                  <a:extLst>
                    <a:ext uri="{9D8B030D-6E8A-4147-A177-3AD203B41FA5}">
                      <a16:colId xmlns:a16="http://schemas.microsoft.com/office/drawing/2014/main" val="2682067229"/>
                    </a:ext>
                  </a:extLst>
                </a:gridCol>
                <a:gridCol w="659886">
                  <a:extLst>
                    <a:ext uri="{9D8B030D-6E8A-4147-A177-3AD203B41FA5}">
                      <a16:colId xmlns:a16="http://schemas.microsoft.com/office/drawing/2014/main" val="2148631573"/>
                    </a:ext>
                  </a:extLst>
                </a:gridCol>
                <a:gridCol w="659886">
                  <a:extLst>
                    <a:ext uri="{9D8B030D-6E8A-4147-A177-3AD203B41FA5}">
                      <a16:colId xmlns:a16="http://schemas.microsoft.com/office/drawing/2014/main" val="2424854729"/>
                    </a:ext>
                  </a:extLst>
                </a:gridCol>
                <a:gridCol w="659886">
                  <a:extLst>
                    <a:ext uri="{9D8B030D-6E8A-4147-A177-3AD203B41FA5}">
                      <a16:colId xmlns:a16="http://schemas.microsoft.com/office/drawing/2014/main" val="3207941157"/>
                    </a:ext>
                  </a:extLst>
                </a:gridCol>
              </a:tblGrid>
              <a:tr h="500743">
                <a:tc>
                  <a:txBody>
                    <a:bodyPr/>
                    <a:lstStyle/>
                    <a:p>
                      <a:pPr algn="ctr"/>
                      <a:endParaRPr lang="en-US" sz="1400" b="1"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38527770"/>
                  </a:ext>
                </a:extLst>
              </a:tr>
              <a:tr h="689573">
                <a:tc>
                  <a:txBody>
                    <a:bodyPr/>
                    <a:lstStyle/>
                    <a:p>
                      <a:pPr algn="ctr"/>
                      <a:r>
                        <a:rPr lang="en-US" sz="1400" b="1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52</a:t>
                      </a:r>
                    </a:p>
                    <a:p>
                      <a:pPr algn="ctr"/>
                      <a:r>
                        <a:rPr lang="en-US" sz="1400" b="1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DRU80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LTF52</a:t>
                      </a:r>
                    </a:p>
                    <a:p>
                      <a:pPr algn="ctr"/>
                      <a:r>
                        <a:rPr lang="en-US" sz="1100" b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DRU80_1</a:t>
                      </a:r>
                      <a:endParaRPr lang="en-US" sz="1100"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LTF52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DRU80_1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LTF52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DRU80_1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LTF52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DRU80_1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LTF52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DRU80_1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LTF52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DRU80_1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LTF52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DRU80_1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LTF52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DRU80_1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LTF52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DRU80_1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LTF52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DRU80_1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LTF52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DRU80_1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LTF52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DRU80_1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LTF52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DRU80_1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LTF52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DRU80_1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LTF52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DRU80_1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LTF52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DRU80_1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24562323"/>
                  </a:ext>
                </a:extLst>
              </a:tr>
              <a:tr h="689573">
                <a:tc>
                  <a:txBody>
                    <a:bodyPr/>
                    <a:lstStyle/>
                    <a:p>
                      <a:pPr algn="ctr"/>
                      <a:r>
                        <a:rPr lang="en-US" sz="1400" b="1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106</a:t>
                      </a:r>
                    </a:p>
                    <a:p>
                      <a:pPr algn="ctr"/>
                      <a:r>
                        <a:rPr lang="en-US" sz="1400" b="1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DRU80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100" b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LTF106DRU80_1</a:t>
                      </a:r>
                      <a:endParaRPr lang="en-US" sz="1100"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LTF106DRU80_1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LTF106DRU80_1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LTF106DRU80_1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LTF106DRU80_1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LTF106DRU80_1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LTF106DRU80_1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LTF106DRU80_1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21530928"/>
                  </a:ext>
                </a:extLst>
              </a:tr>
            </a:tbl>
          </a:graphicData>
        </a:graphic>
      </p:graphicFrame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C1C88894-4D4C-856C-DEF0-D9887EE2E7C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3645854"/>
              </p:ext>
            </p:extLst>
          </p:nvPr>
        </p:nvGraphicFramePr>
        <p:xfrm>
          <a:off x="1917256" y="4644549"/>
          <a:ext cx="8456972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47431">
                  <a:extLst>
                    <a:ext uri="{9D8B030D-6E8A-4147-A177-3AD203B41FA5}">
                      <a16:colId xmlns:a16="http://schemas.microsoft.com/office/drawing/2014/main" val="1106244998"/>
                    </a:ext>
                  </a:extLst>
                </a:gridCol>
                <a:gridCol w="6309541">
                  <a:extLst>
                    <a:ext uri="{9D8B030D-6E8A-4147-A177-3AD203B41FA5}">
                      <a16:colId xmlns:a16="http://schemas.microsoft.com/office/drawing/2014/main" val="120790397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LTF Sequence 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Component LTF Sequences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212175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b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LTF52DRU80_1 </a:t>
                      </a:r>
                      <a:endParaRPr lang="en-US" b="1"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{LTF26DRU80_1, LTF26DRU80_2}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891335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b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LTF106DRU80_1 </a:t>
                      </a:r>
                      <a:endParaRPr lang="en-US" b="1"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{LTF26DRU80_1, LTF26DRU80_2, LTF26DRU80_3, LTF26DRU80_4}, {1,1}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171235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293329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404240-FF43-DA62-7F21-667B02382B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PAPR Performance for DBW = 80 MHz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9638EF-96B9-2AC6-BE26-0093CD8F46C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67E186-59FF-11D5-2706-1A77F02DC78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Mahmoud Kamel, InterDigital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126E575-7E61-F958-6908-527342855EE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/>
          </a:p>
        </p:txBody>
      </p:sp>
      <p:graphicFrame>
        <p:nvGraphicFramePr>
          <p:cNvPr id="3" name="Content Placeholder 7">
            <a:extLst>
              <a:ext uri="{FF2B5EF4-FFF2-40B4-BE49-F238E27FC236}">
                <a16:creationId xmlns:a16="http://schemas.microsoft.com/office/drawing/2014/main" id="{93806F3C-2FEF-2CC9-8713-F49EA2E85DF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72761633"/>
              </p:ext>
            </p:extLst>
          </p:nvPr>
        </p:nvGraphicFramePr>
        <p:xfrm>
          <a:off x="719500" y="1751015"/>
          <a:ext cx="10753000" cy="14585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06984">
                  <a:extLst>
                    <a:ext uri="{9D8B030D-6E8A-4147-A177-3AD203B41FA5}">
                      <a16:colId xmlns:a16="http://schemas.microsoft.com/office/drawing/2014/main" val="3252240014"/>
                    </a:ext>
                  </a:extLst>
                </a:gridCol>
                <a:gridCol w="627876">
                  <a:extLst>
                    <a:ext uri="{9D8B030D-6E8A-4147-A177-3AD203B41FA5}">
                      <a16:colId xmlns:a16="http://schemas.microsoft.com/office/drawing/2014/main" val="1047517800"/>
                    </a:ext>
                  </a:extLst>
                </a:gridCol>
                <a:gridCol w="627876">
                  <a:extLst>
                    <a:ext uri="{9D8B030D-6E8A-4147-A177-3AD203B41FA5}">
                      <a16:colId xmlns:a16="http://schemas.microsoft.com/office/drawing/2014/main" val="839251570"/>
                    </a:ext>
                  </a:extLst>
                </a:gridCol>
                <a:gridCol w="627876">
                  <a:extLst>
                    <a:ext uri="{9D8B030D-6E8A-4147-A177-3AD203B41FA5}">
                      <a16:colId xmlns:a16="http://schemas.microsoft.com/office/drawing/2014/main" val="1853548937"/>
                    </a:ext>
                  </a:extLst>
                </a:gridCol>
                <a:gridCol w="627876">
                  <a:extLst>
                    <a:ext uri="{9D8B030D-6E8A-4147-A177-3AD203B41FA5}">
                      <a16:colId xmlns:a16="http://schemas.microsoft.com/office/drawing/2014/main" val="1903398768"/>
                    </a:ext>
                  </a:extLst>
                </a:gridCol>
                <a:gridCol w="627876">
                  <a:extLst>
                    <a:ext uri="{9D8B030D-6E8A-4147-A177-3AD203B41FA5}">
                      <a16:colId xmlns:a16="http://schemas.microsoft.com/office/drawing/2014/main" val="1868909870"/>
                    </a:ext>
                  </a:extLst>
                </a:gridCol>
                <a:gridCol w="627876">
                  <a:extLst>
                    <a:ext uri="{9D8B030D-6E8A-4147-A177-3AD203B41FA5}">
                      <a16:colId xmlns:a16="http://schemas.microsoft.com/office/drawing/2014/main" val="1709668487"/>
                    </a:ext>
                  </a:extLst>
                </a:gridCol>
                <a:gridCol w="627876">
                  <a:extLst>
                    <a:ext uri="{9D8B030D-6E8A-4147-A177-3AD203B41FA5}">
                      <a16:colId xmlns:a16="http://schemas.microsoft.com/office/drawing/2014/main" val="4240383021"/>
                    </a:ext>
                  </a:extLst>
                </a:gridCol>
                <a:gridCol w="627876">
                  <a:extLst>
                    <a:ext uri="{9D8B030D-6E8A-4147-A177-3AD203B41FA5}">
                      <a16:colId xmlns:a16="http://schemas.microsoft.com/office/drawing/2014/main" val="3121629163"/>
                    </a:ext>
                  </a:extLst>
                </a:gridCol>
                <a:gridCol w="627876">
                  <a:extLst>
                    <a:ext uri="{9D8B030D-6E8A-4147-A177-3AD203B41FA5}">
                      <a16:colId xmlns:a16="http://schemas.microsoft.com/office/drawing/2014/main" val="59974796"/>
                    </a:ext>
                  </a:extLst>
                </a:gridCol>
                <a:gridCol w="627876">
                  <a:extLst>
                    <a:ext uri="{9D8B030D-6E8A-4147-A177-3AD203B41FA5}">
                      <a16:colId xmlns:a16="http://schemas.microsoft.com/office/drawing/2014/main" val="3632690480"/>
                    </a:ext>
                  </a:extLst>
                </a:gridCol>
                <a:gridCol w="627876">
                  <a:extLst>
                    <a:ext uri="{9D8B030D-6E8A-4147-A177-3AD203B41FA5}">
                      <a16:colId xmlns:a16="http://schemas.microsoft.com/office/drawing/2014/main" val="2675258206"/>
                    </a:ext>
                  </a:extLst>
                </a:gridCol>
                <a:gridCol w="627876">
                  <a:extLst>
                    <a:ext uri="{9D8B030D-6E8A-4147-A177-3AD203B41FA5}">
                      <a16:colId xmlns:a16="http://schemas.microsoft.com/office/drawing/2014/main" val="3507833832"/>
                    </a:ext>
                  </a:extLst>
                </a:gridCol>
                <a:gridCol w="627876">
                  <a:extLst>
                    <a:ext uri="{9D8B030D-6E8A-4147-A177-3AD203B41FA5}">
                      <a16:colId xmlns:a16="http://schemas.microsoft.com/office/drawing/2014/main" val="2682067229"/>
                    </a:ext>
                  </a:extLst>
                </a:gridCol>
                <a:gridCol w="627876">
                  <a:extLst>
                    <a:ext uri="{9D8B030D-6E8A-4147-A177-3AD203B41FA5}">
                      <a16:colId xmlns:a16="http://schemas.microsoft.com/office/drawing/2014/main" val="2148631573"/>
                    </a:ext>
                  </a:extLst>
                </a:gridCol>
                <a:gridCol w="627876">
                  <a:extLst>
                    <a:ext uri="{9D8B030D-6E8A-4147-A177-3AD203B41FA5}">
                      <a16:colId xmlns:a16="http://schemas.microsoft.com/office/drawing/2014/main" val="2424854729"/>
                    </a:ext>
                  </a:extLst>
                </a:gridCol>
                <a:gridCol w="627876">
                  <a:extLst>
                    <a:ext uri="{9D8B030D-6E8A-4147-A177-3AD203B41FA5}">
                      <a16:colId xmlns:a16="http://schemas.microsoft.com/office/drawing/2014/main" val="3207941157"/>
                    </a:ext>
                  </a:extLst>
                </a:gridCol>
              </a:tblGrid>
              <a:tr h="388506">
                <a:tc>
                  <a:txBody>
                    <a:bodyPr/>
                    <a:lstStyle/>
                    <a:p>
                      <a:pPr algn="ctr"/>
                      <a:endParaRPr lang="en-US" sz="1400" b="1"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16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38527770"/>
                  </a:ext>
                </a:extLst>
              </a:tr>
              <a:tr h="535012">
                <a:tc>
                  <a:txBody>
                    <a:bodyPr/>
                    <a:lstStyle/>
                    <a:p>
                      <a:pPr algn="ctr"/>
                      <a:r>
                        <a:rPr lang="en-US" sz="1400" b="1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52</a:t>
                      </a:r>
                    </a:p>
                    <a:p>
                      <a:pPr algn="ctr"/>
                      <a:r>
                        <a:rPr lang="en-US" sz="1400" b="1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DRU80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kern="12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4.23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kern="12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4.23</a:t>
                      </a:r>
                      <a:endParaRPr lang="en-US" sz="1400"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kern="12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4.23</a:t>
                      </a:r>
                      <a:endParaRPr lang="en-US" sz="1400" b="0"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kern="12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4.23</a:t>
                      </a:r>
                      <a:endParaRPr lang="en-US" sz="1400"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kern="12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4.23</a:t>
                      </a:r>
                      <a:endParaRPr lang="en-US" sz="1400"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kern="12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4.23</a:t>
                      </a:r>
                      <a:endParaRPr lang="en-US" sz="1400"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kern="12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4.23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kern="12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4.23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kern="12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4.23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kern="12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4.23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kern="12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4.23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kern="12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4.23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kern="12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4.23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kern="12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4.23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kern="12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4.23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kern="12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4.23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24562323"/>
                  </a:ext>
                </a:extLst>
              </a:tr>
              <a:tr h="535012">
                <a:tc>
                  <a:txBody>
                    <a:bodyPr/>
                    <a:lstStyle/>
                    <a:p>
                      <a:pPr algn="ctr"/>
                      <a:r>
                        <a:rPr lang="en-US" sz="1400" b="1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106</a:t>
                      </a:r>
                    </a:p>
                    <a:p>
                      <a:pPr algn="ctr"/>
                      <a:r>
                        <a:rPr lang="en-US" sz="1400" b="1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DRU80</a:t>
                      </a: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kern="12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4.87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kern="12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4.87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kern="12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4.87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kern="12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4.87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kern="12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4.87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kern="12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4.87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kern="12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4.87</a:t>
                      </a:r>
                      <a:endParaRPr lang="en-US" sz="1400"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4.87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21530928"/>
                  </a:ext>
                </a:extLst>
              </a:tr>
            </a:tbl>
          </a:graphicData>
        </a:graphic>
      </p:graphicFrame>
      <p:pic>
        <p:nvPicPr>
          <p:cNvPr id="7" name="Picture 6">
            <a:extLst>
              <a:ext uri="{FF2B5EF4-FFF2-40B4-BE49-F238E27FC236}">
                <a16:creationId xmlns:a16="http://schemas.microsoft.com/office/drawing/2014/main" id="{7732DBE4-3F8D-8DAC-5BDA-0B51EA43EF7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57376" y="3320003"/>
            <a:ext cx="4059936" cy="3044952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52326E3F-BDC9-7DAE-0697-6900BDAEC70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74688" y="3320003"/>
            <a:ext cx="4059936" cy="30449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80908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33B46D-4203-F50F-2C11-1B9977809B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Discussion on the New LTF Sequences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A08EE1-E664-C32E-AB9B-9CAB2D51A1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The new LTF component sequences are considering masked LTF </a:t>
            </a:r>
          </a:p>
          <a:p>
            <a:pPr marL="0" indent="0"/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The PAPR performance is significantly better than that of the RRU and the proposed LTF sequence in [4] </a:t>
            </a:r>
          </a:p>
          <a:p>
            <a:pPr marL="0" indent="0"/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The component sequences requires significantly less storage than the legacy LTF. 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Simple mapping of the component sequences to the DRU is required. 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2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FFFE4C2-E283-556A-32DD-D913A0F67A8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2BAC29-6A9D-83EE-E29E-E62A2DFD140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Mahmoud Kamel, InterDigital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E6082A8-CD13-6979-4580-FFA4E873329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57580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0D5FC8-2FDE-D7D5-0CD5-5A0ED82438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Conclusions and Way Forward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9527D4B-C8D6-10B6-B1E5-27A063BFD26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D5BE99-E3F5-81BA-B641-2D6DB472698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Mahmoud Kamel, InterDigital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AD18CB6-9A6D-89AE-6321-9CE1F3E7808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C1B6C7D0-1DDD-CB3A-D2D9-774273AF0CA8}"/>
              </a:ext>
            </a:extLst>
          </p:cNvPr>
          <p:cNvSpPr txBox="1">
            <a:spLocks/>
          </p:cNvSpPr>
          <p:nvPr/>
        </p:nvSpPr>
        <p:spPr bwMode="auto">
          <a:xfrm>
            <a:off x="1066801" y="21336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kern="0" dirty="0"/>
              <a:t>New LTF sequence for DRU is proposed for each corresponding distribution bandwidth and the PAPR performance is evaluated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kern="0" dirty="0"/>
              <a:t>The new sequence is constructed from component sequence of length 26 each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kern="0" dirty="0"/>
              <a:t>The mapping of the sequences to the DRUs is unique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kern="0" dirty="0"/>
              <a:t>In almost all cases, one sequence is found to improve the PAPR performance for all DRUs of the same size.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kern="0" dirty="0"/>
              <a:t>For example, in DBW = 40 MHz, one 26 long LTF sequence is found to minimize the PAPR for all 26DRU40 (PAPR = 1.89 dB)  </a:t>
            </a:r>
          </a:p>
          <a:p>
            <a:pPr marL="914400" lvl="2" indent="0"/>
            <a:endParaRPr lang="en-US" sz="1600" kern="0" dirty="0"/>
          </a:p>
        </p:txBody>
      </p:sp>
    </p:spTree>
    <p:extLst>
      <p:ext uri="{BB962C8B-B14F-4D97-AF65-F5344CB8AC3E}">
        <p14:creationId xmlns:p14="http://schemas.microsoft.com/office/powerpoint/2010/main" val="233821116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E8C74A-A7C2-942A-5648-9E23E487D6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SP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585096-C7BB-A2FD-19CD-F5BAFC2B8F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Do you agree to add the following to 11bn SFD:</a:t>
            </a:r>
          </a:p>
          <a:p>
            <a:r>
              <a:rPr lang="en-US" sz="2000" dirty="0"/>
              <a:t>The LTF sequence to use for DBW = 20 MHz is</a:t>
            </a:r>
            <a:endParaRPr lang="en-US" dirty="0"/>
          </a:p>
          <a:p>
            <a:pPr algn="just"/>
            <a:r>
              <a:rPr lang="en-US" sz="1800" b="0" dirty="0">
                <a:effectLst/>
                <a:latin typeface="Calibri" panose="020F0502020204030204" pitchFamily="34" charset="0"/>
              </a:rPr>
              <a:t>	{-1,-1,-1,1,1,1,-1,-1,-1,1,-1,-1,-1,1,-1,1,1,1,-1,1,1,-1,1,1,-1,1,1,-1,1,-1,-1,1,-1,1,1,-1,1,1,1,-1,1,1,1,1,-1,1,-1,-1,-1,1,-1,-1,-1,1,-1,-1,1,1,-1,-1,-1,-1,1,-1,-1,1,1,1,-1,1,-1,1,1,-1,-1,-1,1,-1,-1,1,-1,1,1,1,1,-1,-1,-1,-1,-1,1,1,1,1,-1,-1,1,1,-1,1,-1,1,-1,1,1,-1,-1,-1,1,1,-1,-1,-1,1,1,-1,1,1,1,1,1,1,-1,-1,1,-1,1,1,1,-1,1,-1,-1,-1,-1,1,1,1,-1,-1,-1,1,-1,-1,-1,1,-1,1,1,1,-1,1,1,-1,1,1,-1,1,1,-1,1,-1,-1,1,-1,1,1,-1,1,1,1,-1,1,1,1,1,-1,1,-1,-1,-1,1,-1,-1,-1,1,-1,-1,1,1,-1,-1,-1,-1,1,-1,-1,1,1,1,-1,1,-1,1,1,-1,-1,-1,1,-1,-1,-1,1,1,1,-1,1,-1,-1,1,1,1,1,-1,-1,-1,-1,1,-1,-1,-1,-1,1,-1,1,-1,-1,-1}</a:t>
            </a:r>
            <a:r>
              <a:rPr lang="en-US" dirty="0"/>
              <a:t>		</a:t>
            </a:r>
            <a:endParaRPr lang="en-US" b="0" dirty="0"/>
          </a:p>
          <a:p>
            <a:r>
              <a:rPr lang="en-US" sz="2000" dirty="0"/>
              <a:t>	</a:t>
            </a:r>
            <a:endParaRPr lang="en-US" b="0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05E7651-ACDC-F9FB-E0DD-68CBEAFF1F4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55D52D-87FB-16F4-17B8-FBF3068996F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Mahmoud Kamel, InterDigital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DC62272-6615-5E85-2681-CB1EA487625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09146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E8C74A-A7C2-942A-5648-9E23E487D6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SP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585096-C7BB-A2FD-19CD-F5BAFC2B8F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Do you agree to add the following to 11bn SFD:</a:t>
            </a:r>
          </a:p>
          <a:p>
            <a:r>
              <a:rPr lang="en-US" sz="2000" dirty="0"/>
              <a:t>The LTF sequence to use for DBW = 40 MHz is</a:t>
            </a:r>
          </a:p>
          <a:p>
            <a:r>
              <a:rPr lang="en-US" dirty="0"/>
              <a:t>		</a:t>
            </a:r>
            <a:endParaRPr lang="en-US" b="0" dirty="0"/>
          </a:p>
          <a:p>
            <a:r>
              <a:rPr lang="en-US" sz="2000" b="0" dirty="0"/>
              <a:t>{-1,-1,-1,1,1,1,-1,-1,-1,1,-1,-1,-1,1,-1,1,1,1,-1,1,1,-1,1,1,-1,1,-1,-1,1,-1,1,-1,1,-1,-1,-1,-1,1,-1,-1,-1,-1,-1,1,-1,1,1,-1,1,-1,-1,-1,1,-1,1,-1,1,1,1,1,1,-1,1,1,-1,-1,1,-1,1,-1,1,-1,1,1,-1,1,1,1,1,1,-1,1,-1,-1,1,-1,-1,-1,-1,-1,-1,-1,1,1,-1,1,1,-1,-1,-1,1,-1,-1,1,1,-1}</a:t>
            </a:r>
            <a:endParaRPr lang="en-US" b="0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05E7651-ACDC-F9FB-E0DD-68CBEAFF1F4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55D52D-87FB-16F4-17B8-FBF3068996F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Mahmoud Kamel, InterDigital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DC62272-6615-5E85-2681-CB1EA487625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503688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E8C74A-A7C2-942A-5648-9E23E487D6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SP 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585096-C7BB-A2FD-19CD-F5BAFC2B8F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Do you agree to add the following to 11bn SFD:</a:t>
            </a:r>
          </a:p>
          <a:p>
            <a:r>
              <a:rPr lang="en-US" sz="2000" dirty="0"/>
              <a:t>The LTF sequence to use for DBW = 80 MHz is</a:t>
            </a:r>
          </a:p>
          <a:p>
            <a:r>
              <a:rPr lang="en-US" dirty="0"/>
              <a:t>		</a:t>
            </a:r>
            <a:endParaRPr lang="en-US" b="0" dirty="0"/>
          </a:p>
          <a:p>
            <a:r>
              <a:rPr lang="en-US" sz="2000" b="0" dirty="0"/>
              <a:t>{-1,-1,-1,1,-1,1,1,1,-1,1,-1,-1,1,-1,1,-1,-1,-1,-1,1,-1,-1,-1,-1,1,1,-1,-1,1,1,-1,-1,1,-1,1,-1,-1,-1,-1,-1,1,-1,1,1,1,-1,-1,1,1,-1,-1,1,1,1,1,1,1,1,-1,1,1,1,-1,-1,1,-1,-1,-1,1,-1,1,1,1,-1,-1,-1,-1,-1,1,-1,1,1,-1,1,-1,1,1,-1,1,-1,-1,1,1,-1,-1,-1,-1,1,1,-1,1,-1,1,-1,1,1}</a:t>
            </a:r>
            <a:endParaRPr lang="en-US" b="0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05E7651-ACDC-F9FB-E0DD-68CBEAFF1F4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55D52D-87FB-16F4-17B8-FBF3068996F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Mahmoud Kamel, InterDigital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DC62272-6615-5E85-2681-CB1EA487625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050032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E8C74A-A7C2-942A-5648-9E23E487D6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585096-C7BB-A2FD-19CD-F5BAFC2B8F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925174" cy="4113213"/>
          </a:xfrm>
        </p:spPr>
        <p:txBody>
          <a:bodyPr/>
          <a:lstStyle/>
          <a:p>
            <a:r>
              <a:rPr lang="en-US" sz="1800"/>
              <a:t>[1] 11/24-0468r2 DRU Tone Plan for 11bn, Mediatek</a:t>
            </a:r>
          </a:p>
          <a:p>
            <a:r>
              <a:rPr lang="en-US" sz="1800"/>
              <a:t>[2] 11/24-0799r0 DRU Tone Plan from the perspective of PAPR, Huawei</a:t>
            </a:r>
          </a:p>
          <a:p>
            <a:r>
              <a:rPr lang="en-US" sz="1800"/>
              <a:t>[3] 11/24-1096r0 Mirror Symmetric 20 MHz DRU Tone Plan within 242 RRU Boundary, LGE</a:t>
            </a:r>
          </a:p>
          <a:p>
            <a:r>
              <a:rPr lang="en-US" sz="1800"/>
              <a:t>[4] 11/24-1567r0 LTF Design for DRU, Broadcom</a:t>
            </a:r>
            <a:endParaRPr lang="en-US" sz="1800">
              <a:highlight>
                <a:srgbClr val="FFFF00"/>
              </a:highlight>
            </a:endParaRPr>
          </a:p>
          <a:p>
            <a:r>
              <a:rPr lang="en-US" sz="1800"/>
              <a:t>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05E7651-ACDC-F9FB-E0DD-68CBEAFF1F4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55D52D-87FB-16F4-17B8-FBF3068996F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Mahmoud Kamel, InterDigital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DC62272-6615-5E85-2681-CB1EA487625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925292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347BA3-F5B4-776C-788E-A19C4A1CAF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Appendix 1: Tone Plan [1] (1/3)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E3FCB9E-3720-3C11-AAC7-A5EA8D9A095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300E13-A6E8-90EA-0C90-9F05D4BBF59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Mahmoud Kamel, InterDigital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EA3769D-19AA-7896-79BC-8BA3E74C883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31B5ECA9-8617-5CE1-DAD3-87E3EBF5B0B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3752542"/>
              </p:ext>
            </p:extLst>
          </p:nvPr>
        </p:nvGraphicFramePr>
        <p:xfrm>
          <a:off x="1130883" y="2384865"/>
          <a:ext cx="10144602" cy="33058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90767">
                  <a:extLst>
                    <a:ext uri="{9D8B030D-6E8A-4147-A177-3AD203B41FA5}">
                      <a16:colId xmlns:a16="http://schemas.microsoft.com/office/drawing/2014/main" val="2519517983"/>
                    </a:ext>
                  </a:extLst>
                </a:gridCol>
                <a:gridCol w="1690767">
                  <a:extLst>
                    <a:ext uri="{9D8B030D-6E8A-4147-A177-3AD203B41FA5}">
                      <a16:colId xmlns:a16="http://schemas.microsoft.com/office/drawing/2014/main" val="4263345161"/>
                    </a:ext>
                  </a:extLst>
                </a:gridCol>
                <a:gridCol w="1690767">
                  <a:extLst>
                    <a:ext uri="{9D8B030D-6E8A-4147-A177-3AD203B41FA5}">
                      <a16:colId xmlns:a16="http://schemas.microsoft.com/office/drawing/2014/main" val="1168672210"/>
                    </a:ext>
                  </a:extLst>
                </a:gridCol>
                <a:gridCol w="1690767">
                  <a:extLst>
                    <a:ext uri="{9D8B030D-6E8A-4147-A177-3AD203B41FA5}">
                      <a16:colId xmlns:a16="http://schemas.microsoft.com/office/drawing/2014/main" val="3413567295"/>
                    </a:ext>
                  </a:extLst>
                </a:gridCol>
                <a:gridCol w="1690767">
                  <a:extLst>
                    <a:ext uri="{9D8B030D-6E8A-4147-A177-3AD203B41FA5}">
                      <a16:colId xmlns:a16="http://schemas.microsoft.com/office/drawing/2014/main" val="3184424505"/>
                    </a:ext>
                  </a:extLst>
                </a:gridCol>
                <a:gridCol w="1690767">
                  <a:extLst>
                    <a:ext uri="{9D8B030D-6E8A-4147-A177-3AD203B41FA5}">
                      <a16:colId xmlns:a16="http://schemas.microsoft.com/office/drawing/2014/main" val="2386956459"/>
                    </a:ext>
                  </a:extLst>
                </a:gridCol>
              </a:tblGrid>
              <a:tr h="319851">
                <a:tc gridSpan="6">
                  <a:txBody>
                    <a:bodyPr/>
                    <a:lstStyle/>
                    <a:p>
                      <a:pPr algn="ctr"/>
                      <a:r>
                        <a:rPr lang="en-US" sz="180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Data and pilot subcarrier indices for Distributed Tone RUs (DRUs)  in a 20 MHz UHR TB PPDU [1]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16491822"/>
                  </a:ext>
                </a:extLst>
              </a:tr>
              <a:tr h="293197">
                <a:tc>
                  <a:txBody>
                    <a:bodyPr/>
                    <a:lstStyle/>
                    <a:p>
                      <a:pPr algn="ctr"/>
                      <a:r>
                        <a:rPr lang="en-US" sz="1600" b="1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DRU Type</a:t>
                      </a:r>
                    </a:p>
                  </a:txBody>
                  <a:tcPr anchor="ctr"/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en-US" sz="1600" b="1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DRU index and subcarrier range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17812459"/>
                  </a:ext>
                </a:extLst>
              </a:tr>
              <a:tr h="506431">
                <a:tc rowSpan="2">
                  <a:txBody>
                    <a:bodyPr/>
                    <a:lstStyle/>
                    <a:p>
                      <a:pPr algn="ctr"/>
                      <a:r>
                        <a:rPr lang="en-US" sz="1600" b="1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26DRU20</a:t>
                      </a:r>
                    </a:p>
                    <a:p>
                      <a:pPr algn="ctr"/>
                      <a:r>
                        <a:rPr lang="en-US" sz="1600" b="1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i = 1:9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DRU1</a:t>
                      </a:r>
                      <a:br>
                        <a:rPr lang="en-US" sz="14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4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[-120:9:-12, 6:9:114]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DRU2</a:t>
                      </a:r>
                      <a:br>
                        <a:rPr lang="en-US" sz="14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4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[-116:9:-8, 10:9:118]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DRU3</a:t>
                      </a:r>
                      <a:br>
                        <a:rPr lang="en-US" sz="14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4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[-118:9:-10, 8:9:116]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DRU4</a:t>
                      </a:r>
                      <a:br>
                        <a:rPr lang="en-US" sz="14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4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[-114:9:-6, 12:9:120]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DRU5</a:t>
                      </a:r>
                      <a:br>
                        <a:rPr lang="en-US" sz="14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4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[-112:9:-4, 5:9:113]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1909256"/>
                  </a:ext>
                </a:extLst>
              </a:tr>
              <a:tr h="506431">
                <a:tc vMerge="1">
                  <a:txBody>
                    <a:bodyPr/>
                    <a:lstStyle/>
                    <a:p>
                      <a:pPr algn="ctr"/>
                      <a:endParaRPr lang="en-US" sz="2000" b="1" kern="120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DRU6</a:t>
                      </a:r>
                      <a:br>
                        <a:rPr lang="en-US" sz="14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4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[-119:9:-11, 7:9:115]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DRU7</a:t>
                      </a:r>
                      <a:br>
                        <a:rPr lang="en-US" sz="14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4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[-115:9:-7, 11:9:119]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DRU8</a:t>
                      </a:r>
                      <a:br>
                        <a:rPr lang="en-US" sz="14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4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[-117:9:-9, 9:9:117]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DRU9</a:t>
                      </a:r>
                      <a:br>
                        <a:rPr lang="en-US" sz="14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4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[-113:9:-5, 4:9:112]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6838931"/>
                  </a:ext>
                </a:extLst>
              </a:tr>
              <a:tr h="506431">
                <a:tc rowSpan="2">
                  <a:txBody>
                    <a:bodyPr/>
                    <a:lstStyle/>
                    <a:p>
                      <a:pPr algn="ctr"/>
                      <a:r>
                        <a:rPr lang="en-US" sz="1600" b="1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52DRU20</a:t>
                      </a:r>
                    </a:p>
                    <a:p>
                      <a:pPr algn="ctr"/>
                      <a:r>
                        <a:rPr lang="en-US" sz="1600" b="1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i = 1:4</a:t>
                      </a: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kern="120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+mn-cs"/>
                        </a:rPr>
                        <a:t>DRU1</a:t>
                      </a:r>
                      <a:br>
                        <a:rPr lang="en-US" sz="1400" b="0" i="0" u="none" strike="noStrike" kern="120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+mn-cs"/>
                        </a:rPr>
                      </a:br>
                      <a:r>
                        <a:rPr lang="en-US" sz="1400" b="0" i="0" u="none" strike="noStrike" kern="120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+mn-cs"/>
                        </a:rPr>
                        <a:t>26DRU20 [DRU1, DRU2]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kern="120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+mn-cs"/>
                        </a:rPr>
                        <a:t>DRU2</a:t>
                      </a:r>
                      <a:br>
                        <a:rPr lang="en-US" sz="1400" b="0" i="0" u="none" strike="noStrike" kern="120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+mn-cs"/>
                        </a:rPr>
                      </a:br>
                      <a:r>
                        <a:rPr lang="en-US" sz="1400" b="0" i="0" u="none" strike="noStrike" kern="120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+mn-cs"/>
                        </a:rPr>
                        <a:t>26DRU20 [DRU3, DRU4]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600"/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0781420"/>
                  </a:ext>
                </a:extLst>
              </a:tr>
              <a:tr h="506431">
                <a:tc vMerge="1">
                  <a:txBody>
                    <a:bodyPr/>
                    <a:lstStyle/>
                    <a:p>
                      <a:pPr algn="ctr"/>
                      <a:endParaRPr lang="en-US" sz="2000" b="1" kern="120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kern="120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+mn-cs"/>
                        </a:rPr>
                        <a:t>DRU3</a:t>
                      </a:r>
                      <a:br>
                        <a:rPr lang="en-US" sz="1400" b="0" i="0" u="none" strike="noStrike" kern="120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+mn-cs"/>
                        </a:rPr>
                      </a:br>
                      <a:r>
                        <a:rPr lang="en-US" sz="1400" b="0" i="0" u="none" strike="noStrike" kern="120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+mn-cs"/>
                        </a:rPr>
                        <a:t>26DRU20 [DRU6, DRU7]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kern="120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+mn-cs"/>
                        </a:rPr>
                        <a:t>DRU4</a:t>
                      </a:r>
                      <a:br>
                        <a:rPr lang="en-US" sz="1400" b="0" i="0" u="none" strike="noStrike" kern="120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+mn-cs"/>
                        </a:rPr>
                      </a:br>
                      <a:r>
                        <a:rPr lang="en-US" sz="1400" b="0" i="0" u="none" strike="noStrike" kern="120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+mn-cs"/>
                        </a:rPr>
                        <a:t>26DRU20 [DRU8, DRU9]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600"/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7209747"/>
                  </a:ext>
                </a:extLst>
              </a:tr>
              <a:tr h="506431">
                <a:tc>
                  <a:txBody>
                    <a:bodyPr/>
                    <a:lstStyle/>
                    <a:p>
                      <a:pPr algn="ctr"/>
                      <a:r>
                        <a:rPr lang="en-US" sz="1600" b="1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106DRU20</a:t>
                      </a:r>
                    </a:p>
                    <a:p>
                      <a:pPr algn="ctr"/>
                      <a:r>
                        <a:rPr lang="en-US" sz="1600" b="1" kern="1200" err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i</a:t>
                      </a:r>
                      <a:r>
                        <a:rPr lang="en-US" sz="1600" b="1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= 1:2</a:t>
                      </a: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kern="120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+mn-cs"/>
                        </a:rPr>
                        <a:t>D</a:t>
                      </a:r>
                      <a:r>
                        <a:rPr lang="pl-PL" sz="1400" b="0" i="0" u="none" strike="noStrike" kern="120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+mn-cs"/>
                        </a:rPr>
                        <a:t>RU1</a:t>
                      </a:r>
                      <a:br>
                        <a:rPr lang="pl-PL" sz="1400" b="0" i="0" u="none" strike="noStrike" kern="120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+mn-cs"/>
                        </a:rPr>
                      </a:br>
                      <a:r>
                        <a:rPr lang="en-US" sz="1400" b="0" i="0" u="none" strike="noStrike" kern="120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+mn-cs"/>
                        </a:rPr>
                        <a:t>26DRU20</a:t>
                      </a:r>
                      <a:r>
                        <a:rPr lang="pl-PL" sz="1400" b="0" i="0" u="none" strike="noStrike" kern="120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+mn-cs"/>
                        </a:rPr>
                        <a:t> [</a:t>
                      </a:r>
                      <a:r>
                        <a:rPr lang="en-US" sz="1400" b="0" i="0" u="none" strike="noStrike" kern="120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+mn-cs"/>
                        </a:rPr>
                        <a:t>D</a:t>
                      </a:r>
                      <a:r>
                        <a:rPr lang="pl-PL" sz="1400" b="0" i="0" u="none" strike="noStrike" kern="120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+mn-cs"/>
                        </a:rPr>
                        <a:t>RU1~4], [-3, 3]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kern="1200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+mn-cs"/>
                        </a:rPr>
                        <a:t>D</a:t>
                      </a:r>
                      <a:r>
                        <a:rPr lang="pl-PL" sz="1400" b="0" i="0" u="none" strike="noStrike" kern="1200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+mn-cs"/>
                        </a:rPr>
                        <a:t>RU2</a:t>
                      </a:r>
                      <a:br>
                        <a:rPr lang="pl-PL" sz="1400" b="0" i="0" u="none" strike="noStrike" kern="1200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+mn-cs"/>
                        </a:rPr>
                      </a:br>
                      <a:r>
                        <a:rPr lang="en-US" sz="1400" b="0" i="0" u="none" strike="noStrike" kern="1200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+mn-cs"/>
                        </a:rPr>
                        <a:t>26DRU20</a:t>
                      </a:r>
                      <a:r>
                        <a:rPr lang="pl-PL" sz="1400" b="0" i="0" u="none" strike="noStrike" kern="1200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+mn-cs"/>
                        </a:rPr>
                        <a:t> [</a:t>
                      </a:r>
                      <a:r>
                        <a:rPr lang="en-US" sz="1400" b="0" i="0" u="none" strike="noStrike" kern="1200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+mn-cs"/>
                        </a:rPr>
                        <a:t>D</a:t>
                      </a:r>
                      <a:r>
                        <a:rPr lang="pl-PL" sz="1400" b="0" i="0" u="none" strike="noStrike" kern="1200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+mn-cs"/>
                        </a:rPr>
                        <a:t>RU6~9], [-2, 2]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600"/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37180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929574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E33589-F7E8-EE2A-3799-33CC7FED63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Abstract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29AEAD-0F43-8081-17EC-A03CDA579E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71676"/>
            <a:ext cx="10361084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this contribution, we propose new LTF sequences for DRU corresponding to different distribution bandwidths. The new sequences are constructed from component sequences for the 26-tone DRUs. In this document, we share 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 PAPR performance results of the new LTF sequences for different DRU sizes and distribution bandwidths </a:t>
            </a:r>
            <a:endParaRPr lang="en-US" dirty="0">
              <a:highlight>
                <a:srgbClr val="FFFF00"/>
              </a:highlight>
            </a:endParaRP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A3B674E-3CA2-CB0A-423B-82A3856BD7F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94EB20-7AD0-0711-120E-34B60E6C5F4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Mahmoud Kamel, InterDigital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B671459-E5FD-37E2-87E0-F213DD82D69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469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347BA3-F5B4-776C-788E-A19C4A1CAF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Appendix 1: Tone Plan [1] (2/3)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E3FCB9E-3720-3C11-AAC7-A5EA8D9A095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300E13-A6E8-90EA-0C90-9F05D4BBF59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Mahmoud Kamel, InterDigital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EA3769D-19AA-7896-79BC-8BA3E74C883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/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AFAC08BC-83E5-0BB9-2F0E-25C0BC5A5D8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0118297"/>
              </p:ext>
            </p:extLst>
          </p:nvPr>
        </p:nvGraphicFramePr>
        <p:xfrm>
          <a:off x="504445" y="1590486"/>
          <a:ext cx="11183109" cy="48440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97587">
                  <a:extLst>
                    <a:ext uri="{9D8B030D-6E8A-4147-A177-3AD203B41FA5}">
                      <a16:colId xmlns:a16="http://schemas.microsoft.com/office/drawing/2014/main" val="1171584137"/>
                    </a:ext>
                  </a:extLst>
                </a:gridCol>
                <a:gridCol w="1597587">
                  <a:extLst>
                    <a:ext uri="{9D8B030D-6E8A-4147-A177-3AD203B41FA5}">
                      <a16:colId xmlns:a16="http://schemas.microsoft.com/office/drawing/2014/main" val="3785352794"/>
                    </a:ext>
                  </a:extLst>
                </a:gridCol>
                <a:gridCol w="1597587">
                  <a:extLst>
                    <a:ext uri="{9D8B030D-6E8A-4147-A177-3AD203B41FA5}">
                      <a16:colId xmlns:a16="http://schemas.microsoft.com/office/drawing/2014/main" val="188369467"/>
                    </a:ext>
                  </a:extLst>
                </a:gridCol>
                <a:gridCol w="1597587">
                  <a:extLst>
                    <a:ext uri="{9D8B030D-6E8A-4147-A177-3AD203B41FA5}">
                      <a16:colId xmlns:a16="http://schemas.microsoft.com/office/drawing/2014/main" val="4251961831"/>
                    </a:ext>
                  </a:extLst>
                </a:gridCol>
                <a:gridCol w="1597587">
                  <a:extLst>
                    <a:ext uri="{9D8B030D-6E8A-4147-A177-3AD203B41FA5}">
                      <a16:colId xmlns:a16="http://schemas.microsoft.com/office/drawing/2014/main" val="2543932478"/>
                    </a:ext>
                  </a:extLst>
                </a:gridCol>
                <a:gridCol w="1597587">
                  <a:extLst>
                    <a:ext uri="{9D8B030D-6E8A-4147-A177-3AD203B41FA5}">
                      <a16:colId xmlns:a16="http://schemas.microsoft.com/office/drawing/2014/main" val="3466945109"/>
                    </a:ext>
                  </a:extLst>
                </a:gridCol>
                <a:gridCol w="1597587">
                  <a:extLst>
                    <a:ext uri="{9D8B030D-6E8A-4147-A177-3AD203B41FA5}">
                      <a16:colId xmlns:a16="http://schemas.microsoft.com/office/drawing/2014/main" val="3138935655"/>
                    </a:ext>
                  </a:extLst>
                </a:gridCol>
              </a:tblGrid>
              <a:tr h="426495">
                <a:tc gridSpan="7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Data and pilot subcarrier indices for Distributed Tone RUs (DRUs)  in a 40 MHz UHR TB PPDU [1]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35188048"/>
                  </a:ext>
                </a:extLst>
              </a:tr>
              <a:tr h="42649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DRU Type</a:t>
                      </a:r>
                    </a:p>
                  </a:txBody>
                  <a:tcPr anchor="ctr"/>
                </a:tc>
                <a:tc gridSpan="6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DRU index and subcarrier range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6568977"/>
                  </a:ext>
                </a:extLst>
              </a:tr>
              <a:tr h="426495">
                <a:tc rowSpan="3">
                  <a:txBody>
                    <a:bodyPr/>
                    <a:lstStyle/>
                    <a:p>
                      <a:pPr algn="ctr"/>
                      <a:r>
                        <a:rPr lang="en-US" sz="1600" b="1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26DRU40</a:t>
                      </a:r>
                    </a:p>
                    <a:p>
                      <a:pPr algn="ctr"/>
                      <a:r>
                        <a:rPr lang="en-US" sz="1600" b="1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i = 1:18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DRU1</a:t>
                      </a:r>
                      <a:br>
                        <a:rPr lang="en-US" sz="12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2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[-242:18:-26, 10:18:226]</a:t>
                      </a:r>
                    </a:p>
                  </a:txBody>
                  <a:tcPr marL="7552" marR="7552" marT="5664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DRU2</a:t>
                      </a:r>
                      <a:br>
                        <a:rPr lang="en-US" sz="12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2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[-233:18:-17, 19:18:235]</a:t>
                      </a:r>
                    </a:p>
                  </a:txBody>
                  <a:tcPr marL="7552" marR="7552" marT="5664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DRU3</a:t>
                      </a:r>
                      <a:br>
                        <a:rPr lang="en-US" sz="12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2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[-238:18:-22, 14:18:230]</a:t>
                      </a:r>
                    </a:p>
                  </a:txBody>
                  <a:tcPr marL="7552" marR="7552" marT="5664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DRU4</a:t>
                      </a:r>
                      <a:br>
                        <a:rPr lang="en-US" sz="12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2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[-229:18:-13, 23:18:239]</a:t>
                      </a:r>
                    </a:p>
                  </a:txBody>
                  <a:tcPr marL="7552" marR="7552" marT="5664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DRU5</a:t>
                      </a:r>
                      <a:br>
                        <a:rPr lang="en-US" sz="12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2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[-225:18:-9, 27:18:243]</a:t>
                      </a:r>
                    </a:p>
                  </a:txBody>
                  <a:tcPr marL="7552" marR="7552" marT="5664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DRU6</a:t>
                      </a:r>
                      <a:br>
                        <a:rPr lang="en-US" sz="12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2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[-240:18:-24, 12:18:228]</a:t>
                      </a:r>
                    </a:p>
                  </a:txBody>
                  <a:tcPr marL="7552" marR="7552" marT="5664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7601406"/>
                  </a:ext>
                </a:extLst>
              </a:tr>
              <a:tr h="42649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DRU7</a:t>
                      </a:r>
                      <a:br>
                        <a:rPr lang="en-US" sz="12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2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[-231:18:-15, 21:18:237]</a:t>
                      </a:r>
                    </a:p>
                  </a:txBody>
                  <a:tcPr marL="7552" marR="7552" marT="5664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DRU8</a:t>
                      </a:r>
                      <a:br>
                        <a:rPr lang="en-US" sz="12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2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[-236:18:-20, 16:18:232]</a:t>
                      </a:r>
                    </a:p>
                  </a:txBody>
                  <a:tcPr marL="7552" marR="7552" marT="5664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DRU9</a:t>
                      </a:r>
                      <a:br>
                        <a:rPr lang="en-US" sz="12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2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[-227:18:-11, 25:18:241]</a:t>
                      </a:r>
                    </a:p>
                  </a:txBody>
                  <a:tcPr marL="7552" marR="7552" marT="5664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DRU10</a:t>
                      </a:r>
                      <a:br>
                        <a:rPr lang="en-US" sz="12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2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[-241:18:-25, 11:18:227]</a:t>
                      </a:r>
                    </a:p>
                  </a:txBody>
                  <a:tcPr marL="7552" marR="7552" marT="5664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DRU11</a:t>
                      </a:r>
                      <a:br>
                        <a:rPr lang="en-US" sz="12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2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[-232:18:-16, 20:18:236]</a:t>
                      </a:r>
                    </a:p>
                  </a:txBody>
                  <a:tcPr marL="7552" marR="7552" marT="5664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DRU12</a:t>
                      </a:r>
                      <a:br>
                        <a:rPr lang="en-US" sz="12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2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[-237:18:-21, 15:18:231]</a:t>
                      </a:r>
                    </a:p>
                  </a:txBody>
                  <a:tcPr marL="7552" marR="7552" marT="5664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3678049"/>
                  </a:ext>
                </a:extLst>
              </a:tr>
              <a:tr h="42649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DRU13</a:t>
                      </a:r>
                      <a:br>
                        <a:rPr lang="en-US" sz="12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2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[-228:18:-12, 24:18:240]</a:t>
                      </a:r>
                    </a:p>
                  </a:txBody>
                  <a:tcPr marL="7552" marR="7552" marT="5664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DRU14</a:t>
                      </a:r>
                      <a:br>
                        <a:rPr lang="en-US" sz="12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2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[-234:18:-18, 18:18:234]</a:t>
                      </a:r>
                    </a:p>
                  </a:txBody>
                  <a:tcPr marL="7552" marR="7552" marT="5664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DRU15</a:t>
                      </a:r>
                      <a:br>
                        <a:rPr lang="en-US" sz="12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2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[-239:18:-23, 13:18:229]</a:t>
                      </a:r>
                    </a:p>
                  </a:txBody>
                  <a:tcPr marL="7552" marR="7552" marT="5664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DRU16</a:t>
                      </a:r>
                      <a:br>
                        <a:rPr lang="en-US" sz="12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2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[-230:18:-14, 22:18:238]</a:t>
                      </a:r>
                    </a:p>
                  </a:txBody>
                  <a:tcPr marL="7552" marR="7552" marT="5664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DRU17</a:t>
                      </a:r>
                      <a:br>
                        <a:rPr lang="en-US" sz="12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2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[-235:18:-19, 17:18:233]</a:t>
                      </a:r>
                    </a:p>
                  </a:txBody>
                  <a:tcPr marL="7552" marR="7552" marT="5664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DRU18</a:t>
                      </a:r>
                      <a:br>
                        <a:rPr lang="en-US" sz="12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2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[-226:18:-10, 26:18:242]</a:t>
                      </a:r>
                    </a:p>
                  </a:txBody>
                  <a:tcPr marL="7552" marR="7552" marT="5664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870342"/>
                  </a:ext>
                </a:extLst>
              </a:tr>
              <a:tr h="426495">
                <a:tc rowSpan="3">
                  <a:txBody>
                    <a:bodyPr/>
                    <a:lstStyle/>
                    <a:p>
                      <a:pPr algn="ctr"/>
                      <a:r>
                        <a:rPr lang="en-US" sz="1600" b="1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52DRU40</a:t>
                      </a:r>
                    </a:p>
                    <a:p>
                      <a:pPr algn="ctr"/>
                      <a:r>
                        <a:rPr lang="en-US" sz="1600" b="1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i = 1:8</a:t>
                      </a: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kern="120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+mn-cs"/>
                        </a:rPr>
                        <a:t>DRU1</a:t>
                      </a:r>
                      <a:br>
                        <a:rPr lang="en-US" sz="1200" b="0" i="0" u="none" strike="noStrike" kern="120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+mn-cs"/>
                        </a:rPr>
                      </a:br>
                      <a:r>
                        <a:rPr lang="en-US" sz="1200" b="0" i="0" u="none" strike="noStrike" kern="120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+mn-cs"/>
                        </a:rPr>
                        <a:t>[-242:9:-17, 10:9:235]</a:t>
                      </a:r>
                    </a:p>
                  </a:txBody>
                  <a:tcPr marL="7552" marR="7552" marT="5664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kern="120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+mn-cs"/>
                        </a:rPr>
                        <a:t>DRU2</a:t>
                      </a:r>
                      <a:br>
                        <a:rPr lang="en-US" sz="1200" b="0" i="0" u="none" strike="noStrike" kern="120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+mn-cs"/>
                        </a:rPr>
                      </a:br>
                      <a:r>
                        <a:rPr lang="en-US" sz="1200" b="0" i="0" u="none" strike="noStrike" kern="120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+mn-cs"/>
                        </a:rPr>
                        <a:t>[-238:9:-13, 14:9:239]</a:t>
                      </a:r>
                    </a:p>
                  </a:txBody>
                  <a:tcPr marL="7552" marR="7552" marT="5664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kern="120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+mn-cs"/>
                        </a:rPr>
                        <a:t>DRU3</a:t>
                      </a:r>
                      <a:br>
                        <a:rPr lang="en-US" sz="1200" b="0" i="0" u="none" strike="noStrike" kern="120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+mn-cs"/>
                        </a:rPr>
                      </a:br>
                      <a:r>
                        <a:rPr lang="en-US" sz="1200" b="0" i="0" u="none" strike="noStrike" kern="120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+mn-cs"/>
                        </a:rPr>
                        <a:t>[-240:9:-15, 12:9:237]</a:t>
                      </a:r>
                    </a:p>
                  </a:txBody>
                  <a:tcPr marL="7552" marR="7552" marT="5664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0949846"/>
                  </a:ext>
                </a:extLst>
              </a:tr>
              <a:tr h="42649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kern="120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+mn-cs"/>
                        </a:rPr>
                        <a:t>DRU4</a:t>
                      </a:r>
                      <a:br>
                        <a:rPr lang="en-US" sz="1200" b="0" i="0" u="none" strike="noStrike" kern="120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+mn-cs"/>
                        </a:rPr>
                      </a:br>
                      <a:r>
                        <a:rPr lang="en-US" sz="1200" b="0" i="0" u="none" strike="noStrike" kern="120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+mn-cs"/>
                        </a:rPr>
                        <a:t>[-236:9:-11, 16:9:241]</a:t>
                      </a:r>
                    </a:p>
                  </a:txBody>
                  <a:tcPr marL="7552" marR="7552" marT="5664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kern="120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+mn-cs"/>
                        </a:rPr>
                        <a:t>DRU5</a:t>
                      </a:r>
                      <a:br>
                        <a:rPr lang="en-US" sz="1200" b="0" i="0" u="none" strike="noStrike" kern="120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+mn-cs"/>
                        </a:rPr>
                      </a:br>
                      <a:r>
                        <a:rPr lang="en-US" sz="1200" b="0" i="0" u="none" strike="noStrike" kern="120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+mn-cs"/>
                        </a:rPr>
                        <a:t>[-241:9:-16, 11:9:236]</a:t>
                      </a:r>
                    </a:p>
                  </a:txBody>
                  <a:tcPr marL="7552" marR="7552" marT="5664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kern="120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+mn-cs"/>
                        </a:rPr>
                        <a:t>DRU6</a:t>
                      </a:r>
                      <a:br>
                        <a:rPr lang="en-US" sz="1200" b="0" i="0" u="none" strike="noStrike" kern="120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+mn-cs"/>
                        </a:rPr>
                      </a:br>
                      <a:r>
                        <a:rPr lang="en-US" sz="1200" b="0" i="0" u="none" strike="noStrike" kern="120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+mn-cs"/>
                        </a:rPr>
                        <a:t>[-237:9:-12, 15:9:240]</a:t>
                      </a:r>
                    </a:p>
                  </a:txBody>
                  <a:tcPr marL="7552" marR="7552" marT="5664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36497358"/>
                  </a:ext>
                </a:extLst>
              </a:tr>
              <a:tr h="42649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kern="120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+mn-cs"/>
                        </a:rPr>
                        <a:t>DRU7</a:t>
                      </a:r>
                      <a:br>
                        <a:rPr lang="en-US" sz="1200" b="0" i="0" u="none" strike="noStrike" kern="120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+mn-cs"/>
                        </a:rPr>
                      </a:br>
                      <a:r>
                        <a:rPr lang="en-US" sz="1200" b="0" i="0" u="none" strike="noStrike" kern="120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+mn-cs"/>
                        </a:rPr>
                        <a:t>[-239:9:-14, 13:9:238]</a:t>
                      </a:r>
                    </a:p>
                  </a:txBody>
                  <a:tcPr marL="7552" marR="7552" marT="5664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kern="120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+mn-cs"/>
                        </a:rPr>
                        <a:t>DRU8</a:t>
                      </a:r>
                      <a:br>
                        <a:rPr lang="en-US" sz="1200" b="0" i="0" u="none" strike="noStrike" kern="120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+mn-cs"/>
                        </a:rPr>
                      </a:br>
                      <a:r>
                        <a:rPr lang="en-US" sz="1200" b="0" i="0" u="none" strike="noStrike" kern="120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+mn-cs"/>
                        </a:rPr>
                        <a:t>[-235:9:-10, 17:9:242]</a:t>
                      </a:r>
                    </a:p>
                  </a:txBody>
                  <a:tcPr marL="7552" marR="7552" marT="5664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kern="120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7552" marR="7552" marT="5664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1345923"/>
                  </a:ext>
                </a:extLst>
              </a:tr>
              <a:tr h="426495">
                <a:tc rowSpan="2">
                  <a:txBody>
                    <a:bodyPr/>
                    <a:lstStyle/>
                    <a:p>
                      <a:pPr algn="ctr"/>
                      <a:r>
                        <a:rPr lang="en-US" sz="1600" b="1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106DRU40</a:t>
                      </a:r>
                    </a:p>
                    <a:p>
                      <a:pPr algn="ctr"/>
                      <a:r>
                        <a:rPr lang="en-US" sz="1600" b="1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i = 1:4</a:t>
                      </a: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DRU1</a:t>
                      </a:r>
                      <a:br>
                        <a:rPr lang="en-US" sz="12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2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26DRU40 [DRU1~4], [-8,5]</a:t>
                      </a:r>
                    </a:p>
                  </a:txBody>
                  <a:tcPr marL="7552" marR="7552" marT="5664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DRU2</a:t>
                      </a:r>
                      <a:br>
                        <a:rPr lang="en-US" sz="12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2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26DRU40 [DRU6~9], [-6,7]</a:t>
                      </a:r>
                    </a:p>
                  </a:txBody>
                  <a:tcPr marL="7552" marR="7552" marT="5664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DRU3</a:t>
                      </a:r>
                      <a:br>
                        <a:rPr lang="en-US" sz="12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2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26DRU40 [DRU10~13], [-7,6]</a:t>
                      </a:r>
                    </a:p>
                  </a:txBody>
                  <a:tcPr marL="7552" marR="7552" marT="5664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90327993"/>
                  </a:ext>
                </a:extLst>
              </a:tr>
              <a:tr h="42649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DRU4</a:t>
                      </a:r>
                      <a:br>
                        <a:rPr lang="en-US" sz="12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2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26DRU40 [DRU15~18], [-5,8]</a:t>
                      </a:r>
                    </a:p>
                  </a:txBody>
                  <a:tcPr marL="7552" marR="7552" marT="5664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52" marR="7552" marT="5664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52" marR="7552" marT="5664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56810306"/>
                  </a:ext>
                </a:extLst>
              </a:tr>
              <a:tr h="426495">
                <a:tc>
                  <a:txBody>
                    <a:bodyPr/>
                    <a:lstStyle/>
                    <a:p>
                      <a:pPr algn="ctr"/>
                      <a:r>
                        <a:rPr lang="en-US" sz="1600" b="1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242DRU40</a:t>
                      </a:r>
                    </a:p>
                    <a:p>
                      <a:pPr algn="ctr"/>
                      <a:r>
                        <a:rPr lang="en-US" sz="1600" b="1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i = 1:2</a:t>
                      </a:r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kern="120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+mn-cs"/>
                        </a:rPr>
                        <a:t>DRU1</a:t>
                      </a:r>
                      <a:br>
                        <a:rPr lang="en-US" sz="1200" b="0" i="0" u="none" strike="noStrike" kern="120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+mn-cs"/>
                        </a:rPr>
                      </a:br>
                      <a:r>
                        <a:rPr lang="en-US" sz="1200" b="0" i="0" u="none" strike="noStrike" kern="120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+mn-cs"/>
                        </a:rPr>
                        <a:t>106DRU40 [DRU1~2], 26DRU40 DRU5, </a:t>
                      </a:r>
                    </a:p>
                    <a:p>
                      <a:pPr algn="ctr" fontAlgn="ctr"/>
                      <a:r>
                        <a:rPr lang="en-US" sz="1200" b="0" i="0" u="none" strike="noStrike" kern="120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+mn-cs"/>
                        </a:rPr>
                        <a:t>[-244,-4,3,9]</a:t>
                      </a:r>
                    </a:p>
                  </a:txBody>
                  <a:tcPr marL="7552" marR="7552" marT="5664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kern="120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+mn-cs"/>
                        </a:rPr>
                        <a:t>DRU2</a:t>
                      </a:r>
                      <a:br>
                        <a:rPr lang="en-US" sz="1200" b="0" i="0" u="none" strike="noStrike" kern="120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+mn-cs"/>
                        </a:rPr>
                      </a:br>
                      <a:r>
                        <a:rPr lang="en-US" sz="1200" b="0" i="0" u="none" strike="noStrike" kern="120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+mn-cs"/>
                        </a:rPr>
                        <a:t>106DRU40  [DRU3~4], 26DRU40 DRU14, </a:t>
                      </a:r>
                    </a:p>
                    <a:p>
                      <a:pPr algn="ctr" fontAlgn="ctr"/>
                      <a:r>
                        <a:rPr lang="en-US" sz="1200" b="0" i="0" u="none" strike="noStrike" kern="120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+mn-cs"/>
                        </a:rPr>
                        <a:t>[-243,-3,4,244]</a:t>
                      </a:r>
                    </a:p>
                  </a:txBody>
                  <a:tcPr marL="7552" marR="7552" marT="5664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endParaRPr lang="en-US" sz="1200" b="0" i="0" u="none" strike="noStrike" kern="1200" dirty="0">
                        <a:solidFill>
                          <a:schemeClr val="tx1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7552" marR="7552" marT="5664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754330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9224871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347BA3-F5B4-776C-788E-A19C4A1CAF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Appendix 1: Tone Plan [1] (3/3)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E3FCB9E-3720-3C11-AAC7-A5EA8D9A095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300E13-A6E8-90EA-0C90-9F05D4BBF59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Mahmoud Kamel, InterDigital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EA3769D-19AA-7896-79BC-8BA3E74C883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055BB492-E402-E7A1-FAA3-837EF522963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8655753"/>
              </p:ext>
            </p:extLst>
          </p:nvPr>
        </p:nvGraphicFramePr>
        <p:xfrm>
          <a:off x="653330" y="1718502"/>
          <a:ext cx="10885340" cy="46274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77068">
                  <a:extLst>
                    <a:ext uri="{9D8B030D-6E8A-4147-A177-3AD203B41FA5}">
                      <a16:colId xmlns:a16="http://schemas.microsoft.com/office/drawing/2014/main" val="1171584137"/>
                    </a:ext>
                  </a:extLst>
                </a:gridCol>
                <a:gridCol w="2177068">
                  <a:extLst>
                    <a:ext uri="{9D8B030D-6E8A-4147-A177-3AD203B41FA5}">
                      <a16:colId xmlns:a16="http://schemas.microsoft.com/office/drawing/2014/main" val="3785352794"/>
                    </a:ext>
                  </a:extLst>
                </a:gridCol>
                <a:gridCol w="2177068">
                  <a:extLst>
                    <a:ext uri="{9D8B030D-6E8A-4147-A177-3AD203B41FA5}">
                      <a16:colId xmlns:a16="http://schemas.microsoft.com/office/drawing/2014/main" val="188369467"/>
                    </a:ext>
                  </a:extLst>
                </a:gridCol>
                <a:gridCol w="2177068">
                  <a:extLst>
                    <a:ext uri="{9D8B030D-6E8A-4147-A177-3AD203B41FA5}">
                      <a16:colId xmlns:a16="http://schemas.microsoft.com/office/drawing/2014/main" val="4251961831"/>
                    </a:ext>
                  </a:extLst>
                </a:gridCol>
                <a:gridCol w="2177068">
                  <a:extLst>
                    <a:ext uri="{9D8B030D-6E8A-4147-A177-3AD203B41FA5}">
                      <a16:colId xmlns:a16="http://schemas.microsoft.com/office/drawing/2014/main" val="2543932478"/>
                    </a:ext>
                  </a:extLst>
                </a:gridCol>
              </a:tblGrid>
              <a:tr h="312584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Data and pilot subcarrier indices for Distributed Tone RUs (DRUs)  in an 80 MHz UHR TB PPDU [1]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35188048"/>
                  </a:ext>
                </a:extLst>
              </a:tr>
              <a:tr h="31258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DRU Type</a:t>
                      </a:r>
                    </a:p>
                  </a:txBody>
                  <a:tcPr anchor="ctr"/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DRU index and subcarrier range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6568977"/>
                  </a:ext>
                </a:extLst>
              </a:tr>
              <a:tr h="518044">
                <a:tc rowSpan="4">
                  <a:txBody>
                    <a:bodyPr/>
                    <a:lstStyle/>
                    <a:p>
                      <a:pPr algn="ctr"/>
                      <a:r>
                        <a:rPr lang="en-US" sz="1400" b="1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52DRU80</a:t>
                      </a:r>
                    </a:p>
                    <a:p>
                      <a:pPr algn="ctr"/>
                      <a:r>
                        <a:rPr lang="en-US" sz="1400" b="1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i = 1:16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DRU1</a:t>
                      </a:r>
                      <a:br>
                        <a:rPr lang="pl-PL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pl-PL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[-483:36:-51, 17:36:449],</a:t>
                      </a:r>
                      <a:endParaRPr lang="en-US" sz="1100" b="0" i="0" u="none" strike="noStrike">
                        <a:solidFill>
                          <a:schemeClr val="tx1"/>
                        </a:solidFill>
                        <a:latin typeface="Calibri"/>
                      </a:endParaRPr>
                    </a:p>
                    <a:p>
                      <a:pPr algn="ctr" fontAlgn="ctr"/>
                      <a:r>
                        <a:rPr lang="pl-PL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[-467:36:-35, 33:36:465]</a:t>
                      </a:r>
                    </a:p>
                  </a:txBody>
                  <a:tcPr marL="9356" marR="9356" marT="7017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DRU2</a:t>
                      </a:r>
                      <a:br>
                        <a:rPr lang="pl-PL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pl-PL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[-475:36:-43, 25:36:457],</a:t>
                      </a:r>
                      <a:endParaRPr lang="en-US" sz="1100" b="0" i="0" u="none" strike="noStrike">
                        <a:solidFill>
                          <a:schemeClr val="tx1"/>
                        </a:solidFill>
                        <a:latin typeface="Calibri"/>
                      </a:endParaRPr>
                    </a:p>
                    <a:p>
                      <a:pPr algn="ctr" fontAlgn="ctr"/>
                      <a:r>
                        <a:rPr lang="pl-PL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[-459:36:-27, 41:36:473]</a:t>
                      </a:r>
                    </a:p>
                  </a:txBody>
                  <a:tcPr marL="9356" marR="9356" marT="7017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DRU3</a:t>
                      </a:r>
                      <a:br>
                        <a:rPr lang="pl-PL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pl-PL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[-479:36:-47, 21:36:453],</a:t>
                      </a:r>
                      <a:endParaRPr lang="en-US" sz="1100" b="0" i="0" u="none" strike="noStrike">
                        <a:solidFill>
                          <a:schemeClr val="tx1"/>
                        </a:solidFill>
                        <a:latin typeface="Calibri"/>
                      </a:endParaRPr>
                    </a:p>
                    <a:p>
                      <a:pPr algn="ctr" fontAlgn="ctr"/>
                      <a:r>
                        <a:rPr lang="pl-PL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[-463:36:-31, 37:36:469]</a:t>
                      </a:r>
                    </a:p>
                  </a:txBody>
                  <a:tcPr marL="9356" marR="9356" marT="7017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DRU4</a:t>
                      </a:r>
                      <a:br>
                        <a:rPr lang="pl-PL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pl-PL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[-471:36:-39, 29:36:461],</a:t>
                      </a:r>
                      <a:endParaRPr lang="en-US" sz="1100" b="0" i="0" u="none" strike="noStrike">
                        <a:solidFill>
                          <a:schemeClr val="tx1"/>
                        </a:solidFill>
                        <a:latin typeface="Calibri"/>
                      </a:endParaRPr>
                    </a:p>
                    <a:p>
                      <a:pPr algn="ctr" fontAlgn="ctr"/>
                      <a:r>
                        <a:rPr lang="pl-PL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[-455:36:-23, 45:36:477]</a:t>
                      </a:r>
                    </a:p>
                  </a:txBody>
                  <a:tcPr marL="9356" marR="9356" marT="7017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7601406"/>
                  </a:ext>
                </a:extLst>
              </a:tr>
              <a:tr h="51804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DRU5</a:t>
                      </a:r>
                      <a:br>
                        <a:rPr lang="pl-PL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pl-PL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[-477:36:-45, 23:36:455],</a:t>
                      </a:r>
                      <a:endParaRPr lang="en-US" sz="1100" b="0" i="0" u="none" strike="noStrike">
                        <a:solidFill>
                          <a:schemeClr val="tx1"/>
                        </a:solidFill>
                        <a:latin typeface="Calibri"/>
                      </a:endParaRPr>
                    </a:p>
                    <a:p>
                      <a:pPr algn="ctr" fontAlgn="ctr"/>
                      <a:r>
                        <a:rPr lang="pl-PL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[-461:36:-29, 39:36:471]</a:t>
                      </a:r>
                    </a:p>
                  </a:txBody>
                  <a:tcPr marL="9356" marR="9356" marT="7017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DRU6</a:t>
                      </a:r>
                      <a:br>
                        <a:rPr lang="pl-PL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pl-PL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[-469:36:-37, 31:36:463],</a:t>
                      </a:r>
                      <a:endParaRPr lang="en-US" sz="1100" b="0" i="0" u="none" strike="noStrike">
                        <a:solidFill>
                          <a:schemeClr val="tx1"/>
                        </a:solidFill>
                        <a:latin typeface="Calibri"/>
                      </a:endParaRPr>
                    </a:p>
                    <a:p>
                      <a:pPr algn="ctr" fontAlgn="ctr"/>
                      <a:r>
                        <a:rPr lang="pl-PL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[-453:36:-21, 47:36:479]</a:t>
                      </a:r>
                    </a:p>
                  </a:txBody>
                  <a:tcPr marL="9356" marR="9356" marT="7017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DRU7</a:t>
                      </a:r>
                      <a:br>
                        <a:rPr lang="pl-PL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pl-PL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[-481:36:-49, 19:36:451],</a:t>
                      </a:r>
                      <a:endParaRPr lang="en-US" sz="1100" b="0" i="0" u="none" strike="noStrike">
                        <a:solidFill>
                          <a:schemeClr val="tx1"/>
                        </a:solidFill>
                        <a:latin typeface="Calibri"/>
                      </a:endParaRPr>
                    </a:p>
                    <a:p>
                      <a:pPr algn="ctr" fontAlgn="ctr"/>
                      <a:r>
                        <a:rPr lang="pl-PL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[-465:36:-33, 35:36:467]</a:t>
                      </a:r>
                    </a:p>
                  </a:txBody>
                  <a:tcPr marL="9356" marR="9356" marT="7017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DRU8</a:t>
                      </a:r>
                      <a:br>
                        <a:rPr lang="pl-PL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pl-PL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[-473:36:-41, 27:36:459],</a:t>
                      </a:r>
                      <a:endParaRPr lang="en-US" sz="1100" b="0" i="0" u="none" strike="noStrike">
                        <a:solidFill>
                          <a:schemeClr val="tx1"/>
                        </a:solidFill>
                        <a:latin typeface="Calibri"/>
                      </a:endParaRPr>
                    </a:p>
                    <a:p>
                      <a:pPr algn="ctr" fontAlgn="ctr"/>
                      <a:r>
                        <a:rPr lang="pl-PL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[-457:36:-25, 43:36:475]</a:t>
                      </a:r>
                    </a:p>
                  </a:txBody>
                  <a:tcPr marL="9356" marR="9356" marT="7017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3678049"/>
                  </a:ext>
                </a:extLst>
              </a:tr>
              <a:tr h="51804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DRU9</a:t>
                      </a:r>
                      <a:br>
                        <a:rPr lang="pl-PL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pl-PL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[-482:36:-50, 18:36:450],</a:t>
                      </a:r>
                      <a:endParaRPr lang="en-US" sz="1100" b="0" i="0" u="none" strike="noStrike">
                        <a:solidFill>
                          <a:schemeClr val="tx1"/>
                        </a:solidFill>
                        <a:latin typeface="Calibri"/>
                      </a:endParaRPr>
                    </a:p>
                    <a:p>
                      <a:pPr algn="ctr" fontAlgn="ctr"/>
                      <a:r>
                        <a:rPr lang="pl-PL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[-466:36:-34, 34:36:466]</a:t>
                      </a:r>
                    </a:p>
                  </a:txBody>
                  <a:tcPr marL="9356" marR="9356" marT="7017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DRU10</a:t>
                      </a:r>
                      <a:br>
                        <a:rPr lang="pl-PL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pl-PL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[-474:36:-42, 26:36:458],</a:t>
                      </a:r>
                      <a:endParaRPr lang="en-US" sz="1100" b="0" i="0" u="none" strike="noStrike">
                        <a:solidFill>
                          <a:schemeClr val="tx1"/>
                        </a:solidFill>
                        <a:latin typeface="Calibri"/>
                      </a:endParaRPr>
                    </a:p>
                    <a:p>
                      <a:pPr algn="ctr" fontAlgn="ctr"/>
                      <a:r>
                        <a:rPr lang="pl-PL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[-458:36:-26, 42:36:474]</a:t>
                      </a:r>
                    </a:p>
                  </a:txBody>
                  <a:tcPr marL="9356" marR="9356" marT="7017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DRU11</a:t>
                      </a:r>
                      <a:br>
                        <a:rPr lang="pl-PL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pl-PL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[-478:36:-46, 22:36:454],</a:t>
                      </a:r>
                      <a:endParaRPr lang="en-US" sz="1100" b="0" i="0" u="none" strike="noStrike">
                        <a:solidFill>
                          <a:schemeClr val="tx1"/>
                        </a:solidFill>
                        <a:latin typeface="Calibri"/>
                      </a:endParaRPr>
                    </a:p>
                    <a:p>
                      <a:pPr algn="ctr" fontAlgn="ctr"/>
                      <a:r>
                        <a:rPr lang="pl-PL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[-462:36:-30, 38:36:470]</a:t>
                      </a:r>
                    </a:p>
                  </a:txBody>
                  <a:tcPr marL="9356" marR="9356" marT="7017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DRU12</a:t>
                      </a:r>
                      <a:br>
                        <a:rPr lang="pl-PL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pl-PL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[-470:36:-38, 30:36:462],</a:t>
                      </a:r>
                      <a:endParaRPr lang="en-US" sz="1100" b="0" i="0" u="none" strike="noStrike">
                        <a:solidFill>
                          <a:schemeClr val="tx1"/>
                        </a:solidFill>
                        <a:latin typeface="Calibri"/>
                      </a:endParaRPr>
                    </a:p>
                    <a:p>
                      <a:pPr algn="ctr" fontAlgn="ctr"/>
                      <a:r>
                        <a:rPr lang="pl-PL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[-454:36:-22, 46:36:478]</a:t>
                      </a:r>
                    </a:p>
                  </a:txBody>
                  <a:tcPr marL="9356" marR="9356" marT="7017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870342"/>
                  </a:ext>
                </a:extLst>
              </a:tr>
              <a:tr h="518044">
                <a:tc vMerge="1">
                  <a:txBody>
                    <a:bodyPr/>
                    <a:lstStyle/>
                    <a:p>
                      <a:pPr algn="ctr"/>
                      <a:endParaRPr lang="en-US" sz="1600" b="1" kern="120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DRU13</a:t>
                      </a:r>
                      <a:br>
                        <a:rPr lang="pl-PL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pl-PL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[-476:36:-44, 24:36:456],</a:t>
                      </a:r>
                      <a:endParaRPr lang="en-US" sz="1100" b="0" i="0" u="none" strike="noStrike">
                        <a:solidFill>
                          <a:schemeClr val="tx1"/>
                        </a:solidFill>
                        <a:latin typeface="Calibri"/>
                      </a:endParaRPr>
                    </a:p>
                    <a:p>
                      <a:pPr algn="ctr" fontAlgn="ctr"/>
                      <a:r>
                        <a:rPr lang="pl-PL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[-460:36:-28, 40:36:472]</a:t>
                      </a:r>
                    </a:p>
                  </a:txBody>
                  <a:tcPr marL="9356" marR="9356" marT="7017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DRU14</a:t>
                      </a:r>
                      <a:br>
                        <a:rPr lang="pl-PL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pl-PL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[-468:36:-36, 32:36:464],</a:t>
                      </a:r>
                      <a:endParaRPr lang="en-US" sz="1100" b="0" i="0" u="none" strike="noStrike">
                        <a:solidFill>
                          <a:schemeClr val="tx1"/>
                        </a:solidFill>
                        <a:latin typeface="Calibri"/>
                      </a:endParaRPr>
                    </a:p>
                    <a:p>
                      <a:pPr algn="ctr" fontAlgn="ctr"/>
                      <a:r>
                        <a:rPr lang="pl-PL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[-452:36:-20,48:36:480]</a:t>
                      </a:r>
                    </a:p>
                  </a:txBody>
                  <a:tcPr marL="9356" marR="9356" marT="7017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DRU15</a:t>
                      </a:r>
                      <a:br>
                        <a:rPr lang="pl-PL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pl-PL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[-480:36:-48, 20:36:452],</a:t>
                      </a:r>
                      <a:endParaRPr lang="en-US" sz="1100" b="0" i="0" u="none" strike="noStrike">
                        <a:solidFill>
                          <a:schemeClr val="tx1"/>
                        </a:solidFill>
                        <a:latin typeface="Calibri"/>
                      </a:endParaRPr>
                    </a:p>
                    <a:p>
                      <a:pPr algn="ctr" fontAlgn="ctr"/>
                      <a:r>
                        <a:rPr lang="pl-PL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[-464:36:-32, 36:36:468]</a:t>
                      </a:r>
                    </a:p>
                  </a:txBody>
                  <a:tcPr marL="9356" marR="9356" marT="7017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DRU16</a:t>
                      </a:r>
                      <a:br>
                        <a:rPr lang="pl-PL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pl-PL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[-472:36:-40, 28:36:460],</a:t>
                      </a:r>
                      <a:endParaRPr lang="en-US" sz="1100" b="0" i="0" u="none" strike="noStrike">
                        <a:solidFill>
                          <a:schemeClr val="tx1"/>
                        </a:solidFill>
                        <a:latin typeface="Calibri"/>
                      </a:endParaRPr>
                    </a:p>
                    <a:p>
                      <a:pPr algn="ctr" fontAlgn="ctr"/>
                      <a:r>
                        <a:rPr lang="pl-PL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[-456:36:-24, 44:36:476]</a:t>
                      </a:r>
                    </a:p>
                  </a:txBody>
                  <a:tcPr marL="9356" marR="9356" marT="7017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0294124"/>
                  </a:ext>
                </a:extLst>
              </a:tr>
              <a:tr h="347543">
                <a:tc rowSpan="2">
                  <a:txBody>
                    <a:bodyPr/>
                    <a:lstStyle/>
                    <a:p>
                      <a:pPr algn="ctr"/>
                      <a:r>
                        <a:rPr lang="en-US" sz="1400" b="1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106DRU80</a:t>
                      </a:r>
                    </a:p>
                    <a:p>
                      <a:pPr algn="ctr"/>
                      <a:r>
                        <a:rPr lang="en-US" sz="1400" b="1" kern="1200" err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i</a:t>
                      </a:r>
                      <a:r>
                        <a:rPr lang="en-US" sz="1400" b="1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= 1:8</a:t>
                      </a: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DRU1</a:t>
                      </a:r>
                      <a:br>
                        <a:rPr lang="pl-PL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52DRU80</a:t>
                      </a:r>
                      <a:r>
                        <a:rPr lang="pl-PL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 [DRU1~2],  [-495, 485]</a:t>
                      </a:r>
                    </a:p>
                  </a:txBody>
                  <a:tcPr marL="9356" marR="9356" marT="7017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DRU2</a:t>
                      </a:r>
                      <a:br>
                        <a:rPr lang="pl-PL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pl-PL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52DRU80 [DRU3~4],[-491, 489]</a:t>
                      </a:r>
                    </a:p>
                  </a:txBody>
                  <a:tcPr marL="9356" marR="9356" marT="7017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DRU3</a:t>
                      </a:r>
                      <a:br>
                        <a:rPr lang="pl-PL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pl-PL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52DRU80 [DRU5~6],[-489, 491]</a:t>
                      </a:r>
                    </a:p>
                  </a:txBody>
                  <a:tcPr marL="9356" marR="9356" marT="7017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DRU4</a:t>
                      </a:r>
                      <a:br>
                        <a:rPr lang="pl-PL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pl-PL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52DRU80 [DRU7~8],[-493, 487]</a:t>
                      </a:r>
                    </a:p>
                  </a:txBody>
                  <a:tcPr marL="9356" marR="9356" marT="7017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0949846"/>
                  </a:ext>
                </a:extLst>
              </a:tr>
              <a:tr h="34754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DRU5</a:t>
                      </a:r>
                      <a:br>
                        <a:rPr lang="pl-PL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pl-PL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52DRU80 [DRU9~10],[-494, 486]</a:t>
                      </a:r>
                    </a:p>
                  </a:txBody>
                  <a:tcPr marL="9356" marR="9356" marT="7017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DRU6</a:t>
                      </a:r>
                      <a:br>
                        <a:rPr lang="en-US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52DRU80 [DRU11~12],[-490,490]</a:t>
                      </a:r>
                    </a:p>
                  </a:txBody>
                  <a:tcPr marL="9356" marR="9356" marT="7017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DRU7</a:t>
                      </a:r>
                      <a:br>
                        <a:rPr lang="en-US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52DRU80 [DRU13~14],[-488,492]</a:t>
                      </a:r>
                    </a:p>
                  </a:txBody>
                  <a:tcPr marL="9356" marR="9356" marT="7017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DRU8</a:t>
                      </a:r>
                      <a:br>
                        <a:rPr lang="en-US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52DRU80 [DRU15~16],[-492,488]</a:t>
                      </a:r>
                    </a:p>
                  </a:txBody>
                  <a:tcPr marL="9356" marR="9356" marT="7017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6497358"/>
                  </a:ext>
                </a:extLst>
              </a:tr>
              <a:tr h="347543">
                <a:tc rowSpan="2">
                  <a:txBody>
                    <a:bodyPr/>
                    <a:lstStyle/>
                    <a:p>
                      <a:pPr algn="ctr"/>
                      <a:r>
                        <a:rPr lang="en-US" sz="1400" b="1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242DRU80</a:t>
                      </a:r>
                    </a:p>
                    <a:p>
                      <a:pPr algn="ctr"/>
                      <a:r>
                        <a:rPr lang="en-US" sz="1400" b="1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i = 1:4</a:t>
                      </a: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DRU1</a:t>
                      </a:r>
                      <a:br>
                        <a:rPr lang="en-US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[-499:4:-19, 17:4:497]</a:t>
                      </a:r>
                    </a:p>
                  </a:txBody>
                  <a:tcPr marL="9356" marR="9356" marT="7017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DRU2</a:t>
                      </a:r>
                      <a:br>
                        <a:rPr lang="en-US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[-497:4:-17, 19:4:499]</a:t>
                      </a:r>
                    </a:p>
                  </a:txBody>
                  <a:tcPr marL="9356" marR="9356" marT="7017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90327993"/>
                  </a:ext>
                </a:extLst>
              </a:tr>
              <a:tr h="34754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DRU3</a:t>
                      </a:r>
                      <a:br>
                        <a:rPr lang="en-US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[-498:4:-18, 18:4:498]</a:t>
                      </a:r>
                    </a:p>
                  </a:txBody>
                  <a:tcPr marL="9356" marR="9356" marT="7017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DRU4</a:t>
                      </a:r>
                      <a:br>
                        <a:rPr lang="en-US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[-496:4:-16, 20:4:500]</a:t>
                      </a:r>
                    </a:p>
                  </a:txBody>
                  <a:tcPr marL="9356" marR="9356" marT="7017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56810306"/>
                  </a:ext>
                </a:extLst>
              </a:tr>
              <a:tr h="539918">
                <a:tc>
                  <a:txBody>
                    <a:bodyPr/>
                    <a:lstStyle/>
                    <a:p>
                      <a:pPr algn="ctr"/>
                      <a:r>
                        <a:rPr lang="en-US" sz="1400" b="1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484DRU80</a:t>
                      </a:r>
                    </a:p>
                    <a:p>
                      <a:pPr algn="ctr"/>
                      <a:r>
                        <a:rPr lang="en-US" sz="1400" b="1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i = 1:2</a:t>
                      </a:r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DRU1</a:t>
                      </a:r>
                      <a:br>
                        <a:rPr lang="en-US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[-499:2:-17, 17:2:499]</a:t>
                      </a:r>
                    </a:p>
                  </a:txBody>
                  <a:tcPr marL="9356" marR="9356" marT="7017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DRU2</a:t>
                      </a:r>
                      <a:b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[-498:2:-16, 18:2:500]</a:t>
                      </a:r>
                    </a:p>
                  </a:txBody>
                  <a:tcPr marL="9356" marR="9356" marT="7017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754330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288100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EEA1E8-EEDC-AFEC-30CE-5A98F6BD36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Main Proposal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CA77B4-991F-A2A7-D677-66524CF7F6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/>
              <a:t>LTF component sequences for 26-tone DRUs corresponding to each distribution bandwidth are found.  </a:t>
            </a:r>
          </a:p>
          <a:p>
            <a:pPr marL="0" indent="0"/>
            <a:endParaRPr lang="en-US" sz="1100"/>
          </a:p>
          <a:p>
            <a:pPr>
              <a:buFont typeface="Arial" panose="020B0604020202020204" pitchFamily="34" charset="0"/>
              <a:buChar char="•"/>
            </a:pPr>
            <a:r>
              <a:rPr lang="en-US" sz="2000"/>
              <a:t>The LTF component sequences of length 26 each can be combined to form LTF sequences for larger DRU sizes.</a:t>
            </a:r>
          </a:p>
          <a:p>
            <a:pPr marL="0" indent="0"/>
            <a:endParaRPr lang="en-US" sz="1100"/>
          </a:p>
          <a:p>
            <a:pPr>
              <a:buFont typeface="Arial" panose="020B0604020202020204" pitchFamily="34" charset="0"/>
              <a:buChar char="•"/>
            </a:pPr>
            <a:r>
              <a:rPr lang="en-US" sz="2000"/>
              <a:t>Example: For DBW = 20 MHz, 7 LTF component sequences are found (LTF26DRU20_1 to LTF26DRU20_7).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/>
              <a:t>For 26DRU20, a subset of these component sequences are found to be optimal (in terms of PAPR).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/>
              <a:t>For 52DRU20, two sequences can be combined to construct an LTF sequence for 52-tone DRUs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/>
              <a:t>For 106DRU20, four sequences can be combined to construct an LTF sequence for 106-tone DRUs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/>
              <a:t>Two extra LTF values are also found for each 106DRU20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/>
              <a:t>Similar concept applies to larger distribution bandwidths (e.g., 40/80 MHz)       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78C1A31-2EC6-D6C1-4E6E-E0133EB2C50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B4BFA4-A2D8-EA56-DF9B-EA88CAB054B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Mahmoud Kamel, InterDigital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C923BAC-C792-3E6E-AAE6-58FA897C576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54578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11597D-CCAE-BFF7-63C7-394045DFCB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LTF Sequences for DBW = 20 MHz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BE2B5D-DD77-ABEB-FCEA-B6F4D9DEBA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proposed component sequences for DBW = 20 MHz are listed below considering the tone plan in [1]</a:t>
            </a:r>
          </a:p>
          <a:p>
            <a:pPr marL="0" indent="0"/>
            <a:r>
              <a:rPr lang="en-US" dirty="0"/>
              <a:t>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E4FCF82-FBFE-D3B2-B4A9-E54B9D5551C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07E3D0-B633-22AB-6ABD-626B943D95B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Mahmoud Kamel, InterDigital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CCB1B6B-FDE5-DDEA-87C8-5BA7D470FC2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568155E6-26FC-F4B1-5275-B26187B7DD4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3428063"/>
              </p:ext>
            </p:extLst>
          </p:nvPr>
        </p:nvGraphicFramePr>
        <p:xfrm>
          <a:off x="2030942" y="2987041"/>
          <a:ext cx="8841273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47866">
                  <a:extLst>
                    <a:ext uri="{9D8B030D-6E8A-4147-A177-3AD203B41FA5}">
                      <a16:colId xmlns:a16="http://schemas.microsoft.com/office/drawing/2014/main" val="743089871"/>
                    </a:ext>
                  </a:extLst>
                </a:gridCol>
                <a:gridCol w="6693407">
                  <a:extLst>
                    <a:ext uri="{9D8B030D-6E8A-4147-A177-3AD203B41FA5}">
                      <a16:colId xmlns:a16="http://schemas.microsoft.com/office/drawing/2014/main" val="356947881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Sequence 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LTF Sequence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616334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LTF26DRU20_1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-1,-1,-1,1,1,1,-1,-1,-1,1,-1,-1,-1,1,-1,1,1,1,-1,1,1,-1,1,1,-1,1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89549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LTF26DRU20_2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-1,-1,1,1,-1,-1,-1,1,1,-1,1,1,1,1,1,1,-1,-1,1,-1,1,1,1,-1,1,-1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61826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LTF26DRU20_3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1,-1,1,-1,-1,1,-1,1,1,-1,1,1,1,-1,1,1,1,1,-1,1,-1,-1,-1,1,-1,-1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27371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LTF26DRU20_4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-1,-1,-1,1,-1,1,1,1,-1,-1,1,1,-1,-1,1,-1,1,-1,-1,1,-1,-1,-1,-1,-1,1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72463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LTF26DRU20_5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-1,1,-1,-1,1,1,-1,-1,-1,-1,1,-1,-1,1,1,1, -1,1,-1,1,1,-1,-1,-1,1, -1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0579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LTF26DRU20_6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-1,1,-1,1,1,1,1,-1,-1,-1,-1,-1,1,1,1,1,-1,-1,1,1,-1,1,-1,1,-1,1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76333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LTF26DRU20_7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-1,-1,1,1,1,-1,1,-1,-1,1,1,1,1,-1,-1,-1,-1,1,-1,-1,-1,-1,1,-1,1,-1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35537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950827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5A4986-A2CF-59CF-47CF-6FB45B655C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/>
              <a:t>Mapping of the LTF Sequence to DRUs for DBW = 20 MHz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17D282-8E05-79F9-512C-C9DA575367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2A330A5-B5E3-4462-039C-EA495CDB029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F70AA2-30F9-085B-30F1-D30B45E220C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Mahmoud Kamel, InterDigital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3CE02AE-C972-2B50-7A79-8D90889E266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/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2AE40478-55A3-604C-8ACC-9814B0559D6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82174530"/>
              </p:ext>
            </p:extLst>
          </p:nvPr>
        </p:nvGraphicFramePr>
        <p:xfrm>
          <a:off x="320040" y="1830390"/>
          <a:ext cx="11722608" cy="18952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25296">
                  <a:extLst>
                    <a:ext uri="{9D8B030D-6E8A-4147-A177-3AD203B41FA5}">
                      <a16:colId xmlns:a16="http://schemas.microsoft.com/office/drawing/2014/main" val="758536326"/>
                    </a:ext>
                  </a:extLst>
                </a:gridCol>
                <a:gridCol w="1166368">
                  <a:extLst>
                    <a:ext uri="{9D8B030D-6E8A-4147-A177-3AD203B41FA5}">
                      <a16:colId xmlns:a16="http://schemas.microsoft.com/office/drawing/2014/main" val="496499174"/>
                    </a:ext>
                  </a:extLst>
                </a:gridCol>
                <a:gridCol w="1166368">
                  <a:extLst>
                    <a:ext uri="{9D8B030D-6E8A-4147-A177-3AD203B41FA5}">
                      <a16:colId xmlns:a16="http://schemas.microsoft.com/office/drawing/2014/main" val="802696839"/>
                    </a:ext>
                  </a:extLst>
                </a:gridCol>
                <a:gridCol w="1166368">
                  <a:extLst>
                    <a:ext uri="{9D8B030D-6E8A-4147-A177-3AD203B41FA5}">
                      <a16:colId xmlns:a16="http://schemas.microsoft.com/office/drawing/2014/main" val="98180840"/>
                    </a:ext>
                  </a:extLst>
                </a:gridCol>
                <a:gridCol w="1166368">
                  <a:extLst>
                    <a:ext uri="{9D8B030D-6E8A-4147-A177-3AD203B41FA5}">
                      <a16:colId xmlns:a16="http://schemas.microsoft.com/office/drawing/2014/main" val="4044103835"/>
                    </a:ext>
                  </a:extLst>
                </a:gridCol>
                <a:gridCol w="1166368">
                  <a:extLst>
                    <a:ext uri="{9D8B030D-6E8A-4147-A177-3AD203B41FA5}">
                      <a16:colId xmlns:a16="http://schemas.microsoft.com/office/drawing/2014/main" val="2844809025"/>
                    </a:ext>
                  </a:extLst>
                </a:gridCol>
                <a:gridCol w="1166368">
                  <a:extLst>
                    <a:ext uri="{9D8B030D-6E8A-4147-A177-3AD203B41FA5}">
                      <a16:colId xmlns:a16="http://schemas.microsoft.com/office/drawing/2014/main" val="3348975886"/>
                    </a:ext>
                  </a:extLst>
                </a:gridCol>
                <a:gridCol w="1166368">
                  <a:extLst>
                    <a:ext uri="{9D8B030D-6E8A-4147-A177-3AD203B41FA5}">
                      <a16:colId xmlns:a16="http://schemas.microsoft.com/office/drawing/2014/main" val="1989236791"/>
                    </a:ext>
                  </a:extLst>
                </a:gridCol>
                <a:gridCol w="1166368">
                  <a:extLst>
                    <a:ext uri="{9D8B030D-6E8A-4147-A177-3AD203B41FA5}">
                      <a16:colId xmlns:a16="http://schemas.microsoft.com/office/drawing/2014/main" val="2014081665"/>
                    </a:ext>
                  </a:extLst>
                </a:gridCol>
                <a:gridCol w="1166368">
                  <a:extLst>
                    <a:ext uri="{9D8B030D-6E8A-4147-A177-3AD203B41FA5}">
                      <a16:colId xmlns:a16="http://schemas.microsoft.com/office/drawing/2014/main" val="23938715"/>
                    </a:ext>
                  </a:extLst>
                </a:gridCol>
              </a:tblGrid>
              <a:tr h="539496">
                <a:tc>
                  <a:txBody>
                    <a:bodyPr/>
                    <a:lstStyle/>
                    <a:p>
                      <a:pPr algn="ctr"/>
                      <a:endParaRPr lang="en-US"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9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66395418"/>
                  </a:ext>
                </a:extLst>
              </a:tr>
              <a:tr h="418809">
                <a:tc>
                  <a:txBody>
                    <a:bodyPr/>
                    <a:lstStyle/>
                    <a:p>
                      <a:pPr algn="ctr"/>
                      <a:r>
                        <a:rPr lang="en-US" b="1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26DRU20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LTF26DRU20_1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LTF26DRU20_1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LTF26DRU201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LTF26DRU20_1</a:t>
                      </a:r>
                    </a:p>
                  </a:txBody>
                  <a:tcPr anchor="ctr"/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n-US" sz="1400" b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LTF26DRU20_2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LTF26DRU20_1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LTF26DRU20_1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LTF26DRU20_1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LTF26DRU20_2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01479152"/>
                  </a:ext>
                </a:extLst>
              </a:tr>
              <a:tr h="41880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52DRU20</a:t>
                      </a: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 b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LTF52DRU20_1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 b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LTF52DRU20_1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 b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LTF52DRU20_1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 b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LTF52DRU20_2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52169188"/>
                  </a:ext>
                </a:extLst>
              </a:tr>
              <a:tr h="41880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106DRU20</a:t>
                      </a:r>
                    </a:p>
                  </a:txBody>
                  <a:tcPr anchor="ctr"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sz="1400" b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LTF106DRU20_1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LTF106DRU20_2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00265227"/>
                  </a:ext>
                </a:extLst>
              </a:tr>
            </a:tbl>
          </a:graphicData>
        </a:graphic>
      </p:graphicFrame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D5C4B9EF-5C8B-2AE7-BF42-07020318C23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355719"/>
              </p:ext>
            </p:extLst>
          </p:nvPr>
        </p:nvGraphicFramePr>
        <p:xfrm>
          <a:off x="2462022" y="4173439"/>
          <a:ext cx="8300466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07690">
                  <a:extLst>
                    <a:ext uri="{9D8B030D-6E8A-4147-A177-3AD203B41FA5}">
                      <a16:colId xmlns:a16="http://schemas.microsoft.com/office/drawing/2014/main" val="1106244998"/>
                    </a:ext>
                  </a:extLst>
                </a:gridCol>
                <a:gridCol w="6192776">
                  <a:extLst>
                    <a:ext uri="{9D8B030D-6E8A-4147-A177-3AD203B41FA5}">
                      <a16:colId xmlns:a16="http://schemas.microsoft.com/office/drawing/2014/main" val="120790397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LTF Sequence 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Component LTF Sequences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212175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b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LTF52DRU20_1 </a:t>
                      </a:r>
                      <a:endParaRPr lang="en-US" b="0"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{LTF26DRU20_1, LTF26DRU20_3}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891335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b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LTF52DRU20_2</a:t>
                      </a:r>
                      <a:endParaRPr lang="en-US" b="0"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{LTF26DRU20_1, LTF26DRU20_4}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907181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b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LTF106DRU20_1 </a:t>
                      </a:r>
                      <a:endParaRPr lang="en-US" b="0"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{LTF26DRU20_1, LTF26DRU20_3, LTF26DRU20_5, LTF26DRU20_6}, {1,-1}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171235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b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LTF106DRU20_2 </a:t>
                      </a:r>
                      <a:endParaRPr lang="en-US" b="0"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{LTF26DRU20_1, LTF26DRU20_3, LTF26DRU20_5, LTF26DRU20_7},{-1,-1}</a:t>
                      </a:r>
                      <a:endParaRPr lang="en-US" sz="1600" dirty="0"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329405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964329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404240-FF43-DA62-7F21-667B02382B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PAPR Performance for DBW = 20 MHz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8D820441-F85D-B5CD-22B6-C65FD084513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07558592"/>
              </p:ext>
            </p:extLst>
          </p:nvPr>
        </p:nvGraphicFramePr>
        <p:xfrm>
          <a:off x="915194" y="1830390"/>
          <a:ext cx="10361613" cy="179592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89829">
                  <a:extLst>
                    <a:ext uri="{9D8B030D-6E8A-4147-A177-3AD203B41FA5}">
                      <a16:colId xmlns:a16="http://schemas.microsoft.com/office/drawing/2014/main" val="758536326"/>
                    </a:ext>
                  </a:extLst>
                </a:gridCol>
                <a:gridCol w="1007976">
                  <a:extLst>
                    <a:ext uri="{9D8B030D-6E8A-4147-A177-3AD203B41FA5}">
                      <a16:colId xmlns:a16="http://schemas.microsoft.com/office/drawing/2014/main" val="496499174"/>
                    </a:ext>
                  </a:extLst>
                </a:gridCol>
                <a:gridCol w="1007976">
                  <a:extLst>
                    <a:ext uri="{9D8B030D-6E8A-4147-A177-3AD203B41FA5}">
                      <a16:colId xmlns:a16="http://schemas.microsoft.com/office/drawing/2014/main" val="802696839"/>
                    </a:ext>
                  </a:extLst>
                </a:gridCol>
                <a:gridCol w="1007976">
                  <a:extLst>
                    <a:ext uri="{9D8B030D-6E8A-4147-A177-3AD203B41FA5}">
                      <a16:colId xmlns:a16="http://schemas.microsoft.com/office/drawing/2014/main" val="98180840"/>
                    </a:ext>
                  </a:extLst>
                </a:gridCol>
                <a:gridCol w="1007976">
                  <a:extLst>
                    <a:ext uri="{9D8B030D-6E8A-4147-A177-3AD203B41FA5}">
                      <a16:colId xmlns:a16="http://schemas.microsoft.com/office/drawing/2014/main" val="4044103835"/>
                    </a:ext>
                  </a:extLst>
                </a:gridCol>
                <a:gridCol w="1007976">
                  <a:extLst>
                    <a:ext uri="{9D8B030D-6E8A-4147-A177-3AD203B41FA5}">
                      <a16:colId xmlns:a16="http://schemas.microsoft.com/office/drawing/2014/main" val="2844809025"/>
                    </a:ext>
                  </a:extLst>
                </a:gridCol>
                <a:gridCol w="1007976">
                  <a:extLst>
                    <a:ext uri="{9D8B030D-6E8A-4147-A177-3AD203B41FA5}">
                      <a16:colId xmlns:a16="http://schemas.microsoft.com/office/drawing/2014/main" val="3348975886"/>
                    </a:ext>
                  </a:extLst>
                </a:gridCol>
                <a:gridCol w="1007976">
                  <a:extLst>
                    <a:ext uri="{9D8B030D-6E8A-4147-A177-3AD203B41FA5}">
                      <a16:colId xmlns:a16="http://schemas.microsoft.com/office/drawing/2014/main" val="1989236791"/>
                    </a:ext>
                  </a:extLst>
                </a:gridCol>
                <a:gridCol w="1007976">
                  <a:extLst>
                    <a:ext uri="{9D8B030D-6E8A-4147-A177-3AD203B41FA5}">
                      <a16:colId xmlns:a16="http://schemas.microsoft.com/office/drawing/2014/main" val="2014081665"/>
                    </a:ext>
                  </a:extLst>
                </a:gridCol>
                <a:gridCol w="1007976">
                  <a:extLst>
                    <a:ext uri="{9D8B030D-6E8A-4147-A177-3AD203B41FA5}">
                      <a16:colId xmlns:a16="http://schemas.microsoft.com/office/drawing/2014/main" val="23938715"/>
                    </a:ext>
                  </a:extLst>
                </a:gridCol>
              </a:tblGrid>
              <a:tr h="539496">
                <a:tc>
                  <a:txBody>
                    <a:bodyPr/>
                    <a:lstStyle/>
                    <a:p>
                      <a:pPr algn="ctr"/>
                      <a:endParaRPr lang="en-US"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9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66395418"/>
                  </a:ext>
                </a:extLst>
              </a:tr>
              <a:tr h="418809">
                <a:tc>
                  <a:txBody>
                    <a:bodyPr/>
                    <a:lstStyle/>
                    <a:p>
                      <a:pPr algn="ctr"/>
                      <a:r>
                        <a:rPr lang="en-US" b="1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26DRU20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1.89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1.89</a:t>
                      </a:r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1.89</a:t>
                      </a:r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1.89</a:t>
                      </a:r>
                      <a:endParaRPr lang="en-US"/>
                    </a:p>
                  </a:txBody>
                  <a:tcPr anchor="ctr"/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kumimoji="0" lang="en-US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2.37</a:t>
                      </a:r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1.89</a:t>
                      </a:r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1.89</a:t>
                      </a:r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1.89</a:t>
                      </a:r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2.37</a:t>
                      </a:r>
                      <a:endParaRPr lang="en-US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01479152"/>
                  </a:ext>
                </a:extLst>
              </a:tr>
              <a:tr h="41880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52DRU20</a:t>
                      </a: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3.77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3.77</a:t>
                      </a:r>
                      <a:endParaRPr lang="en-US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3.77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3.91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52169188"/>
                  </a:ext>
                </a:extLst>
              </a:tr>
              <a:tr h="41880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106DRU20</a:t>
                      </a:r>
                    </a:p>
                  </a:txBody>
                  <a:tcPr anchor="ctr"/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4.64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4.74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00265227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9638EF-96B9-2AC6-BE26-0093CD8F46C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67E186-59FF-11D5-2706-1A77F02DC78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Mahmoud Kamel, InterDigital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126E575-7E61-F958-6908-527342855EE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5A0B3BFB-2568-D795-8CCB-5E629250816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9413" y="3753612"/>
            <a:ext cx="3224783" cy="2418587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EBD4A7AC-D7D1-A34C-618D-1DACBBD4E0C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83609" y="3753612"/>
            <a:ext cx="3224783" cy="2418587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6B9F685A-5B45-74ED-D0F9-036D7F28FB1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37805" y="3753612"/>
            <a:ext cx="3224783" cy="24185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79106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11597D-CCAE-BFF7-63C7-394045DFCB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LTF Sequences for DBW = 40 MHz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BE2B5D-DD77-ABEB-FCEA-B6F4D9DEBA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proposed component sequences for DBW = 40 MHz are listed below considering the tone plan in [1]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0" indent="0"/>
            <a:r>
              <a:rPr lang="en-US" dirty="0"/>
              <a:t>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E4FCF82-FBFE-D3B2-B4A9-E54B9D5551C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07E3D0-B633-22AB-6ABD-626B943D95B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Mahmoud Kamel, InterDigital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CCB1B6B-FDE5-DDEA-87C8-5BA7D470FC2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568155E6-26FC-F4B1-5275-B26187B7DD4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2965521"/>
              </p:ext>
            </p:extLst>
          </p:nvPr>
        </p:nvGraphicFramePr>
        <p:xfrm>
          <a:off x="2030943" y="3105785"/>
          <a:ext cx="81280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28409">
                  <a:extLst>
                    <a:ext uri="{9D8B030D-6E8A-4147-A177-3AD203B41FA5}">
                      <a16:colId xmlns:a16="http://schemas.microsoft.com/office/drawing/2014/main" val="743089871"/>
                    </a:ext>
                  </a:extLst>
                </a:gridCol>
                <a:gridCol w="6199591">
                  <a:extLst>
                    <a:ext uri="{9D8B030D-6E8A-4147-A177-3AD203B41FA5}">
                      <a16:colId xmlns:a16="http://schemas.microsoft.com/office/drawing/2014/main" val="356947881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Sequence 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LTF Sequence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616334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LTF26DRU40_1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u="none" kern="120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-1,-1,-1,1,1,1,-1,-1,-1,1,-1,-1,-1,1,-1,1,1,1,-1,1,1,-1,1,1,-1,1</a:t>
                      </a:r>
                      <a:endParaRPr lang="en-US" u="none"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89549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LTF26DRU40_2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u="none" kern="120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-1,-1,1,-1,1,-1,1,-1,-1,-1,-1,1,-1,-1,-1,-1,-1,1,-1,1,1,-1,1,-1,-1,-1</a:t>
                      </a:r>
                      <a:endParaRPr lang="en-US" u="none"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73639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LTF26DRU40_3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u="none" kern="120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1,-1,1,-1,1,1,1,1,1,-1,1,1,-1,-1,1,-1,1,-1,1,-1,1,1,-1,1,1,1</a:t>
                      </a:r>
                      <a:endParaRPr lang="en-US" u="none"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27371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LTF26DRU40_4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u="none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1,1,-1,1,-1,-1,1,-1,-1,-1,-1,-1,-1,-1,1,1,-1,1,1,-1,-1,-1,1,-1,-1,1</a:t>
                      </a:r>
                      <a:endParaRPr lang="en-US" u="none" dirty="0"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724634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413368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404240-FF43-DA62-7F21-667B02382B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Mapping of LTF Sequences to DRUs for DBW = 40 MHz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8D820441-F85D-B5CD-22B6-C65FD084513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1289973"/>
              </p:ext>
            </p:extLst>
          </p:nvPr>
        </p:nvGraphicFramePr>
        <p:xfrm>
          <a:off x="515590" y="1830390"/>
          <a:ext cx="11506177" cy="21701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3687">
                  <a:extLst>
                    <a:ext uri="{9D8B030D-6E8A-4147-A177-3AD203B41FA5}">
                      <a16:colId xmlns:a16="http://schemas.microsoft.com/office/drawing/2014/main" val="758536326"/>
                    </a:ext>
                  </a:extLst>
                </a:gridCol>
                <a:gridCol w="596805">
                  <a:extLst>
                    <a:ext uri="{9D8B030D-6E8A-4147-A177-3AD203B41FA5}">
                      <a16:colId xmlns:a16="http://schemas.microsoft.com/office/drawing/2014/main" val="496499174"/>
                    </a:ext>
                  </a:extLst>
                </a:gridCol>
                <a:gridCol w="596805">
                  <a:extLst>
                    <a:ext uri="{9D8B030D-6E8A-4147-A177-3AD203B41FA5}">
                      <a16:colId xmlns:a16="http://schemas.microsoft.com/office/drawing/2014/main" val="802696839"/>
                    </a:ext>
                  </a:extLst>
                </a:gridCol>
                <a:gridCol w="596805">
                  <a:extLst>
                    <a:ext uri="{9D8B030D-6E8A-4147-A177-3AD203B41FA5}">
                      <a16:colId xmlns:a16="http://schemas.microsoft.com/office/drawing/2014/main" val="98180840"/>
                    </a:ext>
                  </a:extLst>
                </a:gridCol>
                <a:gridCol w="596805">
                  <a:extLst>
                    <a:ext uri="{9D8B030D-6E8A-4147-A177-3AD203B41FA5}">
                      <a16:colId xmlns:a16="http://schemas.microsoft.com/office/drawing/2014/main" val="4044103835"/>
                    </a:ext>
                  </a:extLst>
                </a:gridCol>
                <a:gridCol w="596805">
                  <a:extLst>
                    <a:ext uri="{9D8B030D-6E8A-4147-A177-3AD203B41FA5}">
                      <a16:colId xmlns:a16="http://schemas.microsoft.com/office/drawing/2014/main" val="3788997169"/>
                    </a:ext>
                  </a:extLst>
                </a:gridCol>
                <a:gridCol w="596805">
                  <a:extLst>
                    <a:ext uri="{9D8B030D-6E8A-4147-A177-3AD203B41FA5}">
                      <a16:colId xmlns:a16="http://schemas.microsoft.com/office/drawing/2014/main" val="2567343024"/>
                    </a:ext>
                  </a:extLst>
                </a:gridCol>
                <a:gridCol w="596805">
                  <a:extLst>
                    <a:ext uri="{9D8B030D-6E8A-4147-A177-3AD203B41FA5}">
                      <a16:colId xmlns:a16="http://schemas.microsoft.com/office/drawing/2014/main" val="2669836659"/>
                    </a:ext>
                  </a:extLst>
                </a:gridCol>
                <a:gridCol w="596805">
                  <a:extLst>
                    <a:ext uri="{9D8B030D-6E8A-4147-A177-3AD203B41FA5}">
                      <a16:colId xmlns:a16="http://schemas.microsoft.com/office/drawing/2014/main" val="259332283"/>
                    </a:ext>
                  </a:extLst>
                </a:gridCol>
                <a:gridCol w="596805">
                  <a:extLst>
                    <a:ext uri="{9D8B030D-6E8A-4147-A177-3AD203B41FA5}">
                      <a16:colId xmlns:a16="http://schemas.microsoft.com/office/drawing/2014/main" val="4273399195"/>
                    </a:ext>
                  </a:extLst>
                </a:gridCol>
                <a:gridCol w="596805">
                  <a:extLst>
                    <a:ext uri="{9D8B030D-6E8A-4147-A177-3AD203B41FA5}">
                      <a16:colId xmlns:a16="http://schemas.microsoft.com/office/drawing/2014/main" val="301143797"/>
                    </a:ext>
                  </a:extLst>
                </a:gridCol>
                <a:gridCol w="596805">
                  <a:extLst>
                    <a:ext uri="{9D8B030D-6E8A-4147-A177-3AD203B41FA5}">
                      <a16:colId xmlns:a16="http://schemas.microsoft.com/office/drawing/2014/main" val="4206886752"/>
                    </a:ext>
                  </a:extLst>
                </a:gridCol>
                <a:gridCol w="596805">
                  <a:extLst>
                    <a:ext uri="{9D8B030D-6E8A-4147-A177-3AD203B41FA5}">
                      <a16:colId xmlns:a16="http://schemas.microsoft.com/office/drawing/2014/main" val="2671344717"/>
                    </a:ext>
                  </a:extLst>
                </a:gridCol>
                <a:gridCol w="596805">
                  <a:extLst>
                    <a:ext uri="{9D8B030D-6E8A-4147-A177-3AD203B41FA5}">
                      <a16:colId xmlns:a16="http://schemas.microsoft.com/office/drawing/2014/main" val="1534065690"/>
                    </a:ext>
                  </a:extLst>
                </a:gridCol>
                <a:gridCol w="596805">
                  <a:extLst>
                    <a:ext uri="{9D8B030D-6E8A-4147-A177-3AD203B41FA5}">
                      <a16:colId xmlns:a16="http://schemas.microsoft.com/office/drawing/2014/main" val="2844809025"/>
                    </a:ext>
                  </a:extLst>
                </a:gridCol>
                <a:gridCol w="596805">
                  <a:extLst>
                    <a:ext uri="{9D8B030D-6E8A-4147-A177-3AD203B41FA5}">
                      <a16:colId xmlns:a16="http://schemas.microsoft.com/office/drawing/2014/main" val="3348975886"/>
                    </a:ext>
                  </a:extLst>
                </a:gridCol>
                <a:gridCol w="596805">
                  <a:extLst>
                    <a:ext uri="{9D8B030D-6E8A-4147-A177-3AD203B41FA5}">
                      <a16:colId xmlns:a16="http://schemas.microsoft.com/office/drawing/2014/main" val="1989236791"/>
                    </a:ext>
                  </a:extLst>
                </a:gridCol>
                <a:gridCol w="596805">
                  <a:extLst>
                    <a:ext uri="{9D8B030D-6E8A-4147-A177-3AD203B41FA5}">
                      <a16:colId xmlns:a16="http://schemas.microsoft.com/office/drawing/2014/main" val="2014081665"/>
                    </a:ext>
                  </a:extLst>
                </a:gridCol>
                <a:gridCol w="596805">
                  <a:extLst>
                    <a:ext uri="{9D8B030D-6E8A-4147-A177-3AD203B41FA5}">
                      <a16:colId xmlns:a16="http://schemas.microsoft.com/office/drawing/2014/main" val="23938715"/>
                    </a:ext>
                  </a:extLst>
                </a:gridCol>
              </a:tblGrid>
              <a:tr h="539496">
                <a:tc>
                  <a:txBody>
                    <a:bodyPr/>
                    <a:lstStyle/>
                    <a:p>
                      <a:pPr algn="ctr"/>
                      <a:endParaRPr lang="en-US" sz="1400"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18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66395418"/>
                  </a:ext>
                </a:extLst>
              </a:tr>
              <a:tr h="418809">
                <a:tc>
                  <a:txBody>
                    <a:bodyPr/>
                    <a:lstStyle/>
                    <a:p>
                      <a:pPr algn="ctr"/>
                      <a:r>
                        <a:rPr lang="en-US" sz="1400" b="1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26</a:t>
                      </a:r>
                    </a:p>
                    <a:p>
                      <a:pPr algn="ctr"/>
                      <a:r>
                        <a:rPr lang="en-US" sz="1400" b="1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DRU40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LTF26DRU40_1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LTF26DRU40_1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LTF26DRU40_1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LTF26DRU40_1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LTF26DRU40_1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LTF26DRU40_1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LTF26DRU40_1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LTF26DRU40_1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LTF26DRU40_1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LTF26DRU40_1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LTF26DRU40_1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LTF26DRU40_1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LTF26DRU40_1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LTF26DRU40_1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LTF26DRU40_1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LTF26DRU40_1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LTF26DRU40_1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LTF26DRU40_1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01479152"/>
                  </a:ext>
                </a:extLst>
              </a:tr>
              <a:tr h="41880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52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DRU40</a:t>
                      </a: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 b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LTF52DRU40_1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 b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LTF52DRU40_1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LTF52DRU40_1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LTF52DRU40_1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LTF52DRU40_1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LTF52DRU40_1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LTF52DRU40_1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LTF52DRU40_1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52169188"/>
                  </a:ext>
                </a:extLst>
              </a:tr>
              <a:tr h="41880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106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DRU40</a:t>
                      </a:r>
                    </a:p>
                  </a:txBody>
                  <a:tcPr anchor="ctr"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sz="1400" b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LTF106DRU40_1</a:t>
                      </a:r>
                      <a:endParaRPr lang="en-US" sz="1400"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LTF106DRU40_1</a:t>
                      </a:r>
                      <a:endParaRPr lang="en-US" sz="1400"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LTF106DRU40_1</a:t>
                      </a:r>
                      <a:endParaRPr lang="en-US" sz="1400"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LTF106DRU40_1</a:t>
                      </a:r>
                      <a:endParaRPr lang="en-US" sz="1400" dirty="0"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00265227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9638EF-96B9-2AC6-BE26-0093CD8F46C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67E186-59FF-11D5-2706-1A77F02DC78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Mahmoud Kamel, InterDigital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126E575-7E61-F958-6908-527342855EE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/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CCB3B5CC-7182-7AE3-1FE0-90058F8E5F1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5281534"/>
              </p:ext>
            </p:extLst>
          </p:nvPr>
        </p:nvGraphicFramePr>
        <p:xfrm>
          <a:off x="2460965" y="4750310"/>
          <a:ext cx="7267956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45511">
                  <a:extLst>
                    <a:ext uri="{9D8B030D-6E8A-4147-A177-3AD203B41FA5}">
                      <a16:colId xmlns:a16="http://schemas.microsoft.com/office/drawing/2014/main" val="1106244998"/>
                    </a:ext>
                  </a:extLst>
                </a:gridCol>
                <a:gridCol w="5422445">
                  <a:extLst>
                    <a:ext uri="{9D8B030D-6E8A-4147-A177-3AD203B41FA5}">
                      <a16:colId xmlns:a16="http://schemas.microsoft.com/office/drawing/2014/main" val="120790397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LTF Sequence 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Component LTF Sequences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212175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b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LTF52DRU40_1 </a:t>
                      </a:r>
                      <a:endParaRPr lang="en-US" b="0"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{LTF26DRU_1, LTF26DRU_2}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891335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b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LTF106DRU40_1 </a:t>
                      </a:r>
                      <a:endParaRPr lang="en-US" b="0"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{LTF26DRU_1, LTF26DRU_2, LTF26DRU_3, LTF26DRU_4}, {1,-1}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171235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599852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404240-FF43-DA62-7F21-667B02382B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PAPR Performance for DBW = 40 MHz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8D820441-F85D-B5CD-22B6-C65FD084513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01898740"/>
              </p:ext>
            </p:extLst>
          </p:nvPr>
        </p:nvGraphicFramePr>
        <p:xfrm>
          <a:off x="761241" y="1591056"/>
          <a:ext cx="10669518" cy="200209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08156">
                  <a:extLst>
                    <a:ext uri="{9D8B030D-6E8A-4147-A177-3AD203B41FA5}">
                      <a16:colId xmlns:a16="http://schemas.microsoft.com/office/drawing/2014/main" val="758536326"/>
                    </a:ext>
                  </a:extLst>
                </a:gridCol>
                <a:gridCol w="553409">
                  <a:extLst>
                    <a:ext uri="{9D8B030D-6E8A-4147-A177-3AD203B41FA5}">
                      <a16:colId xmlns:a16="http://schemas.microsoft.com/office/drawing/2014/main" val="496499174"/>
                    </a:ext>
                  </a:extLst>
                </a:gridCol>
                <a:gridCol w="553409">
                  <a:extLst>
                    <a:ext uri="{9D8B030D-6E8A-4147-A177-3AD203B41FA5}">
                      <a16:colId xmlns:a16="http://schemas.microsoft.com/office/drawing/2014/main" val="802696839"/>
                    </a:ext>
                  </a:extLst>
                </a:gridCol>
                <a:gridCol w="553409">
                  <a:extLst>
                    <a:ext uri="{9D8B030D-6E8A-4147-A177-3AD203B41FA5}">
                      <a16:colId xmlns:a16="http://schemas.microsoft.com/office/drawing/2014/main" val="98180840"/>
                    </a:ext>
                  </a:extLst>
                </a:gridCol>
                <a:gridCol w="553409">
                  <a:extLst>
                    <a:ext uri="{9D8B030D-6E8A-4147-A177-3AD203B41FA5}">
                      <a16:colId xmlns:a16="http://schemas.microsoft.com/office/drawing/2014/main" val="4044103835"/>
                    </a:ext>
                  </a:extLst>
                </a:gridCol>
                <a:gridCol w="553409">
                  <a:extLst>
                    <a:ext uri="{9D8B030D-6E8A-4147-A177-3AD203B41FA5}">
                      <a16:colId xmlns:a16="http://schemas.microsoft.com/office/drawing/2014/main" val="3788997169"/>
                    </a:ext>
                  </a:extLst>
                </a:gridCol>
                <a:gridCol w="553409">
                  <a:extLst>
                    <a:ext uri="{9D8B030D-6E8A-4147-A177-3AD203B41FA5}">
                      <a16:colId xmlns:a16="http://schemas.microsoft.com/office/drawing/2014/main" val="2567343024"/>
                    </a:ext>
                  </a:extLst>
                </a:gridCol>
                <a:gridCol w="553409">
                  <a:extLst>
                    <a:ext uri="{9D8B030D-6E8A-4147-A177-3AD203B41FA5}">
                      <a16:colId xmlns:a16="http://schemas.microsoft.com/office/drawing/2014/main" val="2669836659"/>
                    </a:ext>
                  </a:extLst>
                </a:gridCol>
                <a:gridCol w="553409">
                  <a:extLst>
                    <a:ext uri="{9D8B030D-6E8A-4147-A177-3AD203B41FA5}">
                      <a16:colId xmlns:a16="http://schemas.microsoft.com/office/drawing/2014/main" val="259332283"/>
                    </a:ext>
                  </a:extLst>
                </a:gridCol>
                <a:gridCol w="553409">
                  <a:extLst>
                    <a:ext uri="{9D8B030D-6E8A-4147-A177-3AD203B41FA5}">
                      <a16:colId xmlns:a16="http://schemas.microsoft.com/office/drawing/2014/main" val="4273399195"/>
                    </a:ext>
                  </a:extLst>
                </a:gridCol>
                <a:gridCol w="553409">
                  <a:extLst>
                    <a:ext uri="{9D8B030D-6E8A-4147-A177-3AD203B41FA5}">
                      <a16:colId xmlns:a16="http://schemas.microsoft.com/office/drawing/2014/main" val="301143797"/>
                    </a:ext>
                  </a:extLst>
                </a:gridCol>
                <a:gridCol w="553409">
                  <a:extLst>
                    <a:ext uri="{9D8B030D-6E8A-4147-A177-3AD203B41FA5}">
                      <a16:colId xmlns:a16="http://schemas.microsoft.com/office/drawing/2014/main" val="4206886752"/>
                    </a:ext>
                  </a:extLst>
                </a:gridCol>
                <a:gridCol w="553409">
                  <a:extLst>
                    <a:ext uri="{9D8B030D-6E8A-4147-A177-3AD203B41FA5}">
                      <a16:colId xmlns:a16="http://schemas.microsoft.com/office/drawing/2014/main" val="2671344717"/>
                    </a:ext>
                  </a:extLst>
                </a:gridCol>
                <a:gridCol w="553409">
                  <a:extLst>
                    <a:ext uri="{9D8B030D-6E8A-4147-A177-3AD203B41FA5}">
                      <a16:colId xmlns:a16="http://schemas.microsoft.com/office/drawing/2014/main" val="1534065690"/>
                    </a:ext>
                  </a:extLst>
                </a:gridCol>
                <a:gridCol w="553409">
                  <a:extLst>
                    <a:ext uri="{9D8B030D-6E8A-4147-A177-3AD203B41FA5}">
                      <a16:colId xmlns:a16="http://schemas.microsoft.com/office/drawing/2014/main" val="2844809025"/>
                    </a:ext>
                  </a:extLst>
                </a:gridCol>
                <a:gridCol w="553409">
                  <a:extLst>
                    <a:ext uri="{9D8B030D-6E8A-4147-A177-3AD203B41FA5}">
                      <a16:colId xmlns:a16="http://schemas.microsoft.com/office/drawing/2014/main" val="3348975886"/>
                    </a:ext>
                  </a:extLst>
                </a:gridCol>
                <a:gridCol w="553409">
                  <a:extLst>
                    <a:ext uri="{9D8B030D-6E8A-4147-A177-3AD203B41FA5}">
                      <a16:colId xmlns:a16="http://schemas.microsoft.com/office/drawing/2014/main" val="1989236791"/>
                    </a:ext>
                  </a:extLst>
                </a:gridCol>
                <a:gridCol w="553409">
                  <a:extLst>
                    <a:ext uri="{9D8B030D-6E8A-4147-A177-3AD203B41FA5}">
                      <a16:colId xmlns:a16="http://schemas.microsoft.com/office/drawing/2014/main" val="2014081665"/>
                    </a:ext>
                  </a:extLst>
                </a:gridCol>
                <a:gridCol w="553409">
                  <a:extLst>
                    <a:ext uri="{9D8B030D-6E8A-4147-A177-3AD203B41FA5}">
                      <a16:colId xmlns:a16="http://schemas.microsoft.com/office/drawing/2014/main" val="23938715"/>
                    </a:ext>
                  </a:extLst>
                </a:gridCol>
              </a:tblGrid>
              <a:tr h="447617">
                <a:tc>
                  <a:txBody>
                    <a:bodyPr/>
                    <a:lstStyle/>
                    <a:p>
                      <a:pPr algn="ctr"/>
                      <a:endParaRPr lang="en-US" sz="1400"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18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66395418"/>
                  </a:ext>
                </a:extLst>
              </a:tr>
              <a:tr h="429914">
                <a:tc>
                  <a:txBody>
                    <a:bodyPr/>
                    <a:lstStyle/>
                    <a:p>
                      <a:pPr algn="ctr"/>
                      <a:r>
                        <a:rPr lang="en-US" sz="1400" b="1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26</a:t>
                      </a:r>
                    </a:p>
                    <a:p>
                      <a:pPr algn="ctr"/>
                      <a:r>
                        <a:rPr lang="en-US" sz="1400" b="1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DRU40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1.89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1.89</a:t>
                      </a:r>
                      <a:endParaRPr lang="en-US" sz="1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1.89</a:t>
                      </a:r>
                      <a:endParaRPr lang="en-US" sz="1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1.89</a:t>
                      </a:r>
                      <a:endParaRPr lang="en-US" sz="1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1.89</a:t>
                      </a:r>
                      <a:endParaRPr lang="en-US" sz="1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1.89</a:t>
                      </a:r>
                      <a:endParaRPr lang="en-US" sz="1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1.89</a:t>
                      </a:r>
                      <a:endParaRPr lang="en-US" sz="1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1.89</a:t>
                      </a:r>
                      <a:endParaRPr lang="en-US" sz="1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1.89</a:t>
                      </a:r>
                      <a:endParaRPr lang="en-US" sz="1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1.89</a:t>
                      </a:r>
                      <a:endParaRPr lang="en-US" sz="1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1.89</a:t>
                      </a:r>
                      <a:endParaRPr lang="en-US" sz="1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1.89</a:t>
                      </a:r>
                      <a:endParaRPr lang="en-US" sz="1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1.89</a:t>
                      </a:r>
                      <a:endParaRPr lang="en-US" sz="1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1.89</a:t>
                      </a:r>
                      <a:endParaRPr lang="en-US" sz="1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1.89</a:t>
                      </a:r>
                      <a:endParaRPr lang="en-US" sz="1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1.89</a:t>
                      </a:r>
                      <a:endParaRPr lang="en-US" sz="1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1.89</a:t>
                      </a:r>
                      <a:endParaRPr lang="en-US" sz="1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1.89</a:t>
                      </a:r>
                      <a:endParaRPr lang="en-US" sz="14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01479152"/>
                  </a:ext>
                </a:extLst>
              </a:tr>
              <a:tr h="42991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52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DRU40</a:t>
                      </a: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3.06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3.06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3.06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3.06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3.06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3.06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3.06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3.06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5216918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106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DRU40</a:t>
                      </a:r>
                    </a:p>
                  </a:txBody>
                  <a:tcPr anchor="ctr"/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4.63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4.63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4.63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4.63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00265227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9638EF-96B9-2AC6-BE26-0093CD8F46C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67E186-59FF-11D5-2706-1A77F02DC78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Mahmoud Kamel, InterDigital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126E575-7E61-F958-6908-527342855EE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30C38A71-ED36-9952-2254-09D4AA98A7C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2232" y="3680459"/>
            <a:ext cx="3621024" cy="2715768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4BC86212-33E7-0382-0A82-5F6BF24E295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85488" y="3680459"/>
            <a:ext cx="3621024" cy="2715768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F3B2FA80-D9D9-8CA3-E000-3A513368576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238744" y="3680459"/>
            <a:ext cx="3621024" cy="27157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53694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0</TotalTime>
  <Words>3117</Words>
  <Application>Microsoft Office PowerPoint</Application>
  <PresentationFormat>Widescreen</PresentationFormat>
  <Paragraphs>603</Paragraphs>
  <Slides>21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7" baseType="lpstr">
      <vt:lpstr>Arial</vt:lpstr>
      <vt:lpstr>Arial Unicode MS</vt:lpstr>
      <vt:lpstr>Calibri</vt:lpstr>
      <vt:lpstr>Times New Roman</vt:lpstr>
      <vt:lpstr>Office Theme</vt:lpstr>
      <vt:lpstr>Document</vt:lpstr>
      <vt:lpstr>New LTF Sequences for DRU</vt:lpstr>
      <vt:lpstr>Abstract</vt:lpstr>
      <vt:lpstr>Main Proposal</vt:lpstr>
      <vt:lpstr>LTF Sequences for DBW = 20 MHz</vt:lpstr>
      <vt:lpstr>Mapping of the LTF Sequence to DRUs for DBW = 20 MHz</vt:lpstr>
      <vt:lpstr>PAPR Performance for DBW = 20 MHz</vt:lpstr>
      <vt:lpstr>LTF Sequences for DBW = 40 MHz</vt:lpstr>
      <vt:lpstr>Mapping of LTF Sequences to DRUs for DBW = 40 MHz</vt:lpstr>
      <vt:lpstr>PAPR Performance for DBW = 40 MHz</vt:lpstr>
      <vt:lpstr>LTF Sequences for DBW = 80 MHz</vt:lpstr>
      <vt:lpstr>Mapping of LTF Sequences to DRUs for DBW = 80 MHz</vt:lpstr>
      <vt:lpstr>PAPR Performance for DBW = 80 MHz</vt:lpstr>
      <vt:lpstr>Discussion on the New LTF Sequences</vt:lpstr>
      <vt:lpstr>Conclusions and Way Forward</vt:lpstr>
      <vt:lpstr>SP 1</vt:lpstr>
      <vt:lpstr>SP 2</vt:lpstr>
      <vt:lpstr>SP 3</vt:lpstr>
      <vt:lpstr>References</vt:lpstr>
      <vt:lpstr>Appendix 1: Tone Plan [1] (1/3)</vt:lpstr>
      <vt:lpstr>Appendix 1: Tone Plan [1] (2/3)</vt:lpstr>
      <vt:lpstr>Appendix 1: Tone Plan [1] (3/3)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2024-11-09T03:55:15Z</dcterms:created>
  <dcterms:modified xsi:type="dcterms:W3CDTF">2024-11-09T03:55:26Z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4d2f777e-4347-4fc6-823a-b44ab313546a_Enabled">
    <vt:lpwstr>true</vt:lpwstr>
  </property>
  <property fmtid="{D5CDD505-2E9C-101B-9397-08002B2CF9AE}" pid="3" name="MSIP_Label_4d2f777e-4347-4fc6-823a-b44ab313546a_SetDate">
    <vt:lpwstr>2024-11-09T03:55:26Z</vt:lpwstr>
  </property>
  <property fmtid="{D5CDD505-2E9C-101B-9397-08002B2CF9AE}" pid="4" name="MSIP_Label_4d2f777e-4347-4fc6-823a-b44ab313546a_Method">
    <vt:lpwstr>Standard</vt:lpwstr>
  </property>
  <property fmtid="{D5CDD505-2E9C-101B-9397-08002B2CF9AE}" pid="5" name="MSIP_Label_4d2f777e-4347-4fc6-823a-b44ab313546a_Name">
    <vt:lpwstr>Non-Public</vt:lpwstr>
  </property>
  <property fmtid="{D5CDD505-2E9C-101B-9397-08002B2CF9AE}" pid="6" name="MSIP_Label_4d2f777e-4347-4fc6-823a-b44ab313546a_SiteId">
    <vt:lpwstr>e351b779-f6d5-4e50-8568-80e922d180ae</vt:lpwstr>
  </property>
  <property fmtid="{D5CDD505-2E9C-101B-9397-08002B2CF9AE}" pid="7" name="MSIP_Label_4d2f777e-4347-4fc6-823a-b44ab313546a_ActionId">
    <vt:lpwstr>b8043781-2d69-434d-b03b-f35bfdfc5ee5</vt:lpwstr>
  </property>
  <property fmtid="{D5CDD505-2E9C-101B-9397-08002B2CF9AE}" pid="8" name="MSIP_Label_4d2f777e-4347-4fc6-823a-b44ab313546a_ContentBits">
    <vt:lpwstr>0</vt:lpwstr>
  </property>
</Properties>
</file>