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366" r:id="rId3"/>
    <p:sldId id="2377" r:id="rId4"/>
    <p:sldId id="2379" r:id="rId5"/>
    <p:sldId id="2378" r:id="rId6"/>
    <p:sldId id="2380" r:id="rId7"/>
    <p:sldId id="2381" r:id="rId8"/>
    <p:sldId id="2386" r:id="rId9"/>
    <p:sldId id="2373" r:id="rId10"/>
    <p:sldId id="2384" r:id="rId11"/>
    <p:sldId id="2376" r:id="rId12"/>
    <p:sldId id="2418" r:id="rId13"/>
    <p:sldId id="2371" r:id="rId14"/>
    <p:sldId id="2387" r:id="rId15"/>
    <p:sldId id="238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2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31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FF"/>
    <a:srgbClr val="32E661"/>
    <a:srgbClr val="FF0000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5226" autoAdjust="0"/>
  </p:normalViewPr>
  <p:slideViewPr>
    <p:cSldViewPr>
      <p:cViewPr>
        <p:scale>
          <a:sx n="100" d="100"/>
          <a:sy n="100" d="100"/>
        </p:scale>
        <p:origin x="2052" y="3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240.png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8.pn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11.png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14.png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2.emf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7.png"/><Relationship Id="rId4" Type="http://schemas.openxmlformats.org/officeDocument/2006/relationships/image" Target="../media/image3.emf"/><Relationship Id="rId9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CoBF</a:t>
            </a:r>
            <a:r>
              <a:rPr lang="en-US" altLang="en-US" dirty="0"/>
              <a:t>: Partial Nulling Feedback Types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November 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496741"/>
              </p:ext>
            </p:extLst>
          </p:nvPr>
        </p:nvGraphicFramePr>
        <p:xfrm>
          <a:off x="466725" y="3209925"/>
          <a:ext cx="9421813" cy="307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4" name="Document" r:id="rId4" imgW="8560435" imgH="2797966" progId="Word.Document.8">
                  <p:embed/>
                </p:oleObj>
              </mc:Choice>
              <mc:Fallback>
                <p:oleObj name="Document" r:id="rId4" imgW="8560435" imgH="279796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209925"/>
                        <a:ext cx="9421813" cy="3074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Comparison – other figures of merit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7184BD37-0DC4-4C56-B00B-FCE02855F6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3258746"/>
                  </p:ext>
                </p:extLst>
              </p:nvPr>
            </p:nvGraphicFramePr>
            <p:xfrm>
              <a:off x="673100" y="1447800"/>
              <a:ext cx="8242300" cy="48046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12900">
                      <a:extLst>
                        <a:ext uri="{9D8B030D-6E8A-4147-A177-3AD203B41FA5}">
                          <a16:colId xmlns:a16="http://schemas.microsoft.com/office/drawing/2014/main" val="1399458391"/>
                        </a:ext>
                      </a:extLst>
                    </a:gridCol>
                    <a:gridCol w="3352800">
                      <a:extLst>
                        <a:ext uri="{9D8B030D-6E8A-4147-A177-3AD203B41FA5}">
                          <a16:colId xmlns:a16="http://schemas.microsoft.com/office/drawing/2014/main" val="32976613"/>
                        </a:ext>
                      </a:extLst>
                    </a:gridCol>
                    <a:gridCol w="3276600">
                      <a:extLst>
                        <a:ext uri="{9D8B030D-6E8A-4147-A177-3AD203B41FA5}">
                          <a16:colId xmlns:a16="http://schemas.microsoft.com/office/drawing/2014/main" val="3430417192"/>
                        </a:ext>
                      </a:extLst>
                    </a:gridCol>
                  </a:tblGrid>
                  <a:tr h="796181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>
                              <a:solidFill>
                                <a:schemeClr val="bg1"/>
                              </a:solidFill>
                            </a:rPr>
                            <a:t>Feedback type</a:t>
                          </a:r>
                        </a:p>
                        <a:p>
                          <a:pPr algn="l"/>
                          <a:endParaRPr lang="en-US" sz="1600" dirty="0">
                            <a:solidFill>
                              <a:srgbClr val="C00000"/>
                            </a:solidFill>
                          </a:endParaRPr>
                        </a:p>
                        <a:p>
                          <a:pPr algn="l"/>
                          <a:r>
                            <a:rPr lang="en-US" sz="1600" dirty="0" err="1">
                              <a:solidFill>
                                <a:schemeClr val="bg1"/>
                              </a:solidFill>
                            </a:rPr>
                            <a:t>FoM</a:t>
                          </a:r>
                          <a:endParaRPr lang="en-US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Separate channel decomposition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Joint channel decomposition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2951364"/>
                      </a:ext>
                    </a:extLst>
                  </a:tr>
                  <a:tr h="67781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Feedback size per subcarrier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Two 1x4 vectors: Total number of angles in compressed form = 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One 1x8 vector: Total number of angles in compressed form = 14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287453"/>
                      </a:ext>
                    </a:extLst>
                  </a:tr>
                  <a:tr h="11500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Feedback 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computation</a:t>
                          </a:r>
                          <a:r>
                            <a:rPr lang="en-US" dirty="0"/>
                            <a:t> complexity per subcarrier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SVD(2x4) +(1x2)*(2x4) multiplication 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+</a:t>
                          </a:r>
                          <a:r>
                            <a:rPr lang="en-US" dirty="0"/>
                            <a:t> SVD(1x4)</a:t>
                          </a:r>
                          <a:r>
                            <a:rPr lang="en-US" baseline="0" dirty="0"/>
                            <a:t> (norm only)</a:t>
                          </a:r>
                        </a:p>
                        <a:p>
                          <a:r>
                            <a:rPr lang="en-US" baseline="0" dirty="0"/>
                            <a:t>Much simpler.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SVD(2x8)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3011239"/>
                      </a:ext>
                    </a:extLst>
                  </a:tr>
                  <a:tr h="1161712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Sounding flexibility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285750" marR="0" lvl="0" indent="-2857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dirty="0"/>
                            <a:t>Supported with joint sounding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dirty="0"/>
                            <a:t>Supported with sequential sounding. Needs storage of 2x1 complex vector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18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𝐮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1,1</m:t>
                                  </m:r>
                                </m:sub>
                              </m:sSub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dirty="0"/>
                            <a:t>Supported with joint sounding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73753208"/>
                      </a:ext>
                    </a:extLst>
                  </a:tr>
                  <a:tr h="872616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Single AP MU-MIMO compatibility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dirty="0"/>
                            <a:t>MU-MIMO feedback contained, resulting in full compatibility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dirty="0"/>
                            <a:t>MU-MIMO feedback not contained, resulting in ~1dB performance degradation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163163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7184BD37-0DC4-4C56-B00B-FCE02855F6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3258746"/>
                  </p:ext>
                </p:extLst>
              </p:nvPr>
            </p:nvGraphicFramePr>
            <p:xfrm>
              <a:off x="673100" y="1447800"/>
              <a:ext cx="8242300" cy="48046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12900">
                      <a:extLst>
                        <a:ext uri="{9D8B030D-6E8A-4147-A177-3AD203B41FA5}">
                          <a16:colId xmlns:a16="http://schemas.microsoft.com/office/drawing/2014/main" val="1399458391"/>
                        </a:ext>
                      </a:extLst>
                    </a:gridCol>
                    <a:gridCol w="3352800">
                      <a:extLst>
                        <a:ext uri="{9D8B030D-6E8A-4147-A177-3AD203B41FA5}">
                          <a16:colId xmlns:a16="http://schemas.microsoft.com/office/drawing/2014/main" val="32976613"/>
                        </a:ext>
                      </a:extLst>
                    </a:gridCol>
                    <a:gridCol w="3276600">
                      <a:extLst>
                        <a:ext uri="{9D8B030D-6E8A-4147-A177-3AD203B41FA5}">
                          <a16:colId xmlns:a16="http://schemas.microsoft.com/office/drawing/2014/main" val="3430417192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>
                              <a:solidFill>
                                <a:schemeClr val="bg1"/>
                              </a:solidFill>
                            </a:rPr>
                            <a:t>Feedback type</a:t>
                          </a:r>
                        </a:p>
                        <a:p>
                          <a:pPr algn="l"/>
                          <a:endParaRPr lang="en-US" sz="1600" dirty="0">
                            <a:solidFill>
                              <a:srgbClr val="C00000"/>
                            </a:solidFill>
                          </a:endParaRPr>
                        </a:p>
                        <a:p>
                          <a:pPr algn="l"/>
                          <a:r>
                            <a:rPr lang="en-US" sz="1600" dirty="0" err="1">
                              <a:solidFill>
                                <a:schemeClr val="bg1"/>
                              </a:solidFill>
                            </a:rPr>
                            <a:t>FoM</a:t>
                          </a:r>
                          <a:endParaRPr lang="en-US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Separate channel decomposition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Joint channel decomposition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2951364"/>
                      </a:ext>
                    </a:extLst>
                  </a:tr>
                  <a:tr h="67781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Feedback size per subcarrier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Two 1x4 vectors: Total number of angles in compressed form = 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One 1x8 vector: Total number of angles in compressed form = 14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287453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Feedback 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computation</a:t>
                          </a:r>
                          <a:r>
                            <a:rPr lang="en-US" dirty="0"/>
                            <a:t> complexity per subcarrier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SVD(2x4) +(1x2)*(2x4) multiplication 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+</a:t>
                          </a:r>
                          <a:r>
                            <a:rPr lang="en-US" dirty="0"/>
                            <a:t> SVD(1x4)</a:t>
                          </a:r>
                          <a:r>
                            <a:rPr lang="en-US" baseline="0" dirty="0"/>
                            <a:t> (norm only)</a:t>
                          </a:r>
                        </a:p>
                        <a:p>
                          <a:r>
                            <a:rPr lang="en-US" baseline="0" dirty="0"/>
                            <a:t>Much simpler.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SVD(2x8)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3011239"/>
                      </a:ext>
                    </a:extLst>
                  </a:tr>
                  <a:tr h="120078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Sounding flexibility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8364" t="-225381" r="-98545" b="-84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dirty="0"/>
                            <a:t>Supported with joint sounding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73753208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Single AP MU-MIMO compatibility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dirty="0"/>
                            <a:t>MU-MIMO feedback contained, resulting in full compatibility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dirty="0"/>
                            <a:t>MU-MIMO feedback not contained, resulting in ~1dB performance degradation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163163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69974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009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We’ve compared two types of feedback for partial-nulling </a:t>
            </a:r>
            <a:r>
              <a:rPr lang="en-US" sz="2000" b="0" dirty="0" err="1">
                <a:solidFill>
                  <a:schemeClr val="tx1"/>
                </a:solidFill>
              </a:rPr>
              <a:t>CoBF</a:t>
            </a:r>
            <a:r>
              <a:rPr lang="en-US" sz="2000" b="0" dirty="0">
                <a:solidFill>
                  <a:schemeClr val="tx1"/>
                </a:solidFill>
              </a:rPr>
              <a:t> with respect to performance and other figures of merit.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We’ve shown that separate channel decomposition based feedback achieves better performance by 2dB compared to joint channel decomposition.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Separate channel decomposition based feedback has additional advantages in terms of feedback size, feedback complexity and MU-MIMO compatibility.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propose defining the feedback for partial nulling </a:t>
            </a:r>
            <a:r>
              <a:rPr lang="en-US" sz="2000" b="0" dirty="0" err="1">
                <a:solidFill>
                  <a:schemeClr val="tx1"/>
                </a:solidFill>
              </a:rPr>
              <a:t>CoBF</a:t>
            </a:r>
            <a:r>
              <a:rPr lang="en-US" sz="2000" b="0" dirty="0">
                <a:solidFill>
                  <a:schemeClr val="tx1"/>
                </a:solidFill>
              </a:rPr>
              <a:t> based on separate channel decomposition.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01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4676624-E518-4AC6-BA91-CD23ACC6F767}"/>
              </a:ext>
            </a:extLst>
          </p:cNvPr>
          <p:cNvSpPr txBox="1">
            <a:spLocks/>
          </p:cNvSpPr>
          <p:nvPr/>
        </p:nvSpPr>
        <p:spPr bwMode="auto">
          <a:xfrm>
            <a:off x="459581" y="7620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/>
              <a:t>Straw Poll #1</a:t>
            </a:r>
            <a:endParaRPr lang="en-US" kern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B1DF730-4D3B-42A8-9AF9-73C9539005A0}"/>
              </a:ext>
            </a:extLst>
          </p:cNvPr>
          <p:cNvSpPr txBox="1">
            <a:spLocks/>
          </p:cNvSpPr>
          <p:nvPr/>
        </p:nvSpPr>
        <p:spPr bwMode="auto">
          <a:xfrm>
            <a:off x="696912" y="1752600"/>
            <a:ext cx="80010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>
                <a:solidFill>
                  <a:schemeClr val="tx1"/>
                </a:solidFill>
              </a:rPr>
              <a:t>Do you agree to add the following to the </a:t>
            </a:r>
            <a:r>
              <a:rPr lang="en-US" sz="2000" b="0" kern="0" dirty="0" err="1">
                <a:solidFill>
                  <a:schemeClr val="tx1"/>
                </a:solidFill>
              </a:rPr>
              <a:t>TGbn</a:t>
            </a:r>
            <a:r>
              <a:rPr lang="en-US" sz="2000" b="0" kern="0" dirty="0">
                <a:solidFill>
                  <a:schemeClr val="tx1"/>
                </a:solidFill>
              </a:rPr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err="1">
                <a:solidFill>
                  <a:schemeClr val="tx1"/>
                </a:solidFill>
              </a:rPr>
              <a:t>CoBF</a:t>
            </a:r>
            <a:r>
              <a:rPr lang="en-US" sz="1600" kern="0" dirty="0">
                <a:solidFill>
                  <a:schemeClr val="tx1"/>
                </a:solidFill>
              </a:rPr>
              <a:t> feedback based on per-AP channel decomposition with </a:t>
            </a:r>
            <a:r>
              <a:rPr lang="en-US" sz="1600" kern="0" dirty="0" err="1">
                <a:solidFill>
                  <a:schemeClr val="tx1"/>
                </a:solidFill>
              </a:rPr>
              <a:t>U_used</a:t>
            </a:r>
            <a:r>
              <a:rPr lang="en-US" sz="1600" kern="0" dirty="0">
                <a:solidFill>
                  <a:schemeClr val="tx1"/>
                </a:solidFill>
              </a:rPr>
              <a:t>* projection for the OBSS part of the feedback.</a:t>
            </a:r>
            <a:endParaRPr lang="en-US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191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382587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266825"/>
            <a:ext cx="7770813" cy="4468812"/>
          </a:xfrm>
        </p:spPr>
        <p:txBody>
          <a:bodyPr/>
          <a:lstStyle/>
          <a:p>
            <a:pPr marL="0" indent="0"/>
            <a:r>
              <a:rPr lang="en-US" sz="1800" b="0" dirty="0"/>
              <a:t>[1] 11-23-776r1: Performance of C-BF and C-SR, Ron </a:t>
            </a:r>
            <a:r>
              <a:rPr lang="en-US" sz="1800" b="0" dirty="0" err="1"/>
              <a:t>Porat</a:t>
            </a:r>
            <a:r>
              <a:rPr lang="en-US" sz="1800" b="0" dirty="0"/>
              <a:t> (Broadcom)</a:t>
            </a:r>
          </a:p>
          <a:p>
            <a:pPr marL="0" indent="0"/>
            <a:r>
              <a:rPr lang="en-US" sz="1800" b="0" dirty="0"/>
              <a:t>[2] 11-23-1998r0: Zero MUI Coordinated BF, Shimi Shilo (Huawei)</a:t>
            </a:r>
          </a:p>
          <a:p>
            <a:pPr marL="0" indent="0"/>
            <a:r>
              <a:rPr lang="en-US" sz="1800" b="0" dirty="0"/>
              <a:t>[3] 11-24-1204r0: Coordinated Beamforming for 11bn, </a:t>
            </a:r>
            <a:r>
              <a:rPr lang="en-US" sz="1800" b="0" dirty="0" err="1"/>
              <a:t>Insik</a:t>
            </a:r>
            <a:r>
              <a:rPr lang="en-US" sz="1800" b="0" dirty="0"/>
              <a:t> Jung (LGE)</a:t>
            </a:r>
          </a:p>
          <a:p>
            <a:pPr marL="0" indent="0"/>
            <a:r>
              <a:rPr lang="en-US" sz="1800" b="0" dirty="0"/>
              <a:t>[4] 11-24-11r0: Coordinated Spatial Nulling Concept, Rainer Strobel (</a:t>
            </a:r>
            <a:r>
              <a:rPr lang="en-US" sz="1800" b="0" dirty="0" err="1"/>
              <a:t>Maxlinear</a:t>
            </a:r>
            <a:r>
              <a:rPr lang="en-US" sz="1800" b="0" dirty="0"/>
              <a:t>)</a:t>
            </a:r>
          </a:p>
          <a:p>
            <a:pPr marL="0" indent="0"/>
            <a:r>
              <a:rPr lang="en-US" sz="1800" b="0" dirty="0"/>
              <a:t>[5] 11-24-12r0: Coordinated Spatial Nulling Simulations, Rainer Strobel (</a:t>
            </a:r>
            <a:r>
              <a:rPr lang="en-US" sz="1800" b="0" dirty="0" err="1"/>
              <a:t>Maxlinear</a:t>
            </a:r>
            <a:r>
              <a:rPr lang="en-US" sz="1800" b="0" dirty="0"/>
              <a:t>)</a:t>
            </a:r>
          </a:p>
          <a:p>
            <a:pPr marL="0" indent="0"/>
            <a:r>
              <a:rPr lang="en-US" sz="1800" b="0" dirty="0"/>
              <a:t>[6] 11-24-1515r0: Coordinated Beamforming for 11bn – Follow Up, </a:t>
            </a:r>
            <a:r>
              <a:rPr lang="en-US" sz="1800" b="0" dirty="0" err="1"/>
              <a:t>Insik</a:t>
            </a:r>
            <a:r>
              <a:rPr lang="en-US" sz="1800" b="0" dirty="0"/>
              <a:t> Jung (LGE)</a:t>
            </a:r>
          </a:p>
          <a:p>
            <a:pPr marL="0" indent="0"/>
            <a:r>
              <a:rPr lang="en-US" sz="1800" b="0" dirty="0"/>
              <a:t>[7] 11-24-1542r0: Sounding Schemes for Coordinated Beamforming, Sameer </a:t>
            </a:r>
            <a:r>
              <a:rPr lang="en-US" sz="1800" b="0" dirty="0" err="1"/>
              <a:t>Vermani</a:t>
            </a:r>
            <a:r>
              <a:rPr lang="en-US" sz="1800" b="0" dirty="0"/>
              <a:t> (Qualcomm)</a:t>
            </a:r>
          </a:p>
          <a:p>
            <a:pPr marL="0" indent="0"/>
            <a:r>
              <a:rPr lang="en-US" sz="1800" b="0" dirty="0"/>
              <a:t>[8] 11-24-1568r0: Sounding Design for C-BF, Ron </a:t>
            </a:r>
            <a:r>
              <a:rPr lang="en-US" sz="1800" b="0" dirty="0" err="1"/>
              <a:t>Porat</a:t>
            </a:r>
            <a:r>
              <a:rPr lang="en-US" sz="1800" b="0" dirty="0"/>
              <a:t> (Broadcom)</a:t>
            </a:r>
          </a:p>
          <a:p>
            <a:pPr marL="0" indent="0"/>
            <a:r>
              <a:rPr lang="en-US" sz="1800" b="0" dirty="0"/>
              <a:t>[9] 11-24-1582r0: Comparison of Joint and </a:t>
            </a:r>
            <a:r>
              <a:rPr lang="en-US" sz="1800" b="0" dirty="0" err="1"/>
              <a:t>Sequantial</a:t>
            </a:r>
            <a:r>
              <a:rPr lang="en-US" sz="1800" b="0" dirty="0"/>
              <a:t> Sounding, You-Wei Chen (</a:t>
            </a:r>
            <a:r>
              <a:rPr lang="en-US" sz="1800" b="0" dirty="0" err="1"/>
              <a:t>Mediatek</a:t>
            </a:r>
            <a:r>
              <a:rPr lang="en-US" sz="1800" b="0" dirty="0"/>
              <a:t>)</a:t>
            </a:r>
          </a:p>
          <a:p>
            <a:pPr marL="0" indent="0"/>
            <a:r>
              <a:rPr lang="en-US" sz="1800" b="0" dirty="0"/>
              <a:t>[10] 11-24-1484r0: Coordinated BF: Figures of Merit, Shimi Shilo (Huawei)</a:t>
            </a:r>
          </a:p>
          <a:p>
            <a:pPr marL="0" indent="0"/>
            <a:endParaRPr lang="en-US" sz="1800" b="0" dirty="0"/>
          </a:p>
          <a:p>
            <a:pPr marL="0" indent="0"/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73">
            <a:extLst>
              <a:ext uri="{FF2B5EF4-FFF2-40B4-BE49-F238E27FC236}">
                <a16:creationId xmlns:a16="http://schemas.microsoft.com/office/drawing/2014/main" id="{CC3AAE52-063C-4457-B403-3621303FB7DA}"/>
              </a:ext>
            </a:extLst>
          </p:cNvPr>
          <p:cNvSpPr/>
          <p:nvPr/>
        </p:nvSpPr>
        <p:spPr bwMode="auto">
          <a:xfrm>
            <a:off x="7586659" y="2036942"/>
            <a:ext cx="212643" cy="69571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4B15C03-2956-48E8-BB37-AE34B6E7AB8D}"/>
              </a:ext>
            </a:extLst>
          </p:cNvPr>
          <p:cNvSpPr/>
          <p:nvPr/>
        </p:nvSpPr>
        <p:spPr bwMode="auto">
          <a:xfrm>
            <a:off x="6406405" y="3835983"/>
            <a:ext cx="212643" cy="1533340"/>
          </a:xfrm>
          <a:prstGeom prst="ellipse">
            <a:avLst/>
          </a:prstGeom>
          <a:solidFill>
            <a:srgbClr val="00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2C7B47A-B66E-4B2E-A982-4E4A6CBCD10B}"/>
              </a:ext>
            </a:extLst>
          </p:cNvPr>
          <p:cNvSpPr/>
          <p:nvPr/>
        </p:nvSpPr>
        <p:spPr bwMode="auto">
          <a:xfrm>
            <a:off x="6402493" y="2227839"/>
            <a:ext cx="212643" cy="1533340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48890"/>
            <a:ext cx="7970837" cy="798910"/>
          </a:xfrm>
        </p:spPr>
        <p:txBody>
          <a:bodyPr/>
          <a:lstStyle/>
          <a:p>
            <a:r>
              <a:rPr lang="en-US" sz="2800" dirty="0"/>
              <a:t>Appendix: Separate Channel Decomposition– Intuitive Discussion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495425"/>
                <a:ext cx="5531455" cy="521017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In a </a:t>
                </a:r>
                <a:r>
                  <a:rPr lang="en-US" sz="2000" b="0" dirty="0" err="1">
                    <a:solidFill>
                      <a:schemeClr val="tx1"/>
                    </a:solidFill>
                  </a:rPr>
                  <a:t>CoBF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 scheme,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play different roles: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  <m:r>
                          <a:rPr lang="en-US" sz="1600" b="1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b="0" dirty="0">
                    <a:solidFill>
                      <a:schemeClr val="tx1"/>
                    </a:solidFill>
                  </a:rPr>
                  <a:t>is the direct communications channel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16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1600" b="0" dirty="0">
                    <a:solidFill>
                      <a:schemeClr val="tx1"/>
                    </a:solidFill>
                  </a:rPr>
                  <a:t> is the interference channel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The direct communications channel requires optimizing beamforming gain of the data stream towards STA1. The knowledge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𝐯</m:t>
                            </m:r>
                          </m:e>
                        </m:acc>
                      </m:e>
                      <m:sub>
                        <m:r>
                          <a:rPr lang="en-US" sz="200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singular vector of direct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better supports this requirement.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In STA1</a:t>
                </a:r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acc>
                      </m:e>
                      <m:sub>
                        <m:r>
                          <a:rPr lang="en-US" sz="200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steers data reception from AP1.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𝐮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1,1</m:t>
                            </m:r>
                          </m:sub>
                        </m:sSub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 is the total interference channel which requires optimizing the nulling towards STA1. The knowledge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𝐯</m:t>
                            </m:r>
                          </m:e>
                        </m:acc>
                      </m:e>
                      <m:sub>
                        <m:r>
                          <a:rPr lang="en-US" sz="2000" b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-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singular vector of total interference channel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𝐮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1,1</m:t>
                            </m:r>
                          </m:sub>
                        </m:sSub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better supports this requirement.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495425"/>
                <a:ext cx="5531455" cy="5210175"/>
              </a:xfrm>
              <a:blipFill>
                <a:blip r:embed="rId2"/>
                <a:stretch>
                  <a:fillRect l="-992" t="-585" r="-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37013D-9382-4C84-B3BE-CCAB8817A6B6}"/>
              </a:ext>
            </a:extLst>
          </p:cNvPr>
          <p:cNvGrpSpPr/>
          <p:nvPr/>
        </p:nvGrpSpPr>
        <p:grpSpPr>
          <a:xfrm>
            <a:off x="5943601" y="2075439"/>
            <a:ext cx="2285999" cy="3260594"/>
            <a:chOff x="6302388" y="2524444"/>
            <a:chExt cx="2632259" cy="361858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C9568C-ACD4-4392-BB32-E754E1B956DB}"/>
                </a:ext>
              </a:extLst>
            </p:cNvPr>
            <p:cNvSpPr/>
            <p:nvPr/>
          </p:nvSpPr>
          <p:spPr bwMode="auto">
            <a:xfrm>
              <a:off x="7036226" y="2944117"/>
              <a:ext cx="1068843" cy="2569324"/>
            </a:xfrm>
            <a:custGeom>
              <a:avLst/>
              <a:gdLst>
                <a:gd name="connsiteX0" fmla="*/ 0 w 1039626"/>
                <a:gd name="connsiteY0" fmla="*/ 1771817 h 1932684"/>
                <a:gd name="connsiteX1" fmla="*/ 821266 w 1039626"/>
                <a:gd name="connsiteY1" fmla="*/ 95417 h 1932684"/>
                <a:gd name="connsiteX2" fmla="*/ 990600 w 1039626"/>
                <a:gd name="connsiteY2" fmla="*/ 391750 h 1932684"/>
                <a:gd name="connsiteX3" fmla="*/ 84666 w 1039626"/>
                <a:gd name="connsiteY3" fmla="*/ 1932684 h 193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9626" h="1932684">
                  <a:moveTo>
                    <a:pt x="0" y="1771817"/>
                  </a:moveTo>
                  <a:cubicBezTo>
                    <a:pt x="328083" y="1048622"/>
                    <a:pt x="656166" y="325428"/>
                    <a:pt x="821266" y="95417"/>
                  </a:cubicBezTo>
                  <a:cubicBezTo>
                    <a:pt x="986366" y="-134594"/>
                    <a:pt x="1113367" y="85539"/>
                    <a:pt x="990600" y="391750"/>
                  </a:cubicBezTo>
                  <a:cubicBezTo>
                    <a:pt x="867833" y="697961"/>
                    <a:pt x="476249" y="1315322"/>
                    <a:pt x="84666" y="1932684"/>
                  </a:cubicBezTo>
                </a:path>
              </a:pathLst>
            </a:custGeom>
            <a:solidFill>
              <a:srgbClr val="0099FF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9EB2435-1719-47A5-B4F4-5742CBB99D1F}"/>
                </a:ext>
              </a:extLst>
            </p:cNvPr>
            <p:cNvSpPr/>
            <p:nvPr/>
          </p:nvSpPr>
          <p:spPr bwMode="auto">
            <a:xfrm>
              <a:off x="8401262" y="2605085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D309326-0BF6-4537-A5F8-A5F307174905}"/>
                </a:ext>
              </a:extLst>
            </p:cNvPr>
            <p:cNvCxnSpPr/>
            <p:nvPr/>
          </p:nvCxnSpPr>
          <p:spPr bwMode="auto">
            <a:xfrm flipH="1">
              <a:off x="8293895" y="275575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7BA046C-A3A2-4FCA-BFA3-0046C34B055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4003" y="261156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DB2FE08-46EB-4A42-8991-A2C7A81CA29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03718" y="2526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D0A684F-101D-48B9-A83B-4AA3F52146E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265617" y="252444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03FD1FE-F914-405F-9351-32A4C73846BA}"/>
                </a:ext>
              </a:extLst>
            </p:cNvPr>
            <p:cNvSpPr/>
            <p:nvPr/>
          </p:nvSpPr>
          <p:spPr bwMode="auto">
            <a:xfrm>
              <a:off x="6302388" y="3011904"/>
              <a:ext cx="533385" cy="1335368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AP1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C75980B-D7AD-4F90-8215-649DD2BD851A}"/>
                </a:ext>
              </a:extLst>
            </p:cNvPr>
            <p:cNvCxnSpPr/>
            <p:nvPr/>
          </p:nvCxnSpPr>
          <p:spPr bwMode="auto">
            <a:xfrm>
              <a:off x="6835773" y="3024656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87AF569-8ABD-46CB-899F-C3ED6C10D6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3" y="2880466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1CA2E86-3BC2-4ADE-8896-8A6BCB850CD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1973" y="2795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97C39F0-F6F5-4F64-AB51-B17FA16F1D5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0074" y="27933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0868158-5B01-4829-B69D-74A476BDDE13}"/>
                </a:ext>
              </a:extLst>
            </p:cNvPr>
            <p:cNvCxnSpPr/>
            <p:nvPr/>
          </p:nvCxnSpPr>
          <p:spPr bwMode="auto">
            <a:xfrm>
              <a:off x="6831873" y="3416674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DE4A7E5-8EB0-4171-82D4-5EB0AEFA06F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272484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7A1AB6-EE80-4A84-9867-E7173464E1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1874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A9EF1BF-3EB3-4F1D-BA59-C6B7ADBDE12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18536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55342D1-674F-489C-B64D-58955967EC6F}"/>
                </a:ext>
              </a:extLst>
            </p:cNvPr>
            <p:cNvCxnSpPr/>
            <p:nvPr/>
          </p:nvCxnSpPr>
          <p:spPr bwMode="auto">
            <a:xfrm>
              <a:off x="6837886" y="433501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2B8D1E4-E5E2-4A8F-8FAE-F2CEC8E3240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2186" y="419082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97C9BC7-3585-423E-A6B1-1F69DFED9F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4086" y="410573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9D76AFA-345A-493F-A9CA-7F9C3DCD247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2187" y="410369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EB6A764-20AB-47DC-8F9A-8E1D2B4E99AE}"/>
                </a:ext>
              </a:extLst>
            </p:cNvPr>
            <p:cNvSpPr/>
            <p:nvPr/>
          </p:nvSpPr>
          <p:spPr bwMode="auto">
            <a:xfrm>
              <a:off x="6302388" y="4807664"/>
              <a:ext cx="533385" cy="13353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AP2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B8A4641-CEE5-4432-820C-F7E0D638387F}"/>
                </a:ext>
              </a:extLst>
            </p:cNvPr>
            <p:cNvSpPr/>
            <p:nvPr/>
          </p:nvSpPr>
          <p:spPr bwMode="auto">
            <a:xfrm>
              <a:off x="7031240" y="2761259"/>
              <a:ext cx="1022331" cy="1023872"/>
            </a:xfrm>
            <a:custGeom>
              <a:avLst/>
              <a:gdLst>
                <a:gd name="connsiteX0" fmla="*/ 0 w 937330"/>
                <a:gd name="connsiteY0" fmla="*/ 862475 h 981008"/>
                <a:gd name="connsiteX1" fmla="*/ 508000 w 937330"/>
                <a:gd name="connsiteY1" fmla="*/ 134342 h 981008"/>
                <a:gd name="connsiteX2" fmla="*/ 880533 w 937330"/>
                <a:gd name="connsiteY2" fmla="*/ 7342 h 981008"/>
                <a:gd name="connsiteX3" fmla="*/ 897466 w 937330"/>
                <a:gd name="connsiteY3" fmla="*/ 235942 h 981008"/>
                <a:gd name="connsiteX4" fmla="*/ 508000 w 937330"/>
                <a:gd name="connsiteY4" fmla="*/ 667742 h 981008"/>
                <a:gd name="connsiteX5" fmla="*/ 42333 w 937330"/>
                <a:gd name="connsiteY5" fmla="*/ 981008 h 981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7330" h="981008">
                  <a:moveTo>
                    <a:pt x="0" y="862475"/>
                  </a:moveTo>
                  <a:cubicBezTo>
                    <a:pt x="180622" y="569669"/>
                    <a:pt x="361245" y="276864"/>
                    <a:pt x="508000" y="134342"/>
                  </a:cubicBezTo>
                  <a:cubicBezTo>
                    <a:pt x="654755" y="-8180"/>
                    <a:pt x="815622" y="-9591"/>
                    <a:pt x="880533" y="7342"/>
                  </a:cubicBezTo>
                  <a:cubicBezTo>
                    <a:pt x="945444" y="24275"/>
                    <a:pt x="959555" y="125875"/>
                    <a:pt x="897466" y="235942"/>
                  </a:cubicBezTo>
                  <a:cubicBezTo>
                    <a:pt x="835377" y="346009"/>
                    <a:pt x="650522" y="543564"/>
                    <a:pt x="508000" y="667742"/>
                  </a:cubicBezTo>
                  <a:cubicBezTo>
                    <a:pt x="365478" y="791920"/>
                    <a:pt x="203905" y="886464"/>
                    <a:pt x="42333" y="981008"/>
                  </a:cubicBezTo>
                </a:path>
              </a:pathLst>
            </a:cu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27CE9BB-BA88-4B6C-ABB2-7676D627DA20}"/>
                </a:ext>
              </a:extLst>
            </p:cNvPr>
            <p:cNvCxnSpPr/>
            <p:nvPr/>
          </p:nvCxnSpPr>
          <p:spPr bwMode="auto">
            <a:xfrm>
              <a:off x="6831873" y="38783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6165000-844E-47C7-9CD0-4CBD3CA6CB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7341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D209499-FD5F-4F5C-8A06-034894E1CA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6490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CC168D9-DADF-466A-8263-E3A101F8C8D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6470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41E783C-1BE4-4205-A23E-B8F4208ADE40}"/>
                </a:ext>
              </a:extLst>
            </p:cNvPr>
            <p:cNvCxnSpPr/>
            <p:nvPr/>
          </p:nvCxnSpPr>
          <p:spPr bwMode="auto">
            <a:xfrm>
              <a:off x="6834690" y="4819099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518EA57-8053-453F-9BC1-BA010BB8B76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8990" y="4674909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BD0694A-606A-4121-9510-C54491B770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0890" y="458982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D1DE129-1718-416B-A647-244546F7A5B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8991" y="45877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5F4E1DD-E412-47AC-A917-E57E9F0BF90F}"/>
                </a:ext>
              </a:extLst>
            </p:cNvPr>
            <p:cNvCxnSpPr/>
            <p:nvPr/>
          </p:nvCxnSpPr>
          <p:spPr bwMode="auto">
            <a:xfrm>
              <a:off x="6830790" y="52111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7880248-FF27-48CC-AE22-EEA19CAA89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0669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C8E73B2-268D-47FA-9311-3145F85A36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49818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2A0AAA7-520C-49D7-A3E5-855778D7550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49798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CE59344-5507-4AEC-BCE0-C3DD8A7F9519}"/>
                </a:ext>
              </a:extLst>
            </p:cNvPr>
            <p:cNvCxnSpPr/>
            <p:nvPr/>
          </p:nvCxnSpPr>
          <p:spPr bwMode="auto">
            <a:xfrm>
              <a:off x="6836803" y="6129453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8998675-CB93-4EF7-A58A-86CF6E4B386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1103" y="5985263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A949447-CD1F-44DA-A94C-9BF5E0D7C4A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3003" y="590018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E79224E-03C9-4524-BFCF-629FECBF0BE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1104" y="5898140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7496E8D-86BC-424D-BA0F-7AC188130DCF}"/>
                </a:ext>
              </a:extLst>
            </p:cNvPr>
            <p:cNvCxnSpPr/>
            <p:nvPr/>
          </p:nvCxnSpPr>
          <p:spPr bwMode="auto">
            <a:xfrm>
              <a:off x="6830790" y="567279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E2A5692-4B27-4BE8-84FB-238E0ECDE01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52860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99E930E-4DC4-4693-95B9-B269845EF7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544352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5804E27-CB18-41B3-ADA3-7440629DA25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5441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995F7D3-2F92-4052-A1A3-D59524A6248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02365" y="3068583"/>
              <a:ext cx="96737" cy="26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CFA1416-3A5C-4DBA-A37B-F467BFCFAF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2651" y="2924393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9B52D958-3948-4925-A050-9B9E0CC31E5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02366" y="2839310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7390039-0AF8-4BA0-AD89-7AA2F1A78720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264265" y="2837269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89" name="Picture 88">
            <a:extLst>
              <a:ext uri="{FF2B5EF4-FFF2-40B4-BE49-F238E27FC236}">
                <a16:creationId xmlns:a16="http://schemas.microsoft.com/office/drawing/2014/main" id="{1054FE8C-2E86-4A98-A700-703DF5C8C6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453593"/>
            <a:ext cx="5943600" cy="29464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D816BB75-F9C2-47B9-9066-E34744E140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2989839"/>
            <a:ext cx="5943600" cy="2946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37CBB6-E8A9-494C-9EC4-20E5E6CFB2C9}"/>
                  </a:ext>
                </a:extLst>
              </p:cNvPr>
              <p:cNvSpPr txBox="1"/>
              <p:nvPr/>
            </p:nvSpPr>
            <p:spPr>
              <a:xfrm>
                <a:off x="6553200" y="1427328"/>
                <a:ext cx="1217442" cy="843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800" b="1" i="1">
                                  <a:solidFill>
                                    <a:srgbClr val="0000FF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1800" b="1" i="1">
                                  <a:solidFill>
                                    <a:srgbClr val="0000FF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𝐯</m:t>
                              </m:r>
                            </m:e>
                          </m:acc>
                        </m:e>
                        <m:sub>
                          <m:r>
                            <a:rPr lang="en-US" sz="180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en-US" sz="1000" dirty="0">
                    <a:solidFill>
                      <a:srgbClr val="0000FF"/>
                    </a:solidFill>
                  </a:rPr>
                  <a:t>optimizes BF Gain from AP1 towards STA1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37CBB6-E8A9-494C-9EC4-20E5E6CFB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427328"/>
                <a:ext cx="1217442" cy="843180"/>
              </a:xfrm>
              <a:prstGeom prst="rect">
                <a:avLst/>
              </a:prstGeom>
              <a:blipFill>
                <a:blip r:embed="rId5"/>
                <a:stretch>
                  <a:fillRect b="-3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BF0BF457-231F-4136-8919-D587EC94BE7A}"/>
                  </a:ext>
                </a:extLst>
              </p:cNvPr>
              <p:cNvSpPr txBox="1"/>
              <p:nvPr/>
            </p:nvSpPr>
            <p:spPr>
              <a:xfrm>
                <a:off x="6803519" y="5481420"/>
                <a:ext cx="1137693" cy="843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800" b="1" i="1">
                                  <a:solidFill>
                                    <a:srgbClr val="0000FF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1800" b="1" i="1">
                                  <a:solidFill>
                                    <a:srgbClr val="0000FF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𝐯</m:t>
                              </m:r>
                            </m:e>
                          </m:acc>
                        </m:e>
                        <m:sub>
                          <m:r>
                            <a:rPr lang="en-US" sz="1800" b="0" i="0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1,2</m:t>
                          </m:r>
                        </m:sub>
                      </m:sSub>
                      <m:r>
                        <a:rPr lang="en-US" sz="1800" b="1" i="1">
                          <a:solidFill>
                            <a:srgbClr val="0099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1800" dirty="0">
                  <a:solidFill>
                    <a:srgbClr val="0099FF"/>
                  </a:solidFill>
                </a:endParaRPr>
              </a:p>
              <a:p>
                <a:r>
                  <a:rPr lang="en-US" sz="1000" dirty="0">
                    <a:solidFill>
                      <a:srgbClr val="0099FF"/>
                    </a:solidFill>
                  </a:rPr>
                  <a:t>optimizes Nulling from AP2 towards STA1</a:t>
                </a:r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BF0BF457-231F-4136-8919-D587EC94BE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519" y="5481420"/>
                <a:ext cx="1137693" cy="843180"/>
              </a:xfrm>
              <a:prstGeom prst="rect">
                <a:avLst/>
              </a:prstGeom>
              <a:blipFill>
                <a:blip r:embed="rId6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FB1E778-79FF-4D24-BA97-C0F060E04101}"/>
              </a:ext>
            </a:extLst>
          </p:cNvPr>
          <p:cNvCxnSpPr/>
          <p:nvPr/>
        </p:nvCxnSpPr>
        <p:spPr bwMode="auto">
          <a:xfrm flipH="1">
            <a:off x="6606277" y="2283868"/>
            <a:ext cx="324558" cy="41352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06F1336-E42B-48BB-BC52-1F8D1448034B}"/>
              </a:ext>
            </a:extLst>
          </p:cNvPr>
          <p:cNvCxnSpPr/>
          <p:nvPr/>
        </p:nvCxnSpPr>
        <p:spPr bwMode="auto">
          <a:xfrm>
            <a:off x="6614935" y="4967405"/>
            <a:ext cx="388641" cy="6579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A2EEB7D-6343-4B04-9E38-39A33FBAA8EE}"/>
                  </a:ext>
                </a:extLst>
              </p:cNvPr>
              <p:cNvSpPr txBox="1"/>
              <p:nvPr/>
            </p:nvSpPr>
            <p:spPr>
              <a:xfrm>
                <a:off x="7814221" y="1465839"/>
                <a:ext cx="1329779" cy="689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𝐮</m:t>
                              </m:r>
                            </m:e>
                          </m:acc>
                        </m:e>
                        <m:sub>
                          <m:r>
                            <a:rPr lang="en-US" sz="18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en-US" sz="1000" dirty="0">
                    <a:solidFill>
                      <a:srgbClr val="0000FF"/>
                    </a:solidFill>
                  </a:rPr>
                  <a:t>steers data Rx from AP1</a:t>
                </a: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A2EEB7D-6343-4B04-9E38-39A33FBAA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221" y="1465839"/>
                <a:ext cx="1329779" cy="689291"/>
              </a:xfrm>
              <a:prstGeom prst="rect">
                <a:avLst/>
              </a:prstGeom>
              <a:blipFill>
                <a:blip r:embed="rId7"/>
                <a:stretch>
                  <a:fillRect b="-3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1079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val 75">
            <a:extLst>
              <a:ext uri="{FF2B5EF4-FFF2-40B4-BE49-F238E27FC236}">
                <a16:creationId xmlns:a16="http://schemas.microsoft.com/office/drawing/2014/main" id="{0C1C659D-7A94-40BA-9651-1B6A3A39796E}"/>
              </a:ext>
            </a:extLst>
          </p:cNvPr>
          <p:cNvSpPr/>
          <p:nvPr/>
        </p:nvSpPr>
        <p:spPr bwMode="auto">
          <a:xfrm>
            <a:off x="7633658" y="2042405"/>
            <a:ext cx="212643" cy="695719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083FBB4-0318-46B3-8B25-0746BDEF061C}"/>
              </a:ext>
            </a:extLst>
          </p:cNvPr>
          <p:cNvSpPr/>
          <p:nvPr/>
        </p:nvSpPr>
        <p:spPr bwMode="auto">
          <a:xfrm>
            <a:off x="6398163" y="2075439"/>
            <a:ext cx="258764" cy="342900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725090"/>
            <a:ext cx="7970837" cy="798910"/>
          </a:xfrm>
        </p:spPr>
        <p:txBody>
          <a:bodyPr/>
          <a:lstStyle/>
          <a:p>
            <a:r>
              <a:rPr lang="en-US" sz="2800" dirty="0"/>
              <a:t>Appendix: Joint Channel Decomposition – Intuitive Discussion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647825"/>
                <a:ext cx="5531455" cy="521017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Knowledge of singular vector of joint channels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𝐇</m:t>
                            </m:r>
                          </m:e>
                          <m:sub>
                            <m: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1,1</m:t>
                            </m:r>
                          </m:sub>
                        </m:sSub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𝐇</m:t>
                            </m:r>
                          </m:e>
                          <m:sub>
                            <m: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1,2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 is less informative for a </a:t>
                </a:r>
                <a:r>
                  <a:rPr lang="en-US" sz="2000" b="0" dirty="0" err="1">
                    <a:solidFill>
                      <a:schemeClr val="tx1"/>
                    </a:solidFill>
                  </a:rPr>
                  <a:t>CoBF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 scheme (in contrast to joint data transmission)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As shown, the (right) </a:t>
                </a:r>
                <a:r>
                  <a:rPr lang="en-US" sz="2000" dirty="0">
                    <a:solidFill>
                      <a:schemeClr val="tx1"/>
                    </a:solidFill>
                  </a:rPr>
                  <a:t>V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singular vectors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and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can only be approximated by “breaking” the corresponding joint channel singular vector.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In STA1</a:t>
                </a:r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acc>
                  </m:oMath>
                </a14:m>
                <a:r>
                  <a:rPr lang="en-US" sz="2000" dirty="0">
                    <a:solidFill>
                      <a:srgbClr val="0000FF"/>
                    </a:solidFill>
                  </a:rPr>
                  <a:t>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steers data reception from both APs, even though AP2 doesn’t transmit data to STA1.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47825"/>
                <a:ext cx="5531455" cy="5210175"/>
              </a:xfrm>
              <a:blipFill>
                <a:blip r:embed="rId2"/>
                <a:stretch>
                  <a:fillRect l="-992" t="-585" r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37013D-9382-4C84-B3BE-CCAB8817A6B6}"/>
              </a:ext>
            </a:extLst>
          </p:cNvPr>
          <p:cNvGrpSpPr/>
          <p:nvPr/>
        </p:nvGrpSpPr>
        <p:grpSpPr>
          <a:xfrm>
            <a:off x="5943601" y="2075439"/>
            <a:ext cx="2285999" cy="3260594"/>
            <a:chOff x="6302388" y="2524444"/>
            <a:chExt cx="2632259" cy="3618588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70D782B-7F41-474B-8A0F-3974032B87DD}"/>
                </a:ext>
              </a:extLst>
            </p:cNvPr>
            <p:cNvSpPr/>
            <p:nvPr/>
          </p:nvSpPr>
          <p:spPr bwMode="auto">
            <a:xfrm>
              <a:off x="7072536" y="2930391"/>
              <a:ext cx="1156520" cy="1737916"/>
            </a:xfrm>
            <a:custGeom>
              <a:avLst/>
              <a:gdLst>
                <a:gd name="connsiteX0" fmla="*/ 0 w 937330"/>
                <a:gd name="connsiteY0" fmla="*/ 862475 h 981008"/>
                <a:gd name="connsiteX1" fmla="*/ 508000 w 937330"/>
                <a:gd name="connsiteY1" fmla="*/ 134342 h 981008"/>
                <a:gd name="connsiteX2" fmla="*/ 880533 w 937330"/>
                <a:gd name="connsiteY2" fmla="*/ 7342 h 981008"/>
                <a:gd name="connsiteX3" fmla="*/ 897466 w 937330"/>
                <a:gd name="connsiteY3" fmla="*/ 235942 h 981008"/>
                <a:gd name="connsiteX4" fmla="*/ 508000 w 937330"/>
                <a:gd name="connsiteY4" fmla="*/ 667742 h 981008"/>
                <a:gd name="connsiteX5" fmla="*/ 42333 w 937330"/>
                <a:gd name="connsiteY5" fmla="*/ 981008 h 981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7330" h="981008">
                  <a:moveTo>
                    <a:pt x="0" y="862475"/>
                  </a:moveTo>
                  <a:cubicBezTo>
                    <a:pt x="180622" y="569669"/>
                    <a:pt x="361245" y="276864"/>
                    <a:pt x="508000" y="134342"/>
                  </a:cubicBezTo>
                  <a:cubicBezTo>
                    <a:pt x="654755" y="-8180"/>
                    <a:pt x="815622" y="-9591"/>
                    <a:pt x="880533" y="7342"/>
                  </a:cubicBezTo>
                  <a:cubicBezTo>
                    <a:pt x="945444" y="24275"/>
                    <a:pt x="959555" y="125875"/>
                    <a:pt x="897466" y="235942"/>
                  </a:cubicBezTo>
                  <a:cubicBezTo>
                    <a:pt x="835377" y="346009"/>
                    <a:pt x="650522" y="543564"/>
                    <a:pt x="508000" y="667742"/>
                  </a:cubicBezTo>
                  <a:cubicBezTo>
                    <a:pt x="365478" y="791920"/>
                    <a:pt x="203905" y="886464"/>
                    <a:pt x="42333" y="981008"/>
                  </a:cubicBezTo>
                </a:path>
              </a:pathLst>
            </a:cu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9EB2435-1719-47A5-B4F4-5742CBB99D1F}"/>
                </a:ext>
              </a:extLst>
            </p:cNvPr>
            <p:cNvSpPr/>
            <p:nvPr/>
          </p:nvSpPr>
          <p:spPr bwMode="auto">
            <a:xfrm>
              <a:off x="8401262" y="2605085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D309326-0BF6-4537-A5F8-A5F307174905}"/>
                </a:ext>
              </a:extLst>
            </p:cNvPr>
            <p:cNvCxnSpPr/>
            <p:nvPr/>
          </p:nvCxnSpPr>
          <p:spPr bwMode="auto">
            <a:xfrm flipH="1">
              <a:off x="8293895" y="275575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7BA046C-A3A2-4FCA-BFA3-0046C34B055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4003" y="261156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DB2FE08-46EB-4A42-8991-A2C7A81CA29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03718" y="2526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D0A684F-101D-48B9-A83B-4AA3F52146E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265617" y="252444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03FD1FE-F914-405F-9351-32A4C73846BA}"/>
                </a:ext>
              </a:extLst>
            </p:cNvPr>
            <p:cNvSpPr/>
            <p:nvPr/>
          </p:nvSpPr>
          <p:spPr bwMode="auto">
            <a:xfrm>
              <a:off x="6302388" y="3011904"/>
              <a:ext cx="533385" cy="1335368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AP1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C75980B-D7AD-4F90-8215-649DD2BD851A}"/>
                </a:ext>
              </a:extLst>
            </p:cNvPr>
            <p:cNvCxnSpPr/>
            <p:nvPr/>
          </p:nvCxnSpPr>
          <p:spPr bwMode="auto">
            <a:xfrm>
              <a:off x="6835773" y="3024656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87AF569-8ABD-46CB-899F-C3ED6C10D6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3" y="2880466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1CA2E86-3BC2-4ADE-8896-8A6BCB850CD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1973" y="2795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97C39F0-F6F5-4F64-AB51-B17FA16F1D5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0074" y="27933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0868158-5B01-4829-B69D-74A476BDDE13}"/>
                </a:ext>
              </a:extLst>
            </p:cNvPr>
            <p:cNvCxnSpPr/>
            <p:nvPr/>
          </p:nvCxnSpPr>
          <p:spPr bwMode="auto">
            <a:xfrm>
              <a:off x="6831873" y="3416674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DE4A7E5-8EB0-4171-82D4-5EB0AEFA06F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272484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7A1AB6-EE80-4A84-9867-E7173464E1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1874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A9EF1BF-3EB3-4F1D-BA59-C6B7ADBDE12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18536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55342D1-674F-489C-B64D-58955967EC6F}"/>
                </a:ext>
              </a:extLst>
            </p:cNvPr>
            <p:cNvCxnSpPr/>
            <p:nvPr/>
          </p:nvCxnSpPr>
          <p:spPr bwMode="auto">
            <a:xfrm>
              <a:off x="6837886" y="433501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2B8D1E4-E5E2-4A8F-8FAE-F2CEC8E3240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2186" y="419082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97C9BC7-3585-423E-A6B1-1F69DFED9F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4086" y="410573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9D76AFA-345A-493F-A9CA-7F9C3DCD247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2187" y="410369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EB6A764-20AB-47DC-8F9A-8E1D2B4E99AE}"/>
                </a:ext>
              </a:extLst>
            </p:cNvPr>
            <p:cNvSpPr/>
            <p:nvPr/>
          </p:nvSpPr>
          <p:spPr bwMode="auto">
            <a:xfrm>
              <a:off x="6302388" y="4807664"/>
              <a:ext cx="533385" cy="13353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AP2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27CE9BB-BA88-4B6C-ABB2-7676D627DA20}"/>
                </a:ext>
              </a:extLst>
            </p:cNvPr>
            <p:cNvCxnSpPr/>
            <p:nvPr/>
          </p:nvCxnSpPr>
          <p:spPr bwMode="auto">
            <a:xfrm>
              <a:off x="6831873" y="38783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6165000-844E-47C7-9CD0-4CBD3CA6CB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7341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D209499-FD5F-4F5C-8A06-034894E1CA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6490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CC168D9-DADF-466A-8263-E3A101F8C8D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6470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41E783C-1BE4-4205-A23E-B8F4208ADE40}"/>
                </a:ext>
              </a:extLst>
            </p:cNvPr>
            <p:cNvCxnSpPr/>
            <p:nvPr/>
          </p:nvCxnSpPr>
          <p:spPr bwMode="auto">
            <a:xfrm>
              <a:off x="6834690" y="4819099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518EA57-8053-453F-9BC1-BA010BB8B76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8990" y="4674909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BD0694A-606A-4121-9510-C54491B770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0890" y="458982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D1DE129-1718-416B-A647-244546F7A5B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8991" y="45877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5F4E1DD-E412-47AC-A917-E57E9F0BF90F}"/>
                </a:ext>
              </a:extLst>
            </p:cNvPr>
            <p:cNvCxnSpPr/>
            <p:nvPr/>
          </p:nvCxnSpPr>
          <p:spPr bwMode="auto">
            <a:xfrm>
              <a:off x="6830790" y="52111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7880248-FF27-48CC-AE22-EEA19CAA89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0669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C8E73B2-268D-47FA-9311-3145F85A36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49818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2A0AAA7-520C-49D7-A3E5-855778D7550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49798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CE59344-5507-4AEC-BCE0-C3DD8A7F9519}"/>
                </a:ext>
              </a:extLst>
            </p:cNvPr>
            <p:cNvCxnSpPr/>
            <p:nvPr/>
          </p:nvCxnSpPr>
          <p:spPr bwMode="auto">
            <a:xfrm>
              <a:off x="6836803" y="6129453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8998675-CB93-4EF7-A58A-86CF6E4B386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1103" y="5985263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A949447-CD1F-44DA-A94C-9BF5E0D7C4A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3003" y="590018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E79224E-03C9-4524-BFCF-629FECBF0BE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1104" y="5898140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7496E8D-86BC-424D-BA0F-7AC188130DCF}"/>
                </a:ext>
              </a:extLst>
            </p:cNvPr>
            <p:cNvCxnSpPr/>
            <p:nvPr/>
          </p:nvCxnSpPr>
          <p:spPr bwMode="auto">
            <a:xfrm>
              <a:off x="6830790" y="567279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E2A5692-4B27-4BE8-84FB-238E0ECDE01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52860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99E930E-4DC4-4693-95B9-B269845EF7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544352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5804E27-CB18-41B3-ADA3-7440629DA25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5441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995F7D3-2F92-4052-A1A3-D59524A6248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02365" y="3068583"/>
              <a:ext cx="96737" cy="26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CFA1416-3A5C-4DBA-A37B-F467BFCFAF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2651" y="2924393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9B52D958-3948-4925-A050-9B9E0CC31E5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02366" y="2839310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7390039-0AF8-4BA0-AD89-7AA2F1A78720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264265" y="2837269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31258E5-6FC8-47DE-9B11-044144468A00}"/>
                  </a:ext>
                </a:extLst>
              </p:cNvPr>
              <p:cNvSpPr txBox="1"/>
              <p:nvPr/>
            </p:nvSpPr>
            <p:spPr>
              <a:xfrm>
                <a:off x="6952112" y="4182017"/>
                <a:ext cx="1590226" cy="10711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8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1800" b="1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800" b="1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b="1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𝐯</m:t>
                                              </m:r>
                                            </m:e>
                                          </m:acc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180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1,1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18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1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18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1800" b="1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800" b="1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b="1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𝐯</m:t>
                                              </m:r>
                                            </m:e>
                                          </m:acc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180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1,2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18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800" dirty="0">
                  <a:solidFill>
                    <a:srgbClr val="7030A0"/>
                  </a:solidFill>
                </a:endParaRPr>
              </a:p>
              <a:p>
                <a:r>
                  <a:rPr lang="en-US" sz="1000" dirty="0">
                    <a:solidFill>
                      <a:srgbClr val="7030A0"/>
                    </a:solidFill>
                  </a:rPr>
                  <a:t>optimizes BF Gain from both APs towards STA1 (Optimized for joint Tx mode)</a:t>
                </a:r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31258E5-6FC8-47DE-9B11-044144468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112" y="4182017"/>
                <a:ext cx="1590226" cy="1071127"/>
              </a:xfrm>
              <a:prstGeom prst="rect">
                <a:avLst/>
              </a:prstGeom>
              <a:blipFill>
                <a:blip r:embed="rId3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B844523-C2E5-47E4-A277-0CADF9F3C24A}"/>
              </a:ext>
            </a:extLst>
          </p:cNvPr>
          <p:cNvCxnSpPr>
            <a:cxnSpLocks/>
          </p:cNvCxnSpPr>
          <p:nvPr/>
        </p:nvCxnSpPr>
        <p:spPr bwMode="auto">
          <a:xfrm>
            <a:off x="6656927" y="4287885"/>
            <a:ext cx="295065" cy="27603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1220E784-86CF-41B8-BAF5-7CDA986B612D}"/>
                  </a:ext>
                </a:extLst>
              </p:cNvPr>
              <p:cNvSpPr txBox="1"/>
              <p:nvPr/>
            </p:nvSpPr>
            <p:spPr>
              <a:xfrm>
                <a:off x="7830158" y="2437650"/>
                <a:ext cx="1217442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𝐮</m:t>
                          </m:r>
                        </m:e>
                      </m:acc>
                    </m:oMath>
                  </m:oMathPara>
                </a14:m>
                <a:endParaRPr lang="en-US" sz="180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en-US" sz="1000" dirty="0">
                    <a:solidFill>
                      <a:srgbClr val="7030A0"/>
                    </a:solidFill>
                  </a:rPr>
                  <a:t>steers data Rx from both APs  (Optimized for joint Tx mode)</a:t>
                </a:r>
              </a:p>
            </p:txBody>
          </p:sp>
        </mc:Choice>
        <mc:Fallback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1220E784-86CF-41B8-BAF5-7CDA986B6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0158" y="2437650"/>
                <a:ext cx="1217442" cy="984885"/>
              </a:xfrm>
              <a:prstGeom prst="rect">
                <a:avLst/>
              </a:prstGeom>
              <a:blipFill>
                <a:blip r:embed="rId4"/>
                <a:stretch>
                  <a:fillRect r="-500" b="-2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DB450638-CF53-483C-844A-67B4CE4A85EC}"/>
                  </a:ext>
                </a:extLst>
              </p:cNvPr>
              <p:cNvSpPr txBox="1"/>
              <p:nvPr/>
            </p:nvSpPr>
            <p:spPr>
              <a:xfrm>
                <a:off x="6582864" y="3497538"/>
                <a:ext cx="2379072" cy="335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0" lang="en-US" sz="1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en-US" sz="14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0" lang="en-US" sz="14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𝐇</m:t>
                              </m:r>
                            </m:e>
                            <m:sub>
                              <m:r>
                                <a:rPr kumimoji="0" lang="en-US" sz="14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kumimoji="0" lang="en-US" sz="1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kumimoji="0" lang="en-US" sz="14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0" lang="en-US" sz="14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𝐇</m:t>
                              </m:r>
                            </m:e>
                            <m:sub>
                              <m:r>
                                <a:rPr kumimoji="0" lang="en-US" sz="14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1,2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DB450638-CF53-483C-844A-67B4CE4A8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864" y="3497538"/>
                <a:ext cx="2379072" cy="3354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C8E18961-B2B1-430E-A347-AA64D5311C96}"/>
              </a:ext>
            </a:extLst>
          </p:cNvPr>
          <p:cNvCxnSpPr>
            <a:cxnSpLocks/>
          </p:cNvCxnSpPr>
          <p:nvPr/>
        </p:nvCxnSpPr>
        <p:spPr bwMode="auto">
          <a:xfrm>
            <a:off x="7046484" y="3326769"/>
            <a:ext cx="295065" cy="27603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3530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Partial-nulling </a:t>
            </a:r>
            <a:r>
              <a:rPr lang="en-US" sz="2000" b="0" dirty="0" err="1">
                <a:solidFill>
                  <a:schemeClr val="tx1"/>
                </a:solidFill>
              </a:rPr>
              <a:t>CoBF</a:t>
            </a:r>
            <a:r>
              <a:rPr lang="en-US" sz="2000" b="0" dirty="0">
                <a:solidFill>
                  <a:schemeClr val="tx1"/>
                </a:solidFill>
              </a:rPr>
              <a:t> has been discussed in multiple contributions [1-9] and its advantages compared to full nulling have been shown (for ex. [7]). We agree with the observations that refer to partial nulling as being superior compared to full nulling and therefore becoming the prevalent use-case.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Two different types of feedback have been proposed for supporting partial nulling: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Separate channel decomposition for the direct channel and the interference channel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Joint channel decomposition of the concatenated direct and interference channels [7-9]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analyze these two feedback types and compare them based on the figures of merit proposed in [10]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457200" lvl="1" indent="0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533400"/>
            <a:ext cx="7970837" cy="798910"/>
          </a:xfrm>
        </p:spPr>
        <p:txBody>
          <a:bodyPr/>
          <a:lstStyle/>
          <a:p>
            <a:r>
              <a:rPr lang="en-US" sz="2800" dirty="0"/>
              <a:t>Partial Nulling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21B5CB-B564-4E32-A594-5F967F59A943}"/>
              </a:ext>
            </a:extLst>
          </p:cNvPr>
          <p:cNvGrpSpPr/>
          <p:nvPr/>
        </p:nvGrpSpPr>
        <p:grpSpPr>
          <a:xfrm>
            <a:off x="6477000" y="1417763"/>
            <a:ext cx="2438400" cy="3535237"/>
            <a:chOff x="6302388" y="2524444"/>
            <a:chExt cx="2807744" cy="3923385"/>
          </a:xfrm>
        </p:grpSpPr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488D7B05-B502-4797-9EA9-CE17C8A3B5DD}"/>
                </a:ext>
              </a:extLst>
            </p:cNvPr>
            <p:cNvSpPr/>
            <p:nvPr/>
          </p:nvSpPr>
          <p:spPr bwMode="auto">
            <a:xfrm>
              <a:off x="7065441" y="3896712"/>
              <a:ext cx="1261538" cy="1335689"/>
            </a:xfrm>
            <a:custGeom>
              <a:avLst/>
              <a:gdLst>
                <a:gd name="connsiteX0" fmla="*/ 0 w 1346416"/>
                <a:gd name="connsiteY0" fmla="*/ 1157889 h 1335689"/>
                <a:gd name="connsiteX1" fmla="*/ 1168400 w 1346416"/>
                <a:gd name="connsiteY1" fmla="*/ 48755 h 1335689"/>
                <a:gd name="connsiteX2" fmla="*/ 1227666 w 1346416"/>
                <a:gd name="connsiteY2" fmla="*/ 311222 h 1335689"/>
                <a:gd name="connsiteX3" fmla="*/ 59266 w 1346416"/>
                <a:gd name="connsiteY3" fmla="*/ 1335689 h 13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6416" h="1335689">
                  <a:moveTo>
                    <a:pt x="0" y="1157889"/>
                  </a:moveTo>
                  <a:cubicBezTo>
                    <a:pt x="481894" y="673877"/>
                    <a:pt x="963789" y="189866"/>
                    <a:pt x="1168400" y="48755"/>
                  </a:cubicBezTo>
                  <a:cubicBezTo>
                    <a:pt x="1373011" y="-92356"/>
                    <a:pt x="1412522" y="96733"/>
                    <a:pt x="1227666" y="311222"/>
                  </a:cubicBezTo>
                  <a:cubicBezTo>
                    <a:pt x="1042810" y="525711"/>
                    <a:pt x="551038" y="930700"/>
                    <a:pt x="59266" y="1335689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3E13828-8957-4B5A-846B-125779DDF186}"/>
                </a:ext>
              </a:extLst>
            </p:cNvPr>
            <p:cNvSpPr/>
            <p:nvPr/>
          </p:nvSpPr>
          <p:spPr bwMode="auto">
            <a:xfrm>
              <a:off x="7065441" y="2944117"/>
              <a:ext cx="1039626" cy="1932684"/>
            </a:xfrm>
            <a:custGeom>
              <a:avLst/>
              <a:gdLst>
                <a:gd name="connsiteX0" fmla="*/ 0 w 1039626"/>
                <a:gd name="connsiteY0" fmla="*/ 1771817 h 1932684"/>
                <a:gd name="connsiteX1" fmla="*/ 821266 w 1039626"/>
                <a:gd name="connsiteY1" fmla="*/ 95417 h 1932684"/>
                <a:gd name="connsiteX2" fmla="*/ 990600 w 1039626"/>
                <a:gd name="connsiteY2" fmla="*/ 391750 h 1932684"/>
                <a:gd name="connsiteX3" fmla="*/ 84666 w 1039626"/>
                <a:gd name="connsiteY3" fmla="*/ 1932684 h 193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9626" h="1932684">
                  <a:moveTo>
                    <a:pt x="0" y="1771817"/>
                  </a:moveTo>
                  <a:cubicBezTo>
                    <a:pt x="328083" y="1048622"/>
                    <a:pt x="656166" y="325428"/>
                    <a:pt x="821266" y="95417"/>
                  </a:cubicBezTo>
                  <a:cubicBezTo>
                    <a:pt x="986366" y="-134594"/>
                    <a:pt x="1113367" y="85539"/>
                    <a:pt x="990600" y="391750"/>
                  </a:cubicBezTo>
                  <a:cubicBezTo>
                    <a:pt x="867833" y="697961"/>
                    <a:pt x="476249" y="1315322"/>
                    <a:pt x="84666" y="1932684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D712A78-73F0-4A32-9395-B7EA362374EE}"/>
                </a:ext>
              </a:extLst>
            </p:cNvPr>
            <p:cNvSpPr/>
            <p:nvPr/>
          </p:nvSpPr>
          <p:spPr bwMode="auto">
            <a:xfrm>
              <a:off x="8250788" y="2605085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FD46FA3-465C-44AB-8632-A909040D0797}"/>
                </a:ext>
              </a:extLst>
            </p:cNvPr>
            <p:cNvCxnSpPr/>
            <p:nvPr/>
          </p:nvCxnSpPr>
          <p:spPr bwMode="auto">
            <a:xfrm flipH="1">
              <a:off x="8132271" y="275575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5A1E5F4-15C6-4834-B9C0-D81BF188892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1" y="261156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196B6D4-8DF7-4E1C-AF2A-2B22D65D30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1" y="2526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87C9236-6EA1-4447-9434-7188AC023C7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0" y="252444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391A4F9-6B52-4431-8362-E5053AFF5967}"/>
                </a:ext>
              </a:extLst>
            </p:cNvPr>
            <p:cNvCxnSpPr/>
            <p:nvPr/>
          </p:nvCxnSpPr>
          <p:spPr bwMode="auto">
            <a:xfrm flipH="1">
              <a:off x="8132272" y="30888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7F241CD-3F5D-4141-BBE1-0BEDEABE85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2" y="29446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4885837-4C75-4AE7-BC34-97EFC299C13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2" y="28595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F09259A-6B97-4E3B-AC73-2B1D684223C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1" y="28575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31D926-FF93-45DA-A75D-8FFAEA057D0F}"/>
                </a:ext>
              </a:extLst>
            </p:cNvPr>
            <p:cNvSpPr/>
            <p:nvPr/>
          </p:nvSpPr>
          <p:spPr bwMode="auto">
            <a:xfrm>
              <a:off x="8517481" y="3693110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AE8525A-0494-47B2-9146-7871E67B9698}"/>
                </a:ext>
              </a:extLst>
            </p:cNvPr>
            <p:cNvSpPr/>
            <p:nvPr/>
          </p:nvSpPr>
          <p:spPr bwMode="auto">
            <a:xfrm>
              <a:off x="8576747" y="4889208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STA3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629C1F1-BB88-403B-B54D-EA2CD18C9494}"/>
                </a:ext>
              </a:extLst>
            </p:cNvPr>
            <p:cNvSpPr/>
            <p:nvPr/>
          </p:nvSpPr>
          <p:spPr bwMode="auto">
            <a:xfrm>
              <a:off x="8020059" y="5838235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STA4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AC98CF1-ACD3-496E-9EC6-64F9B5862B6E}"/>
                </a:ext>
              </a:extLst>
            </p:cNvPr>
            <p:cNvSpPr/>
            <p:nvPr/>
          </p:nvSpPr>
          <p:spPr bwMode="auto">
            <a:xfrm>
              <a:off x="6302388" y="3011904"/>
              <a:ext cx="533385" cy="1335368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AP1</a:t>
              </a: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E35D2D9-ADD3-4E8D-806A-6229FF7D5035}"/>
                </a:ext>
              </a:extLst>
            </p:cNvPr>
            <p:cNvCxnSpPr/>
            <p:nvPr/>
          </p:nvCxnSpPr>
          <p:spPr bwMode="auto">
            <a:xfrm>
              <a:off x="6835773" y="3024656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7324165-ECC8-4B11-A711-CC0CC428E7C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3" y="2880466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30630F4-AABA-4367-91E6-B8CEDD1879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1973" y="2795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08ABFEE-7627-4144-9691-A894A7C0AC8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0074" y="27933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BF7DAB8-8BF9-4180-9072-97BA1BCA9FAC}"/>
                </a:ext>
              </a:extLst>
            </p:cNvPr>
            <p:cNvCxnSpPr/>
            <p:nvPr/>
          </p:nvCxnSpPr>
          <p:spPr bwMode="auto">
            <a:xfrm>
              <a:off x="6831873" y="3416674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54D1F6D-C895-4D33-B5F4-9F77724F07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272484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C9F47FD-275A-4954-9B51-C7BBDA037E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1874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592F487-1F42-40F6-ABB3-EF7E1EDA4FE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18536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FE9F202-D82A-4CDD-BAAE-0962D76FEB47}"/>
                </a:ext>
              </a:extLst>
            </p:cNvPr>
            <p:cNvCxnSpPr/>
            <p:nvPr/>
          </p:nvCxnSpPr>
          <p:spPr bwMode="auto">
            <a:xfrm>
              <a:off x="6837886" y="433501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9F2CAA23-6BC9-4EF7-8D4C-511EF1344E6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2186" y="419082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EB178BA0-82DE-48F8-B62C-B99F0285C7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4086" y="410573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F2D15D9-5C86-4670-AA20-85394FA339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2187" y="410369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7197CFB-D4A4-4A19-A36C-6169B3EE3F81}"/>
                </a:ext>
              </a:extLst>
            </p:cNvPr>
            <p:cNvSpPr/>
            <p:nvPr/>
          </p:nvSpPr>
          <p:spPr bwMode="auto">
            <a:xfrm>
              <a:off x="6302388" y="4807664"/>
              <a:ext cx="533385" cy="13353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AP2</a:t>
              </a: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53C72B6-D6B2-44F7-B8D9-CFE05E034EFB}"/>
                </a:ext>
              </a:extLst>
            </p:cNvPr>
            <p:cNvSpPr/>
            <p:nvPr/>
          </p:nvSpPr>
          <p:spPr bwMode="auto">
            <a:xfrm>
              <a:off x="7116241" y="2761259"/>
              <a:ext cx="937330" cy="981008"/>
            </a:xfrm>
            <a:custGeom>
              <a:avLst/>
              <a:gdLst>
                <a:gd name="connsiteX0" fmla="*/ 0 w 937330"/>
                <a:gd name="connsiteY0" fmla="*/ 862475 h 981008"/>
                <a:gd name="connsiteX1" fmla="*/ 508000 w 937330"/>
                <a:gd name="connsiteY1" fmla="*/ 134342 h 981008"/>
                <a:gd name="connsiteX2" fmla="*/ 880533 w 937330"/>
                <a:gd name="connsiteY2" fmla="*/ 7342 h 981008"/>
                <a:gd name="connsiteX3" fmla="*/ 897466 w 937330"/>
                <a:gd name="connsiteY3" fmla="*/ 235942 h 981008"/>
                <a:gd name="connsiteX4" fmla="*/ 508000 w 937330"/>
                <a:gd name="connsiteY4" fmla="*/ 667742 h 981008"/>
                <a:gd name="connsiteX5" fmla="*/ 42333 w 937330"/>
                <a:gd name="connsiteY5" fmla="*/ 981008 h 981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7330" h="981008">
                  <a:moveTo>
                    <a:pt x="0" y="862475"/>
                  </a:moveTo>
                  <a:cubicBezTo>
                    <a:pt x="180622" y="569669"/>
                    <a:pt x="361245" y="276864"/>
                    <a:pt x="508000" y="134342"/>
                  </a:cubicBezTo>
                  <a:cubicBezTo>
                    <a:pt x="654755" y="-8180"/>
                    <a:pt x="815622" y="-9591"/>
                    <a:pt x="880533" y="7342"/>
                  </a:cubicBezTo>
                  <a:cubicBezTo>
                    <a:pt x="945444" y="24275"/>
                    <a:pt x="959555" y="125875"/>
                    <a:pt x="897466" y="235942"/>
                  </a:cubicBezTo>
                  <a:cubicBezTo>
                    <a:pt x="835377" y="346009"/>
                    <a:pt x="650522" y="543564"/>
                    <a:pt x="508000" y="667742"/>
                  </a:cubicBezTo>
                  <a:cubicBezTo>
                    <a:pt x="365478" y="791920"/>
                    <a:pt x="203905" y="886464"/>
                    <a:pt x="42333" y="98100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8948FD1-2DA0-48B7-AFCF-31B237BA69B3}"/>
                </a:ext>
              </a:extLst>
            </p:cNvPr>
            <p:cNvSpPr/>
            <p:nvPr/>
          </p:nvSpPr>
          <p:spPr bwMode="auto">
            <a:xfrm>
              <a:off x="7116241" y="3793009"/>
              <a:ext cx="1153962" cy="311559"/>
            </a:xfrm>
            <a:custGeom>
              <a:avLst/>
              <a:gdLst>
                <a:gd name="connsiteX0" fmla="*/ 25400 w 1153962"/>
                <a:gd name="connsiteY0" fmla="*/ 25458 h 311559"/>
                <a:gd name="connsiteX1" fmla="*/ 973666 w 1153962"/>
                <a:gd name="connsiteY1" fmla="*/ 8525 h 311559"/>
                <a:gd name="connsiteX2" fmla="*/ 1151466 w 1153962"/>
                <a:gd name="connsiteY2" fmla="*/ 143992 h 311559"/>
                <a:gd name="connsiteX3" fmla="*/ 1032933 w 1153962"/>
                <a:gd name="connsiteY3" fmla="*/ 304858 h 311559"/>
                <a:gd name="connsiteX4" fmla="*/ 474133 w 1153962"/>
                <a:gd name="connsiteY4" fmla="*/ 270992 h 311559"/>
                <a:gd name="connsiteX5" fmla="*/ 0 w 1153962"/>
                <a:gd name="connsiteY5" fmla="*/ 177858 h 311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3962" h="311559">
                  <a:moveTo>
                    <a:pt x="25400" y="25458"/>
                  </a:moveTo>
                  <a:cubicBezTo>
                    <a:pt x="405694" y="7113"/>
                    <a:pt x="785988" y="-11231"/>
                    <a:pt x="973666" y="8525"/>
                  </a:cubicBezTo>
                  <a:cubicBezTo>
                    <a:pt x="1161344" y="28281"/>
                    <a:pt x="1141588" y="94603"/>
                    <a:pt x="1151466" y="143992"/>
                  </a:cubicBezTo>
                  <a:cubicBezTo>
                    <a:pt x="1161344" y="193381"/>
                    <a:pt x="1145822" y="283691"/>
                    <a:pt x="1032933" y="304858"/>
                  </a:cubicBezTo>
                  <a:cubicBezTo>
                    <a:pt x="920044" y="326025"/>
                    <a:pt x="646289" y="292159"/>
                    <a:pt x="474133" y="270992"/>
                  </a:cubicBezTo>
                  <a:cubicBezTo>
                    <a:pt x="301977" y="249825"/>
                    <a:pt x="150988" y="213841"/>
                    <a:pt x="0" y="17785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48624A2B-6AB8-48CF-9388-FA3C4FBFF6CE}"/>
                </a:ext>
              </a:extLst>
            </p:cNvPr>
            <p:cNvSpPr/>
            <p:nvPr/>
          </p:nvSpPr>
          <p:spPr bwMode="auto">
            <a:xfrm>
              <a:off x="7116241" y="4030134"/>
              <a:ext cx="1215943" cy="841005"/>
            </a:xfrm>
            <a:custGeom>
              <a:avLst/>
              <a:gdLst>
                <a:gd name="connsiteX0" fmla="*/ 33866 w 1215943"/>
                <a:gd name="connsiteY0" fmla="*/ 0 h 841005"/>
                <a:gd name="connsiteX1" fmla="*/ 1083733 w 1215943"/>
                <a:gd name="connsiteY1" fmla="*/ 524933 h 841005"/>
                <a:gd name="connsiteX2" fmla="*/ 1176866 w 1215943"/>
                <a:gd name="connsiteY2" fmla="*/ 829733 h 841005"/>
                <a:gd name="connsiteX3" fmla="*/ 863600 w 1215943"/>
                <a:gd name="connsiteY3" fmla="*/ 711200 h 841005"/>
                <a:gd name="connsiteX4" fmla="*/ 0 w 1215943"/>
                <a:gd name="connsiteY4" fmla="*/ 118533 h 84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943" h="841005">
                  <a:moveTo>
                    <a:pt x="33866" y="0"/>
                  </a:moveTo>
                  <a:cubicBezTo>
                    <a:pt x="463549" y="193322"/>
                    <a:pt x="893233" y="386644"/>
                    <a:pt x="1083733" y="524933"/>
                  </a:cubicBezTo>
                  <a:cubicBezTo>
                    <a:pt x="1274233" y="663222"/>
                    <a:pt x="1213555" y="798689"/>
                    <a:pt x="1176866" y="829733"/>
                  </a:cubicBezTo>
                  <a:cubicBezTo>
                    <a:pt x="1140177" y="860777"/>
                    <a:pt x="1059744" y="829733"/>
                    <a:pt x="863600" y="711200"/>
                  </a:cubicBezTo>
                  <a:cubicBezTo>
                    <a:pt x="667456" y="592667"/>
                    <a:pt x="333728" y="355600"/>
                    <a:pt x="0" y="1185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DBA88FF-E65F-4FE9-8422-D36AE5032592}"/>
                </a:ext>
              </a:extLst>
            </p:cNvPr>
            <p:cNvSpPr/>
            <p:nvPr/>
          </p:nvSpPr>
          <p:spPr bwMode="auto">
            <a:xfrm>
              <a:off x="7065441" y="4191001"/>
              <a:ext cx="1126387" cy="1508800"/>
            </a:xfrm>
            <a:custGeom>
              <a:avLst/>
              <a:gdLst>
                <a:gd name="connsiteX0" fmla="*/ 59266 w 1126387"/>
                <a:gd name="connsiteY0" fmla="*/ 0 h 1508800"/>
                <a:gd name="connsiteX1" fmla="*/ 1058333 w 1126387"/>
                <a:gd name="connsiteY1" fmla="*/ 1227666 h 1508800"/>
                <a:gd name="connsiteX2" fmla="*/ 922866 w 1126387"/>
                <a:gd name="connsiteY2" fmla="*/ 1422400 h 1508800"/>
                <a:gd name="connsiteX3" fmla="*/ 0 w 1126387"/>
                <a:gd name="connsiteY3" fmla="*/ 93133 h 150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6387" h="1508800">
                  <a:moveTo>
                    <a:pt x="59266" y="0"/>
                  </a:moveTo>
                  <a:cubicBezTo>
                    <a:pt x="486833" y="495299"/>
                    <a:pt x="914400" y="990599"/>
                    <a:pt x="1058333" y="1227666"/>
                  </a:cubicBezTo>
                  <a:cubicBezTo>
                    <a:pt x="1202266" y="1464733"/>
                    <a:pt x="1099255" y="1611489"/>
                    <a:pt x="922866" y="1422400"/>
                  </a:cubicBezTo>
                  <a:cubicBezTo>
                    <a:pt x="746477" y="1233311"/>
                    <a:pt x="373238" y="663222"/>
                    <a:pt x="0" y="931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7C43DEDB-C171-417C-8FCE-3B69BA960DC5}"/>
                </a:ext>
              </a:extLst>
            </p:cNvPr>
            <p:cNvSpPr/>
            <p:nvPr/>
          </p:nvSpPr>
          <p:spPr bwMode="auto">
            <a:xfrm>
              <a:off x="7031574" y="5545667"/>
              <a:ext cx="805246" cy="501190"/>
            </a:xfrm>
            <a:custGeom>
              <a:avLst/>
              <a:gdLst>
                <a:gd name="connsiteX0" fmla="*/ 0 w 805246"/>
                <a:gd name="connsiteY0" fmla="*/ 0 h 501190"/>
                <a:gd name="connsiteX1" fmla="*/ 745067 w 805246"/>
                <a:gd name="connsiteY1" fmla="*/ 296334 h 501190"/>
                <a:gd name="connsiteX2" fmla="*/ 677333 w 805246"/>
                <a:gd name="connsiteY2" fmla="*/ 499534 h 501190"/>
                <a:gd name="connsiteX3" fmla="*/ 16933 w 805246"/>
                <a:gd name="connsiteY3" fmla="*/ 186267 h 50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246" h="501190">
                  <a:moveTo>
                    <a:pt x="0" y="0"/>
                  </a:moveTo>
                  <a:cubicBezTo>
                    <a:pt x="316089" y="106539"/>
                    <a:pt x="632178" y="213078"/>
                    <a:pt x="745067" y="296334"/>
                  </a:cubicBezTo>
                  <a:cubicBezTo>
                    <a:pt x="857956" y="379590"/>
                    <a:pt x="798689" y="517878"/>
                    <a:pt x="677333" y="499534"/>
                  </a:cubicBezTo>
                  <a:cubicBezTo>
                    <a:pt x="555977" y="481190"/>
                    <a:pt x="286455" y="333728"/>
                    <a:pt x="16933" y="186267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6CE7AF16-A576-48F7-9559-247E62BB3739}"/>
                </a:ext>
              </a:extLst>
            </p:cNvPr>
            <p:cNvSpPr/>
            <p:nvPr/>
          </p:nvSpPr>
          <p:spPr bwMode="auto">
            <a:xfrm>
              <a:off x="7073907" y="5002652"/>
              <a:ext cx="1344302" cy="492215"/>
            </a:xfrm>
            <a:custGeom>
              <a:avLst/>
              <a:gdLst>
                <a:gd name="connsiteX0" fmla="*/ 0 w 1344302"/>
                <a:gd name="connsiteY0" fmla="*/ 305949 h 492215"/>
                <a:gd name="connsiteX1" fmla="*/ 1117600 w 1344302"/>
                <a:gd name="connsiteY1" fmla="*/ 1149 h 492215"/>
                <a:gd name="connsiteX2" fmla="*/ 1253067 w 1344302"/>
                <a:gd name="connsiteY2" fmla="*/ 212815 h 492215"/>
                <a:gd name="connsiteX3" fmla="*/ 42334 w 1344302"/>
                <a:gd name="connsiteY3" fmla="*/ 492215 h 492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4302" h="492215">
                  <a:moveTo>
                    <a:pt x="0" y="305949"/>
                  </a:moveTo>
                  <a:cubicBezTo>
                    <a:pt x="454378" y="161310"/>
                    <a:pt x="908756" y="16671"/>
                    <a:pt x="1117600" y="1149"/>
                  </a:cubicBezTo>
                  <a:cubicBezTo>
                    <a:pt x="1326444" y="-14373"/>
                    <a:pt x="1432278" y="130971"/>
                    <a:pt x="1253067" y="212815"/>
                  </a:cubicBezTo>
                  <a:cubicBezTo>
                    <a:pt x="1073856" y="294659"/>
                    <a:pt x="558095" y="393437"/>
                    <a:pt x="42334" y="492215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DDBC405A-53D4-4ED7-ABE9-43EC2A6B584E}"/>
                </a:ext>
              </a:extLst>
            </p:cNvPr>
            <p:cNvCxnSpPr/>
            <p:nvPr/>
          </p:nvCxnSpPr>
          <p:spPr bwMode="auto">
            <a:xfrm>
              <a:off x="6831873" y="38783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44652785-5BC9-4252-AEF3-7B1F4A23441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7341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A2F5AA29-DA5C-449D-A85B-372D1C4069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6490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736EA1BD-018D-4C20-8D03-AF31F4C49D1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6470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47F3F129-D0AD-4E44-B661-533F902630B2}"/>
                </a:ext>
              </a:extLst>
            </p:cNvPr>
            <p:cNvCxnSpPr/>
            <p:nvPr/>
          </p:nvCxnSpPr>
          <p:spPr bwMode="auto">
            <a:xfrm>
              <a:off x="6834690" y="4819099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16672CB-EB60-4B21-9A26-E3EBA3A2DE9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8990" y="4674909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548CD8F1-C465-4C52-9D7A-71E8810A65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0890" y="458982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FA8C74D2-0714-406C-A055-8F682EA313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8991" y="45877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FFC44D-88EB-45A2-B974-54BB7D9F8C18}"/>
                </a:ext>
              </a:extLst>
            </p:cNvPr>
            <p:cNvCxnSpPr/>
            <p:nvPr/>
          </p:nvCxnSpPr>
          <p:spPr bwMode="auto">
            <a:xfrm>
              <a:off x="6830790" y="52111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DBEF769F-16FB-45CD-A405-3C7F17FB379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0669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B9C7290-0957-4468-BDF0-2C5BEA435F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49818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711F1950-6F82-4239-AC22-4F44293EB15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49798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A5C594E2-CD74-4B28-A852-A467837228CE}"/>
                </a:ext>
              </a:extLst>
            </p:cNvPr>
            <p:cNvCxnSpPr/>
            <p:nvPr/>
          </p:nvCxnSpPr>
          <p:spPr bwMode="auto">
            <a:xfrm>
              <a:off x="6836803" y="6129453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DA1941B-59D4-4341-92EF-493AB97CB3E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1103" y="5985263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17A35FEF-DAFC-4379-A27A-403C28AF99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3003" y="590018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6388EAC1-9FC4-4ADA-9733-58CCCBCABB3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1104" y="5898140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89499A4-479B-4E9A-85B9-75293F139F0D}"/>
                </a:ext>
              </a:extLst>
            </p:cNvPr>
            <p:cNvCxnSpPr/>
            <p:nvPr/>
          </p:nvCxnSpPr>
          <p:spPr bwMode="auto">
            <a:xfrm>
              <a:off x="6830790" y="567279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A897105-25CC-487F-8672-315BC665A05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52860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FE99E0A7-DB7F-420D-86A5-6F54F70775E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544352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FC5C03F6-EEA3-4429-9F36-E0A3372987D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5441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31B58690-F109-4DE5-80BF-EA0FA9B78BFB}"/>
                </a:ext>
              </a:extLst>
            </p:cNvPr>
            <p:cNvCxnSpPr/>
            <p:nvPr/>
          </p:nvCxnSpPr>
          <p:spPr bwMode="auto">
            <a:xfrm flipH="1">
              <a:off x="8399094" y="383569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FFE98F46-2D73-4764-A34F-A00EC76813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4" y="369150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6388BC74-17EB-4CBC-98FC-619BEC4880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4" y="360642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56FA5E04-8655-4D10-8304-DED62A11D8E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3" y="3604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E999E0A1-C817-4D5D-BC04-20AC7F407E32}"/>
                </a:ext>
              </a:extLst>
            </p:cNvPr>
            <p:cNvCxnSpPr/>
            <p:nvPr/>
          </p:nvCxnSpPr>
          <p:spPr bwMode="auto">
            <a:xfrm flipH="1">
              <a:off x="8399095" y="416879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9BD1659-811C-4853-9970-79E6501F9B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5" y="402460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06D7A688-89C8-42AB-89C1-BF9DBC0A733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5" y="393952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BC928BBB-EF36-4881-8763-B0F8E757184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4" y="393748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73B443DB-52D9-40FC-B57C-B2E3F943D0E4}"/>
                </a:ext>
              </a:extLst>
            </p:cNvPr>
            <p:cNvCxnSpPr/>
            <p:nvPr/>
          </p:nvCxnSpPr>
          <p:spPr bwMode="auto">
            <a:xfrm flipH="1">
              <a:off x="8462572" y="503226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496EB473-4A06-47F3-AB33-FB5A100BA73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2" y="488807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303A1429-BCA4-4A5B-8898-DCC41D37EDF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2" y="480298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423FB89A-FCAE-440C-8495-00E11625B33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1" y="480094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917FA6B6-E149-40F8-ABC4-459823794047}"/>
                </a:ext>
              </a:extLst>
            </p:cNvPr>
            <p:cNvCxnSpPr/>
            <p:nvPr/>
          </p:nvCxnSpPr>
          <p:spPr bwMode="auto">
            <a:xfrm flipH="1">
              <a:off x="8462573" y="536535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4ABBF9DA-2701-412C-A177-D000CAE7A4A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3" y="522116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9716A136-F1BF-4E95-ACF0-9381151971B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3" y="51360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C8BDE531-8DFE-4F65-AC4E-66A4F0411CB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2" y="51340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BE0486FA-CF01-47B9-A459-60EA9956EBC2}"/>
                </a:ext>
              </a:extLst>
            </p:cNvPr>
            <p:cNvCxnSpPr/>
            <p:nvPr/>
          </p:nvCxnSpPr>
          <p:spPr bwMode="auto">
            <a:xfrm flipH="1">
              <a:off x="7904728" y="59850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B47109BA-4AED-48D1-878F-A769284805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8" y="58408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65101732-0B3B-4C05-ABC5-CDB1F5FFE2A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8" y="57557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3758EFB8-A777-4BD2-A149-FB30021E5ED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7" y="57537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F1D9CA44-142B-4D17-99D3-122317C46C57}"/>
                </a:ext>
              </a:extLst>
            </p:cNvPr>
            <p:cNvCxnSpPr/>
            <p:nvPr/>
          </p:nvCxnSpPr>
          <p:spPr bwMode="auto">
            <a:xfrm flipH="1">
              <a:off x="7904729" y="631811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738836EB-8CC7-44E0-9CD2-7F1B136594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9" y="617392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2F3D8C1E-D064-4ABB-9BF0-E534B231CB6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9" y="60888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AF2C8F0B-96BD-405E-87C8-4BF7A3F9648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8" y="60868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/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𝐇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9" name="Picture 88">
            <a:extLst>
              <a:ext uri="{FF2B5EF4-FFF2-40B4-BE49-F238E27FC236}">
                <a16:creationId xmlns:a16="http://schemas.microsoft.com/office/drawing/2014/main" id="{790EC9C5-C96D-41FE-9D41-F2BFA278E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838960"/>
            <a:ext cx="5943600" cy="294640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40E84631-15F4-4483-B73A-9C3F5CBEC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209800"/>
            <a:ext cx="5943600" cy="2946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0" name="Content Placeholder 2">
                <a:extLst>
                  <a:ext uri="{FF2B5EF4-FFF2-40B4-BE49-F238E27FC236}">
                    <a16:creationId xmlns:a16="http://schemas.microsoft.com/office/drawing/2014/main" id="{5B310EFB-F6D3-4682-AF17-9A7C48AFCD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6922" y="1120425"/>
                <a:ext cx="6004685" cy="497557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Discussed scenario: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olidFill>
                      <a:schemeClr val="tx1"/>
                    </a:solidFill>
                  </a:rPr>
                  <a:t>2APs, each with 4TX antennas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E</a:t>
                </a:r>
                <a:r>
                  <a:rPr lang="en-US" sz="1600" b="0" dirty="0">
                    <a:solidFill>
                      <a:schemeClr val="tx1"/>
                    </a:solidFill>
                  </a:rPr>
                  <a:t>ach AP has 2 associated STAs, each with 2RX antennas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olidFill>
                      <a:schemeClr val="tx1"/>
                    </a:solidFill>
                  </a:rPr>
                  <a:t>Each STA receives 1SS and feedbacks 1 singular vector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Consequently: </a:t>
                </a:r>
                <a:r>
                  <a:rPr lang="en-US" sz="1400" dirty="0">
                    <a:solidFill>
                      <a:schemeClr val="tx1"/>
                    </a:solidFill>
                  </a:rPr>
                  <a:t>AP TX-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DoF</a:t>
                </a:r>
                <a:r>
                  <a:rPr lang="en-US" sz="1400" dirty="0">
                    <a:solidFill>
                      <a:schemeClr val="tx1"/>
                    </a:solidFill>
                  </a:rPr>
                  <a:t> allow nulling of only one singular mode towards each OBSS STA and STA RX-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DoF</a:t>
                </a:r>
                <a:r>
                  <a:rPr lang="en-US" sz="1400" dirty="0">
                    <a:solidFill>
                      <a:schemeClr val="tx1"/>
                    </a:solidFill>
                  </a:rPr>
                  <a:t> allow only</a:t>
                </a:r>
                <a:r>
                  <a:rPr lang="en-US" sz="1400" dirty="0">
                    <a:solidFill>
                      <a:srgbClr val="FF0000"/>
                    </a:solidFill>
                  </a:rPr>
                  <a:t> </a:t>
                </a:r>
                <a:r>
                  <a:rPr lang="en-US" sz="1400" i="1" dirty="0">
                    <a:solidFill>
                      <a:schemeClr val="tx1"/>
                    </a:solidFill>
                  </a:rPr>
                  <a:t>rank-1</a:t>
                </a:r>
                <a:r>
                  <a:rPr lang="en-US" sz="1400" dirty="0">
                    <a:solidFill>
                      <a:schemeClr val="tx1"/>
                    </a:solidFill>
                  </a:rPr>
                  <a:t> interference mitigation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The received signal at STA1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, for instance, 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is: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/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For efficient interference mitigation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@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STA1,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the (feedback-based) precoder design should ensure that 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the covariance matrix of </a:t>
                </a:r>
                <a:r>
                  <a:rPr lang="en-US" sz="1800" b="0" dirty="0">
                    <a:ea typeface="Calibri" panose="020F050202020403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otal interference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3,4</m:t>
                        </m:r>
                      </m:sub>
                    </m:sSub>
                    <m:r>
                      <a:rPr lang="en-US" sz="18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is </a:t>
                </a:r>
                <a:r>
                  <a:rPr lang="en-US" sz="1800" b="0" i="1" dirty="0">
                    <a:ea typeface="Calibri" panose="020F0502020204030204" pitchFamily="34" charset="0"/>
                    <a:cs typeface="Arial" panose="020B0604020202020204" pitchFamily="34" charset="0"/>
                  </a:rPr>
                  <a:t>rank-1</a:t>
                </a:r>
                <a:r>
                  <a:rPr lang="en-US" sz="1800" b="0" dirty="0"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/>
                <a:endParaRPr lang="en-US" sz="1800" b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0" name="Content Placeholder 2">
                <a:extLst>
                  <a:ext uri="{FF2B5EF4-FFF2-40B4-BE49-F238E27FC236}">
                    <a16:creationId xmlns:a16="http://schemas.microsoft.com/office/drawing/2014/main" id="{5B310EFB-F6D3-4682-AF17-9A7C48AFCD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922" y="1120425"/>
                <a:ext cx="6004685" cy="4975575"/>
              </a:xfrm>
              <a:blipFill>
                <a:blip r:embed="rId5"/>
                <a:stretch>
                  <a:fillRect l="-609" t="-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1" name="Footer Placeholder 4">
            <a:extLst>
              <a:ext uri="{FF2B5EF4-FFF2-40B4-BE49-F238E27FC236}">
                <a16:creationId xmlns:a16="http://schemas.microsoft.com/office/drawing/2014/main" id="{AED2671E-B275-4AA6-9E47-CA068FA97D1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Rani Keren et al., Huawei</a:t>
            </a: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061F8164-1B65-468C-A587-DB9ED6B192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971488" y="3657600"/>
            <a:ext cx="8936531" cy="7027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2" name="Content Placeholder 2">
                <a:extLst>
                  <a:ext uri="{FF2B5EF4-FFF2-40B4-BE49-F238E27FC236}">
                    <a16:creationId xmlns:a16="http://schemas.microsoft.com/office/drawing/2014/main" id="{DF10943F-79E3-4260-A424-298662E5087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18636" y="4876800"/>
                <a:ext cx="7229964" cy="1458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457200" lvl="1" indent="0"/>
                <a:r>
                  <a:rPr lang="en-US" sz="1400" kern="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With this in mind, we </a:t>
                </a:r>
                <a:r>
                  <a:rPr lang="en-US" sz="1800" b="0" dirty="0">
                    <a:ea typeface="Calibri" panose="020F0502020204030204" pitchFamily="34" charset="0"/>
                    <a:cs typeface="Arial" panose="020B0604020202020204" pitchFamily="34" charset="0"/>
                  </a:rPr>
                  <a:t>analyze two possible feedback types: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Feedback based on separate channel decomposition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1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1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and</a:t>
                </a:r>
                <a:r>
                  <a:rPr lang="en-US" sz="1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1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  <m:r>
                      <a:rPr lang="en-US" sz="14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140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b="0" dirty="0">
                    <a:ea typeface="Calibri" panose="020F0502020204030204" pitchFamily="34" charset="0"/>
                    <a:cs typeface="Arial" panose="020B0604020202020204" pitchFamily="34" charset="0"/>
                  </a:rPr>
                  <a:t>Feedback based on </a:t>
                </a:r>
                <a:r>
                  <a:rPr lang="en-US" sz="1400" dirty="0">
                    <a:ea typeface="Calibri" panose="020F0502020204030204" pitchFamily="34" charset="0"/>
                    <a:cs typeface="Arial" panose="020B0604020202020204" pitchFamily="34" charset="0"/>
                  </a:rPr>
                  <a:t>j</a:t>
                </a:r>
                <a:r>
                  <a:rPr lang="en-US" sz="1400" b="0" dirty="0">
                    <a:ea typeface="Calibri" panose="020F0502020204030204" pitchFamily="34" charset="0"/>
                    <a:cs typeface="Arial" panose="020B0604020202020204" pitchFamily="34" charset="0"/>
                  </a:rPr>
                  <a:t>oint channel decomposition of </a:t>
                </a:r>
                <a:r>
                  <a:rPr lang="en-US" sz="1400" dirty="0">
                    <a:ea typeface="Calibri" panose="020F050202020403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14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oncatenated</a:t>
                </a:r>
                <a:r>
                  <a:rPr lang="en-US" sz="1400" b="1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𝐇</m:t>
                            </m:r>
                          </m:e>
                          <m:sub>
                            <m:r>
                              <a:rPr lang="en-US" sz="1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1,1</m:t>
                            </m:r>
                          </m:sub>
                        </m:sSub>
                        <m: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𝐇</m:t>
                            </m:r>
                          </m:e>
                          <m:sub>
                            <m:r>
                              <a:rPr lang="en-US" sz="1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1,2</m:t>
                            </m:r>
                          </m:sub>
                        </m:sSub>
                      </m:e>
                    </m:d>
                    <m:r>
                      <a:rPr lang="en-US" sz="1400" b="1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140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/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2" name="Content Placeholder 2">
                <a:extLst>
                  <a:ext uri="{FF2B5EF4-FFF2-40B4-BE49-F238E27FC236}">
                    <a16:creationId xmlns:a16="http://schemas.microsoft.com/office/drawing/2014/main" id="{DF10943F-79E3-4260-A424-298662E50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636" y="4876800"/>
                <a:ext cx="7229964" cy="1458447"/>
              </a:xfrm>
              <a:prstGeom prst="rect">
                <a:avLst/>
              </a:prstGeom>
              <a:blipFill>
                <a:blip r:embed="rId7"/>
                <a:stretch>
                  <a:fillRect l="-505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9" name="Picture 98">
            <a:extLst>
              <a:ext uri="{FF2B5EF4-FFF2-40B4-BE49-F238E27FC236}">
                <a16:creationId xmlns:a16="http://schemas.microsoft.com/office/drawing/2014/main" id="{18E15EED-DBC0-4903-9443-ACBB02794C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83795" y="5231290"/>
            <a:ext cx="594360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4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Separate Channel Decomposition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21B5CB-B564-4E32-A594-5F967F59A943}"/>
              </a:ext>
            </a:extLst>
          </p:cNvPr>
          <p:cNvGrpSpPr/>
          <p:nvPr/>
        </p:nvGrpSpPr>
        <p:grpSpPr>
          <a:xfrm>
            <a:off x="6477000" y="1417763"/>
            <a:ext cx="2438400" cy="3535237"/>
            <a:chOff x="6302388" y="2524444"/>
            <a:chExt cx="2807744" cy="3923385"/>
          </a:xfrm>
        </p:grpSpPr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488D7B05-B502-4797-9EA9-CE17C8A3B5DD}"/>
                </a:ext>
              </a:extLst>
            </p:cNvPr>
            <p:cNvSpPr/>
            <p:nvPr/>
          </p:nvSpPr>
          <p:spPr bwMode="auto">
            <a:xfrm>
              <a:off x="7065441" y="3896712"/>
              <a:ext cx="1261538" cy="1335689"/>
            </a:xfrm>
            <a:custGeom>
              <a:avLst/>
              <a:gdLst>
                <a:gd name="connsiteX0" fmla="*/ 0 w 1346416"/>
                <a:gd name="connsiteY0" fmla="*/ 1157889 h 1335689"/>
                <a:gd name="connsiteX1" fmla="*/ 1168400 w 1346416"/>
                <a:gd name="connsiteY1" fmla="*/ 48755 h 1335689"/>
                <a:gd name="connsiteX2" fmla="*/ 1227666 w 1346416"/>
                <a:gd name="connsiteY2" fmla="*/ 311222 h 1335689"/>
                <a:gd name="connsiteX3" fmla="*/ 59266 w 1346416"/>
                <a:gd name="connsiteY3" fmla="*/ 1335689 h 13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6416" h="1335689">
                  <a:moveTo>
                    <a:pt x="0" y="1157889"/>
                  </a:moveTo>
                  <a:cubicBezTo>
                    <a:pt x="481894" y="673877"/>
                    <a:pt x="963789" y="189866"/>
                    <a:pt x="1168400" y="48755"/>
                  </a:cubicBezTo>
                  <a:cubicBezTo>
                    <a:pt x="1373011" y="-92356"/>
                    <a:pt x="1412522" y="96733"/>
                    <a:pt x="1227666" y="311222"/>
                  </a:cubicBezTo>
                  <a:cubicBezTo>
                    <a:pt x="1042810" y="525711"/>
                    <a:pt x="551038" y="930700"/>
                    <a:pt x="59266" y="1335689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3E13828-8957-4B5A-846B-125779DDF186}"/>
                </a:ext>
              </a:extLst>
            </p:cNvPr>
            <p:cNvSpPr/>
            <p:nvPr/>
          </p:nvSpPr>
          <p:spPr bwMode="auto">
            <a:xfrm>
              <a:off x="7065441" y="2944117"/>
              <a:ext cx="1039626" cy="1932684"/>
            </a:xfrm>
            <a:custGeom>
              <a:avLst/>
              <a:gdLst>
                <a:gd name="connsiteX0" fmla="*/ 0 w 1039626"/>
                <a:gd name="connsiteY0" fmla="*/ 1771817 h 1932684"/>
                <a:gd name="connsiteX1" fmla="*/ 821266 w 1039626"/>
                <a:gd name="connsiteY1" fmla="*/ 95417 h 1932684"/>
                <a:gd name="connsiteX2" fmla="*/ 990600 w 1039626"/>
                <a:gd name="connsiteY2" fmla="*/ 391750 h 1932684"/>
                <a:gd name="connsiteX3" fmla="*/ 84666 w 1039626"/>
                <a:gd name="connsiteY3" fmla="*/ 1932684 h 193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9626" h="1932684">
                  <a:moveTo>
                    <a:pt x="0" y="1771817"/>
                  </a:moveTo>
                  <a:cubicBezTo>
                    <a:pt x="328083" y="1048622"/>
                    <a:pt x="656166" y="325428"/>
                    <a:pt x="821266" y="95417"/>
                  </a:cubicBezTo>
                  <a:cubicBezTo>
                    <a:pt x="986366" y="-134594"/>
                    <a:pt x="1113367" y="85539"/>
                    <a:pt x="990600" y="391750"/>
                  </a:cubicBezTo>
                  <a:cubicBezTo>
                    <a:pt x="867833" y="697961"/>
                    <a:pt x="476249" y="1315322"/>
                    <a:pt x="84666" y="1932684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D712A78-73F0-4A32-9395-B7EA362374EE}"/>
                </a:ext>
              </a:extLst>
            </p:cNvPr>
            <p:cNvSpPr/>
            <p:nvPr/>
          </p:nvSpPr>
          <p:spPr bwMode="auto">
            <a:xfrm>
              <a:off x="8250788" y="2605085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FD46FA3-465C-44AB-8632-A909040D0797}"/>
                </a:ext>
              </a:extLst>
            </p:cNvPr>
            <p:cNvCxnSpPr/>
            <p:nvPr/>
          </p:nvCxnSpPr>
          <p:spPr bwMode="auto">
            <a:xfrm flipH="1">
              <a:off x="8132271" y="275575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5A1E5F4-15C6-4834-B9C0-D81BF188892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1" y="261156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196B6D4-8DF7-4E1C-AF2A-2B22D65D30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1" y="2526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87C9236-6EA1-4447-9434-7188AC023C7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0" y="252444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391A4F9-6B52-4431-8362-E5053AFF5967}"/>
                </a:ext>
              </a:extLst>
            </p:cNvPr>
            <p:cNvCxnSpPr/>
            <p:nvPr/>
          </p:nvCxnSpPr>
          <p:spPr bwMode="auto">
            <a:xfrm flipH="1">
              <a:off x="8132272" y="30888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7F241CD-3F5D-4141-BBE1-0BEDEABE85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2" y="29446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4885837-4C75-4AE7-BC34-97EFC299C13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2" y="28595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F09259A-6B97-4E3B-AC73-2B1D684223C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1" y="28575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31D926-FF93-45DA-A75D-8FFAEA057D0F}"/>
                </a:ext>
              </a:extLst>
            </p:cNvPr>
            <p:cNvSpPr/>
            <p:nvPr/>
          </p:nvSpPr>
          <p:spPr bwMode="auto">
            <a:xfrm>
              <a:off x="8517481" y="3693110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AE8525A-0494-47B2-9146-7871E67B9698}"/>
                </a:ext>
              </a:extLst>
            </p:cNvPr>
            <p:cNvSpPr/>
            <p:nvPr/>
          </p:nvSpPr>
          <p:spPr bwMode="auto">
            <a:xfrm>
              <a:off x="8576747" y="4889208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STA3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629C1F1-BB88-403B-B54D-EA2CD18C9494}"/>
                </a:ext>
              </a:extLst>
            </p:cNvPr>
            <p:cNvSpPr/>
            <p:nvPr/>
          </p:nvSpPr>
          <p:spPr bwMode="auto">
            <a:xfrm>
              <a:off x="8020059" y="5838235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STA4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AC98CF1-ACD3-496E-9EC6-64F9B5862B6E}"/>
                </a:ext>
              </a:extLst>
            </p:cNvPr>
            <p:cNvSpPr/>
            <p:nvPr/>
          </p:nvSpPr>
          <p:spPr bwMode="auto">
            <a:xfrm>
              <a:off x="6302388" y="3011904"/>
              <a:ext cx="533385" cy="1335368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AP1</a:t>
              </a: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E35D2D9-ADD3-4E8D-806A-6229FF7D5035}"/>
                </a:ext>
              </a:extLst>
            </p:cNvPr>
            <p:cNvCxnSpPr/>
            <p:nvPr/>
          </p:nvCxnSpPr>
          <p:spPr bwMode="auto">
            <a:xfrm>
              <a:off x="6835773" y="3024656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7324165-ECC8-4B11-A711-CC0CC428E7C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3" y="2880466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30630F4-AABA-4367-91E6-B8CEDD1879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1973" y="2795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08ABFEE-7627-4144-9691-A894A7C0AC8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0074" y="27933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BF7DAB8-8BF9-4180-9072-97BA1BCA9FAC}"/>
                </a:ext>
              </a:extLst>
            </p:cNvPr>
            <p:cNvCxnSpPr/>
            <p:nvPr/>
          </p:nvCxnSpPr>
          <p:spPr bwMode="auto">
            <a:xfrm>
              <a:off x="6831873" y="3416674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54D1F6D-C895-4D33-B5F4-9F77724F07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272484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C9F47FD-275A-4954-9B51-C7BBDA037E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1874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592F487-1F42-40F6-ABB3-EF7E1EDA4FE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18536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FE9F202-D82A-4CDD-BAAE-0962D76FEB47}"/>
                </a:ext>
              </a:extLst>
            </p:cNvPr>
            <p:cNvCxnSpPr/>
            <p:nvPr/>
          </p:nvCxnSpPr>
          <p:spPr bwMode="auto">
            <a:xfrm>
              <a:off x="6837886" y="433501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9F2CAA23-6BC9-4EF7-8D4C-511EF1344E6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2186" y="419082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EB178BA0-82DE-48F8-B62C-B99F0285C7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4086" y="410573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F2D15D9-5C86-4670-AA20-85394FA339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2187" y="410369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7197CFB-D4A4-4A19-A36C-6169B3EE3F81}"/>
                </a:ext>
              </a:extLst>
            </p:cNvPr>
            <p:cNvSpPr/>
            <p:nvPr/>
          </p:nvSpPr>
          <p:spPr bwMode="auto">
            <a:xfrm>
              <a:off x="6302388" y="4807664"/>
              <a:ext cx="533385" cy="13353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AP2</a:t>
              </a: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53C72B6-D6B2-44F7-B8D9-CFE05E034EFB}"/>
                </a:ext>
              </a:extLst>
            </p:cNvPr>
            <p:cNvSpPr/>
            <p:nvPr/>
          </p:nvSpPr>
          <p:spPr bwMode="auto">
            <a:xfrm>
              <a:off x="7116241" y="2761259"/>
              <a:ext cx="937330" cy="981008"/>
            </a:xfrm>
            <a:custGeom>
              <a:avLst/>
              <a:gdLst>
                <a:gd name="connsiteX0" fmla="*/ 0 w 937330"/>
                <a:gd name="connsiteY0" fmla="*/ 862475 h 981008"/>
                <a:gd name="connsiteX1" fmla="*/ 508000 w 937330"/>
                <a:gd name="connsiteY1" fmla="*/ 134342 h 981008"/>
                <a:gd name="connsiteX2" fmla="*/ 880533 w 937330"/>
                <a:gd name="connsiteY2" fmla="*/ 7342 h 981008"/>
                <a:gd name="connsiteX3" fmla="*/ 897466 w 937330"/>
                <a:gd name="connsiteY3" fmla="*/ 235942 h 981008"/>
                <a:gd name="connsiteX4" fmla="*/ 508000 w 937330"/>
                <a:gd name="connsiteY4" fmla="*/ 667742 h 981008"/>
                <a:gd name="connsiteX5" fmla="*/ 42333 w 937330"/>
                <a:gd name="connsiteY5" fmla="*/ 981008 h 981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7330" h="981008">
                  <a:moveTo>
                    <a:pt x="0" y="862475"/>
                  </a:moveTo>
                  <a:cubicBezTo>
                    <a:pt x="180622" y="569669"/>
                    <a:pt x="361245" y="276864"/>
                    <a:pt x="508000" y="134342"/>
                  </a:cubicBezTo>
                  <a:cubicBezTo>
                    <a:pt x="654755" y="-8180"/>
                    <a:pt x="815622" y="-9591"/>
                    <a:pt x="880533" y="7342"/>
                  </a:cubicBezTo>
                  <a:cubicBezTo>
                    <a:pt x="945444" y="24275"/>
                    <a:pt x="959555" y="125875"/>
                    <a:pt x="897466" y="235942"/>
                  </a:cubicBezTo>
                  <a:cubicBezTo>
                    <a:pt x="835377" y="346009"/>
                    <a:pt x="650522" y="543564"/>
                    <a:pt x="508000" y="667742"/>
                  </a:cubicBezTo>
                  <a:cubicBezTo>
                    <a:pt x="365478" y="791920"/>
                    <a:pt x="203905" y="886464"/>
                    <a:pt x="42333" y="98100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8948FD1-2DA0-48B7-AFCF-31B237BA69B3}"/>
                </a:ext>
              </a:extLst>
            </p:cNvPr>
            <p:cNvSpPr/>
            <p:nvPr/>
          </p:nvSpPr>
          <p:spPr bwMode="auto">
            <a:xfrm>
              <a:off x="7116241" y="3793009"/>
              <a:ext cx="1153962" cy="311559"/>
            </a:xfrm>
            <a:custGeom>
              <a:avLst/>
              <a:gdLst>
                <a:gd name="connsiteX0" fmla="*/ 25400 w 1153962"/>
                <a:gd name="connsiteY0" fmla="*/ 25458 h 311559"/>
                <a:gd name="connsiteX1" fmla="*/ 973666 w 1153962"/>
                <a:gd name="connsiteY1" fmla="*/ 8525 h 311559"/>
                <a:gd name="connsiteX2" fmla="*/ 1151466 w 1153962"/>
                <a:gd name="connsiteY2" fmla="*/ 143992 h 311559"/>
                <a:gd name="connsiteX3" fmla="*/ 1032933 w 1153962"/>
                <a:gd name="connsiteY3" fmla="*/ 304858 h 311559"/>
                <a:gd name="connsiteX4" fmla="*/ 474133 w 1153962"/>
                <a:gd name="connsiteY4" fmla="*/ 270992 h 311559"/>
                <a:gd name="connsiteX5" fmla="*/ 0 w 1153962"/>
                <a:gd name="connsiteY5" fmla="*/ 177858 h 311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3962" h="311559">
                  <a:moveTo>
                    <a:pt x="25400" y="25458"/>
                  </a:moveTo>
                  <a:cubicBezTo>
                    <a:pt x="405694" y="7113"/>
                    <a:pt x="785988" y="-11231"/>
                    <a:pt x="973666" y="8525"/>
                  </a:cubicBezTo>
                  <a:cubicBezTo>
                    <a:pt x="1161344" y="28281"/>
                    <a:pt x="1141588" y="94603"/>
                    <a:pt x="1151466" y="143992"/>
                  </a:cubicBezTo>
                  <a:cubicBezTo>
                    <a:pt x="1161344" y="193381"/>
                    <a:pt x="1145822" y="283691"/>
                    <a:pt x="1032933" y="304858"/>
                  </a:cubicBezTo>
                  <a:cubicBezTo>
                    <a:pt x="920044" y="326025"/>
                    <a:pt x="646289" y="292159"/>
                    <a:pt x="474133" y="270992"/>
                  </a:cubicBezTo>
                  <a:cubicBezTo>
                    <a:pt x="301977" y="249825"/>
                    <a:pt x="150988" y="213841"/>
                    <a:pt x="0" y="17785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48624A2B-6AB8-48CF-9388-FA3C4FBFF6CE}"/>
                </a:ext>
              </a:extLst>
            </p:cNvPr>
            <p:cNvSpPr/>
            <p:nvPr/>
          </p:nvSpPr>
          <p:spPr bwMode="auto">
            <a:xfrm>
              <a:off x="7116241" y="4030134"/>
              <a:ext cx="1215943" cy="841005"/>
            </a:xfrm>
            <a:custGeom>
              <a:avLst/>
              <a:gdLst>
                <a:gd name="connsiteX0" fmla="*/ 33866 w 1215943"/>
                <a:gd name="connsiteY0" fmla="*/ 0 h 841005"/>
                <a:gd name="connsiteX1" fmla="*/ 1083733 w 1215943"/>
                <a:gd name="connsiteY1" fmla="*/ 524933 h 841005"/>
                <a:gd name="connsiteX2" fmla="*/ 1176866 w 1215943"/>
                <a:gd name="connsiteY2" fmla="*/ 829733 h 841005"/>
                <a:gd name="connsiteX3" fmla="*/ 863600 w 1215943"/>
                <a:gd name="connsiteY3" fmla="*/ 711200 h 841005"/>
                <a:gd name="connsiteX4" fmla="*/ 0 w 1215943"/>
                <a:gd name="connsiteY4" fmla="*/ 118533 h 84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943" h="841005">
                  <a:moveTo>
                    <a:pt x="33866" y="0"/>
                  </a:moveTo>
                  <a:cubicBezTo>
                    <a:pt x="463549" y="193322"/>
                    <a:pt x="893233" y="386644"/>
                    <a:pt x="1083733" y="524933"/>
                  </a:cubicBezTo>
                  <a:cubicBezTo>
                    <a:pt x="1274233" y="663222"/>
                    <a:pt x="1213555" y="798689"/>
                    <a:pt x="1176866" y="829733"/>
                  </a:cubicBezTo>
                  <a:cubicBezTo>
                    <a:pt x="1140177" y="860777"/>
                    <a:pt x="1059744" y="829733"/>
                    <a:pt x="863600" y="711200"/>
                  </a:cubicBezTo>
                  <a:cubicBezTo>
                    <a:pt x="667456" y="592667"/>
                    <a:pt x="333728" y="355600"/>
                    <a:pt x="0" y="1185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DBA88FF-E65F-4FE9-8422-D36AE5032592}"/>
                </a:ext>
              </a:extLst>
            </p:cNvPr>
            <p:cNvSpPr/>
            <p:nvPr/>
          </p:nvSpPr>
          <p:spPr bwMode="auto">
            <a:xfrm>
              <a:off x="7065441" y="4191001"/>
              <a:ext cx="1126387" cy="1508800"/>
            </a:xfrm>
            <a:custGeom>
              <a:avLst/>
              <a:gdLst>
                <a:gd name="connsiteX0" fmla="*/ 59266 w 1126387"/>
                <a:gd name="connsiteY0" fmla="*/ 0 h 1508800"/>
                <a:gd name="connsiteX1" fmla="*/ 1058333 w 1126387"/>
                <a:gd name="connsiteY1" fmla="*/ 1227666 h 1508800"/>
                <a:gd name="connsiteX2" fmla="*/ 922866 w 1126387"/>
                <a:gd name="connsiteY2" fmla="*/ 1422400 h 1508800"/>
                <a:gd name="connsiteX3" fmla="*/ 0 w 1126387"/>
                <a:gd name="connsiteY3" fmla="*/ 93133 h 150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6387" h="1508800">
                  <a:moveTo>
                    <a:pt x="59266" y="0"/>
                  </a:moveTo>
                  <a:cubicBezTo>
                    <a:pt x="486833" y="495299"/>
                    <a:pt x="914400" y="990599"/>
                    <a:pt x="1058333" y="1227666"/>
                  </a:cubicBezTo>
                  <a:cubicBezTo>
                    <a:pt x="1202266" y="1464733"/>
                    <a:pt x="1099255" y="1611489"/>
                    <a:pt x="922866" y="1422400"/>
                  </a:cubicBezTo>
                  <a:cubicBezTo>
                    <a:pt x="746477" y="1233311"/>
                    <a:pt x="373238" y="663222"/>
                    <a:pt x="0" y="931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7C43DEDB-C171-417C-8FCE-3B69BA960DC5}"/>
                </a:ext>
              </a:extLst>
            </p:cNvPr>
            <p:cNvSpPr/>
            <p:nvPr/>
          </p:nvSpPr>
          <p:spPr bwMode="auto">
            <a:xfrm>
              <a:off x="7031574" y="5545667"/>
              <a:ext cx="805246" cy="501190"/>
            </a:xfrm>
            <a:custGeom>
              <a:avLst/>
              <a:gdLst>
                <a:gd name="connsiteX0" fmla="*/ 0 w 805246"/>
                <a:gd name="connsiteY0" fmla="*/ 0 h 501190"/>
                <a:gd name="connsiteX1" fmla="*/ 745067 w 805246"/>
                <a:gd name="connsiteY1" fmla="*/ 296334 h 501190"/>
                <a:gd name="connsiteX2" fmla="*/ 677333 w 805246"/>
                <a:gd name="connsiteY2" fmla="*/ 499534 h 501190"/>
                <a:gd name="connsiteX3" fmla="*/ 16933 w 805246"/>
                <a:gd name="connsiteY3" fmla="*/ 186267 h 50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246" h="501190">
                  <a:moveTo>
                    <a:pt x="0" y="0"/>
                  </a:moveTo>
                  <a:cubicBezTo>
                    <a:pt x="316089" y="106539"/>
                    <a:pt x="632178" y="213078"/>
                    <a:pt x="745067" y="296334"/>
                  </a:cubicBezTo>
                  <a:cubicBezTo>
                    <a:pt x="857956" y="379590"/>
                    <a:pt x="798689" y="517878"/>
                    <a:pt x="677333" y="499534"/>
                  </a:cubicBezTo>
                  <a:cubicBezTo>
                    <a:pt x="555977" y="481190"/>
                    <a:pt x="286455" y="333728"/>
                    <a:pt x="16933" y="186267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6CE7AF16-A576-48F7-9559-247E62BB3739}"/>
                </a:ext>
              </a:extLst>
            </p:cNvPr>
            <p:cNvSpPr/>
            <p:nvPr/>
          </p:nvSpPr>
          <p:spPr bwMode="auto">
            <a:xfrm>
              <a:off x="7073907" y="5002652"/>
              <a:ext cx="1344302" cy="492215"/>
            </a:xfrm>
            <a:custGeom>
              <a:avLst/>
              <a:gdLst>
                <a:gd name="connsiteX0" fmla="*/ 0 w 1344302"/>
                <a:gd name="connsiteY0" fmla="*/ 305949 h 492215"/>
                <a:gd name="connsiteX1" fmla="*/ 1117600 w 1344302"/>
                <a:gd name="connsiteY1" fmla="*/ 1149 h 492215"/>
                <a:gd name="connsiteX2" fmla="*/ 1253067 w 1344302"/>
                <a:gd name="connsiteY2" fmla="*/ 212815 h 492215"/>
                <a:gd name="connsiteX3" fmla="*/ 42334 w 1344302"/>
                <a:gd name="connsiteY3" fmla="*/ 492215 h 492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4302" h="492215">
                  <a:moveTo>
                    <a:pt x="0" y="305949"/>
                  </a:moveTo>
                  <a:cubicBezTo>
                    <a:pt x="454378" y="161310"/>
                    <a:pt x="908756" y="16671"/>
                    <a:pt x="1117600" y="1149"/>
                  </a:cubicBezTo>
                  <a:cubicBezTo>
                    <a:pt x="1326444" y="-14373"/>
                    <a:pt x="1432278" y="130971"/>
                    <a:pt x="1253067" y="212815"/>
                  </a:cubicBezTo>
                  <a:cubicBezTo>
                    <a:pt x="1073856" y="294659"/>
                    <a:pt x="558095" y="393437"/>
                    <a:pt x="42334" y="492215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DDBC405A-53D4-4ED7-ABE9-43EC2A6B584E}"/>
                </a:ext>
              </a:extLst>
            </p:cNvPr>
            <p:cNvCxnSpPr/>
            <p:nvPr/>
          </p:nvCxnSpPr>
          <p:spPr bwMode="auto">
            <a:xfrm>
              <a:off x="6831873" y="38783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44652785-5BC9-4252-AEF3-7B1F4A23441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7341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A2F5AA29-DA5C-449D-A85B-372D1C4069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6490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736EA1BD-018D-4C20-8D03-AF31F4C49D1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6470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47F3F129-D0AD-4E44-B661-533F902630B2}"/>
                </a:ext>
              </a:extLst>
            </p:cNvPr>
            <p:cNvCxnSpPr/>
            <p:nvPr/>
          </p:nvCxnSpPr>
          <p:spPr bwMode="auto">
            <a:xfrm>
              <a:off x="6834690" y="4819099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16672CB-EB60-4B21-9A26-E3EBA3A2DE9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8990" y="4674909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548CD8F1-C465-4C52-9D7A-71E8810A65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0890" y="458982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FA8C74D2-0714-406C-A055-8F682EA313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8991" y="45877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FFC44D-88EB-45A2-B974-54BB7D9F8C18}"/>
                </a:ext>
              </a:extLst>
            </p:cNvPr>
            <p:cNvCxnSpPr/>
            <p:nvPr/>
          </p:nvCxnSpPr>
          <p:spPr bwMode="auto">
            <a:xfrm>
              <a:off x="6830790" y="52111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DBEF769F-16FB-45CD-A405-3C7F17FB379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0669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B9C7290-0957-4468-BDF0-2C5BEA435F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49818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711F1950-6F82-4239-AC22-4F44293EB15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49798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A5C594E2-CD74-4B28-A852-A467837228CE}"/>
                </a:ext>
              </a:extLst>
            </p:cNvPr>
            <p:cNvCxnSpPr/>
            <p:nvPr/>
          </p:nvCxnSpPr>
          <p:spPr bwMode="auto">
            <a:xfrm>
              <a:off x="6836803" y="6129453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DA1941B-59D4-4341-92EF-493AB97CB3E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1103" y="5985263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17A35FEF-DAFC-4379-A27A-403C28AF99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3003" y="590018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6388EAC1-9FC4-4ADA-9733-58CCCBCABB3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1104" y="5898140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89499A4-479B-4E9A-85B9-75293F139F0D}"/>
                </a:ext>
              </a:extLst>
            </p:cNvPr>
            <p:cNvCxnSpPr/>
            <p:nvPr/>
          </p:nvCxnSpPr>
          <p:spPr bwMode="auto">
            <a:xfrm>
              <a:off x="6830790" y="567279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A897105-25CC-487F-8672-315BC665A05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52860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FE99E0A7-DB7F-420D-86A5-6F54F70775E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544352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FC5C03F6-EEA3-4429-9F36-E0A3372987D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5441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31B58690-F109-4DE5-80BF-EA0FA9B78BFB}"/>
                </a:ext>
              </a:extLst>
            </p:cNvPr>
            <p:cNvCxnSpPr/>
            <p:nvPr/>
          </p:nvCxnSpPr>
          <p:spPr bwMode="auto">
            <a:xfrm flipH="1">
              <a:off x="8399094" y="383569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FFE98F46-2D73-4764-A34F-A00EC76813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4" y="369150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6388BC74-17EB-4CBC-98FC-619BEC4880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4" y="360642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56FA5E04-8655-4D10-8304-DED62A11D8E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3" y="3604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E999E0A1-C817-4D5D-BC04-20AC7F407E32}"/>
                </a:ext>
              </a:extLst>
            </p:cNvPr>
            <p:cNvCxnSpPr/>
            <p:nvPr/>
          </p:nvCxnSpPr>
          <p:spPr bwMode="auto">
            <a:xfrm flipH="1">
              <a:off x="8399095" y="416879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9BD1659-811C-4853-9970-79E6501F9B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5" y="402460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06D7A688-89C8-42AB-89C1-BF9DBC0A733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5" y="393952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BC928BBB-EF36-4881-8763-B0F8E757184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4" y="393748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73B443DB-52D9-40FC-B57C-B2E3F943D0E4}"/>
                </a:ext>
              </a:extLst>
            </p:cNvPr>
            <p:cNvCxnSpPr/>
            <p:nvPr/>
          </p:nvCxnSpPr>
          <p:spPr bwMode="auto">
            <a:xfrm flipH="1">
              <a:off x="8462572" y="503226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496EB473-4A06-47F3-AB33-FB5A100BA73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2" y="488807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303A1429-BCA4-4A5B-8898-DCC41D37EDF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2" y="480298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423FB89A-FCAE-440C-8495-00E11625B33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1" y="480094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917FA6B6-E149-40F8-ABC4-459823794047}"/>
                </a:ext>
              </a:extLst>
            </p:cNvPr>
            <p:cNvCxnSpPr/>
            <p:nvPr/>
          </p:nvCxnSpPr>
          <p:spPr bwMode="auto">
            <a:xfrm flipH="1">
              <a:off x="8462573" y="536535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4ABBF9DA-2701-412C-A177-D000CAE7A4A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3" y="522116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9716A136-F1BF-4E95-ACF0-9381151971B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3" y="51360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C8BDE531-8DFE-4F65-AC4E-66A4F0411CB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2" y="51340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BE0486FA-CF01-47B9-A459-60EA9956EBC2}"/>
                </a:ext>
              </a:extLst>
            </p:cNvPr>
            <p:cNvCxnSpPr/>
            <p:nvPr/>
          </p:nvCxnSpPr>
          <p:spPr bwMode="auto">
            <a:xfrm flipH="1">
              <a:off x="7904728" y="59850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B47109BA-4AED-48D1-878F-A769284805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8" y="58408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65101732-0B3B-4C05-ABC5-CDB1F5FFE2A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8" y="57557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3758EFB8-A777-4BD2-A149-FB30021E5ED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7" y="57537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F1D9CA44-142B-4D17-99D3-122317C46C57}"/>
                </a:ext>
              </a:extLst>
            </p:cNvPr>
            <p:cNvCxnSpPr/>
            <p:nvPr/>
          </p:nvCxnSpPr>
          <p:spPr bwMode="auto">
            <a:xfrm flipH="1">
              <a:off x="7904729" y="631811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738836EB-8CC7-44E0-9CD2-7F1B136594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9" y="617392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2F3D8C1E-D064-4ABB-9BF0-E534B231CB6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9" y="60888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AF2C8F0B-96BD-405E-87C8-4BF7A3F9648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8" y="60868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/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𝐇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9" name="Picture 88">
            <a:extLst>
              <a:ext uri="{FF2B5EF4-FFF2-40B4-BE49-F238E27FC236}">
                <a16:creationId xmlns:a16="http://schemas.microsoft.com/office/drawing/2014/main" id="{790EC9C5-C96D-41FE-9D41-F2BFA278E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838960"/>
            <a:ext cx="5943600" cy="294640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40E84631-15F4-4483-B73A-9C3F5CBEC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209800"/>
            <a:ext cx="5943600" cy="2946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0" name="Content Placeholder 2">
                <a:extLst>
                  <a:ext uri="{FF2B5EF4-FFF2-40B4-BE49-F238E27FC236}">
                    <a16:creationId xmlns:a16="http://schemas.microsoft.com/office/drawing/2014/main" id="{5B310EFB-F6D3-4682-AF17-9A7C48AFCD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6923" y="1385740"/>
                <a:ext cx="5874638" cy="4750857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STA1 first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decomposes (its estimate of)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AP1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sets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𝐰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1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in the null-space of the reported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18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𝐯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1,1</m:t>
                            </m:r>
                          </m:sub>
                        </m:sSub>
                      </m:e>
                      <m:sup>
                        <m:r>
                          <a:rPr lang="en-US" sz="1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,</a:t>
                </a:r>
                <a:r>
                  <a:rPr lang="en-US" sz="1800" b="1" dirty="0">
                    <a:solidFill>
                      <a:srgbClr val="0000FF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so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the</a:t>
                </a:r>
                <a:r>
                  <a:rPr lang="en-US" sz="1800" b="0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interference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becomes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/>
                <a:endParaRPr lang="en-US" sz="180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     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800" b="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     </a:t>
                </a:r>
                <a:endParaRPr lang="en-US" sz="1800" b="0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i.e. </a:t>
                </a:r>
                <a:r>
                  <a:rPr lang="en-US" sz="1800" b="0" dirty="0">
                    <a:solidFill>
                      <a:schemeClr val="tx1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interference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modulated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1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𝐮</m:t>
                            </m:r>
                          </m:e>
                        </m:acc>
                      </m:e>
                      <m:sub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0" name="Content Placeholder 2">
                <a:extLst>
                  <a:ext uri="{FF2B5EF4-FFF2-40B4-BE49-F238E27FC236}">
                    <a16:creationId xmlns:a16="http://schemas.microsoft.com/office/drawing/2014/main" id="{5B310EFB-F6D3-4682-AF17-9A7C48AFCD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923" y="1385740"/>
                <a:ext cx="5874638" cy="4750857"/>
              </a:xfrm>
              <a:blipFill>
                <a:blip r:embed="rId5"/>
                <a:stretch>
                  <a:fillRect l="-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1" name="Footer Placeholder 4">
            <a:extLst>
              <a:ext uri="{FF2B5EF4-FFF2-40B4-BE49-F238E27FC236}">
                <a16:creationId xmlns:a16="http://schemas.microsoft.com/office/drawing/2014/main" id="{AED2671E-B275-4AA6-9E47-CA068FA97D1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Rani Keren et al., Huawei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ED614F73-104C-4A8D-B493-3E98381FF4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067198" y="2347349"/>
            <a:ext cx="8249218" cy="6204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3B2057-EF99-4D52-ADE4-95830CC524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477700" y="3940706"/>
            <a:ext cx="8023884" cy="1220728"/>
          </a:xfrm>
          <a:prstGeom prst="rect">
            <a:avLst/>
          </a:prstGeom>
        </p:spPr>
      </p:pic>
      <p:sp>
        <p:nvSpPr>
          <p:cNvPr id="92" name="Content Placeholder 2">
            <a:extLst>
              <a:ext uri="{FF2B5EF4-FFF2-40B4-BE49-F238E27FC236}">
                <a16:creationId xmlns:a16="http://schemas.microsoft.com/office/drawing/2014/main" id="{A3DDE19C-60E0-4645-8979-65721198B367}"/>
              </a:ext>
            </a:extLst>
          </p:cNvPr>
          <p:cNvSpPr txBox="1">
            <a:spLocks/>
          </p:cNvSpPr>
          <p:nvPr/>
        </p:nvSpPr>
        <p:spPr bwMode="auto">
          <a:xfrm>
            <a:off x="634246" y="5715000"/>
            <a:ext cx="8204954" cy="9610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400" kern="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0" kern="0" dirty="0">
                <a:solidFill>
                  <a:schemeClr val="tx1"/>
                </a:solidFill>
              </a:rPr>
              <a:t>The derivation above (and in the following slides) assumes zero-forcing like precoding for simplicity. Obviously, similar precoding variations (e.g. LMMSE) can also be used.</a:t>
            </a:r>
            <a:endParaRPr lang="en-US" sz="1400" b="0" kern="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4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Separate Channel Decomposition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21B5CB-B564-4E32-A594-5F967F59A943}"/>
              </a:ext>
            </a:extLst>
          </p:cNvPr>
          <p:cNvGrpSpPr/>
          <p:nvPr/>
        </p:nvGrpSpPr>
        <p:grpSpPr>
          <a:xfrm>
            <a:off x="6477000" y="1417763"/>
            <a:ext cx="2438400" cy="3535237"/>
            <a:chOff x="6302388" y="2524444"/>
            <a:chExt cx="2807744" cy="3923385"/>
          </a:xfrm>
        </p:grpSpPr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488D7B05-B502-4797-9EA9-CE17C8A3B5DD}"/>
                </a:ext>
              </a:extLst>
            </p:cNvPr>
            <p:cNvSpPr/>
            <p:nvPr/>
          </p:nvSpPr>
          <p:spPr bwMode="auto">
            <a:xfrm>
              <a:off x="7065441" y="3896712"/>
              <a:ext cx="1261538" cy="1335689"/>
            </a:xfrm>
            <a:custGeom>
              <a:avLst/>
              <a:gdLst>
                <a:gd name="connsiteX0" fmla="*/ 0 w 1346416"/>
                <a:gd name="connsiteY0" fmla="*/ 1157889 h 1335689"/>
                <a:gd name="connsiteX1" fmla="*/ 1168400 w 1346416"/>
                <a:gd name="connsiteY1" fmla="*/ 48755 h 1335689"/>
                <a:gd name="connsiteX2" fmla="*/ 1227666 w 1346416"/>
                <a:gd name="connsiteY2" fmla="*/ 311222 h 1335689"/>
                <a:gd name="connsiteX3" fmla="*/ 59266 w 1346416"/>
                <a:gd name="connsiteY3" fmla="*/ 1335689 h 13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6416" h="1335689">
                  <a:moveTo>
                    <a:pt x="0" y="1157889"/>
                  </a:moveTo>
                  <a:cubicBezTo>
                    <a:pt x="481894" y="673877"/>
                    <a:pt x="963789" y="189866"/>
                    <a:pt x="1168400" y="48755"/>
                  </a:cubicBezTo>
                  <a:cubicBezTo>
                    <a:pt x="1373011" y="-92356"/>
                    <a:pt x="1412522" y="96733"/>
                    <a:pt x="1227666" y="311222"/>
                  </a:cubicBezTo>
                  <a:cubicBezTo>
                    <a:pt x="1042810" y="525711"/>
                    <a:pt x="551038" y="930700"/>
                    <a:pt x="59266" y="1335689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3E13828-8957-4B5A-846B-125779DDF186}"/>
                </a:ext>
              </a:extLst>
            </p:cNvPr>
            <p:cNvSpPr/>
            <p:nvPr/>
          </p:nvSpPr>
          <p:spPr bwMode="auto">
            <a:xfrm>
              <a:off x="7065441" y="2944117"/>
              <a:ext cx="1039626" cy="1932684"/>
            </a:xfrm>
            <a:custGeom>
              <a:avLst/>
              <a:gdLst>
                <a:gd name="connsiteX0" fmla="*/ 0 w 1039626"/>
                <a:gd name="connsiteY0" fmla="*/ 1771817 h 1932684"/>
                <a:gd name="connsiteX1" fmla="*/ 821266 w 1039626"/>
                <a:gd name="connsiteY1" fmla="*/ 95417 h 1932684"/>
                <a:gd name="connsiteX2" fmla="*/ 990600 w 1039626"/>
                <a:gd name="connsiteY2" fmla="*/ 391750 h 1932684"/>
                <a:gd name="connsiteX3" fmla="*/ 84666 w 1039626"/>
                <a:gd name="connsiteY3" fmla="*/ 1932684 h 193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9626" h="1932684">
                  <a:moveTo>
                    <a:pt x="0" y="1771817"/>
                  </a:moveTo>
                  <a:cubicBezTo>
                    <a:pt x="328083" y="1048622"/>
                    <a:pt x="656166" y="325428"/>
                    <a:pt x="821266" y="95417"/>
                  </a:cubicBezTo>
                  <a:cubicBezTo>
                    <a:pt x="986366" y="-134594"/>
                    <a:pt x="1113367" y="85539"/>
                    <a:pt x="990600" y="391750"/>
                  </a:cubicBezTo>
                  <a:cubicBezTo>
                    <a:pt x="867833" y="697961"/>
                    <a:pt x="476249" y="1315322"/>
                    <a:pt x="84666" y="1932684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D712A78-73F0-4A32-9395-B7EA362374EE}"/>
                </a:ext>
              </a:extLst>
            </p:cNvPr>
            <p:cNvSpPr/>
            <p:nvPr/>
          </p:nvSpPr>
          <p:spPr bwMode="auto">
            <a:xfrm>
              <a:off x="8250788" y="2605085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FD46FA3-465C-44AB-8632-A909040D0797}"/>
                </a:ext>
              </a:extLst>
            </p:cNvPr>
            <p:cNvCxnSpPr/>
            <p:nvPr/>
          </p:nvCxnSpPr>
          <p:spPr bwMode="auto">
            <a:xfrm flipH="1">
              <a:off x="8132271" y="275575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5A1E5F4-15C6-4834-B9C0-D81BF188892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1" y="261156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196B6D4-8DF7-4E1C-AF2A-2B22D65D30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1" y="2526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87C9236-6EA1-4447-9434-7188AC023C7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0" y="252444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391A4F9-6B52-4431-8362-E5053AFF5967}"/>
                </a:ext>
              </a:extLst>
            </p:cNvPr>
            <p:cNvCxnSpPr/>
            <p:nvPr/>
          </p:nvCxnSpPr>
          <p:spPr bwMode="auto">
            <a:xfrm flipH="1">
              <a:off x="8132272" y="30888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7F241CD-3F5D-4141-BBE1-0BEDEABE85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2" y="29446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4885837-4C75-4AE7-BC34-97EFC299C13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2" y="28595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F09259A-6B97-4E3B-AC73-2B1D684223C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1" y="28575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31D926-FF93-45DA-A75D-8FFAEA057D0F}"/>
                </a:ext>
              </a:extLst>
            </p:cNvPr>
            <p:cNvSpPr/>
            <p:nvPr/>
          </p:nvSpPr>
          <p:spPr bwMode="auto">
            <a:xfrm>
              <a:off x="8517481" y="3693110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AE8525A-0494-47B2-9146-7871E67B9698}"/>
                </a:ext>
              </a:extLst>
            </p:cNvPr>
            <p:cNvSpPr/>
            <p:nvPr/>
          </p:nvSpPr>
          <p:spPr bwMode="auto">
            <a:xfrm>
              <a:off x="8576747" y="4889208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STA3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629C1F1-BB88-403B-B54D-EA2CD18C9494}"/>
                </a:ext>
              </a:extLst>
            </p:cNvPr>
            <p:cNvSpPr/>
            <p:nvPr/>
          </p:nvSpPr>
          <p:spPr bwMode="auto">
            <a:xfrm>
              <a:off x="8020059" y="5838235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STA4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AC98CF1-ACD3-496E-9EC6-64F9B5862B6E}"/>
                </a:ext>
              </a:extLst>
            </p:cNvPr>
            <p:cNvSpPr/>
            <p:nvPr/>
          </p:nvSpPr>
          <p:spPr bwMode="auto">
            <a:xfrm>
              <a:off x="6302388" y="3011904"/>
              <a:ext cx="533385" cy="1335368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AP1</a:t>
              </a: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E35D2D9-ADD3-4E8D-806A-6229FF7D5035}"/>
                </a:ext>
              </a:extLst>
            </p:cNvPr>
            <p:cNvCxnSpPr/>
            <p:nvPr/>
          </p:nvCxnSpPr>
          <p:spPr bwMode="auto">
            <a:xfrm>
              <a:off x="6835773" y="3024656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7324165-ECC8-4B11-A711-CC0CC428E7C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3" y="2880466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30630F4-AABA-4367-91E6-B8CEDD1879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1973" y="2795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08ABFEE-7627-4144-9691-A894A7C0AC8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0074" y="27933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BF7DAB8-8BF9-4180-9072-97BA1BCA9FAC}"/>
                </a:ext>
              </a:extLst>
            </p:cNvPr>
            <p:cNvCxnSpPr/>
            <p:nvPr/>
          </p:nvCxnSpPr>
          <p:spPr bwMode="auto">
            <a:xfrm>
              <a:off x="6831873" y="3416674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54D1F6D-C895-4D33-B5F4-9F77724F07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272484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C9F47FD-275A-4954-9B51-C7BBDA037E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1874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592F487-1F42-40F6-ABB3-EF7E1EDA4FE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18536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FE9F202-D82A-4CDD-BAAE-0962D76FEB47}"/>
                </a:ext>
              </a:extLst>
            </p:cNvPr>
            <p:cNvCxnSpPr/>
            <p:nvPr/>
          </p:nvCxnSpPr>
          <p:spPr bwMode="auto">
            <a:xfrm>
              <a:off x="6837886" y="433501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9F2CAA23-6BC9-4EF7-8D4C-511EF1344E6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2186" y="419082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EB178BA0-82DE-48F8-B62C-B99F0285C7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4086" y="410573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F2D15D9-5C86-4670-AA20-85394FA339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2187" y="410369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7197CFB-D4A4-4A19-A36C-6169B3EE3F81}"/>
                </a:ext>
              </a:extLst>
            </p:cNvPr>
            <p:cNvSpPr/>
            <p:nvPr/>
          </p:nvSpPr>
          <p:spPr bwMode="auto">
            <a:xfrm>
              <a:off x="6302388" y="4807664"/>
              <a:ext cx="533385" cy="13353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AP2</a:t>
              </a: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53C72B6-D6B2-44F7-B8D9-CFE05E034EFB}"/>
                </a:ext>
              </a:extLst>
            </p:cNvPr>
            <p:cNvSpPr/>
            <p:nvPr/>
          </p:nvSpPr>
          <p:spPr bwMode="auto">
            <a:xfrm>
              <a:off x="7116241" y="2761259"/>
              <a:ext cx="937330" cy="981008"/>
            </a:xfrm>
            <a:custGeom>
              <a:avLst/>
              <a:gdLst>
                <a:gd name="connsiteX0" fmla="*/ 0 w 937330"/>
                <a:gd name="connsiteY0" fmla="*/ 862475 h 981008"/>
                <a:gd name="connsiteX1" fmla="*/ 508000 w 937330"/>
                <a:gd name="connsiteY1" fmla="*/ 134342 h 981008"/>
                <a:gd name="connsiteX2" fmla="*/ 880533 w 937330"/>
                <a:gd name="connsiteY2" fmla="*/ 7342 h 981008"/>
                <a:gd name="connsiteX3" fmla="*/ 897466 w 937330"/>
                <a:gd name="connsiteY3" fmla="*/ 235942 h 981008"/>
                <a:gd name="connsiteX4" fmla="*/ 508000 w 937330"/>
                <a:gd name="connsiteY4" fmla="*/ 667742 h 981008"/>
                <a:gd name="connsiteX5" fmla="*/ 42333 w 937330"/>
                <a:gd name="connsiteY5" fmla="*/ 981008 h 981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7330" h="981008">
                  <a:moveTo>
                    <a:pt x="0" y="862475"/>
                  </a:moveTo>
                  <a:cubicBezTo>
                    <a:pt x="180622" y="569669"/>
                    <a:pt x="361245" y="276864"/>
                    <a:pt x="508000" y="134342"/>
                  </a:cubicBezTo>
                  <a:cubicBezTo>
                    <a:pt x="654755" y="-8180"/>
                    <a:pt x="815622" y="-9591"/>
                    <a:pt x="880533" y="7342"/>
                  </a:cubicBezTo>
                  <a:cubicBezTo>
                    <a:pt x="945444" y="24275"/>
                    <a:pt x="959555" y="125875"/>
                    <a:pt x="897466" y="235942"/>
                  </a:cubicBezTo>
                  <a:cubicBezTo>
                    <a:pt x="835377" y="346009"/>
                    <a:pt x="650522" y="543564"/>
                    <a:pt x="508000" y="667742"/>
                  </a:cubicBezTo>
                  <a:cubicBezTo>
                    <a:pt x="365478" y="791920"/>
                    <a:pt x="203905" y="886464"/>
                    <a:pt x="42333" y="98100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8948FD1-2DA0-48B7-AFCF-31B237BA69B3}"/>
                </a:ext>
              </a:extLst>
            </p:cNvPr>
            <p:cNvSpPr/>
            <p:nvPr/>
          </p:nvSpPr>
          <p:spPr bwMode="auto">
            <a:xfrm>
              <a:off x="7116241" y="3793009"/>
              <a:ext cx="1153962" cy="311559"/>
            </a:xfrm>
            <a:custGeom>
              <a:avLst/>
              <a:gdLst>
                <a:gd name="connsiteX0" fmla="*/ 25400 w 1153962"/>
                <a:gd name="connsiteY0" fmla="*/ 25458 h 311559"/>
                <a:gd name="connsiteX1" fmla="*/ 973666 w 1153962"/>
                <a:gd name="connsiteY1" fmla="*/ 8525 h 311559"/>
                <a:gd name="connsiteX2" fmla="*/ 1151466 w 1153962"/>
                <a:gd name="connsiteY2" fmla="*/ 143992 h 311559"/>
                <a:gd name="connsiteX3" fmla="*/ 1032933 w 1153962"/>
                <a:gd name="connsiteY3" fmla="*/ 304858 h 311559"/>
                <a:gd name="connsiteX4" fmla="*/ 474133 w 1153962"/>
                <a:gd name="connsiteY4" fmla="*/ 270992 h 311559"/>
                <a:gd name="connsiteX5" fmla="*/ 0 w 1153962"/>
                <a:gd name="connsiteY5" fmla="*/ 177858 h 311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3962" h="311559">
                  <a:moveTo>
                    <a:pt x="25400" y="25458"/>
                  </a:moveTo>
                  <a:cubicBezTo>
                    <a:pt x="405694" y="7113"/>
                    <a:pt x="785988" y="-11231"/>
                    <a:pt x="973666" y="8525"/>
                  </a:cubicBezTo>
                  <a:cubicBezTo>
                    <a:pt x="1161344" y="28281"/>
                    <a:pt x="1141588" y="94603"/>
                    <a:pt x="1151466" y="143992"/>
                  </a:cubicBezTo>
                  <a:cubicBezTo>
                    <a:pt x="1161344" y="193381"/>
                    <a:pt x="1145822" y="283691"/>
                    <a:pt x="1032933" y="304858"/>
                  </a:cubicBezTo>
                  <a:cubicBezTo>
                    <a:pt x="920044" y="326025"/>
                    <a:pt x="646289" y="292159"/>
                    <a:pt x="474133" y="270992"/>
                  </a:cubicBezTo>
                  <a:cubicBezTo>
                    <a:pt x="301977" y="249825"/>
                    <a:pt x="150988" y="213841"/>
                    <a:pt x="0" y="17785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48624A2B-6AB8-48CF-9388-FA3C4FBFF6CE}"/>
                </a:ext>
              </a:extLst>
            </p:cNvPr>
            <p:cNvSpPr/>
            <p:nvPr/>
          </p:nvSpPr>
          <p:spPr bwMode="auto">
            <a:xfrm>
              <a:off x="7116241" y="4030134"/>
              <a:ext cx="1215943" cy="841005"/>
            </a:xfrm>
            <a:custGeom>
              <a:avLst/>
              <a:gdLst>
                <a:gd name="connsiteX0" fmla="*/ 33866 w 1215943"/>
                <a:gd name="connsiteY0" fmla="*/ 0 h 841005"/>
                <a:gd name="connsiteX1" fmla="*/ 1083733 w 1215943"/>
                <a:gd name="connsiteY1" fmla="*/ 524933 h 841005"/>
                <a:gd name="connsiteX2" fmla="*/ 1176866 w 1215943"/>
                <a:gd name="connsiteY2" fmla="*/ 829733 h 841005"/>
                <a:gd name="connsiteX3" fmla="*/ 863600 w 1215943"/>
                <a:gd name="connsiteY3" fmla="*/ 711200 h 841005"/>
                <a:gd name="connsiteX4" fmla="*/ 0 w 1215943"/>
                <a:gd name="connsiteY4" fmla="*/ 118533 h 84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943" h="841005">
                  <a:moveTo>
                    <a:pt x="33866" y="0"/>
                  </a:moveTo>
                  <a:cubicBezTo>
                    <a:pt x="463549" y="193322"/>
                    <a:pt x="893233" y="386644"/>
                    <a:pt x="1083733" y="524933"/>
                  </a:cubicBezTo>
                  <a:cubicBezTo>
                    <a:pt x="1274233" y="663222"/>
                    <a:pt x="1213555" y="798689"/>
                    <a:pt x="1176866" y="829733"/>
                  </a:cubicBezTo>
                  <a:cubicBezTo>
                    <a:pt x="1140177" y="860777"/>
                    <a:pt x="1059744" y="829733"/>
                    <a:pt x="863600" y="711200"/>
                  </a:cubicBezTo>
                  <a:cubicBezTo>
                    <a:pt x="667456" y="592667"/>
                    <a:pt x="333728" y="355600"/>
                    <a:pt x="0" y="1185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DBA88FF-E65F-4FE9-8422-D36AE5032592}"/>
                </a:ext>
              </a:extLst>
            </p:cNvPr>
            <p:cNvSpPr/>
            <p:nvPr/>
          </p:nvSpPr>
          <p:spPr bwMode="auto">
            <a:xfrm>
              <a:off x="7065441" y="4191001"/>
              <a:ext cx="1126387" cy="1508800"/>
            </a:xfrm>
            <a:custGeom>
              <a:avLst/>
              <a:gdLst>
                <a:gd name="connsiteX0" fmla="*/ 59266 w 1126387"/>
                <a:gd name="connsiteY0" fmla="*/ 0 h 1508800"/>
                <a:gd name="connsiteX1" fmla="*/ 1058333 w 1126387"/>
                <a:gd name="connsiteY1" fmla="*/ 1227666 h 1508800"/>
                <a:gd name="connsiteX2" fmla="*/ 922866 w 1126387"/>
                <a:gd name="connsiteY2" fmla="*/ 1422400 h 1508800"/>
                <a:gd name="connsiteX3" fmla="*/ 0 w 1126387"/>
                <a:gd name="connsiteY3" fmla="*/ 93133 h 150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6387" h="1508800">
                  <a:moveTo>
                    <a:pt x="59266" y="0"/>
                  </a:moveTo>
                  <a:cubicBezTo>
                    <a:pt x="486833" y="495299"/>
                    <a:pt x="914400" y="990599"/>
                    <a:pt x="1058333" y="1227666"/>
                  </a:cubicBezTo>
                  <a:cubicBezTo>
                    <a:pt x="1202266" y="1464733"/>
                    <a:pt x="1099255" y="1611489"/>
                    <a:pt x="922866" y="1422400"/>
                  </a:cubicBezTo>
                  <a:cubicBezTo>
                    <a:pt x="746477" y="1233311"/>
                    <a:pt x="373238" y="663222"/>
                    <a:pt x="0" y="931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7C43DEDB-C171-417C-8FCE-3B69BA960DC5}"/>
                </a:ext>
              </a:extLst>
            </p:cNvPr>
            <p:cNvSpPr/>
            <p:nvPr/>
          </p:nvSpPr>
          <p:spPr bwMode="auto">
            <a:xfrm>
              <a:off x="7031574" y="5545667"/>
              <a:ext cx="805246" cy="501190"/>
            </a:xfrm>
            <a:custGeom>
              <a:avLst/>
              <a:gdLst>
                <a:gd name="connsiteX0" fmla="*/ 0 w 805246"/>
                <a:gd name="connsiteY0" fmla="*/ 0 h 501190"/>
                <a:gd name="connsiteX1" fmla="*/ 745067 w 805246"/>
                <a:gd name="connsiteY1" fmla="*/ 296334 h 501190"/>
                <a:gd name="connsiteX2" fmla="*/ 677333 w 805246"/>
                <a:gd name="connsiteY2" fmla="*/ 499534 h 501190"/>
                <a:gd name="connsiteX3" fmla="*/ 16933 w 805246"/>
                <a:gd name="connsiteY3" fmla="*/ 186267 h 50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246" h="501190">
                  <a:moveTo>
                    <a:pt x="0" y="0"/>
                  </a:moveTo>
                  <a:cubicBezTo>
                    <a:pt x="316089" y="106539"/>
                    <a:pt x="632178" y="213078"/>
                    <a:pt x="745067" y="296334"/>
                  </a:cubicBezTo>
                  <a:cubicBezTo>
                    <a:pt x="857956" y="379590"/>
                    <a:pt x="798689" y="517878"/>
                    <a:pt x="677333" y="499534"/>
                  </a:cubicBezTo>
                  <a:cubicBezTo>
                    <a:pt x="555977" y="481190"/>
                    <a:pt x="286455" y="333728"/>
                    <a:pt x="16933" y="186267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6CE7AF16-A576-48F7-9559-247E62BB3739}"/>
                </a:ext>
              </a:extLst>
            </p:cNvPr>
            <p:cNvSpPr/>
            <p:nvPr/>
          </p:nvSpPr>
          <p:spPr bwMode="auto">
            <a:xfrm>
              <a:off x="7073907" y="5002652"/>
              <a:ext cx="1344302" cy="492215"/>
            </a:xfrm>
            <a:custGeom>
              <a:avLst/>
              <a:gdLst>
                <a:gd name="connsiteX0" fmla="*/ 0 w 1344302"/>
                <a:gd name="connsiteY0" fmla="*/ 305949 h 492215"/>
                <a:gd name="connsiteX1" fmla="*/ 1117600 w 1344302"/>
                <a:gd name="connsiteY1" fmla="*/ 1149 h 492215"/>
                <a:gd name="connsiteX2" fmla="*/ 1253067 w 1344302"/>
                <a:gd name="connsiteY2" fmla="*/ 212815 h 492215"/>
                <a:gd name="connsiteX3" fmla="*/ 42334 w 1344302"/>
                <a:gd name="connsiteY3" fmla="*/ 492215 h 492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4302" h="492215">
                  <a:moveTo>
                    <a:pt x="0" y="305949"/>
                  </a:moveTo>
                  <a:cubicBezTo>
                    <a:pt x="454378" y="161310"/>
                    <a:pt x="908756" y="16671"/>
                    <a:pt x="1117600" y="1149"/>
                  </a:cubicBezTo>
                  <a:cubicBezTo>
                    <a:pt x="1326444" y="-14373"/>
                    <a:pt x="1432278" y="130971"/>
                    <a:pt x="1253067" y="212815"/>
                  </a:cubicBezTo>
                  <a:cubicBezTo>
                    <a:pt x="1073856" y="294659"/>
                    <a:pt x="558095" y="393437"/>
                    <a:pt x="42334" y="492215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DDBC405A-53D4-4ED7-ABE9-43EC2A6B584E}"/>
                </a:ext>
              </a:extLst>
            </p:cNvPr>
            <p:cNvCxnSpPr/>
            <p:nvPr/>
          </p:nvCxnSpPr>
          <p:spPr bwMode="auto">
            <a:xfrm>
              <a:off x="6831873" y="38783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44652785-5BC9-4252-AEF3-7B1F4A23441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7341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A2F5AA29-DA5C-449D-A85B-372D1C4069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6490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736EA1BD-018D-4C20-8D03-AF31F4C49D1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6470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47F3F129-D0AD-4E44-B661-533F902630B2}"/>
                </a:ext>
              </a:extLst>
            </p:cNvPr>
            <p:cNvCxnSpPr/>
            <p:nvPr/>
          </p:nvCxnSpPr>
          <p:spPr bwMode="auto">
            <a:xfrm>
              <a:off x="6834690" y="4819099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16672CB-EB60-4B21-9A26-E3EBA3A2DE9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8990" y="4674909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548CD8F1-C465-4C52-9D7A-71E8810A65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0890" y="458982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FA8C74D2-0714-406C-A055-8F682EA313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8991" y="45877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FFC44D-88EB-45A2-B974-54BB7D9F8C18}"/>
                </a:ext>
              </a:extLst>
            </p:cNvPr>
            <p:cNvCxnSpPr/>
            <p:nvPr/>
          </p:nvCxnSpPr>
          <p:spPr bwMode="auto">
            <a:xfrm>
              <a:off x="6830790" y="52111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DBEF769F-16FB-45CD-A405-3C7F17FB379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0669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B9C7290-0957-4468-BDF0-2C5BEA435F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49818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711F1950-6F82-4239-AC22-4F44293EB15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49798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A5C594E2-CD74-4B28-A852-A467837228CE}"/>
                </a:ext>
              </a:extLst>
            </p:cNvPr>
            <p:cNvCxnSpPr/>
            <p:nvPr/>
          </p:nvCxnSpPr>
          <p:spPr bwMode="auto">
            <a:xfrm>
              <a:off x="6836803" y="6129453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DA1941B-59D4-4341-92EF-493AB97CB3E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1103" y="5985263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17A35FEF-DAFC-4379-A27A-403C28AF99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3003" y="590018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6388EAC1-9FC4-4ADA-9733-58CCCBCABB3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1104" y="5898140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89499A4-479B-4E9A-85B9-75293F139F0D}"/>
                </a:ext>
              </a:extLst>
            </p:cNvPr>
            <p:cNvCxnSpPr/>
            <p:nvPr/>
          </p:nvCxnSpPr>
          <p:spPr bwMode="auto">
            <a:xfrm>
              <a:off x="6830790" y="567279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A897105-25CC-487F-8672-315BC665A05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52860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FE99E0A7-DB7F-420D-86A5-6F54F70775E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544352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FC5C03F6-EEA3-4429-9F36-E0A3372987D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5441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31B58690-F109-4DE5-80BF-EA0FA9B78BFB}"/>
                </a:ext>
              </a:extLst>
            </p:cNvPr>
            <p:cNvCxnSpPr/>
            <p:nvPr/>
          </p:nvCxnSpPr>
          <p:spPr bwMode="auto">
            <a:xfrm flipH="1">
              <a:off x="8399094" y="383569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FFE98F46-2D73-4764-A34F-A00EC76813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4" y="369150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6388BC74-17EB-4CBC-98FC-619BEC4880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4" y="360642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56FA5E04-8655-4D10-8304-DED62A11D8E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3" y="3604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E999E0A1-C817-4D5D-BC04-20AC7F407E32}"/>
                </a:ext>
              </a:extLst>
            </p:cNvPr>
            <p:cNvCxnSpPr/>
            <p:nvPr/>
          </p:nvCxnSpPr>
          <p:spPr bwMode="auto">
            <a:xfrm flipH="1">
              <a:off x="8399095" y="416879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9BD1659-811C-4853-9970-79E6501F9B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5" y="402460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06D7A688-89C8-42AB-89C1-BF9DBC0A733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5" y="393952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BC928BBB-EF36-4881-8763-B0F8E757184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4" y="393748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73B443DB-52D9-40FC-B57C-B2E3F943D0E4}"/>
                </a:ext>
              </a:extLst>
            </p:cNvPr>
            <p:cNvCxnSpPr/>
            <p:nvPr/>
          </p:nvCxnSpPr>
          <p:spPr bwMode="auto">
            <a:xfrm flipH="1">
              <a:off x="8462572" y="503226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496EB473-4A06-47F3-AB33-FB5A100BA73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2" y="488807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303A1429-BCA4-4A5B-8898-DCC41D37EDF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2" y="480298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423FB89A-FCAE-440C-8495-00E11625B33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1" y="480094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917FA6B6-E149-40F8-ABC4-459823794047}"/>
                </a:ext>
              </a:extLst>
            </p:cNvPr>
            <p:cNvCxnSpPr/>
            <p:nvPr/>
          </p:nvCxnSpPr>
          <p:spPr bwMode="auto">
            <a:xfrm flipH="1">
              <a:off x="8462573" y="536535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4ABBF9DA-2701-412C-A177-D000CAE7A4A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3" y="522116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9716A136-F1BF-4E95-ACF0-9381151971B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3" y="51360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C8BDE531-8DFE-4F65-AC4E-66A4F0411CB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2" y="51340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BE0486FA-CF01-47B9-A459-60EA9956EBC2}"/>
                </a:ext>
              </a:extLst>
            </p:cNvPr>
            <p:cNvCxnSpPr/>
            <p:nvPr/>
          </p:nvCxnSpPr>
          <p:spPr bwMode="auto">
            <a:xfrm flipH="1">
              <a:off x="7904728" y="59850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B47109BA-4AED-48D1-878F-A769284805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8" y="58408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65101732-0B3B-4C05-ABC5-CDB1F5FFE2A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8" y="57557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3758EFB8-A777-4BD2-A149-FB30021E5ED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7" y="57537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F1D9CA44-142B-4D17-99D3-122317C46C57}"/>
                </a:ext>
              </a:extLst>
            </p:cNvPr>
            <p:cNvCxnSpPr/>
            <p:nvPr/>
          </p:nvCxnSpPr>
          <p:spPr bwMode="auto">
            <a:xfrm flipH="1">
              <a:off x="7904729" y="631811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738836EB-8CC7-44E0-9CD2-7F1B136594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9" y="617392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2F3D8C1E-D064-4ABB-9BF0-E534B231CB6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9" y="60888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AF2C8F0B-96BD-405E-87C8-4BF7A3F9648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8" y="60868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/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𝐇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9" name="Picture 88">
            <a:extLst>
              <a:ext uri="{FF2B5EF4-FFF2-40B4-BE49-F238E27FC236}">
                <a16:creationId xmlns:a16="http://schemas.microsoft.com/office/drawing/2014/main" id="{790EC9C5-C96D-41FE-9D41-F2BFA278E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838960"/>
            <a:ext cx="5943600" cy="294640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40E84631-15F4-4483-B73A-9C3F5CBEC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209800"/>
            <a:ext cx="5943600" cy="294640"/>
          </a:xfrm>
          <a:prstGeom prst="rect">
            <a:avLst/>
          </a:prstGeom>
        </p:spPr>
      </p:pic>
      <p:sp>
        <p:nvSpPr>
          <p:cNvPr id="180" name="Content Placeholder 2">
            <a:extLst>
              <a:ext uri="{FF2B5EF4-FFF2-40B4-BE49-F238E27FC236}">
                <a16:creationId xmlns:a16="http://schemas.microsoft.com/office/drawing/2014/main" id="{5B310EFB-F6D3-4682-AF17-9A7C48AF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23" y="1385740"/>
            <a:ext cx="5874638" cy="47508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81" name="Footer Placeholder 4">
            <a:extLst>
              <a:ext uri="{FF2B5EF4-FFF2-40B4-BE49-F238E27FC236}">
                <a16:creationId xmlns:a16="http://schemas.microsoft.com/office/drawing/2014/main" id="{AED2671E-B275-4AA6-9E47-CA068FA97D1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Rani Keren et al., Huawei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Content Placeholder 2">
                <a:extLst>
                  <a:ext uri="{FF2B5EF4-FFF2-40B4-BE49-F238E27FC236}">
                    <a16:creationId xmlns:a16="http://schemas.microsoft.com/office/drawing/2014/main" id="{D4DACA1E-C62F-45F0-8FB5-8335E22EE2D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33399" y="1538140"/>
                <a:ext cx="6013713" cy="475085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STA1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also</a:t>
                </a:r>
                <a:r>
                  <a:rPr lang="en-US" sz="1800" b="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decomposes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in a similar way: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AP2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sets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𝐰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𝐰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1800" b="1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in the null-space of reported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18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𝐯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1,2</m:t>
                            </m:r>
                          </m:sub>
                        </m:sSub>
                      </m:e>
                      <m:sup>
                        <m:r>
                          <a:rPr lang="en-US" sz="1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,</a:t>
                </a:r>
                <a:r>
                  <a:rPr lang="en-US" sz="1800" b="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/>
                  <a:t>so 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the</a:t>
                </a:r>
                <a:r>
                  <a:rPr lang="en-US" sz="1800" b="0" dirty="0"/>
                  <a:t> interference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3,4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  <a:r>
                  <a:rPr lang="en-US" sz="1800" b="0" dirty="0"/>
                  <a:t>becomes:</a:t>
                </a:r>
                <a:endParaRPr lang="en-US" sz="1800" b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/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/>
                <a:endParaRPr lang="en-US" sz="1800" b="0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indent="0"/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	i.e. interference modulated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𝐮</m:t>
                            </m:r>
                          </m:e>
                        </m:acc>
                      </m:e>
                      <m:sub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  <m:r>
                      <a:rPr lang="en-US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.</a:t>
                </a: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ea typeface="Calibri" panose="020F0502020204030204" pitchFamily="34" charset="0"/>
                    <a:cs typeface="Arial" panose="020B0604020202020204" pitchFamily="34" charset="0"/>
                  </a:rPr>
                  <a:t>Covariance matrix of t</a:t>
                </a:r>
                <a:r>
                  <a:rPr lang="en-US" sz="1800" b="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otal interference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3,4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is </a:t>
                </a:r>
                <a:r>
                  <a:rPr lang="en-US" sz="1800" b="0" i="1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rank-2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, since it is modulated over both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1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𝐮</m:t>
                            </m:r>
                          </m:e>
                        </m:acc>
                      </m:e>
                      <m:sub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and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1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𝐮</m:t>
                            </m:r>
                          </m:e>
                        </m:acc>
                      </m:e>
                      <m:sub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1800" b="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. Thus, interference </a:t>
                </a:r>
                <a:r>
                  <a:rPr lang="en-US" sz="18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c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an</a:t>
                </a:r>
                <a:r>
                  <a:rPr lang="en-US" sz="18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not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be mitigated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by STA1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</a:t>
                </a:r>
                <a:endParaRPr lang="en-US" sz="1800" dirty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Content Placeholder 2">
                <a:extLst>
                  <a:ext uri="{FF2B5EF4-FFF2-40B4-BE49-F238E27FC236}">
                    <a16:creationId xmlns:a16="http://schemas.microsoft.com/office/drawing/2014/main" id="{D4DACA1E-C62F-45F0-8FB5-8335E22EE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399" y="1538140"/>
                <a:ext cx="6013713" cy="4750857"/>
              </a:xfrm>
              <a:prstGeom prst="rect">
                <a:avLst/>
              </a:prstGeom>
              <a:blipFill>
                <a:blip r:embed="rId5"/>
                <a:stretch>
                  <a:fillRect l="-608" t="-641" r="-81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519540B-DFAD-4229-9BE6-74A55A2C10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219200" y="2041984"/>
            <a:ext cx="8669182" cy="65204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85B42F4-3ADA-4F8A-9DA9-C92DF7FB3F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687685" y="3367518"/>
            <a:ext cx="8417964" cy="128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52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Separate Channel Decomposition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21B5CB-B564-4E32-A594-5F967F59A943}"/>
              </a:ext>
            </a:extLst>
          </p:cNvPr>
          <p:cNvGrpSpPr/>
          <p:nvPr/>
        </p:nvGrpSpPr>
        <p:grpSpPr>
          <a:xfrm>
            <a:off x="6477000" y="1417763"/>
            <a:ext cx="2438400" cy="3535237"/>
            <a:chOff x="6302388" y="2524444"/>
            <a:chExt cx="2807744" cy="3923385"/>
          </a:xfrm>
        </p:grpSpPr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488D7B05-B502-4797-9EA9-CE17C8A3B5DD}"/>
                </a:ext>
              </a:extLst>
            </p:cNvPr>
            <p:cNvSpPr/>
            <p:nvPr/>
          </p:nvSpPr>
          <p:spPr bwMode="auto">
            <a:xfrm>
              <a:off x="7065441" y="3896712"/>
              <a:ext cx="1261538" cy="1335689"/>
            </a:xfrm>
            <a:custGeom>
              <a:avLst/>
              <a:gdLst>
                <a:gd name="connsiteX0" fmla="*/ 0 w 1346416"/>
                <a:gd name="connsiteY0" fmla="*/ 1157889 h 1335689"/>
                <a:gd name="connsiteX1" fmla="*/ 1168400 w 1346416"/>
                <a:gd name="connsiteY1" fmla="*/ 48755 h 1335689"/>
                <a:gd name="connsiteX2" fmla="*/ 1227666 w 1346416"/>
                <a:gd name="connsiteY2" fmla="*/ 311222 h 1335689"/>
                <a:gd name="connsiteX3" fmla="*/ 59266 w 1346416"/>
                <a:gd name="connsiteY3" fmla="*/ 1335689 h 13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6416" h="1335689">
                  <a:moveTo>
                    <a:pt x="0" y="1157889"/>
                  </a:moveTo>
                  <a:cubicBezTo>
                    <a:pt x="481894" y="673877"/>
                    <a:pt x="963789" y="189866"/>
                    <a:pt x="1168400" y="48755"/>
                  </a:cubicBezTo>
                  <a:cubicBezTo>
                    <a:pt x="1373011" y="-92356"/>
                    <a:pt x="1412522" y="96733"/>
                    <a:pt x="1227666" y="311222"/>
                  </a:cubicBezTo>
                  <a:cubicBezTo>
                    <a:pt x="1042810" y="525711"/>
                    <a:pt x="551038" y="930700"/>
                    <a:pt x="59266" y="1335689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3E13828-8957-4B5A-846B-125779DDF186}"/>
                </a:ext>
              </a:extLst>
            </p:cNvPr>
            <p:cNvSpPr/>
            <p:nvPr/>
          </p:nvSpPr>
          <p:spPr bwMode="auto">
            <a:xfrm>
              <a:off x="7065441" y="2944117"/>
              <a:ext cx="1039626" cy="1932684"/>
            </a:xfrm>
            <a:custGeom>
              <a:avLst/>
              <a:gdLst>
                <a:gd name="connsiteX0" fmla="*/ 0 w 1039626"/>
                <a:gd name="connsiteY0" fmla="*/ 1771817 h 1932684"/>
                <a:gd name="connsiteX1" fmla="*/ 821266 w 1039626"/>
                <a:gd name="connsiteY1" fmla="*/ 95417 h 1932684"/>
                <a:gd name="connsiteX2" fmla="*/ 990600 w 1039626"/>
                <a:gd name="connsiteY2" fmla="*/ 391750 h 1932684"/>
                <a:gd name="connsiteX3" fmla="*/ 84666 w 1039626"/>
                <a:gd name="connsiteY3" fmla="*/ 1932684 h 193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9626" h="1932684">
                  <a:moveTo>
                    <a:pt x="0" y="1771817"/>
                  </a:moveTo>
                  <a:cubicBezTo>
                    <a:pt x="328083" y="1048622"/>
                    <a:pt x="656166" y="325428"/>
                    <a:pt x="821266" y="95417"/>
                  </a:cubicBezTo>
                  <a:cubicBezTo>
                    <a:pt x="986366" y="-134594"/>
                    <a:pt x="1113367" y="85539"/>
                    <a:pt x="990600" y="391750"/>
                  </a:cubicBezTo>
                  <a:cubicBezTo>
                    <a:pt x="867833" y="697961"/>
                    <a:pt x="476249" y="1315322"/>
                    <a:pt x="84666" y="1932684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D712A78-73F0-4A32-9395-B7EA362374EE}"/>
                </a:ext>
              </a:extLst>
            </p:cNvPr>
            <p:cNvSpPr/>
            <p:nvPr/>
          </p:nvSpPr>
          <p:spPr bwMode="auto">
            <a:xfrm>
              <a:off x="8250788" y="2605085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FD46FA3-465C-44AB-8632-A909040D0797}"/>
                </a:ext>
              </a:extLst>
            </p:cNvPr>
            <p:cNvCxnSpPr/>
            <p:nvPr/>
          </p:nvCxnSpPr>
          <p:spPr bwMode="auto">
            <a:xfrm flipH="1">
              <a:off x="8132271" y="275575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5A1E5F4-15C6-4834-B9C0-D81BF188892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1" y="261156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196B6D4-8DF7-4E1C-AF2A-2B22D65D30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1" y="2526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87C9236-6EA1-4447-9434-7188AC023C7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0" y="252444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391A4F9-6B52-4431-8362-E5053AFF5967}"/>
                </a:ext>
              </a:extLst>
            </p:cNvPr>
            <p:cNvCxnSpPr/>
            <p:nvPr/>
          </p:nvCxnSpPr>
          <p:spPr bwMode="auto">
            <a:xfrm flipH="1">
              <a:off x="8132272" y="30888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7F241CD-3F5D-4141-BBE1-0BEDEABE85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2" y="29446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4885837-4C75-4AE7-BC34-97EFC299C13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2" y="28595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F09259A-6B97-4E3B-AC73-2B1D684223C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1" y="28575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31D926-FF93-45DA-A75D-8FFAEA057D0F}"/>
                </a:ext>
              </a:extLst>
            </p:cNvPr>
            <p:cNvSpPr/>
            <p:nvPr/>
          </p:nvSpPr>
          <p:spPr bwMode="auto">
            <a:xfrm>
              <a:off x="8517481" y="3693110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AE8525A-0494-47B2-9146-7871E67B9698}"/>
                </a:ext>
              </a:extLst>
            </p:cNvPr>
            <p:cNvSpPr/>
            <p:nvPr/>
          </p:nvSpPr>
          <p:spPr bwMode="auto">
            <a:xfrm>
              <a:off x="8576747" y="4889208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STA3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629C1F1-BB88-403B-B54D-EA2CD18C9494}"/>
                </a:ext>
              </a:extLst>
            </p:cNvPr>
            <p:cNvSpPr/>
            <p:nvPr/>
          </p:nvSpPr>
          <p:spPr bwMode="auto">
            <a:xfrm>
              <a:off x="8020059" y="5838235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STA4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AC98CF1-ACD3-496E-9EC6-64F9B5862B6E}"/>
                </a:ext>
              </a:extLst>
            </p:cNvPr>
            <p:cNvSpPr/>
            <p:nvPr/>
          </p:nvSpPr>
          <p:spPr bwMode="auto">
            <a:xfrm>
              <a:off x="6302388" y="3011904"/>
              <a:ext cx="533385" cy="1335368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AP1</a:t>
              </a: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E35D2D9-ADD3-4E8D-806A-6229FF7D5035}"/>
                </a:ext>
              </a:extLst>
            </p:cNvPr>
            <p:cNvCxnSpPr/>
            <p:nvPr/>
          </p:nvCxnSpPr>
          <p:spPr bwMode="auto">
            <a:xfrm>
              <a:off x="6835773" y="3024656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7324165-ECC8-4B11-A711-CC0CC428E7C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3" y="2880466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30630F4-AABA-4367-91E6-B8CEDD1879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1973" y="2795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08ABFEE-7627-4144-9691-A894A7C0AC8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0074" y="27933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BF7DAB8-8BF9-4180-9072-97BA1BCA9FAC}"/>
                </a:ext>
              </a:extLst>
            </p:cNvPr>
            <p:cNvCxnSpPr/>
            <p:nvPr/>
          </p:nvCxnSpPr>
          <p:spPr bwMode="auto">
            <a:xfrm>
              <a:off x="6831873" y="3416674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54D1F6D-C895-4D33-B5F4-9F77724F07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272484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C9F47FD-275A-4954-9B51-C7BBDA037E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1874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592F487-1F42-40F6-ABB3-EF7E1EDA4FE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18536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FE9F202-D82A-4CDD-BAAE-0962D76FEB47}"/>
                </a:ext>
              </a:extLst>
            </p:cNvPr>
            <p:cNvCxnSpPr/>
            <p:nvPr/>
          </p:nvCxnSpPr>
          <p:spPr bwMode="auto">
            <a:xfrm>
              <a:off x="6837886" y="433501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9F2CAA23-6BC9-4EF7-8D4C-511EF1344E6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2186" y="419082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EB178BA0-82DE-48F8-B62C-B99F0285C7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4086" y="410573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F2D15D9-5C86-4670-AA20-85394FA339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2187" y="410369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7197CFB-D4A4-4A19-A36C-6169B3EE3F81}"/>
                </a:ext>
              </a:extLst>
            </p:cNvPr>
            <p:cNvSpPr/>
            <p:nvPr/>
          </p:nvSpPr>
          <p:spPr bwMode="auto">
            <a:xfrm>
              <a:off x="6302388" y="4807664"/>
              <a:ext cx="533385" cy="13353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AP2</a:t>
              </a: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53C72B6-D6B2-44F7-B8D9-CFE05E034EFB}"/>
                </a:ext>
              </a:extLst>
            </p:cNvPr>
            <p:cNvSpPr/>
            <p:nvPr/>
          </p:nvSpPr>
          <p:spPr bwMode="auto">
            <a:xfrm>
              <a:off x="7116241" y="2761259"/>
              <a:ext cx="937330" cy="981008"/>
            </a:xfrm>
            <a:custGeom>
              <a:avLst/>
              <a:gdLst>
                <a:gd name="connsiteX0" fmla="*/ 0 w 937330"/>
                <a:gd name="connsiteY0" fmla="*/ 862475 h 981008"/>
                <a:gd name="connsiteX1" fmla="*/ 508000 w 937330"/>
                <a:gd name="connsiteY1" fmla="*/ 134342 h 981008"/>
                <a:gd name="connsiteX2" fmla="*/ 880533 w 937330"/>
                <a:gd name="connsiteY2" fmla="*/ 7342 h 981008"/>
                <a:gd name="connsiteX3" fmla="*/ 897466 w 937330"/>
                <a:gd name="connsiteY3" fmla="*/ 235942 h 981008"/>
                <a:gd name="connsiteX4" fmla="*/ 508000 w 937330"/>
                <a:gd name="connsiteY4" fmla="*/ 667742 h 981008"/>
                <a:gd name="connsiteX5" fmla="*/ 42333 w 937330"/>
                <a:gd name="connsiteY5" fmla="*/ 981008 h 981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7330" h="981008">
                  <a:moveTo>
                    <a:pt x="0" y="862475"/>
                  </a:moveTo>
                  <a:cubicBezTo>
                    <a:pt x="180622" y="569669"/>
                    <a:pt x="361245" y="276864"/>
                    <a:pt x="508000" y="134342"/>
                  </a:cubicBezTo>
                  <a:cubicBezTo>
                    <a:pt x="654755" y="-8180"/>
                    <a:pt x="815622" y="-9591"/>
                    <a:pt x="880533" y="7342"/>
                  </a:cubicBezTo>
                  <a:cubicBezTo>
                    <a:pt x="945444" y="24275"/>
                    <a:pt x="959555" y="125875"/>
                    <a:pt x="897466" y="235942"/>
                  </a:cubicBezTo>
                  <a:cubicBezTo>
                    <a:pt x="835377" y="346009"/>
                    <a:pt x="650522" y="543564"/>
                    <a:pt x="508000" y="667742"/>
                  </a:cubicBezTo>
                  <a:cubicBezTo>
                    <a:pt x="365478" y="791920"/>
                    <a:pt x="203905" y="886464"/>
                    <a:pt x="42333" y="98100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8948FD1-2DA0-48B7-AFCF-31B237BA69B3}"/>
                </a:ext>
              </a:extLst>
            </p:cNvPr>
            <p:cNvSpPr/>
            <p:nvPr/>
          </p:nvSpPr>
          <p:spPr bwMode="auto">
            <a:xfrm>
              <a:off x="7116241" y="3793009"/>
              <a:ext cx="1153962" cy="311559"/>
            </a:xfrm>
            <a:custGeom>
              <a:avLst/>
              <a:gdLst>
                <a:gd name="connsiteX0" fmla="*/ 25400 w 1153962"/>
                <a:gd name="connsiteY0" fmla="*/ 25458 h 311559"/>
                <a:gd name="connsiteX1" fmla="*/ 973666 w 1153962"/>
                <a:gd name="connsiteY1" fmla="*/ 8525 h 311559"/>
                <a:gd name="connsiteX2" fmla="*/ 1151466 w 1153962"/>
                <a:gd name="connsiteY2" fmla="*/ 143992 h 311559"/>
                <a:gd name="connsiteX3" fmla="*/ 1032933 w 1153962"/>
                <a:gd name="connsiteY3" fmla="*/ 304858 h 311559"/>
                <a:gd name="connsiteX4" fmla="*/ 474133 w 1153962"/>
                <a:gd name="connsiteY4" fmla="*/ 270992 h 311559"/>
                <a:gd name="connsiteX5" fmla="*/ 0 w 1153962"/>
                <a:gd name="connsiteY5" fmla="*/ 177858 h 311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3962" h="311559">
                  <a:moveTo>
                    <a:pt x="25400" y="25458"/>
                  </a:moveTo>
                  <a:cubicBezTo>
                    <a:pt x="405694" y="7113"/>
                    <a:pt x="785988" y="-11231"/>
                    <a:pt x="973666" y="8525"/>
                  </a:cubicBezTo>
                  <a:cubicBezTo>
                    <a:pt x="1161344" y="28281"/>
                    <a:pt x="1141588" y="94603"/>
                    <a:pt x="1151466" y="143992"/>
                  </a:cubicBezTo>
                  <a:cubicBezTo>
                    <a:pt x="1161344" y="193381"/>
                    <a:pt x="1145822" y="283691"/>
                    <a:pt x="1032933" y="304858"/>
                  </a:cubicBezTo>
                  <a:cubicBezTo>
                    <a:pt x="920044" y="326025"/>
                    <a:pt x="646289" y="292159"/>
                    <a:pt x="474133" y="270992"/>
                  </a:cubicBezTo>
                  <a:cubicBezTo>
                    <a:pt x="301977" y="249825"/>
                    <a:pt x="150988" y="213841"/>
                    <a:pt x="0" y="17785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48624A2B-6AB8-48CF-9388-FA3C4FBFF6CE}"/>
                </a:ext>
              </a:extLst>
            </p:cNvPr>
            <p:cNvSpPr/>
            <p:nvPr/>
          </p:nvSpPr>
          <p:spPr bwMode="auto">
            <a:xfrm>
              <a:off x="7116241" y="4030134"/>
              <a:ext cx="1215943" cy="841005"/>
            </a:xfrm>
            <a:custGeom>
              <a:avLst/>
              <a:gdLst>
                <a:gd name="connsiteX0" fmla="*/ 33866 w 1215943"/>
                <a:gd name="connsiteY0" fmla="*/ 0 h 841005"/>
                <a:gd name="connsiteX1" fmla="*/ 1083733 w 1215943"/>
                <a:gd name="connsiteY1" fmla="*/ 524933 h 841005"/>
                <a:gd name="connsiteX2" fmla="*/ 1176866 w 1215943"/>
                <a:gd name="connsiteY2" fmla="*/ 829733 h 841005"/>
                <a:gd name="connsiteX3" fmla="*/ 863600 w 1215943"/>
                <a:gd name="connsiteY3" fmla="*/ 711200 h 841005"/>
                <a:gd name="connsiteX4" fmla="*/ 0 w 1215943"/>
                <a:gd name="connsiteY4" fmla="*/ 118533 h 84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943" h="841005">
                  <a:moveTo>
                    <a:pt x="33866" y="0"/>
                  </a:moveTo>
                  <a:cubicBezTo>
                    <a:pt x="463549" y="193322"/>
                    <a:pt x="893233" y="386644"/>
                    <a:pt x="1083733" y="524933"/>
                  </a:cubicBezTo>
                  <a:cubicBezTo>
                    <a:pt x="1274233" y="663222"/>
                    <a:pt x="1213555" y="798689"/>
                    <a:pt x="1176866" y="829733"/>
                  </a:cubicBezTo>
                  <a:cubicBezTo>
                    <a:pt x="1140177" y="860777"/>
                    <a:pt x="1059744" y="829733"/>
                    <a:pt x="863600" y="711200"/>
                  </a:cubicBezTo>
                  <a:cubicBezTo>
                    <a:pt x="667456" y="592667"/>
                    <a:pt x="333728" y="355600"/>
                    <a:pt x="0" y="1185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DBA88FF-E65F-4FE9-8422-D36AE5032592}"/>
                </a:ext>
              </a:extLst>
            </p:cNvPr>
            <p:cNvSpPr/>
            <p:nvPr/>
          </p:nvSpPr>
          <p:spPr bwMode="auto">
            <a:xfrm>
              <a:off x="7065441" y="4191001"/>
              <a:ext cx="1126387" cy="1508800"/>
            </a:xfrm>
            <a:custGeom>
              <a:avLst/>
              <a:gdLst>
                <a:gd name="connsiteX0" fmla="*/ 59266 w 1126387"/>
                <a:gd name="connsiteY0" fmla="*/ 0 h 1508800"/>
                <a:gd name="connsiteX1" fmla="*/ 1058333 w 1126387"/>
                <a:gd name="connsiteY1" fmla="*/ 1227666 h 1508800"/>
                <a:gd name="connsiteX2" fmla="*/ 922866 w 1126387"/>
                <a:gd name="connsiteY2" fmla="*/ 1422400 h 1508800"/>
                <a:gd name="connsiteX3" fmla="*/ 0 w 1126387"/>
                <a:gd name="connsiteY3" fmla="*/ 93133 h 150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6387" h="1508800">
                  <a:moveTo>
                    <a:pt x="59266" y="0"/>
                  </a:moveTo>
                  <a:cubicBezTo>
                    <a:pt x="486833" y="495299"/>
                    <a:pt x="914400" y="990599"/>
                    <a:pt x="1058333" y="1227666"/>
                  </a:cubicBezTo>
                  <a:cubicBezTo>
                    <a:pt x="1202266" y="1464733"/>
                    <a:pt x="1099255" y="1611489"/>
                    <a:pt x="922866" y="1422400"/>
                  </a:cubicBezTo>
                  <a:cubicBezTo>
                    <a:pt x="746477" y="1233311"/>
                    <a:pt x="373238" y="663222"/>
                    <a:pt x="0" y="931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7C43DEDB-C171-417C-8FCE-3B69BA960DC5}"/>
                </a:ext>
              </a:extLst>
            </p:cNvPr>
            <p:cNvSpPr/>
            <p:nvPr/>
          </p:nvSpPr>
          <p:spPr bwMode="auto">
            <a:xfrm>
              <a:off x="7031574" y="5545667"/>
              <a:ext cx="805246" cy="501190"/>
            </a:xfrm>
            <a:custGeom>
              <a:avLst/>
              <a:gdLst>
                <a:gd name="connsiteX0" fmla="*/ 0 w 805246"/>
                <a:gd name="connsiteY0" fmla="*/ 0 h 501190"/>
                <a:gd name="connsiteX1" fmla="*/ 745067 w 805246"/>
                <a:gd name="connsiteY1" fmla="*/ 296334 h 501190"/>
                <a:gd name="connsiteX2" fmla="*/ 677333 w 805246"/>
                <a:gd name="connsiteY2" fmla="*/ 499534 h 501190"/>
                <a:gd name="connsiteX3" fmla="*/ 16933 w 805246"/>
                <a:gd name="connsiteY3" fmla="*/ 186267 h 50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246" h="501190">
                  <a:moveTo>
                    <a:pt x="0" y="0"/>
                  </a:moveTo>
                  <a:cubicBezTo>
                    <a:pt x="316089" y="106539"/>
                    <a:pt x="632178" y="213078"/>
                    <a:pt x="745067" y="296334"/>
                  </a:cubicBezTo>
                  <a:cubicBezTo>
                    <a:pt x="857956" y="379590"/>
                    <a:pt x="798689" y="517878"/>
                    <a:pt x="677333" y="499534"/>
                  </a:cubicBezTo>
                  <a:cubicBezTo>
                    <a:pt x="555977" y="481190"/>
                    <a:pt x="286455" y="333728"/>
                    <a:pt x="16933" y="186267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6CE7AF16-A576-48F7-9559-247E62BB3739}"/>
                </a:ext>
              </a:extLst>
            </p:cNvPr>
            <p:cNvSpPr/>
            <p:nvPr/>
          </p:nvSpPr>
          <p:spPr bwMode="auto">
            <a:xfrm>
              <a:off x="7073907" y="5002652"/>
              <a:ext cx="1344302" cy="492215"/>
            </a:xfrm>
            <a:custGeom>
              <a:avLst/>
              <a:gdLst>
                <a:gd name="connsiteX0" fmla="*/ 0 w 1344302"/>
                <a:gd name="connsiteY0" fmla="*/ 305949 h 492215"/>
                <a:gd name="connsiteX1" fmla="*/ 1117600 w 1344302"/>
                <a:gd name="connsiteY1" fmla="*/ 1149 h 492215"/>
                <a:gd name="connsiteX2" fmla="*/ 1253067 w 1344302"/>
                <a:gd name="connsiteY2" fmla="*/ 212815 h 492215"/>
                <a:gd name="connsiteX3" fmla="*/ 42334 w 1344302"/>
                <a:gd name="connsiteY3" fmla="*/ 492215 h 492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4302" h="492215">
                  <a:moveTo>
                    <a:pt x="0" y="305949"/>
                  </a:moveTo>
                  <a:cubicBezTo>
                    <a:pt x="454378" y="161310"/>
                    <a:pt x="908756" y="16671"/>
                    <a:pt x="1117600" y="1149"/>
                  </a:cubicBezTo>
                  <a:cubicBezTo>
                    <a:pt x="1326444" y="-14373"/>
                    <a:pt x="1432278" y="130971"/>
                    <a:pt x="1253067" y="212815"/>
                  </a:cubicBezTo>
                  <a:cubicBezTo>
                    <a:pt x="1073856" y="294659"/>
                    <a:pt x="558095" y="393437"/>
                    <a:pt x="42334" y="492215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DDBC405A-53D4-4ED7-ABE9-43EC2A6B584E}"/>
                </a:ext>
              </a:extLst>
            </p:cNvPr>
            <p:cNvCxnSpPr/>
            <p:nvPr/>
          </p:nvCxnSpPr>
          <p:spPr bwMode="auto">
            <a:xfrm>
              <a:off x="6831873" y="38783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44652785-5BC9-4252-AEF3-7B1F4A23441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7341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A2F5AA29-DA5C-449D-A85B-372D1C4069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6490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736EA1BD-018D-4C20-8D03-AF31F4C49D1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6470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47F3F129-D0AD-4E44-B661-533F902630B2}"/>
                </a:ext>
              </a:extLst>
            </p:cNvPr>
            <p:cNvCxnSpPr/>
            <p:nvPr/>
          </p:nvCxnSpPr>
          <p:spPr bwMode="auto">
            <a:xfrm>
              <a:off x="6834690" y="4819099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16672CB-EB60-4B21-9A26-E3EBA3A2DE9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8990" y="4674909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548CD8F1-C465-4C52-9D7A-71E8810A65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0890" y="458982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FA8C74D2-0714-406C-A055-8F682EA313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8991" y="45877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FFC44D-88EB-45A2-B974-54BB7D9F8C18}"/>
                </a:ext>
              </a:extLst>
            </p:cNvPr>
            <p:cNvCxnSpPr/>
            <p:nvPr/>
          </p:nvCxnSpPr>
          <p:spPr bwMode="auto">
            <a:xfrm>
              <a:off x="6830790" y="52111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DBEF769F-16FB-45CD-A405-3C7F17FB379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0669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B9C7290-0957-4468-BDF0-2C5BEA435F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49818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711F1950-6F82-4239-AC22-4F44293EB15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49798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A5C594E2-CD74-4B28-A852-A467837228CE}"/>
                </a:ext>
              </a:extLst>
            </p:cNvPr>
            <p:cNvCxnSpPr/>
            <p:nvPr/>
          </p:nvCxnSpPr>
          <p:spPr bwMode="auto">
            <a:xfrm>
              <a:off x="6836803" y="6129453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DA1941B-59D4-4341-92EF-493AB97CB3E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1103" y="5985263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17A35FEF-DAFC-4379-A27A-403C28AF99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3003" y="590018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6388EAC1-9FC4-4ADA-9733-58CCCBCABB3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1104" y="5898140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89499A4-479B-4E9A-85B9-75293F139F0D}"/>
                </a:ext>
              </a:extLst>
            </p:cNvPr>
            <p:cNvCxnSpPr/>
            <p:nvPr/>
          </p:nvCxnSpPr>
          <p:spPr bwMode="auto">
            <a:xfrm>
              <a:off x="6830790" y="567279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A897105-25CC-487F-8672-315BC665A05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52860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FE99E0A7-DB7F-420D-86A5-6F54F70775E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544352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FC5C03F6-EEA3-4429-9F36-E0A3372987D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5441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31B58690-F109-4DE5-80BF-EA0FA9B78BFB}"/>
                </a:ext>
              </a:extLst>
            </p:cNvPr>
            <p:cNvCxnSpPr/>
            <p:nvPr/>
          </p:nvCxnSpPr>
          <p:spPr bwMode="auto">
            <a:xfrm flipH="1">
              <a:off x="8399094" y="383569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FFE98F46-2D73-4764-A34F-A00EC76813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4" y="369150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6388BC74-17EB-4CBC-98FC-619BEC4880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4" y="360642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56FA5E04-8655-4D10-8304-DED62A11D8E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3" y="3604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E999E0A1-C817-4D5D-BC04-20AC7F407E32}"/>
                </a:ext>
              </a:extLst>
            </p:cNvPr>
            <p:cNvCxnSpPr/>
            <p:nvPr/>
          </p:nvCxnSpPr>
          <p:spPr bwMode="auto">
            <a:xfrm flipH="1">
              <a:off x="8399095" y="416879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9BD1659-811C-4853-9970-79E6501F9B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5" y="402460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06D7A688-89C8-42AB-89C1-BF9DBC0A733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5" y="393952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BC928BBB-EF36-4881-8763-B0F8E757184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4" y="393748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73B443DB-52D9-40FC-B57C-B2E3F943D0E4}"/>
                </a:ext>
              </a:extLst>
            </p:cNvPr>
            <p:cNvCxnSpPr/>
            <p:nvPr/>
          </p:nvCxnSpPr>
          <p:spPr bwMode="auto">
            <a:xfrm flipH="1">
              <a:off x="8462572" y="503226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496EB473-4A06-47F3-AB33-FB5A100BA73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2" y="488807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303A1429-BCA4-4A5B-8898-DCC41D37EDF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2" y="480298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423FB89A-FCAE-440C-8495-00E11625B33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1" y="480094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917FA6B6-E149-40F8-ABC4-459823794047}"/>
                </a:ext>
              </a:extLst>
            </p:cNvPr>
            <p:cNvCxnSpPr/>
            <p:nvPr/>
          </p:nvCxnSpPr>
          <p:spPr bwMode="auto">
            <a:xfrm flipH="1">
              <a:off x="8462573" y="536535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4ABBF9DA-2701-412C-A177-D000CAE7A4A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3" y="522116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9716A136-F1BF-4E95-ACF0-9381151971B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3" y="51360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C8BDE531-8DFE-4F65-AC4E-66A4F0411CB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2" y="51340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BE0486FA-CF01-47B9-A459-60EA9956EBC2}"/>
                </a:ext>
              </a:extLst>
            </p:cNvPr>
            <p:cNvCxnSpPr/>
            <p:nvPr/>
          </p:nvCxnSpPr>
          <p:spPr bwMode="auto">
            <a:xfrm flipH="1">
              <a:off x="7904728" y="59850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B47109BA-4AED-48D1-878F-A769284805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8" y="58408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65101732-0B3B-4C05-ABC5-CDB1F5FFE2A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8" y="57557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3758EFB8-A777-4BD2-A149-FB30021E5ED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7" y="57537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F1D9CA44-142B-4D17-99D3-122317C46C57}"/>
                </a:ext>
              </a:extLst>
            </p:cNvPr>
            <p:cNvCxnSpPr/>
            <p:nvPr/>
          </p:nvCxnSpPr>
          <p:spPr bwMode="auto">
            <a:xfrm flipH="1">
              <a:off x="7904729" y="631811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738836EB-8CC7-44E0-9CD2-7F1B136594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9" y="617392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2F3D8C1E-D064-4ABB-9BF0-E534B231CB6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9" y="60888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AF2C8F0B-96BD-405E-87C8-4BF7A3F9648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8" y="60868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/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𝐇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9" name="Picture 88">
            <a:extLst>
              <a:ext uri="{FF2B5EF4-FFF2-40B4-BE49-F238E27FC236}">
                <a16:creationId xmlns:a16="http://schemas.microsoft.com/office/drawing/2014/main" id="{790EC9C5-C96D-41FE-9D41-F2BFA278E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838960"/>
            <a:ext cx="5943600" cy="294640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40E84631-15F4-4483-B73A-9C3F5CBEC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209800"/>
            <a:ext cx="5943600" cy="294640"/>
          </a:xfrm>
          <a:prstGeom prst="rect">
            <a:avLst/>
          </a:prstGeom>
        </p:spPr>
      </p:pic>
      <p:sp>
        <p:nvSpPr>
          <p:cNvPr id="180" name="Content Placeholder 2">
            <a:extLst>
              <a:ext uri="{FF2B5EF4-FFF2-40B4-BE49-F238E27FC236}">
                <a16:creationId xmlns:a16="http://schemas.microsoft.com/office/drawing/2014/main" id="{5B310EFB-F6D3-4682-AF17-9A7C48AF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23" y="1385740"/>
            <a:ext cx="5874638" cy="47508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81" name="Footer Placeholder 4">
            <a:extLst>
              <a:ext uri="{FF2B5EF4-FFF2-40B4-BE49-F238E27FC236}">
                <a16:creationId xmlns:a16="http://schemas.microsoft.com/office/drawing/2014/main" id="{AED2671E-B275-4AA6-9E47-CA068FA97D1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Rani Keren et al., Huawei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Content Placeholder 2">
                <a:extLst>
                  <a:ext uri="{FF2B5EF4-FFF2-40B4-BE49-F238E27FC236}">
                    <a16:creationId xmlns:a16="http://schemas.microsoft.com/office/drawing/2014/main" id="{D4DACA1E-C62F-45F0-8FB5-8335E22EE2D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33400" y="1371600"/>
                <a:ext cx="6052978" cy="475085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Alternatively, if STA1 decomposes 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𝐮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1,1</m:t>
                            </m:r>
                          </m:sub>
                        </m:sSub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sz="180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1800" b="0" dirty="0"/>
                  <a:t> (</a:t>
                </a:r>
                <a:r>
                  <a:rPr lang="en-US" sz="1800" b="0" i="1" dirty="0"/>
                  <a:t>rank-1</a:t>
                </a:r>
                <a:r>
                  <a:rPr lang="en-US" sz="1800" b="0" dirty="0"/>
                  <a:t>):</a:t>
                </a:r>
              </a:p>
              <a:p>
                <a:pPr marL="0" indent="0"/>
                <a:endParaRPr lang="en-US" sz="1800" dirty="0"/>
              </a:p>
              <a:p>
                <a:pPr marL="0" indent="0"/>
                <a:endParaRPr lang="en-US" sz="1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AP2 can set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𝐰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𝐰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in the null-space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of the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reported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18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𝐯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1,2</m:t>
                            </m:r>
                          </m:sub>
                        </m:sSub>
                      </m:e>
                      <m:sup>
                        <m:r>
                          <a:rPr lang="en-US" sz="1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</a:t>
                </a:r>
                <a:r>
                  <a:rPr lang="en-US" sz="1800" b="1" dirty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so the 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interference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3,4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becomes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kern="0" dirty="0">
                  <a:solidFill>
                    <a:schemeClr val="tx1"/>
                  </a:solidFill>
                </a:endParaRPr>
              </a:p>
              <a:p>
                <a:pPr marL="457200" lvl="1" indent="0"/>
                <a:endParaRPr lang="en-US" sz="1600" b="0" kern="0" dirty="0">
                  <a:solidFill>
                    <a:schemeClr val="tx1"/>
                  </a:solidFill>
                </a:endParaRPr>
              </a:p>
              <a:p>
                <a:pPr marL="457200" lvl="1" indent="0"/>
                <a:endParaRPr lang="en-US" sz="1800" kern="0" dirty="0">
                  <a:solidFill>
                    <a:schemeClr val="tx1"/>
                  </a:solidFill>
                </a:endParaRPr>
              </a:p>
              <a:p>
                <a:pPr marL="457200" lvl="1" indent="0"/>
                <a:r>
                  <a:rPr lang="en-US" sz="18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i.e. </a:t>
                </a:r>
                <a:r>
                  <a:rPr lang="en-US" sz="1800" dirty="0">
                    <a:solidFill>
                      <a:schemeClr val="tx1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interference </a:t>
                </a:r>
                <a:r>
                  <a:rPr lang="en-US" sz="18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modulated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1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𝐮</m:t>
                            </m:r>
                          </m:e>
                        </m:acc>
                      </m:e>
                      <m:sub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!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kern="0" dirty="0">
                    <a:solidFill>
                      <a:schemeClr val="tx1"/>
                    </a:solidFill>
                  </a:rPr>
                  <a:t>Now 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3,4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 are modulated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𝐮</m:t>
                            </m:r>
                          </m:e>
                        </m:acc>
                      </m:e>
                      <m:sub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 so covariance matrix of </a:t>
                </a:r>
                <a:r>
                  <a:rPr lang="en-US" sz="1800" b="0" i="1" kern="0" dirty="0">
                    <a:solidFill>
                      <a:schemeClr val="tx1"/>
                    </a:solidFill>
                  </a:rPr>
                  <a:t>total</a:t>
                </a:r>
                <a:r>
                  <a:rPr lang="en-US" sz="1800" b="0" kern="0" dirty="0">
                    <a:solidFill>
                      <a:schemeClr val="tx1"/>
                    </a:solidFill>
                  </a:rPr>
                  <a:t> interference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 +</a:t>
                </a:r>
                <a:r>
                  <a:rPr lang="en-US" sz="18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3,4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 is </a:t>
                </a:r>
                <a:r>
                  <a:rPr lang="en-US" sz="1800" b="0" i="1" kern="0" dirty="0">
                    <a:solidFill>
                      <a:schemeClr val="tx1"/>
                    </a:solidFill>
                  </a:rPr>
                  <a:t>rank-1.</a:t>
                </a:r>
                <a:r>
                  <a:rPr lang="en-US" sz="1800" b="0" kern="0" dirty="0">
                    <a:solidFill>
                      <a:schemeClr val="tx1"/>
                    </a:solidFill>
                  </a:rPr>
                  <a:t> Thus, interference </a:t>
                </a:r>
                <a:r>
                  <a:rPr lang="en-US" sz="1800" kern="0" dirty="0">
                    <a:solidFill>
                      <a:schemeClr val="tx1"/>
                    </a:solidFill>
                  </a:rPr>
                  <a:t>can be efficiently mitigated</a:t>
                </a:r>
                <a:r>
                  <a:rPr lang="en-US" sz="1800" b="0" kern="0" dirty="0">
                    <a:solidFill>
                      <a:schemeClr val="tx1"/>
                    </a:solidFill>
                  </a:rPr>
                  <a:t> by STA1.</a:t>
                </a:r>
              </a:p>
              <a:p>
                <a:pPr marL="0" indent="0"/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	</a:t>
                </a:r>
                <a:endParaRPr lang="en-US" sz="1800" b="1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/>
                <a:endParaRPr lang="en-US" sz="18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Content Placeholder 2">
                <a:extLst>
                  <a:ext uri="{FF2B5EF4-FFF2-40B4-BE49-F238E27FC236}">
                    <a16:creationId xmlns:a16="http://schemas.microsoft.com/office/drawing/2014/main" id="{D4DACA1E-C62F-45F0-8FB5-8335E22EE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1371600"/>
                <a:ext cx="6052978" cy="4750857"/>
              </a:xfrm>
              <a:prstGeom prst="rect">
                <a:avLst/>
              </a:prstGeom>
              <a:blipFill>
                <a:blip r:embed="rId5"/>
                <a:stretch>
                  <a:fillRect l="-706" t="-642" b="-166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FF75755-A60D-4F64-A2CC-134B546252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923996" y="1905000"/>
            <a:ext cx="8916476" cy="66302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1658F14-213C-457E-8788-B8983A8E37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506635" y="3200400"/>
            <a:ext cx="8877938" cy="167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66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Joint Channel Decomposition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21B5CB-B564-4E32-A594-5F967F59A943}"/>
              </a:ext>
            </a:extLst>
          </p:cNvPr>
          <p:cNvGrpSpPr/>
          <p:nvPr/>
        </p:nvGrpSpPr>
        <p:grpSpPr>
          <a:xfrm>
            <a:off x="6477000" y="1417763"/>
            <a:ext cx="2438400" cy="3535237"/>
            <a:chOff x="6302388" y="2524444"/>
            <a:chExt cx="2807744" cy="3923385"/>
          </a:xfrm>
        </p:grpSpPr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488D7B05-B502-4797-9EA9-CE17C8A3B5DD}"/>
                </a:ext>
              </a:extLst>
            </p:cNvPr>
            <p:cNvSpPr/>
            <p:nvPr/>
          </p:nvSpPr>
          <p:spPr bwMode="auto">
            <a:xfrm>
              <a:off x="7065441" y="3896712"/>
              <a:ext cx="1261538" cy="1335689"/>
            </a:xfrm>
            <a:custGeom>
              <a:avLst/>
              <a:gdLst>
                <a:gd name="connsiteX0" fmla="*/ 0 w 1346416"/>
                <a:gd name="connsiteY0" fmla="*/ 1157889 h 1335689"/>
                <a:gd name="connsiteX1" fmla="*/ 1168400 w 1346416"/>
                <a:gd name="connsiteY1" fmla="*/ 48755 h 1335689"/>
                <a:gd name="connsiteX2" fmla="*/ 1227666 w 1346416"/>
                <a:gd name="connsiteY2" fmla="*/ 311222 h 1335689"/>
                <a:gd name="connsiteX3" fmla="*/ 59266 w 1346416"/>
                <a:gd name="connsiteY3" fmla="*/ 1335689 h 13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6416" h="1335689">
                  <a:moveTo>
                    <a:pt x="0" y="1157889"/>
                  </a:moveTo>
                  <a:cubicBezTo>
                    <a:pt x="481894" y="673877"/>
                    <a:pt x="963789" y="189866"/>
                    <a:pt x="1168400" y="48755"/>
                  </a:cubicBezTo>
                  <a:cubicBezTo>
                    <a:pt x="1373011" y="-92356"/>
                    <a:pt x="1412522" y="96733"/>
                    <a:pt x="1227666" y="311222"/>
                  </a:cubicBezTo>
                  <a:cubicBezTo>
                    <a:pt x="1042810" y="525711"/>
                    <a:pt x="551038" y="930700"/>
                    <a:pt x="59266" y="1335689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3E13828-8957-4B5A-846B-125779DDF186}"/>
                </a:ext>
              </a:extLst>
            </p:cNvPr>
            <p:cNvSpPr/>
            <p:nvPr/>
          </p:nvSpPr>
          <p:spPr bwMode="auto">
            <a:xfrm>
              <a:off x="7065441" y="2944117"/>
              <a:ext cx="1039626" cy="1932684"/>
            </a:xfrm>
            <a:custGeom>
              <a:avLst/>
              <a:gdLst>
                <a:gd name="connsiteX0" fmla="*/ 0 w 1039626"/>
                <a:gd name="connsiteY0" fmla="*/ 1771817 h 1932684"/>
                <a:gd name="connsiteX1" fmla="*/ 821266 w 1039626"/>
                <a:gd name="connsiteY1" fmla="*/ 95417 h 1932684"/>
                <a:gd name="connsiteX2" fmla="*/ 990600 w 1039626"/>
                <a:gd name="connsiteY2" fmla="*/ 391750 h 1932684"/>
                <a:gd name="connsiteX3" fmla="*/ 84666 w 1039626"/>
                <a:gd name="connsiteY3" fmla="*/ 1932684 h 193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9626" h="1932684">
                  <a:moveTo>
                    <a:pt x="0" y="1771817"/>
                  </a:moveTo>
                  <a:cubicBezTo>
                    <a:pt x="328083" y="1048622"/>
                    <a:pt x="656166" y="325428"/>
                    <a:pt x="821266" y="95417"/>
                  </a:cubicBezTo>
                  <a:cubicBezTo>
                    <a:pt x="986366" y="-134594"/>
                    <a:pt x="1113367" y="85539"/>
                    <a:pt x="990600" y="391750"/>
                  </a:cubicBezTo>
                  <a:cubicBezTo>
                    <a:pt x="867833" y="697961"/>
                    <a:pt x="476249" y="1315322"/>
                    <a:pt x="84666" y="1932684"/>
                  </a:cubicBezTo>
                </a:path>
              </a:pathLst>
            </a:custGeom>
            <a:solidFill>
              <a:srgbClr val="FFC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D712A78-73F0-4A32-9395-B7EA362374EE}"/>
                </a:ext>
              </a:extLst>
            </p:cNvPr>
            <p:cNvSpPr/>
            <p:nvPr/>
          </p:nvSpPr>
          <p:spPr bwMode="auto">
            <a:xfrm>
              <a:off x="8250788" y="2605085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FD46FA3-465C-44AB-8632-A909040D0797}"/>
                </a:ext>
              </a:extLst>
            </p:cNvPr>
            <p:cNvCxnSpPr/>
            <p:nvPr/>
          </p:nvCxnSpPr>
          <p:spPr bwMode="auto">
            <a:xfrm flipH="1">
              <a:off x="8132271" y="275575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5A1E5F4-15C6-4834-B9C0-D81BF188892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1" y="261156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196B6D4-8DF7-4E1C-AF2A-2B22D65D30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1" y="2526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87C9236-6EA1-4447-9434-7188AC023C7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0" y="252444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391A4F9-6B52-4431-8362-E5053AFF5967}"/>
                </a:ext>
              </a:extLst>
            </p:cNvPr>
            <p:cNvCxnSpPr/>
            <p:nvPr/>
          </p:nvCxnSpPr>
          <p:spPr bwMode="auto">
            <a:xfrm flipH="1">
              <a:off x="8132272" y="30888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7F241CD-3F5D-4141-BBE1-0BEDEABE85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2272" y="29446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4885837-4C75-4AE7-BC34-97EFC299C13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2272" y="28595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F09259A-6B97-4E3B-AC73-2B1D684223C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094171" y="28575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31D926-FF93-45DA-A75D-8FFAEA057D0F}"/>
                </a:ext>
              </a:extLst>
            </p:cNvPr>
            <p:cNvSpPr/>
            <p:nvPr/>
          </p:nvSpPr>
          <p:spPr bwMode="auto">
            <a:xfrm>
              <a:off x="8517481" y="3693110"/>
              <a:ext cx="533385" cy="609594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AE8525A-0494-47B2-9146-7871E67B9698}"/>
                </a:ext>
              </a:extLst>
            </p:cNvPr>
            <p:cNvSpPr/>
            <p:nvPr/>
          </p:nvSpPr>
          <p:spPr bwMode="auto">
            <a:xfrm>
              <a:off x="8576747" y="4889208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STA3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629C1F1-BB88-403B-B54D-EA2CD18C9494}"/>
                </a:ext>
              </a:extLst>
            </p:cNvPr>
            <p:cNvSpPr/>
            <p:nvPr/>
          </p:nvSpPr>
          <p:spPr bwMode="auto">
            <a:xfrm>
              <a:off x="8020059" y="5838235"/>
              <a:ext cx="533385" cy="6095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STA4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AC98CF1-ACD3-496E-9EC6-64F9B5862B6E}"/>
                </a:ext>
              </a:extLst>
            </p:cNvPr>
            <p:cNvSpPr/>
            <p:nvPr/>
          </p:nvSpPr>
          <p:spPr bwMode="auto">
            <a:xfrm>
              <a:off x="6302388" y="3011904"/>
              <a:ext cx="533385" cy="1335368"/>
            </a:xfrm>
            <a:prstGeom prst="rect">
              <a:avLst/>
            </a:pr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AP1</a:t>
              </a: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E35D2D9-ADD3-4E8D-806A-6229FF7D5035}"/>
                </a:ext>
              </a:extLst>
            </p:cNvPr>
            <p:cNvCxnSpPr/>
            <p:nvPr/>
          </p:nvCxnSpPr>
          <p:spPr bwMode="auto">
            <a:xfrm>
              <a:off x="6835773" y="3024656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7324165-ECC8-4B11-A711-CC0CC428E7C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3" y="2880466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30630F4-AABA-4367-91E6-B8CEDD1879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1973" y="2795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08ABFEE-7627-4144-9691-A894A7C0AC8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0074" y="27933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BF7DAB8-8BF9-4180-9072-97BA1BCA9FAC}"/>
                </a:ext>
              </a:extLst>
            </p:cNvPr>
            <p:cNvCxnSpPr/>
            <p:nvPr/>
          </p:nvCxnSpPr>
          <p:spPr bwMode="auto">
            <a:xfrm>
              <a:off x="6831873" y="3416674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54D1F6D-C895-4D33-B5F4-9F77724F07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272484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C9F47FD-275A-4954-9B51-C7BBDA037E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1874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592F487-1F42-40F6-ABB3-EF7E1EDA4FE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18536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FE9F202-D82A-4CDD-BAAE-0962D76FEB47}"/>
                </a:ext>
              </a:extLst>
            </p:cNvPr>
            <p:cNvCxnSpPr/>
            <p:nvPr/>
          </p:nvCxnSpPr>
          <p:spPr bwMode="auto">
            <a:xfrm>
              <a:off x="6837886" y="433501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9F2CAA23-6BC9-4EF7-8D4C-511EF1344E6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2186" y="419082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EB178BA0-82DE-48F8-B62C-B99F0285C7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4086" y="410573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F2D15D9-5C86-4670-AA20-85394FA339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2187" y="410369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7197CFB-D4A4-4A19-A36C-6169B3EE3F81}"/>
                </a:ext>
              </a:extLst>
            </p:cNvPr>
            <p:cNvSpPr/>
            <p:nvPr/>
          </p:nvSpPr>
          <p:spPr bwMode="auto">
            <a:xfrm>
              <a:off x="6302388" y="4807664"/>
              <a:ext cx="533385" cy="13353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AP2</a:t>
              </a: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53C72B6-D6B2-44F7-B8D9-CFE05E034EFB}"/>
                </a:ext>
              </a:extLst>
            </p:cNvPr>
            <p:cNvSpPr/>
            <p:nvPr/>
          </p:nvSpPr>
          <p:spPr bwMode="auto">
            <a:xfrm>
              <a:off x="7116241" y="2761259"/>
              <a:ext cx="937330" cy="981008"/>
            </a:xfrm>
            <a:custGeom>
              <a:avLst/>
              <a:gdLst>
                <a:gd name="connsiteX0" fmla="*/ 0 w 937330"/>
                <a:gd name="connsiteY0" fmla="*/ 862475 h 981008"/>
                <a:gd name="connsiteX1" fmla="*/ 508000 w 937330"/>
                <a:gd name="connsiteY1" fmla="*/ 134342 h 981008"/>
                <a:gd name="connsiteX2" fmla="*/ 880533 w 937330"/>
                <a:gd name="connsiteY2" fmla="*/ 7342 h 981008"/>
                <a:gd name="connsiteX3" fmla="*/ 897466 w 937330"/>
                <a:gd name="connsiteY3" fmla="*/ 235942 h 981008"/>
                <a:gd name="connsiteX4" fmla="*/ 508000 w 937330"/>
                <a:gd name="connsiteY4" fmla="*/ 667742 h 981008"/>
                <a:gd name="connsiteX5" fmla="*/ 42333 w 937330"/>
                <a:gd name="connsiteY5" fmla="*/ 981008 h 981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7330" h="981008">
                  <a:moveTo>
                    <a:pt x="0" y="862475"/>
                  </a:moveTo>
                  <a:cubicBezTo>
                    <a:pt x="180622" y="569669"/>
                    <a:pt x="361245" y="276864"/>
                    <a:pt x="508000" y="134342"/>
                  </a:cubicBezTo>
                  <a:cubicBezTo>
                    <a:pt x="654755" y="-8180"/>
                    <a:pt x="815622" y="-9591"/>
                    <a:pt x="880533" y="7342"/>
                  </a:cubicBezTo>
                  <a:cubicBezTo>
                    <a:pt x="945444" y="24275"/>
                    <a:pt x="959555" y="125875"/>
                    <a:pt x="897466" y="235942"/>
                  </a:cubicBezTo>
                  <a:cubicBezTo>
                    <a:pt x="835377" y="346009"/>
                    <a:pt x="650522" y="543564"/>
                    <a:pt x="508000" y="667742"/>
                  </a:cubicBezTo>
                  <a:cubicBezTo>
                    <a:pt x="365478" y="791920"/>
                    <a:pt x="203905" y="886464"/>
                    <a:pt x="42333" y="98100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8948FD1-2DA0-48B7-AFCF-31B237BA69B3}"/>
                </a:ext>
              </a:extLst>
            </p:cNvPr>
            <p:cNvSpPr/>
            <p:nvPr/>
          </p:nvSpPr>
          <p:spPr bwMode="auto">
            <a:xfrm>
              <a:off x="7116241" y="3793009"/>
              <a:ext cx="1153962" cy="311559"/>
            </a:xfrm>
            <a:custGeom>
              <a:avLst/>
              <a:gdLst>
                <a:gd name="connsiteX0" fmla="*/ 25400 w 1153962"/>
                <a:gd name="connsiteY0" fmla="*/ 25458 h 311559"/>
                <a:gd name="connsiteX1" fmla="*/ 973666 w 1153962"/>
                <a:gd name="connsiteY1" fmla="*/ 8525 h 311559"/>
                <a:gd name="connsiteX2" fmla="*/ 1151466 w 1153962"/>
                <a:gd name="connsiteY2" fmla="*/ 143992 h 311559"/>
                <a:gd name="connsiteX3" fmla="*/ 1032933 w 1153962"/>
                <a:gd name="connsiteY3" fmla="*/ 304858 h 311559"/>
                <a:gd name="connsiteX4" fmla="*/ 474133 w 1153962"/>
                <a:gd name="connsiteY4" fmla="*/ 270992 h 311559"/>
                <a:gd name="connsiteX5" fmla="*/ 0 w 1153962"/>
                <a:gd name="connsiteY5" fmla="*/ 177858 h 311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3962" h="311559">
                  <a:moveTo>
                    <a:pt x="25400" y="25458"/>
                  </a:moveTo>
                  <a:cubicBezTo>
                    <a:pt x="405694" y="7113"/>
                    <a:pt x="785988" y="-11231"/>
                    <a:pt x="973666" y="8525"/>
                  </a:cubicBezTo>
                  <a:cubicBezTo>
                    <a:pt x="1161344" y="28281"/>
                    <a:pt x="1141588" y="94603"/>
                    <a:pt x="1151466" y="143992"/>
                  </a:cubicBezTo>
                  <a:cubicBezTo>
                    <a:pt x="1161344" y="193381"/>
                    <a:pt x="1145822" y="283691"/>
                    <a:pt x="1032933" y="304858"/>
                  </a:cubicBezTo>
                  <a:cubicBezTo>
                    <a:pt x="920044" y="326025"/>
                    <a:pt x="646289" y="292159"/>
                    <a:pt x="474133" y="270992"/>
                  </a:cubicBezTo>
                  <a:cubicBezTo>
                    <a:pt x="301977" y="249825"/>
                    <a:pt x="150988" y="213841"/>
                    <a:pt x="0" y="177858"/>
                  </a:cubicBezTo>
                </a:path>
              </a:pathLst>
            </a:custGeom>
            <a:solidFill>
              <a:srgbClr val="32E6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48624A2B-6AB8-48CF-9388-FA3C4FBFF6CE}"/>
                </a:ext>
              </a:extLst>
            </p:cNvPr>
            <p:cNvSpPr/>
            <p:nvPr/>
          </p:nvSpPr>
          <p:spPr bwMode="auto">
            <a:xfrm>
              <a:off x="7116241" y="4030134"/>
              <a:ext cx="1215943" cy="841005"/>
            </a:xfrm>
            <a:custGeom>
              <a:avLst/>
              <a:gdLst>
                <a:gd name="connsiteX0" fmla="*/ 33866 w 1215943"/>
                <a:gd name="connsiteY0" fmla="*/ 0 h 841005"/>
                <a:gd name="connsiteX1" fmla="*/ 1083733 w 1215943"/>
                <a:gd name="connsiteY1" fmla="*/ 524933 h 841005"/>
                <a:gd name="connsiteX2" fmla="*/ 1176866 w 1215943"/>
                <a:gd name="connsiteY2" fmla="*/ 829733 h 841005"/>
                <a:gd name="connsiteX3" fmla="*/ 863600 w 1215943"/>
                <a:gd name="connsiteY3" fmla="*/ 711200 h 841005"/>
                <a:gd name="connsiteX4" fmla="*/ 0 w 1215943"/>
                <a:gd name="connsiteY4" fmla="*/ 118533 h 84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943" h="841005">
                  <a:moveTo>
                    <a:pt x="33866" y="0"/>
                  </a:moveTo>
                  <a:cubicBezTo>
                    <a:pt x="463549" y="193322"/>
                    <a:pt x="893233" y="386644"/>
                    <a:pt x="1083733" y="524933"/>
                  </a:cubicBezTo>
                  <a:cubicBezTo>
                    <a:pt x="1274233" y="663222"/>
                    <a:pt x="1213555" y="798689"/>
                    <a:pt x="1176866" y="829733"/>
                  </a:cubicBezTo>
                  <a:cubicBezTo>
                    <a:pt x="1140177" y="860777"/>
                    <a:pt x="1059744" y="829733"/>
                    <a:pt x="863600" y="711200"/>
                  </a:cubicBezTo>
                  <a:cubicBezTo>
                    <a:pt x="667456" y="592667"/>
                    <a:pt x="333728" y="355600"/>
                    <a:pt x="0" y="1185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DBA88FF-E65F-4FE9-8422-D36AE5032592}"/>
                </a:ext>
              </a:extLst>
            </p:cNvPr>
            <p:cNvSpPr/>
            <p:nvPr/>
          </p:nvSpPr>
          <p:spPr bwMode="auto">
            <a:xfrm>
              <a:off x="7065441" y="4191001"/>
              <a:ext cx="1126387" cy="1508800"/>
            </a:xfrm>
            <a:custGeom>
              <a:avLst/>
              <a:gdLst>
                <a:gd name="connsiteX0" fmla="*/ 59266 w 1126387"/>
                <a:gd name="connsiteY0" fmla="*/ 0 h 1508800"/>
                <a:gd name="connsiteX1" fmla="*/ 1058333 w 1126387"/>
                <a:gd name="connsiteY1" fmla="*/ 1227666 h 1508800"/>
                <a:gd name="connsiteX2" fmla="*/ 922866 w 1126387"/>
                <a:gd name="connsiteY2" fmla="*/ 1422400 h 1508800"/>
                <a:gd name="connsiteX3" fmla="*/ 0 w 1126387"/>
                <a:gd name="connsiteY3" fmla="*/ 93133 h 150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6387" h="1508800">
                  <a:moveTo>
                    <a:pt x="59266" y="0"/>
                  </a:moveTo>
                  <a:cubicBezTo>
                    <a:pt x="486833" y="495299"/>
                    <a:pt x="914400" y="990599"/>
                    <a:pt x="1058333" y="1227666"/>
                  </a:cubicBezTo>
                  <a:cubicBezTo>
                    <a:pt x="1202266" y="1464733"/>
                    <a:pt x="1099255" y="1611489"/>
                    <a:pt x="922866" y="1422400"/>
                  </a:cubicBezTo>
                  <a:cubicBezTo>
                    <a:pt x="746477" y="1233311"/>
                    <a:pt x="373238" y="663222"/>
                    <a:pt x="0" y="93133"/>
                  </a:cubicBezTo>
                </a:path>
              </a:pathLst>
            </a:custGeom>
            <a:solidFill>
              <a:srgbClr val="32E661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7C43DEDB-C171-417C-8FCE-3B69BA960DC5}"/>
                </a:ext>
              </a:extLst>
            </p:cNvPr>
            <p:cNvSpPr/>
            <p:nvPr/>
          </p:nvSpPr>
          <p:spPr bwMode="auto">
            <a:xfrm>
              <a:off x="7031574" y="5545667"/>
              <a:ext cx="805246" cy="501190"/>
            </a:xfrm>
            <a:custGeom>
              <a:avLst/>
              <a:gdLst>
                <a:gd name="connsiteX0" fmla="*/ 0 w 805246"/>
                <a:gd name="connsiteY0" fmla="*/ 0 h 501190"/>
                <a:gd name="connsiteX1" fmla="*/ 745067 w 805246"/>
                <a:gd name="connsiteY1" fmla="*/ 296334 h 501190"/>
                <a:gd name="connsiteX2" fmla="*/ 677333 w 805246"/>
                <a:gd name="connsiteY2" fmla="*/ 499534 h 501190"/>
                <a:gd name="connsiteX3" fmla="*/ 16933 w 805246"/>
                <a:gd name="connsiteY3" fmla="*/ 186267 h 50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246" h="501190">
                  <a:moveTo>
                    <a:pt x="0" y="0"/>
                  </a:moveTo>
                  <a:cubicBezTo>
                    <a:pt x="316089" y="106539"/>
                    <a:pt x="632178" y="213078"/>
                    <a:pt x="745067" y="296334"/>
                  </a:cubicBezTo>
                  <a:cubicBezTo>
                    <a:pt x="857956" y="379590"/>
                    <a:pt x="798689" y="517878"/>
                    <a:pt x="677333" y="499534"/>
                  </a:cubicBezTo>
                  <a:cubicBezTo>
                    <a:pt x="555977" y="481190"/>
                    <a:pt x="286455" y="333728"/>
                    <a:pt x="16933" y="186267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6CE7AF16-A576-48F7-9559-247E62BB3739}"/>
                </a:ext>
              </a:extLst>
            </p:cNvPr>
            <p:cNvSpPr/>
            <p:nvPr/>
          </p:nvSpPr>
          <p:spPr bwMode="auto">
            <a:xfrm>
              <a:off x="7073907" y="5002652"/>
              <a:ext cx="1344302" cy="492215"/>
            </a:xfrm>
            <a:custGeom>
              <a:avLst/>
              <a:gdLst>
                <a:gd name="connsiteX0" fmla="*/ 0 w 1344302"/>
                <a:gd name="connsiteY0" fmla="*/ 305949 h 492215"/>
                <a:gd name="connsiteX1" fmla="*/ 1117600 w 1344302"/>
                <a:gd name="connsiteY1" fmla="*/ 1149 h 492215"/>
                <a:gd name="connsiteX2" fmla="*/ 1253067 w 1344302"/>
                <a:gd name="connsiteY2" fmla="*/ 212815 h 492215"/>
                <a:gd name="connsiteX3" fmla="*/ 42334 w 1344302"/>
                <a:gd name="connsiteY3" fmla="*/ 492215 h 492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4302" h="492215">
                  <a:moveTo>
                    <a:pt x="0" y="305949"/>
                  </a:moveTo>
                  <a:cubicBezTo>
                    <a:pt x="454378" y="161310"/>
                    <a:pt x="908756" y="16671"/>
                    <a:pt x="1117600" y="1149"/>
                  </a:cubicBezTo>
                  <a:cubicBezTo>
                    <a:pt x="1326444" y="-14373"/>
                    <a:pt x="1432278" y="130971"/>
                    <a:pt x="1253067" y="212815"/>
                  </a:cubicBezTo>
                  <a:cubicBezTo>
                    <a:pt x="1073856" y="294659"/>
                    <a:pt x="558095" y="393437"/>
                    <a:pt x="42334" y="492215"/>
                  </a:cubicBezTo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DDBC405A-53D4-4ED7-ABE9-43EC2A6B584E}"/>
                </a:ext>
              </a:extLst>
            </p:cNvPr>
            <p:cNvCxnSpPr/>
            <p:nvPr/>
          </p:nvCxnSpPr>
          <p:spPr bwMode="auto">
            <a:xfrm>
              <a:off x="6831873" y="387835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44652785-5BC9-4252-AEF3-7B1F4A23441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6173" y="373416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A2F5AA29-DA5C-449D-A85B-372D1C4069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8073" y="364908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736EA1BD-018D-4C20-8D03-AF31F4C49D1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6174" y="364704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47F3F129-D0AD-4E44-B661-533F902630B2}"/>
                </a:ext>
              </a:extLst>
            </p:cNvPr>
            <p:cNvCxnSpPr/>
            <p:nvPr/>
          </p:nvCxnSpPr>
          <p:spPr bwMode="auto">
            <a:xfrm>
              <a:off x="6834690" y="4819099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16672CB-EB60-4B21-9A26-E3EBA3A2DE9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8990" y="4674909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548CD8F1-C465-4C52-9D7A-71E8810A65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0890" y="458982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FA8C74D2-0714-406C-A055-8F682EA313C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8991" y="45877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FFC44D-88EB-45A2-B974-54BB7D9F8C18}"/>
                </a:ext>
              </a:extLst>
            </p:cNvPr>
            <p:cNvCxnSpPr/>
            <p:nvPr/>
          </p:nvCxnSpPr>
          <p:spPr bwMode="auto">
            <a:xfrm>
              <a:off x="6830790" y="52111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DBEF769F-16FB-45CD-A405-3C7F17FB379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0669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B9C7290-0957-4468-BDF0-2C5BEA435F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49818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711F1950-6F82-4239-AC22-4F44293EB15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49798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A5C594E2-CD74-4B28-A852-A467837228CE}"/>
                </a:ext>
              </a:extLst>
            </p:cNvPr>
            <p:cNvCxnSpPr/>
            <p:nvPr/>
          </p:nvCxnSpPr>
          <p:spPr bwMode="auto">
            <a:xfrm>
              <a:off x="6836803" y="6129453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DA1941B-59D4-4341-92EF-493AB97CB3E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1103" y="5985263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17A35FEF-DAFC-4379-A27A-403C28AF99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3003" y="5900181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6388EAC1-9FC4-4ADA-9733-58CCCBCABB3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51104" y="5898140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89499A4-479B-4E9A-85B9-75293F139F0D}"/>
                </a:ext>
              </a:extLst>
            </p:cNvPr>
            <p:cNvCxnSpPr/>
            <p:nvPr/>
          </p:nvCxnSpPr>
          <p:spPr bwMode="auto">
            <a:xfrm>
              <a:off x="6830790" y="567279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A897105-25CC-487F-8672-315BC665A05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45090" y="552860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FE99E0A7-DB7F-420D-86A5-6F54F70775E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06990" y="544352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FC5C03F6-EEA3-4429-9F36-E0A3372987D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45091" y="544148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31B58690-F109-4DE5-80BF-EA0FA9B78BFB}"/>
                </a:ext>
              </a:extLst>
            </p:cNvPr>
            <p:cNvCxnSpPr/>
            <p:nvPr/>
          </p:nvCxnSpPr>
          <p:spPr bwMode="auto">
            <a:xfrm flipH="1">
              <a:off x="8399094" y="383569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FFE98F46-2D73-4764-A34F-A00EC76813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4" y="369150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6388BC74-17EB-4CBC-98FC-619BEC4880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4" y="360642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56FA5E04-8655-4D10-8304-DED62A11D8E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3" y="360438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E999E0A1-C817-4D5D-BC04-20AC7F407E32}"/>
                </a:ext>
              </a:extLst>
            </p:cNvPr>
            <p:cNvCxnSpPr/>
            <p:nvPr/>
          </p:nvCxnSpPr>
          <p:spPr bwMode="auto">
            <a:xfrm flipH="1">
              <a:off x="8399095" y="416879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9BD1659-811C-4853-9970-79E6501F9B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99095" y="402460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06D7A688-89C8-42AB-89C1-BF9DBC0A733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399095" y="393952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BC928BBB-EF36-4881-8763-B0F8E757184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360994" y="393748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73B443DB-52D9-40FC-B57C-B2E3F943D0E4}"/>
                </a:ext>
              </a:extLst>
            </p:cNvPr>
            <p:cNvCxnSpPr/>
            <p:nvPr/>
          </p:nvCxnSpPr>
          <p:spPr bwMode="auto">
            <a:xfrm flipH="1">
              <a:off x="8462572" y="5032260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496EB473-4A06-47F3-AB33-FB5A100BA73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2" y="4888070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303A1429-BCA4-4A5B-8898-DCC41D37EDF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2" y="4802988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423FB89A-FCAE-440C-8495-00E11625B33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1" y="4800947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917FA6B6-E149-40F8-ABC4-459823794047}"/>
                </a:ext>
              </a:extLst>
            </p:cNvPr>
            <p:cNvCxnSpPr/>
            <p:nvPr/>
          </p:nvCxnSpPr>
          <p:spPr bwMode="auto">
            <a:xfrm flipH="1">
              <a:off x="8462573" y="5365358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4ABBF9DA-2701-412C-A177-D000CAE7A4A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62573" y="5221168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9716A136-F1BF-4E95-ACF0-9381151971B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62573" y="5136086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C8BDE531-8DFE-4F65-AC4E-66A4F0411CB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24472" y="51340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BE0486FA-CF01-47B9-A459-60EA9956EBC2}"/>
                </a:ext>
              </a:extLst>
            </p:cNvPr>
            <p:cNvCxnSpPr/>
            <p:nvPr/>
          </p:nvCxnSpPr>
          <p:spPr bwMode="auto">
            <a:xfrm flipH="1">
              <a:off x="7904728" y="5985017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B47109BA-4AED-48D1-878F-A769284805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8" y="5840827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65101732-0B3B-4C05-ABC5-CDB1F5FFE2A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8" y="5755745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3758EFB8-A777-4BD2-A149-FB30021E5ED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7" y="5753704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F1D9CA44-142B-4D17-99D3-122317C46C57}"/>
                </a:ext>
              </a:extLst>
            </p:cNvPr>
            <p:cNvCxnSpPr/>
            <p:nvPr/>
          </p:nvCxnSpPr>
          <p:spPr bwMode="auto">
            <a:xfrm flipH="1">
              <a:off x="7904729" y="6318115"/>
              <a:ext cx="1143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738836EB-8CC7-44E0-9CD2-7F1B136594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04729" y="6173925"/>
              <a:ext cx="0" cy="1441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2F3D8C1E-D064-4ABB-9BF0-E534B231CB6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04729" y="6088843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AF2C8F0B-96BD-405E-87C8-4BF7A3F9648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866628" y="6086802"/>
              <a:ext cx="38100" cy="850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/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𝐇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135C90A5-5D09-448F-9179-ABAC5DE189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190056"/>
                <a:ext cx="4572000" cy="4778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9" name="Picture 88">
            <a:extLst>
              <a:ext uri="{FF2B5EF4-FFF2-40B4-BE49-F238E27FC236}">
                <a16:creationId xmlns:a16="http://schemas.microsoft.com/office/drawing/2014/main" id="{790EC9C5-C96D-41FE-9D41-F2BFA278E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838960"/>
            <a:ext cx="5943600" cy="294640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40E84631-15F4-4483-B73A-9C3F5CBEC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209800"/>
            <a:ext cx="5943600" cy="294640"/>
          </a:xfrm>
          <a:prstGeom prst="rect">
            <a:avLst/>
          </a:prstGeom>
        </p:spPr>
      </p:pic>
      <p:sp>
        <p:nvSpPr>
          <p:cNvPr id="180" name="Content Placeholder 2">
            <a:extLst>
              <a:ext uri="{FF2B5EF4-FFF2-40B4-BE49-F238E27FC236}">
                <a16:creationId xmlns:a16="http://schemas.microsoft.com/office/drawing/2014/main" id="{5B310EFB-F6D3-4682-AF17-9A7C48AF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23" y="1385740"/>
            <a:ext cx="5874638" cy="47508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81" name="Footer Placeholder 4">
            <a:extLst>
              <a:ext uri="{FF2B5EF4-FFF2-40B4-BE49-F238E27FC236}">
                <a16:creationId xmlns:a16="http://schemas.microsoft.com/office/drawing/2014/main" id="{AED2671E-B275-4AA6-9E47-CA068FA97D1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Rani Keren et al., Huawei</a:t>
            </a:r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Content Placeholder 2">
                <a:extLst>
                  <a:ext uri="{FF2B5EF4-FFF2-40B4-BE49-F238E27FC236}">
                    <a16:creationId xmlns:a16="http://schemas.microsoft.com/office/drawing/2014/main" id="{D4DACA1E-C62F-45F0-8FB5-8335E22EE2D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72915" y="1417763"/>
                <a:ext cx="6071999" cy="475085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STA1 jointly decomposes the concatenated channel: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 marL="114300" lvl="1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1800" dirty="0"/>
              </a:p>
              <a:p>
                <a:pPr marL="114300" lvl="1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This leads to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an SVD-like decomposition of the separate channels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marL="114300" lvl="1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400" dirty="0">
                  <a:solidFill>
                    <a:srgbClr val="C00000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114300" lvl="1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400" dirty="0">
                  <a:solidFill>
                    <a:srgbClr val="C00000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114300" lvl="1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400" dirty="0">
                  <a:solidFill>
                    <a:srgbClr val="C00000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114300" lvl="1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chemeClr val="tx1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[Note: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1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𝐕</m:t>
                            </m:r>
                          </m:e>
                        </m:acc>
                      </m:e>
                      <m:sub>
                        <m:r>
                          <a:rPr lang="en-US" sz="1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1400" b="1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400" b="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and</a:t>
                </a:r>
                <a:r>
                  <a:rPr lang="en-US" sz="1400" b="1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1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𝐕</m:t>
                            </m:r>
                          </m:e>
                        </m:acc>
                      </m:e>
                      <m:sub>
                        <m:r>
                          <a:rPr lang="en-US" sz="1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1400" b="1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4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are not orthonormal and are different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𝐕</m:t>
                        </m:r>
                      </m:e>
                      <m:sub>
                        <m:r>
                          <a:rPr lang="en-US" sz="1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1,1</m:t>
                        </m:r>
                      </m:sub>
                    </m:sSub>
                  </m:oMath>
                </a14:m>
                <a:r>
                  <a:rPr lang="en-US" sz="14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and</a:t>
                </a:r>
                <a:r>
                  <a:rPr lang="en-US" sz="1400" b="1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𝐕</m:t>
                        </m:r>
                      </m:e>
                      <m:sub>
                        <m:r>
                          <a:rPr lang="en-US" sz="1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]</a:t>
                </a:r>
                <a:endParaRPr lang="en-US" sz="1400" dirty="0"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AP1 </a:t>
                </a:r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sets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𝐰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1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in the null-space of reported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𝐯</m:t>
                                    </m:r>
                                  </m:e>
                                </m:acc>
                              </m:e>
                            </m:acc>
                          </m:e>
                          <m:sub>
                            <m:r>
                              <a:rPr lang="en-US" sz="180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1,1</m:t>
                            </m:r>
                          </m:sub>
                        </m:sSub>
                      </m:e>
                      <m:sup>
                        <m:r>
                          <a:rPr lang="en-US" sz="1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800" dirty="0"/>
                  <a:t> 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and AP2 </a:t>
                </a:r>
                <a:r>
                  <a:rPr lang="en-US" sz="1800" b="0" dirty="0">
                    <a:solidFill>
                      <a:schemeClr val="tx1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sets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𝐰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𝐰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1800" b="1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in the null-space of reported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𝐯</m:t>
                                    </m:r>
                                  </m:e>
                                </m:acc>
                              </m:e>
                            </m:acc>
                          </m:e>
                          <m:sub>
                            <m:r>
                              <a:rPr lang="en-US" sz="180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1,2</m:t>
                            </m:r>
                          </m:sub>
                        </m:sSub>
                      </m:e>
                      <m:sup>
                        <m:r>
                          <a:rPr lang="en-US" sz="1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, so the 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interferences </a:t>
                </a:r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become</a:t>
                </a:r>
                <a:r>
                  <a:rPr lang="en-US" sz="1800" b="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endParaRPr lang="en-US" sz="1800" b="0" dirty="0"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endParaRPr lang="en-US" sz="1800" b="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 marL="0" indent="0"/>
                <a:endParaRPr lang="en-US" sz="1800" b="0" dirty="0"/>
              </a:p>
              <a:p>
                <a:pPr marL="0" indent="0"/>
                <a:endParaRPr lang="en-US" sz="1800" dirty="0"/>
              </a:p>
              <a:p>
                <a:endParaRPr lang="en-US" sz="1800" dirty="0"/>
              </a:p>
              <a:p>
                <a:pPr marL="0" indent="0"/>
                <a:r>
                  <a:rPr lang="en-US" sz="1800" b="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	</a:t>
                </a:r>
                <a:endParaRPr lang="en-US" sz="1800" b="1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/>
                <a:endParaRPr lang="en-US" sz="18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Content Placeholder 2">
                <a:extLst>
                  <a:ext uri="{FF2B5EF4-FFF2-40B4-BE49-F238E27FC236}">
                    <a16:creationId xmlns:a16="http://schemas.microsoft.com/office/drawing/2014/main" id="{D4DACA1E-C62F-45F0-8FB5-8335E22EE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915" y="1417763"/>
                <a:ext cx="6071999" cy="4750857"/>
              </a:xfrm>
              <a:prstGeom prst="rect">
                <a:avLst/>
              </a:prstGeom>
              <a:blipFill>
                <a:blip r:embed="rId5"/>
                <a:stretch>
                  <a:fillRect l="-803" t="-770" r="-50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8267515-6583-4664-8674-2C006BE854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635782" y="1959869"/>
            <a:ext cx="8480178" cy="456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Content Placeholder 2">
                <a:extLst>
                  <a:ext uri="{FF2B5EF4-FFF2-40B4-BE49-F238E27FC236}">
                    <a16:creationId xmlns:a16="http://schemas.microsoft.com/office/drawing/2014/main" id="{3A2755EF-A962-48A3-959A-9D59C5564D5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59516" y="5562600"/>
                <a:ext cx="8504414" cy="96109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457200" lvl="1" indent="0"/>
                <a:r>
                  <a:rPr lang="en-US" sz="1400" kern="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1800" b="0" kern="0" dirty="0">
                    <a:solidFill>
                      <a:schemeClr val="tx1"/>
                    </a:solidFill>
                  </a:rPr>
                  <a:t>Now 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3,4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 are modulated over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̃"/>
                        <m:ctrlPr>
                          <a:rPr lang="en-US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acc>
                    <m:r>
                      <a:rPr lang="en-US" sz="1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so covariance matrix of </a:t>
                </a:r>
                <a:r>
                  <a:rPr lang="en-US" sz="1800" b="0" i="1" kern="0" dirty="0">
                    <a:solidFill>
                      <a:schemeClr val="tx1"/>
                    </a:solidFill>
                  </a:rPr>
                  <a:t>total</a:t>
                </a:r>
                <a:r>
                  <a:rPr lang="en-US" sz="1800" b="0" kern="0" dirty="0">
                    <a:solidFill>
                      <a:schemeClr val="tx1"/>
                    </a:solidFill>
                  </a:rPr>
                  <a:t> interference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 +</a:t>
                </a:r>
                <a:r>
                  <a:rPr lang="en-US" sz="18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𝐠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3,4</m:t>
                        </m:r>
                      </m:sub>
                    </m:sSub>
                  </m:oMath>
                </a14:m>
                <a:r>
                  <a:rPr lang="en-US" sz="1800" b="0" kern="0" dirty="0">
                    <a:solidFill>
                      <a:schemeClr val="tx1"/>
                    </a:solidFill>
                  </a:rPr>
                  <a:t> is </a:t>
                </a:r>
                <a:r>
                  <a:rPr lang="en-US" sz="1800" b="0" i="1" kern="0" dirty="0">
                    <a:solidFill>
                      <a:schemeClr val="tx1"/>
                    </a:solidFill>
                  </a:rPr>
                  <a:t>rank-1.</a:t>
                </a:r>
                <a:r>
                  <a:rPr lang="en-US" sz="1800" b="0" kern="0" dirty="0">
                    <a:solidFill>
                      <a:schemeClr val="tx1"/>
                    </a:solidFill>
                  </a:rPr>
                  <a:t> Thus interference </a:t>
                </a:r>
                <a:r>
                  <a:rPr lang="en-US" sz="1800" kern="0" dirty="0">
                    <a:solidFill>
                      <a:schemeClr val="tx1"/>
                    </a:solidFill>
                  </a:rPr>
                  <a:t>can be efficiently mitigated</a:t>
                </a:r>
                <a:r>
                  <a:rPr lang="en-US" sz="1800" b="0" kern="0" dirty="0">
                    <a:solidFill>
                      <a:schemeClr val="tx1"/>
                    </a:solidFill>
                  </a:rPr>
                  <a:t> by STA1</a:t>
                </a: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kern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0" name="Content Placeholder 2">
                <a:extLst>
                  <a:ext uri="{FF2B5EF4-FFF2-40B4-BE49-F238E27FC236}">
                    <a16:creationId xmlns:a16="http://schemas.microsoft.com/office/drawing/2014/main" id="{3A2755EF-A962-48A3-959A-9D59C5564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516" y="5562600"/>
                <a:ext cx="8504414" cy="961094"/>
              </a:xfrm>
              <a:prstGeom prst="rect">
                <a:avLst/>
              </a:prstGeom>
              <a:blipFill>
                <a:blip r:embed="rId7"/>
                <a:stretch>
                  <a:fillRect l="-430" b="-382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9C72A232-1302-49DF-90C0-41117A12F9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304800" y="3124200"/>
            <a:ext cx="7366932" cy="57298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BC8ECB2-9154-4BF9-A07C-AA542E7332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2400" y="4892025"/>
            <a:ext cx="7522506" cy="82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161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Performance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399" cy="3657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We’ve shown that both feedback types can support </a:t>
            </a:r>
            <a:r>
              <a:rPr lang="en-US" sz="2000" b="0" dirty="0" err="1">
                <a:solidFill>
                  <a:schemeClr val="tx1"/>
                </a:solidFill>
              </a:rPr>
              <a:t>CoBF</a:t>
            </a:r>
            <a:r>
              <a:rPr lang="en-US" sz="2000" b="0" dirty="0">
                <a:solidFill>
                  <a:schemeClr val="tx1"/>
                </a:solidFill>
              </a:rPr>
              <a:t> schemes with partial nulling by leading to interference alignment.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However, data decoding performance may be different due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lang="en-US" sz="1600" b="0" dirty="0">
                <a:solidFill>
                  <a:schemeClr val="tx1"/>
                </a:solidFill>
              </a:rPr>
              <a:t>ifferent beamforming gain of the direct communication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Different orthogonality levels between desired signals and residual interference at the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next slide we’ll show that separate channel decomposition better fits a </a:t>
            </a:r>
            <a:r>
              <a:rPr lang="en-US" sz="2000" b="0" dirty="0" err="1">
                <a:solidFill>
                  <a:schemeClr val="tx1"/>
                </a:solidFill>
              </a:rPr>
              <a:t>CoBF</a:t>
            </a:r>
            <a:r>
              <a:rPr lang="en-US" sz="2000" b="0" dirty="0">
                <a:solidFill>
                  <a:schemeClr val="tx1"/>
                </a:solidFill>
              </a:rPr>
              <a:t> scheme with respect to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470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Performance Comparison – Simulation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E8128DB-BA6C-416E-AFFE-D41AE46A4D06}"/>
              </a:ext>
            </a:extLst>
          </p:cNvPr>
          <p:cNvSpPr txBox="1">
            <a:spLocks/>
          </p:cNvSpPr>
          <p:nvPr/>
        </p:nvSpPr>
        <p:spPr bwMode="auto">
          <a:xfrm>
            <a:off x="537634" y="4191000"/>
            <a:ext cx="8267700" cy="36968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err="1">
                <a:solidFill>
                  <a:schemeClr val="tx1"/>
                </a:solidFill>
              </a:rPr>
              <a:t>CoBF</a:t>
            </a:r>
            <a:r>
              <a:rPr lang="en-US" sz="2000" b="0" kern="0" dirty="0">
                <a:solidFill>
                  <a:schemeClr val="tx1"/>
                </a:solidFill>
              </a:rPr>
              <a:t> performance was compared between separate SVD and joint SVD feedback (FB) types.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>
                <a:solidFill>
                  <a:schemeClr val="tx1"/>
                </a:solidFill>
              </a:rPr>
              <a:t>Linear MMSE equalizer, aware of the interference covariance.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>
                <a:solidFill>
                  <a:schemeClr val="tx1"/>
                </a:solidFill>
              </a:rPr>
              <a:t>Results: Separate SVD feedback outperforms joint SVD feedback by 2dB.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>
                <a:solidFill>
                  <a:schemeClr val="tx1"/>
                </a:solidFill>
              </a:rPr>
              <a:t>See Appendix for some intuitive discussion about the source of performance gap.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200" kern="0" dirty="0">
              <a:solidFill>
                <a:schemeClr val="tx1"/>
              </a:solidFill>
            </a:endParaRPr>
          </a:p>
        </p:txBody>
      </p:sp>
      <p:pic>
        <p:nvPicPr>
          <p:cNvPr id="11" name="pic">
            <a:extLst>
              <a:ext uri="{FF2B5EF4-FFF2-40B4-BE49-F238E27FC236}">
                <a16:creationId xmlns:a16="http://schemas.microsoft.com/office/drawing/2014/main" id="{CEE47DCB-6A0D-4D69-A74A-516045EBA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3482" y="1372052"/>
            <a:ext cx="3875800" cy="2897738"/>
          </a:xfrm>
          <a:prstGeom prst="rect">
            <a:avLst/>
          </a:prstGeom>
        </p:spPr>
      </p:pic>
      <p:pic>
        <p:nvPicPr>
          <p:cNvPr id="14" name="pic">
            <a:extLst>
              <a:ext uri="{FF2B5EF4-FFF2-40B4-BE49-F238E27FC236}">
                <a16:creationId xmlns:a16="http://schemas.microsoft.com/office/drawing/2014/main" id="{BB1401E4-3C4F-4B2C-A741-5A15B21F5A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47300" y="1384886"/>
            <a:ext cx="4063217" cy="2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219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255593</TotalTime>
  <Words>1591</Words>
  <Application>Microsoft Office PowerPoint</Application>
  <PresentationFormat>On-screen Show (4:3)</PresentationFormat>
  <Paragraphs>292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Office Theme</vt:lpstr>
      <vt:lpstr>Document</vt:lpstr>
      <vt:lpstr>CoBF: Partial Nulling Feedback Types</vt:lpstr>
      <vt:lpstr>Introduction</vt:lpstr>
      <vt:lpstr>Partial Nulling Scenario</vt:lpstr>
      <vt:lpstr>Separate Channel Decomposition</vt:lpstr>
      <vt:lpstr>Separate Channel Decomposition (cont.)</vt:lpstr>
      <vt:lpstr>Separate Channel Decomposition (cont.)</vt:lpstr>
      <vt:lpstr>Joint Channel Decomposition</vt:lpstr>
      <vt:lpstr>Performance Comparison</vt:lpstr>
      <vt:lpstr>Performance Comparison – Simulation Results</vt:lpstr>
      <vt:lpstr>Comparison – other figures of merit</vt:lpstr>
      <vt:lpstr>Summary</vt:lpstr>
      <vt:lpstr>PowerPoint Presentation</vt:lpstr>
      <vt:lpstr>References</vt:lpstr>
      <vt:lpstr>Appendix: Separate Channel Decomposition– Intuitive Discussion</vt:lpstr>
      <vt:lpstr>Appendix: Joint Channel Decomposition – Intuitive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Rani Keren</cp:lastModifiedBy>
  <cp:revision>2132</cp:revision>
  <cp:lastPrinted>1601-01-01T00:00:00Z</cp:lastPrinted>
  <dcterms:created xsi:type="dcterms:W3CDTF">2017-01-26T15:28:16Z</dcterms:created>
  <dcterms:modified xsi:type="dcterms:W3CDTF">2024-11-05T14:14:36Z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(3)4DCqS/tA2nAfK8+ZejCibYVgdgaHKxH/Bwbqcl/00R2DExe67BxAb1hLS7LLsjdx/7aEiDU1
FxubcBQpxVOLuyhzKrbYfkAXz9QTH5FvLA5BOp7FNc3INPS+VafvBFWKhVtiEtda8Htf69vw
X0GlDHFGDkB12djXaE1WiJi7H3/MvDGU67Aj6nfr2LGCtY4r9Iy/dQZFk3FSU/ElXxtf9Va+
YoFpdul3NLD/3SZn5J</vt:lpwstr>
  </property>
  <property fmtid="{D5CDD505-2E9C-101B-9397-08002B2CF9AE}" pid="7" name="_2015_ms_pID_7253431">
    <vt:lpwstr>5LDvF87I/AMpveTiO/OzYiFvx3a7LvUWxl8lG5x7K7jODXNvSlqFF5
ujpJbFcVjIBtHBDTnp4eW4Iq2KrrchBsB79AgJOpXBt8Zj7Oovyn7M/4q1UnZuRDZFUvoCmb
Tuxdn4s6mNskQ2qnsHlt/LJWhjJI98AtS2IFnxp9FK4P+dRDqdl+5pO6S72aFpB8FEDJHFK4
x62u0WOXDut3NLbz3+FVBQjtwl0b42pn5Q1J</vt:lpwstr>
  </property>
  <property fmtid="{D5CDD505-2E9C-101B-9397-08002B2CF9AE}" pid="8" name="_2015_ms_pID_7253432">
    <vt:lpwstr>xQ==</vt:lpwstr>
  </property>
</Properties>
</file>