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930" r:id="rId4"/>
    <p:sldId id="946" r:id="rId5"/>
    <p:sldId id="948" r:id="rId6"/>
    <p:sldId id="949" r:id="rId7"/>
    <p:sldId id="950" r:id="rId8"/>
    <p:sldId id="932" r:id="rId9"/>
    <p:sldId id="936" r:id="rId10"/>
    <p:sldId id="951" r:id="rId11"/>
    <p:sldId id="945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9" autoAdjust="0"/>
    <p:restoredTop sz="96340" autoAdjust="0"/>
  </p:normalViewPr>
  <p:slideViewPr>
    <p:cSldViewPr>
      <p:cViewPr varScale="1">
        <p:scale>
          <a:sx n="104" d="100"/>
          <a:sy n="104" d="100"/>
        </p:scale>
        <p:origin x="120" y="21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66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10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67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24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72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44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04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2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23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23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6867E-94CD-4020-9950-BCF27516A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3DC1A7-8839-4ADA-8981-9D552B53838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BC4FDC-6ED3-4402-AEB8-E9374B6AA8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A64922-0B47-4B04-9300-4157CABCF7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58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7" y="333375"/>
            <a:ext cx="41090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64704"/>
            <a:ext cx="10363200" cy="69897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Tradeoffs - Active and Backscattering AMP Tags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140497"/>
              </p:ext>
            </p:extLst>
          </p:nvPr>
        </p:nvGraphicFramePr>
        <p:xfrm>
          <a:off x="993775" y="2414588"/>
          <a:ext cx="10529888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" name="Document" r:id="rId4" imgW="10473902" imgH="2580964" progId="Word.Document.8">
                  <p:embed/>
                </p:oleObj>
              </mc:Choice>
              <mc:Fallback>
                <p:oleObj name="Document" r:id="rId4" imgW="10473902" imgH="25809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529888" cy="2592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39416" y="485459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60A891-62FD-4784-80D0-0AA10D410073}"/>
              </a:ext>
            </a:extLst>
          </p:cNvPr>
          <p:cNvSpPr/>
          <p:nvPr/>
        </p:nvSpPr>
        <p:spPr>
          <a:xfrm>
            <a:off x="551384" y="1340768"/>
            <a:ext cx="1137726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 ea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Active and backscatter tags support different operation ranges that serve different use cases and both are frequently limited by their respective EH ranges.</a:t>
            </a:r>
          </a:p>
          <a:p>
            <a:pPr marL="285750" indent="-285750" defTabSz="914400" eaLnBrk="1" hangingPunct="1">
              <a:buClrTx/>
              <a:buSzTx/>
              <a:buFont typeface="Arial" panose="020B0604020202020204" pitchFamily="34" charset="0"/>
              <a:buChar char="•"/>
            </a:pPr>
            <a:endParaRPr lang="en-US" sz="23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defTabSz="914400" ea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AMP tags fulfil a direct relationship between operation range and idle time dictated by EH constraints.</a:t>
            </a:r>
          </a:p>
          <a:p>
            <a:pPr marL="285750" indent="-285750" defTabSz="914400" eaLnBrk="1" hangingPunct="1">
              <a:buClrTx/>
              <a:buSzTx/>
              <a:buFont typeface="Arial" panose="020B0604020202020204" pitchFamily="34" charset="0"/>
              <a:buChar char="•"/>
            </a:pPr>
            <a:endParaRPr lang="en-US" sz="23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defTabSz="914400" ea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Interestingly, active and backscattering EH ranges at 0.9 and 2.4 GHz, respectively, require similar EH sensitivity.</a:t>
            </a:r>
          </a:p>
          <a:p>
            <a:pPr marL="285750" indent="-285750" defTabSz="914400" eaLnBrk="1" hangingPunct="1">
              <a:buClrTx/>
              <a:buSzTx/>
              <a:buFont typeface="Arial" panose="020B0604020202020204" pitchFamily="34" charset="0"/>
              <a:buChar char="•"/>
            </a:pPr>
            <a:endParaRPr lang="en-US" sz="23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defTabSz="914400" ea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Minimal tag EH sensitivity and re-charge power level specifications enable interoperable AMP deployment for various use cases.</a:t>
            </a:r>
          </a:p>
          <a:p>
            <a:pPr marL="285750" indent="-285750" defTabSz="914400" eaLnBrk="1" hangingPunct="1">
              <a:buClrTx/>
              <a:buSzTx/>
              <a:buFont typeface="Arial" panose="020B0604020202020204" pitchFamily="34" charset="0"/>
              <a:buChar char="•"/>
            </a:pPr>
            <a:endParaRPr lang="en-US" sz="23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defTabSz="914400" ea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encourage the AMP sub-group to agree on tag minimal EH sensitivity and re-charge power level specification</a:t>
            </a:r>
          </a:p>
          <a:p>
            <a:pPr marL="457200" lvl="1" indent="0" defTabSz="914400" eaLnBrk="1" hangingPunct="1">
              <a:buClrTx/>
              <a:buSzTx/>
              <a:buFontTx/>
              <a:buNone/>
            </a:pPr>
            <a:endParaRPr lang="en-US" sz="2300" dirty="0">
              <a:solidFill>
                <a:srgbClr val="000000"/>
              </a:solidFill>
              <a:latin typeface="Calibri" pitchFamily="34" charset="0"/>
              <a:ea typeface="Calibri" panose="020F0502020204030204" pitchFamily="34" charset="0"/>
            </a:endParaRPr>
          </a:p>
          <a:p>
            <a:pPr defTabSz="914400" eaLnBrk="1" hangingPunct="1">
              <a:buClrTx/>
              <a:buSzTx/>
            </a:pPr>
            <a:r>
              <a:rPr lang="en-US" sz="2300" b="1" dirty="0">
                <a:solidFill>
                  <a:srgbClr val="000000"/>
                </a:solidFill>
                <a:latin typeface="Calibri" pitchFamily="34" charset="0"/>
                <a:ea typeface="Calibri" panose="020F0502020204030204" pitchFamily="34" charset="0"/>
              </a:rPr>
              <a:t> </a:t>
            </a:r>
            <a:endParaRPr lang="en-US" sz="2300" i="1" baseline="-25000" dirty="0">
              <a:solidFill>
                <a:srgbClr val="000000"/>
              </a:solidFill>
              <a:latin typeface="Cambria Math" panose="02040503050406030204" pitchFamily="18" charset="0"/>
              <a:ea typeface="宋体" charset="-122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18467B4-C57C-44EE-A7E9-C72293BBDC60}"/>
              </a:ext>
            </a:extLst>
          </p:cNvPr>
          <p:cNvSpPr/>
          <p:nvPr/>
        </p:nvSpPr>
        <p:spPr>
          <a:xfrm>
            <a:off x="5542002" y="3198168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874973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7254B9D-A231-4699-911F-72BE8AB8C2C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D88EB6-B177-4909-B09C-34F8E23DD3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8310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C3F0907-610E-4530-8E55-A1924BFC3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B9C87C7E-E893-43ED-9B02-CD86DC23A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11-24-1513r0 </a:t>
            </a:r>
            <a:r>
              <a:rPr lang="en-GB" dirty="0"/>
              <a:t>Downlink link budget of passive receivers; </a:t>
            </a:r>
            <a:r>
              <a:rPr lang="en-US" dirty="0" err="1"/>
              <a:t>Amichai</a:t>
            </a:r>
            <a:r>
              <a:rPr lang="en-US" dirty="0"/>
              <a:t> </a:t>
            </a:r>
            <a:r>
              <a:rPr lang="en-US" dirty="0" err="1"/>
              <a:t>Sanderovich</a:t>
            </a:r>
            <a:r>
              <a:rPr lang="en-GB" dirty="0"/>
              <a:t> </a:t>
            </a:r>
            <a:r>
              <a:rPr lang="en-US" dirty="0"/>
              <a:t>(</a:t>
            </a:r>
            <a:r>
              <a:rPr lang="en-US" dirty="0" err="1"/>
              <a:t>Wiliot</a:t>
            </a:r>
            <a:r>
              <a:rPr lang="en-US" dirty="0"/>
              <a:t>)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11-24-1497r0 </a:t>
            </a:r>
            <a:r>
              <a:rPr lang="en-GB" dirty="0"/>
              <a:t>Uplink Rates for Active Transmission</a:t>
            </a:r>
            <a:r>
              <a:rPr lang="en-US" dirty="0"/>
              <a:t>; </a:t>
            </a:r>
            <a:r>
              <a:rPr lang="en-US" dirty="0" err="1"/>
              <a:t>Amichai</a:t>
            </a:r>
            <a:r>
              <a:rPr lang="en-US" dirty="0"/>
              <a:t> </a:t>
            </a:r>
            <a:r>
              <a:rPr lang="en-US" dirty="0" err="1"/>
              <a:t>Sanderovich</a:t>
            </a:r>
            <a:r>
              <a:rPr lang="en-US" dirty="0"/>
              <a:t> (</a:t>
            </a:r>
            <a:r>
              <a:rPr lang="en-US" dirty="0" err="1"/>
              <a:t>Wiliot</a:t>
            </a:r>
            <a:r>
              <a:rPr lang="en-US" dirty="0"/>
              <a:t>)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11-24-1535r2 </a:t>
            </a:r>
            <a:r>
              <a:rPr lang="en-US" altLang="zh-CN" dirty="0">
                <a:solidFill>
                  <a:schemeClr val="tx1"/>
                </a:solidFill>
              </a:rPr>
              <a:t>PPDU Design for AMP</a:t>
            </a:r>
            <a:r>
              <a:rPr lang="en-US" dirty="0"/>
              <a:t> ; Yinan Qi (</a:t>
            </a:r>
            <a:r>
              <a:rPr lang="en-US" dirty="0" err="1"/>
              <a:t>Oppo</a:t>
            </a:r>
            <a:r>
              <a:rPr lang="en-US" dirty="0"/>
              <a:t>)</a:t>
            </a:r>
          </a:p>
          <a:p>
            <a:pPr marL="457200" indent="-457200">
              <a:buFont typeface="Times New Roman" pitchFamily="16" charset="0"/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GB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B307BEE-5680-4EEE-ABB4-FAFB29CE8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54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9CD61FE-FFD1-4609-BED5-EBE9AD971EA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F4D038-7127-44CF-972A-FBC0E12054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892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Link and harvesting performance as well as attributes, of Active versus Backscattering AMP STAs are analyzed and compared.</a:t>
            </a: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95400" y="685801"/>
            <a:ext cx="10729191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Background: AMP Active and Backscattering Tags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B85F16-59FE-43DA-9BD6-C7A0BE6B67AF}"/>
              </a:ext>
            </a:extLst>
          </p:cNvPr>
          <p:cNvSpPr txBox="1"/>
          <p:nvPr/>
        </p:nvSpPr>
        <p:spPr bwMode="auto">
          <a:xfrm>
            <a:off x="226291" y="1751014"/>
            <a:ext cx="11737304" cy="45583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Passive STA receivers </a:t>
            </a:r>
            <a:r>
              <a:rPr lang="en-US" b="1" dirty="0">
                <a:solidFill>
                  <a:srgbClr val="000000"/>
                </a:solidFill>
              </a:rPr>
              <a:t>[1], consuming low RX power, </a:t>
            </a: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are assumed to have </a:t>
            </a:r>
            <a:r>
              <a:rPr lang="en-US" b="1" dirty="0">
                <a:solidFill>
                  <a:srgbClr val="000000"/>
                </a:solidFill>
              </a:rPr>
              <a:t>considerably poorer</a:t>
            </a: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 sensitivity than the reader sensitivity </a:t>
            </a:r>
            <a:r>
              <a:rPr lang="en-US" b="1" dirty="0">
                <a:solidFill>
                  <a:srgbClr val="000000"/>
                </a:solidFill>
              </a:rPr>
              <a:t>[2].</a:t>
            </a: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However, uplink transmitted power in active tags (-25 dBm @ 2.4 GHz, in [2]) is significantly lower than the downlink transmitted power (20 dBm @ 2.4 GHz, in [1]).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While uplink transmitted power for active STAs is dictated by the tag [2], for backscatter STAs it also depends on the EIRP of the carrier source and the path loss from it to the tag.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In [1] &amp; [2], downlink and uplink maximum ranges of 50 meters were indicated respectively as feasible in free-space for active tags.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Scenarios where the reader-tag communication range is uplink limited are likely for backscattering tags. Mainly, when the carrier source EIRP is 20 dBm @ 2.4 GHz, and the total of the path and backscattering losses is higher than 45 </a:t>
            </a:r>
            <a:r>
              <a:rPr lang="en-US" b="1" dirty="0" err="1">
                <a:solidFill>
                  <a:srgbClr val="000000"/>
                </a:solidFill>
              </a:rPr>
              <a:t>dB.</a:t>
            </a:r>
            <a:endParaRPr lang="en-US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08757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2.4 GHz Backscattering Communication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B85F16-59FE-43DA-9BD6-C7A0BE6B67AF}"/>
              </a:ext>
            </a:extLst>
          </p:cNvPr>
          <p:cNvSpPr txBox="1"/>
          <p:nvPr/>
        </p:nvSpPr>
        <p:spPr bwMode="auto">
          <a:xfrm>
            <a:off x="452932" y="1548013"/>
            <a:ext cx="7520648" cy="4658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rgbClr val="000000"/>
                </a:solidFill>
                <a:latin typeface="+mn-lt"/>
                <a:ea typeface="+mn-ea"/>
              </a:rPr>
              <a:t>The sensitivity of passive STA receivers</a:t>
            </a:r>
            <a:r>
              <a:rPr lang="en-US" sz="2100" b="1" dirty="0">
                <a:solidFill>
                  <a:srgbClr val="000000"/>
                </a:solidFill>
              </a:rPr>
              <a:t> </a:t>
            </a:r>
            <a:r>
              <a:rPr lang="en-US" sz="2100" b="1" dirty="0">
                <a:solidFill>
                  <a:srgbClr val="000000"/>
                </a:solidFill>
                <a:latin typeface="+mn-lt"/>
                <a:ea typeface="+mn-ea"/>
              </a:rPr>
              <a:t>can be assumed as similar to </a:t>
            </a:r>
            <a:r>
              <a:rPr lang="en-US" sz="2100" b="1" dirty="0">
                <a:solidFill>
                  <a:srgbClr val="000000"/>
                </a:solidFill>
              </a:rPr>
              <a:t>[1], hence downlink range may be similar as well.</a:t>
            </a:r>
            <a:r>
              <a:rPr lang="en-US" sz="2100" b="1" dirty="0">
                <a:solidFill>
                  <a:srgbClr val="000000"/>
                </a:solidFill>
                <a:latin typeface="+mn-lt"/>
                <a:ea typeface="+mn-ea"/>
              </a:rPr>
              <a:t>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100" b="1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rgbClr val="000000"/>
                </a:solidFill>
              </a:rPr>
              <a:t>For uplink, the EIRP of the carrier source and the source-tag path loss as well as the backscattering loss, limit the range.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rgbClr val="000000"/>
                </a:solidFill>
              </a:rPr>
              <a:t>Backscattering loss is dependent on the tag modulation scheme, design, operation frequency, orientation and the respective object material absorption.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100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rgbClr val="000000"/>
                </a:solidFill>
              </a:rPr>
              <a:t>The carrier source may be collocated or utilized as the energizer as well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100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rgbClr val="000000"/>
                </a:solidFill>
              </a:rPr>
              <a:t>Backscattering loss may be offset by a TX amplifier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100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A874C4A-7DE2-4B2A-BF5A-DD1B9B4EF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281337"/>
              </p:ext>
            </p:extLst>
          </p:nvPr>
        </p:nvGraphicFramePr>
        <p:xfrm>
          <a:off x="8115063" y="2824417"/>
          <a:ext cx="3950020" cy="355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505">
                  <a:extLst>
                    <a:ext uri="{9D8B030D-6E8A-4147-A177-3AD203B41FA5}">
                      <a16:colId xmlns:a16="http://schemas.microsoft.com/office/drawing/2014/main" val="1121005807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755140564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251490342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658541123"/>
                    </a:ext>
                  </a:extLst>
                </a:gridCol>
              </a:tblGrid>
              <a:tr h="9422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17474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21394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76622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04220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44CA9B27-ACA5-4945-936D-D52D65758DCD}"/>
              </a:ext>
            </a:extLst>
          </p:cNvPr>
          <p:cNvGrpSpPr/>
          <p:nvPr/>
        </p:nvGrpSpPr>
        <p:grpSpPr>
          <a:xfrm>
            <a:off x="11491095" y="3242421"/>
            <a:ext cx="126295" cy="160080"/>
            <a:chOff x="11280576" y="5090719"/>
            <a:chExt cx="126295" cy="160080"/>
          </a:xfrm>
        </p:grpSpPr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B954EC2B-BE70-4F02-AE57-2792B11EC2C9}"/>
                </a:ext>
              </a:extLst>
            </p:cNvPr>
            <p:cNvSpPr/>
            <p:nvPr/>
          </p:nvSpPr>
          <p:spPr bwMode="auto">
            <a:xfrm flipV="1">
              <a:off x="11280576" y="5090719"/>
              <a:ext cx="126295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E8762E0-3B21-449B-B0AC-480B2A1654F0}"/>
                </a:ext>
              </a:extLst>
            </p:cNvPr>
            <p:cNvCxnSpPr/>
            <p:nvPr/>
          </p:nvCxnSpPr>
          <p:spPr bwMode="auto">
            <a:xfrm>
              <a:off x="11343724" y="5180518"/>
              <a:ext cx="0" cy="702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42C3D8FE-D8F2-4F79-BDB4-9E93FDD48CFF}"/>
              </a:ext>
            </a:extLst>
          </p:cNvPr>
          <p:cNvSpPr txBox="1"/>
          <p:nvPr/>
        </p:nvSpPr>
        <p:spPr>
          <a:xfrm>
            <a:off x="11227241" y="2824417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19CF2B-E222-47B9-B085-58B94C8BCDF7}"/>
              </a:ext>
            </a:extLst>
          </p:cNvPr>
          <p:cNvSpPr txBox="1"/>
          <p:nvPr/>
        </p:nvSpPr>
        <p:spPr>
          <a:xfrm>
            <a:off x="10453458" y="5146139"/>
            <a:ext cx="1603699" cy="12003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BS Loss Factors: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Modulation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200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Design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Frequency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Tag orientation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Object Absorption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2FAA26C-E6DA-486E-8A2B-EDFE3127AD91}"/>
              </a:ext>
            </a:extLst>
          </p:cNvPr>
          <p:cNvGrpSpPr/>
          <p:nvPr/>
        </p:nvGrpSpPr>
        <p:grpSpPr>
          <a:xfrm rot="16200000">
            <a:off x="8317808" y="4887639"/>
            <a:ext cx="1356524" cy="1280643"/>
            <a:chOff x="7753554" y="2006002"/>
            <a:chExt cx="1356524" cy="1280643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EDD8C37-AB03-4268-8C45-8CA6DA72242F}"/>
                </a:ext>
              </a:extLst>
            </p:cNvPr>
            <p:cNvSpPr/>
            <p:nvPr/>
          </p:nvSpPr>
          <p:spPr bwMode="auto">
            <a:xfrm>
              <a:off x="8227159" y="2422211"/>
              <a:ext cx="410458" cy="416209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6FBFD93-3037-497B-953B-43AF986EB590}"/>
                </a:ext>
              </a:extLst>
            </p:cNvPr>
            <p:cNvSpPr/>
            <p:nvPr/>
          </p:nvSpPr>
          <p:spPr bwMode="auto">
            <a:xfrm>
              <a:off x="8006143" y="2230115"/>
              <a:ext cx="852489" cy="822084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D5F118D-9805-4C1E-A030-EE04D9CD5989}"/>
                </a:ext>
              </a:extLst>
            </p:cNvPr>
            <p:cNvSpPr/>
            <p:nvPr/>
          </p:nvSpPr>
          <p:spPr bwMode="auto">
            <a:xfrm>
              <a:off x="7753554" y="2006002"/>
              <a:ext cx="1356524" cy="1280643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DE2F2DC-E608-4DEE-B349-CC981E838C20}"/>
              </a:ext>
            </a:extLst>
          </p:cNvPr>
          <p:cNvGrpSpPr/>
          <p:nvPr/>
        </p:nvGrpSpPr>
        <p:grpSpPr>
          <a:xfrm rot="16200000">
            <a:off x="10060512" y="5570190"/>
            <a:ext cx="135485" cy="97079"/>
            <a:chOff x="8372705" y="3198618"/>
            <a:chExt cx="135485" cy="97079"/>
          </a:xfrm>
        </p:grpSpPr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B45ADE1-7288-46D4-BDA4-23627A4C69D4}"/>
                </a:ext>
              </a:extLst>
            </p:cNvPr>
            <p:cNvSpPr/>
            <p:nvPr/>
          </p:nvSpPr>
          <p:spPr bwMode="auto">
            <a:xfrm flipV="1">
              <a:off x="8375490" y="3206764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20F6762-7A3A-43A5-80E5-4639975E49D3}"/>
                </a:ext>
              </a:extLst>
            </p:cNvPr>
            <p:cNvSpPr/>
            <p:nvPr/>
          </p:nvSpPr>
          <p:spPr bwMode="auto">
            <a:xfrm>
              <a:off x="8372705" y="319861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01C5CA0-7FF3-4E85-8153-E81425C1CB2E}"/>
              </a:ext>
            </a:extLst>
          </p:cNvPr>
          <p:cNvGrpSpPr/>
          <p:nvPr/>
        </p:nvGrpSpPr>
        <p:grpSpPr>
          <a:xfrm>
            <a:off x="8893034" y="5497848"/>
            <a:ext cx="126295" cy="160080"/>
            <a:chOff x="8370041" y="2493786"/>
            <a:chExt cx="126295" cy="160080"/>
          </a:xfrm>
        </p:grpSpPr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AC61B049-E7C0-4DDD-9112-ECFDA8128397}"/>
                </a:ext>
              </a:extLst>
            </p:cNvPr>
            <p:cNvSpPr/>
            <p:nvPr/>
          </p:nvSpPr>
          <p:spPr bwMode="auto">
            <a:xfrm flipV="1">
              <a:off x="8370041" y="2493786"/>
              <a:ext cx="126295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F3C1870-3D6E-424D-9B9E-97ABA9E6FDC9}"/>
                </a:ext>
              </a:extLst>
            </p:cNvPr>
            <p:cNvCxnSpPr/>
            <p:nvPr/>
          </p:nvCxnSpPr>
          <p:spPr bwMode="auto">
            <a:xfrm>
              <a:off x="8433189" y="2583585"/>
              <a:ext cx="0" cy="702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83571A5A-A9E2-4137-A387-9DCE03C6F700}"/>
              </a:ext>
            </a:extLst>
          </p:cNvPr>
          <p:cNvSpPr txBox="1"/>
          <p:nvPr/>
        </p:nvSpPr>
        <p:spPr>
          <a:xfrm>
            <a:off x="8441093" y="5586781"/>
            <a:ext cx="1030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Carrier Source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374E822-FDD9-476E-8312-3C4BDFA8D2E9}"/>
              </a:ext>
            </a:extLst>
          </p:cNvPr>
          <p:cNvGrpSpPr/>
          <p:nvPr/>
        </p:nvGrpSpPr>
        <p:grpSpPr>
          <a:xfrm rot="16200000">
            <a:off x="8950574" y="3499284"/>
            <a:ext cx="135485" cy="97204"/>
            <a:chOff x="10344148" y="2619968"/>
            <a:chExt cx="135485" cy="97204"/>
          </a:xfrm>
        </p:grpSpPr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277FE88C-ACA8-4DA2-968D-D3FB42CE6B3A}"/>
                </a:ext>
              </a:extLst>
            </p:cNvPr>
            <p:cNvSpPr/>
            <p:nvPr/>
          </p:nvSpPr>
          <p:spPr bwMode="auto">
            <a:xfrm rot="18983921" flipV="1">
              <a:off x="10350241" y="2628239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50188E0-1037-4013-B76A-0454AD051D35}"/>
                </a:ext>
              </a:extLst>
            </p:cNvPr>
            <p:cNvSpPr/>
            <p:nvPr/>
          </p:nvSpPr>
          <p:spPr bwMode="auto">
            <a:xfrm rot="18983921">
              <a:off x="10344148" y="261996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7099BE9-46B9-4AFC-BC0F-F8881E6381EA}"/>
              </a:ext>
            </a:extLst>
          </p:cNvPr>
          <p:cNvGrpSpPr/>
          <p:nvPr/>
        </p:nvGrpSpPr>
        <p:grpSpPr>
          <a:xfrm rot="16200000">
            <a:off x="9772673" y="4479160"/>
            <a:ext cx="135485" cy="97342"/>
            <a:chOff x="9364203" y="3441998"/>
            <a:chExt cx="135485" cy="97342"/>
          </a:xfrm>
        </p:grpSpPr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92E20C13-D830-4C33-8609-E16E80E438F4}"/>
                </a:ext>
              </a:extLst>
            </p:cNvPr>
            <p:cNvSpPr/>
            <p:nvPr/>
          </p:nvSpPr>
          <p:spPr bwMode="auto">
            <a:xfrm rot="19360872" flipV="1">
              <a:off x="9369828" y="3450407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D21DB6D-0302-4C3F-B379-CD094A448585}"/>
                </a:ext>
              </a:extLst>
            </p:cNvPr>
            <p:cNvSpPr/>
            <p:nvPr/>
          </p:nvSpPr>
          <p:spPr bwMode="auto">
            <a:xfrm rot="19360872">
              <a:off x="9364203" y="344199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D0EBC90-FBCD-4DBA-A767-ADEB9E3BEFA3}"/>
              </a:ext>
            </a:extLst>
          </p:cNvPr>
          <p:cNvCxnSpPr>
            <a:cxnSpLocks/>
          </p:cNvCxnSpPr>
          <p:nvPr/>
        </p:nvCxnSpPr>
        <p:spPr bwMode="auto">
          <a:xfrm rot="16200000">
            <a:off x="8072860" y="4527734"/>
            <a:ext cx="1828021" cy="3163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1AAFE94-738B-4698-9DE9-49DF00A1BACA}"/>
              </a:ext>
            </a:extLst>
          </p:cNvPr>
          <p:cNvCxnSpPr>
            <a:cxnSpLocks/>
          </p:cNvCxnSpPr>
          <p:nvPr/>
        </p:nvCxnSpPr>
        <p:spPr bwMode="auto">
          <a:xfrm rot="16200000" flipH="1" flipV="1">
            <a:off x="8939551" y="4651012"/>
            <a:ext cx="904266" cy="776142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81ABF7C-0BAE-4A88-889D-F82DC0A71CD4}"/>
              </a:ext>
            </a:extLst>
          </p:cNvPr>
          <p:cNvCxnSpPr>
            <a:cxnSpLocks/>
          </p:cNvCxnSpPr>
          <p:nvPr/>
        </p:nvCxnSpPr>
        <p:spPr bwMode="auto">
          <a:xfrm>
            <a:off x="9020064" y="5530293"/>
            <a:ext cx="1027153" cy="73191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0C11D8A-BDD7-4268-A7DD-B5275E64564D}"/>
              </a:ext>
            </a:extLst>
          </p:cNvPr>
          <p:cNvSpPr txBox="1"/>
          <p:nvPr/>
        </p:nvSpPr>
        <p:spPr>
          <a:xfrm>
            <a:off x="8489383" y="5260030"/>
            <a:ext cx="455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6487B95-A05F-4D00-9567-3EE6DE732308}"/>
              </a:ext>
            </a:extLst>
          </p:cNvPr>
          <p:cNvSpPr txBox="1"/>
          <p:nvPr/>
        </p:nvSpPr>
        <p:spPr>
          <a:xfrm>
            <a:off x="9108060" y="4908760"/>
            <a:ext cx="454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62B09AD-0663-48E1-A531-316E97537802}"/>
              </a:ext>
            </a:extLst>
          </p:cNvPr>
          <p:cNvSpPr txBox="1"/>
          <p:nvPr/>
        </p:nvSpPr>
        <p:spPr>
          <a:xfrm>
            <a:off x="8305514" y="1752872"/>
            <a:ext cx="3304024" cy="107721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– Carrier power transmitted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BS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 Power Backscattered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RX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Power received at the reader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n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– Tag n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760A764-2B73-4598-8532-B8EA547EF887}"/>
              </a:ext>
            </a:extLst>
          </p:cNvPr>
          <p:cNvCxnSpPr>
            <a:cxnSpLocks/>
          </p:cNvCxnSpPr>
          <p:nvPr/>
        </p:nvCxnSpPr>
        <p:spPr bwMode="auto">
          <a:xfrm flipV="1">
            <a:off x="9898034" y="3469994"/>
            <a:ext cx="1593061" cy="1014719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27CEBC42-DD32-4F34-B7E1-435F1C6CBC66}"/>
              </a:ext>
            </a:extLst>
          </p:cNvPr>
          <p:cNvSpPr/>
          <p:nvPr/>
        </p:nvSpPr>
        <p:spPr>
          <a:xfrm>
            <a:off x="8959427" y="4186969"/>
            <a:ext cx="1215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b" hangingPunct="1"/>
            <a:r>
              <a:rPr lang="en-US" sz="1200" b="1" dirty="0">
                <a:solidFill>
                  <a:srgbClr val="FF0000"/>
                </a:solidFill>
              </a:rPr>
              <a:t>Backscattering Loss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224A8F-FEA6-4EA4-BA3B-151ED44F66D2}"/>
              </a:ext>
            </a:extLst>
          </p:cNvPr>
          <p:cNvSpPr txBox="1"/>
          <p:nvPr/>
        </p:nvSpPr>
        <p:spPr>
          <a:xfrm>
            <a:off x="10147052" y="3780435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9A880DD-4046-463A-822B-63784AF46251}"/>
              </a:ext>
            </a:extLst>
          </p:cNvPr>
          <p:cNvSpPr txBox="1"/>
          <p:nvPr/>
        </p:nvSpPr>
        <p:spPr>
          <a:xfrm>
            <a:off x="8553504" y="4312015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E366ED6-9C0F-4168-9945-275A3487AF12}"/>
              </a:ext>
            </a:extLst>
          </p:cNvPr>
          <p:cNvSpPr txBox="1"/>
          <p:nvPr/>
        </p:nvSpPr>
        <p:spPr>
          <a:xfrm>
            <a:off x="9599654" y="5525912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8FCA853-40D4-40D0-8345-15230E08997F}"/>
              </a:ext>
            </a:extLst>
          </p:cNvPr>
          <p:cNvSpPr txBox="1"/>
          <p:nvPr/>
        </p:nvSpPr>
        <p:spPr>
          <a:xfrm>
            <a:off x="10009645" y="3162077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6D2A2E0-EFA3-4D0D-952B-F0622C71674B}"/>
              </a:ext>
            </a:extLst>
          </p:cNvPr>
          <p:cNvSpPr txBox="1"/>
          <p:nvPr/>
        </p:nvSpPr>
        <p:spPr>
          <a:xfrm>
            <a:off x="10680270" y="4554985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B3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0205652-EBC6-451A-9EA9-68B92E90F978}"/>
              </a:ext>
            </a:extLst>
          </p:cNvPr>
          <p:cNvCxnSpPr>
            <a:cxnSpLocks/>
            <a:stCxn id="27" idx="2"/>
          </p:cNvCxnSpPr>
          <p:nvPr/>
        </p:nvCxnSpPr>
        <p:spPr bwMode="auto">
          <a:xfrm flipV="1">
            <a:off x="9053404" y="3423658"/>
            <a:ext cx="2437691" cy="90754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98C6C52-053D-40BA-9DB1-65AFEFD665E8}"/>
              </a:ext>
            </a:extLst>
          </p:cNvPr>
          <p:cNvCxnSpPr>
            <a:cxnSpLocks/>
          </p:cNvCxnSpPr>
          <p:nvPr/>
        </p:nvCxnSpPr>
        <p:spPr bwMode="auto">
          <a:xfrm flipV="1">
            <a:off x="10174698" y="3423658"/>
            <a:ext cx="1389889" cy="2102254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BA1C421-20AB-419D-96C0-C308195F25C9}"/>
              </a:ext>
            </a:extLst>
          </p:cNvPr>
          <p:cNvSpPr txBox="1"/>
          <p:nvPr/>
        </p:nvSpPr>
        <p:spPr>
          <a:xfrm>
            <a:off x="9896449" y="4349056"/>
            <a:ext cx="63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BS1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80911C5-A390-4818-9027-BB472F83FDAF}"/>
              </a:ext>
            </a:extLst>
          </p:cNvPr>
          <p:cNvSpPr txBox="1"/>
          <p:nvPr/>
        </p:nvSpPr>
        <p:spPr>
          <a:xfrm>
            <a:off x="11399082" y="3444919"/>
            <a:ext cx="673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RX1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C7A8314-AB63-431E-8E53-8E6E96384995}"/>
              </a:ext>
            </a:extLst>
          </p:cNvPr>
          <p:cNvSpPr/>
          <p:nvPr/>
        </p:nvSpPr>
        <p:spPr>
          <a:xfrm>
            <a:off x="9697807" y="45837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1</a:t>
            </a:r>
            <a:endParaRPr lang="en-US" sz="18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9FE4F06-3891-4827-8B6C-0634572C95B0}"/>
              </a:ext>
            </a:extLst>
          </p:cNvPr>
          <p:cNvSpPr/>
          <p:nvPr/>
        </p:nvSpPr>
        <p:spPr>
          <a:xfrm>
            <a:off x="9056371" y="349505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2</a:t>
            </a:r>
            <a:endParaRPr lang="en-US" sz="18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A512B4C-D25A-4659-A8A0-98BDC390DD56}"/>
              </a:ext>
            </a:extLst>
          </p:cNvPr>
          <p:cNvSpPr/>
          <p:nvPr/>
        </p:nvSpPr>
        <p:spPr>
          <a:xfrm>
            <a:off x="10111338" y="552983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3</a:t>
            </a:r>
            <a:endParaRPr lang="en-US" sz="18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F83BCF4-60AC-4C68-AC66-0EABE1D84702}"/>
              </a:ext>
            </a:extLst>
          </p:cNvPr>
          <p:cNvSpPr txBox="1"/>
          <p:nvPr/>
        </p:nvSpPr>
        <p:spPr>
          <a:xfrm>
            <a:off x="8032237" y="2814543"/>
            <a:ext cx="214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Backscattering</a:t>
            </a:r>
            <a:endParaRPr lang="en-US" b="1" baseline="-25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161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2.4 GHz </a:t>
            </a:r>
            <a:r>
              <a:rPr lang="en-US" dirty="0"/>
              <a:t>Bistatic </a:t>
            </a:r>
            <a:r>
              <a:rPr lang="en-IE" dirty="0"/>
              <a:t>Backscattering Uplink Performance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2E012D-19B1-4C7A-B32A-66250286DB37}"/>
              </a:ext>
            </a:extLst>
          </p:cNvPr>
          <p:cNvSpPr txBox="1"/>
          <p:nvPr/>
        </p:nvSpPr>
        <p:spPr>
          <a:xfrm>
            <a:off x="472899" y="1316779"/>
            <a:ext cx="2432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Lin</a:t>
            </a:r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IL" dirty="0">
                <a:solidFill>
                  <a:schemeClr val="tx1"/>
                </a:solidFill>
              </a:rPr>
              <a:t> Assumptions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91DED-C04B-428A-BB12-E6C97F7DEBE6}"/>
              </a:ext>
            </a:extLst>
          </p:cNvPr>
          <p:cNvSpPr txBox="1"/>
          <p:nvPr/>
        </p:nvSpPr>
        <p:spPr>
          <a:xfrm>
            <a:off x="442827" y="2950465"/>
            <a:ext cx="2571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FRIIS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IL" dirty="0">
                <a:solidFill>
                  <a:schemeClr val="tx1"/>
                </a:solidFill>
              </a:rPr>
              <a:t>SNR [dB]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EB53AD6-E04F-4DD9-8735-C1165481D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778074"/>
              </p:ext>
            </p:extLst>
          </p:nvPr>
        </p:nvGraphicFramePr>
        <p:xfrm>
          <a:off x="505973" y="1822976"/>
          <a:ext cx="3098207" cy="113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6079">
                  <a:extLst>
                    <a:ext uri="{9D8B030D-6E8A-4147-A177-3AD203B41FA5}">
                      <a16:colId xmlns:a16="http://schemas.microsoft.com/office/drawing/2014/main" val="332303426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77925022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Carrier Source EIRP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 dBm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60392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Backscattering Loss</a:t>
                      </a: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dB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282186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Reader NF          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9</a:t>
                      </a:r>
                      <a:r>
                        <a:rPr lang="en-US" sz="1800" u="none" strike="noStrike" dirty="0">
                          <a:effectLst/>
                        </a:rPr>
                        <a:t> dB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593288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Reader min SNR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 dB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93952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1477E83-30BB-4E07-A99D-8B4E22DAC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036257"/>
              </p:ext>
            </p:extLst>
          </p:nvPr>
        </p:nvGraphicFramePr>
        <p:xfrm>
          <a:off x="514883" y="3392061"/>
          <a:ext cx="6935678" cy="24115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4781">
                  <a:extLst>
                    <a:ext uri="{9D8B030D-6E8A-4147-A177-3AD203B41FA5}">
                      <a16:colId xmlns:a16="http://schemas.microsoft.com/office/drawing/2014/main" val="3224357289"/>
                    </a:ext>
                  </a:extLst>
                </a:gridCol>
                <a:gridCol w="993246">
                  <a:extLst>
                    <a:ext uri="{9D8B030D-6E8A-4147-A177-3AD203B41FA5}">
                      <a16:colId xmlns:a16="http://schemas.microsoft.com/office/drawing/2014/main" val="3067262515"/>
                    </a:ext>
                  </a:extLst>
                </a:gridCol>
                <a:gridCol w="993246">
                  <a:extLst>
                    <a:ext uri="{9D8B030D-6E8A-4147-A177-3AD203B41FA5}">
                      <a16:colId xmlns:a16="http://schemas.microsoft.com/office/drawing/2014/main" val="3311367101"/>
                    </a:ext>
                  </a:extLst>
                </a:gridCol>
                <a:gridCol w="1222457">
                  <a:extLst>
                    <a:ext uri="{9D8B030D-6E8A-4147-A177-3AD203B41FA5}">
                      <a16:colId xmlns:a16="http://schemas.microsoft.com/office/drawing/2014/main" val="1136512726"/>
                    </a:ext>
                  </a:extLst>
                </a:gridCol>
                <a:gridCol w="1270974">
                  <a:extLst>
                    <a:ext uri="{9D8B030D-6E8A-4147-A177-3AD203B41FA5}">
                      <a16:colId xmlns:a16="http://schemas.microsoft.com/office/drawing/2014/main" val="1035681372"/>
                    </a:ext>
                  </a:extLst>
                </a:gridCol>
                <a:gridCol w="1270974">
                  <a:extLst>
                    <a:ext uri="{9D8B030D-6E8A-4147-A177-3AD203B41FA5}">
                      <a16:colId xmlns:a16="http://schemas.microsoft.com/office/drawing/2014/main" val="4036361824"/>
                    </a:ext>
                  </a:extLst>
                </a:gridCol>
              </a:tblGrid>
              <a:tr h="2861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1</a:t>
                      </a:r>
                      <a:r>
                        <a:rPr lang="en-US" sz="1600" u="none" strike="noStrike" dirty="0">
                          <a:effectLst/>
                        </a:rPr>
                        <a:t>  MHz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2</a:t>
                      </a:r>
                      <a:r>
                        <a:rPr lang="en-US" sz="1600" u="none" strike="noStrike" dirty="0">
                          <a:effectLst/>
                        </a:rPr>
                        <a:t>  MHz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err="1">
                          <a:effectLst/>
                        </a:rPr>
                        <a:t>P</a:t>
                      </a:r>
                      <a:r>
                        <a:rPr lang="en-US" sz="1600" b="1" u="none" strike="noStrike" baseline="-25000" dirty="0" err="1">
                          <a:effectLst/>
                        </a:rPr>
                        <a:t>Ant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101580"/>
                  </a:ext>
                </a:extLst>
              </a:tr>
              <a:tr h="286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</a:t>
                      </a:r>
                      <a:r>
                        <a:rPr lang="en-US" sz="1600" u="none" strike="noStrike" baseline="-25000" dirty="0">
                          <a:effectLst/>
                        </a:rPr>
                        <a:t>A</a:t>
                      </a:r>
                      <a:r>
                        <a:rPr lang="en-US" sz="1600" u="none" strike="noStrike" dirty="0">
                          <a:effectLst/>
                        </a:rPr>
                        <a:t>, D</a:t>
                      </a:r>
                      <a:r>
                        <a:rPr lang="en-US" sz="1600" u="none" strike="noStrike" baseline="-25000" dirty="0">
                          <a:effectLst/>
                        </a:rPr>
                        <a:t>B</a:t>
                      </a:r>
                      <a:r>
                        <a:rPr lang="en-US" sz="1600" u="none" strike="noStrike" dirty="0">
                          <a:effectLst/>
                        </a:rPr>
                        <a:t> [m]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b="1" u="none" strike="noStrike" baseline="-25000" dirty="0">
                          <a:effectLst/>
                        </a:rPr>
                        <a:t>BS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u="none" strike="noStrike" baseline="-25000" dirty="0">
                          <a:effectLst/>
                        </a:rPr>
                        <a:t>RX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SNR</a:t>
                      </a:r>
                      <a:endParaRPr lang="en-IL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SNR</a:t>
                      </a:r>
                      <a:endParaRPr lang="en-IL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for Harvesting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72972"/>
                  </a:ext>
                </a:extLst>
              </a:tr>
              <a:tr h="2861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1, </a:t>
                      </a:r>
                      <a:r>
                        <a:rPr lang="en-IL" sz="1600" u="none" strike="noStrike" dirty="0">
                          <a:effectLst/>
                        </a:rPr>
                        <a:t>1</a:t>
                      </a:r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30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90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15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en-US" sz="16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</a:t>
                      </a:r>
                      <a:endParaRPr lang="en-IL" sz="16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487325"/>
                  </a:ext>
                </a:extLst>
              </a:tr>
              <a:tr h="2861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2, </a:t>
                      </a:r>
                      <a:r>
                        <a:rPr lang="en-IL" sz="1600" u="none" strike="noStrike" dirty="0">
                          <a:effectLst/>
                        </a:rPr>
                        <a:t>1</a:t>
                      </a:r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36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96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r>
                        <a:rPr lang="en-US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26</a:t>
                      </a:r>
                      <a:endParaRPr lang="en-IL" sz="1600" b="1" i="0" u="none" strike="noStrike" dirty="0">
                        <a:solidFill>
                          <a:srgbClr val="00B05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538872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4, 8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42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en-IL" sz="1600" b="0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L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IL" sz="16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-</a:t>
                      </a:r>
                      <a:r>
                        <a:rPr lang="en-US" sz="16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32</a:t>
                      </a:r>
                      <a:endParaRPr lang="en-IL" sz="1600" b="1" i="0" u="none" strike="noStrike" dirty="0">
                        <a:solidFill>
                          <a:srgbClr val="92D05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338216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5, 5</a:t>
                      </a:r>
                      <a:endParaRPr lang="en-IL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44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98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6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-</a:t>
                      </a:r>
                      <a:r>
                        <a:rPr lang="en-US" sz="16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34</a:t>
                      </a:r>
                      <a:endParaRPr lang="en-IL" sz="1600" b="1" i="0" u="none" strike="noStrike" dirty="0">
                        <a:solidFill>
                          <a:srgbClr val="FFC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236879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8, 4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48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en-IL" sz="1600" b="0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L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IL" sz="16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38</a:t>
                      </a:r>
                      <a:endParaRPr lang="en-IL" sz="1600" b="1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243686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10, 2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-50</a:t>
                      </a:r>
                      <a:endParaRPr lang="en-IL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96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-40</a:t>
                      </a:r>
                      <a:endParaRPr lang="en-IL" sz="1600" b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186541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10, </a:t>
                      </a:r>
                      <a:r>
                        <a:rPr lang="en-IL" sz="1600" u="none" strike="noStrike" dirty="0">
                          <a:effectLst/>
                        </a:rPr>
                        <a:t>1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50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90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15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en-IL" sz="1600" b="1" i="0" u="none" strike="noStrike" dirty="0">
                        <a:solidFill>
                          <a:srgbClr val="C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32751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4F58A22-2E33-4846-9138-92011F5A3A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425047"/>
              </p:ext>
            </p:extLst>
          </p:nvPr>
        </p:nvGraphicFramePr>
        <p:xfrm>
          <a:off x="7664342" y="2824417"/>
          <a:ext cx="3950020" cy="355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505">
                  <a:extLst>
                    <a:ext uri="{9D8B030D-6E8A-4147-A177-3AD203B41FA5}">
                      <a16:colId xmlns:a16="http://schemas.microsoft.com/office/drawing/2014/main" val="1121005807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755140564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251490342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658541123"/>
                    </a:ext>
                  </a:extLst>
                </a:gridCol>
              </a:tblGrid>
              <a:tr h="9422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17474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21394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76622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04220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83B82D64-DEF4-4146-98A8-93CBAEE289D3}"/>
              </a:ext>
            </a:extLst>
          </p:cNvPr>
          <p:cNvGrpSpPr/>
          <p:nvPr/>
        </p:nvGrpSpPr>
        <p:grpSpPr>
          <a:xfrm>
            <a:off x="11040374" y="3242421"/>
            <a:ext cx="126295" cy="160080"/>
            <a:chOff x="11280576" y="5090719"/>
            <a:chExt cx="126295" cy="160080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A8598136-B1C5-4C99-928B-F5E7F40DFC72}"/>
                </a:ext>
              </a:extLst>
            </p:cNvPr>
            <p:cNvSpPr/>
            <p:nvPr/>
          </p:nvSpPr>
          <p:spPr bwMode="auto">
            <a:xfrm flipV="1">
              <a:off x="11280576" y="5090719"/>
              <a:ext cx="126295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80260A9-805F-4377-AFAE-C9406F2D7423}"/>
                </a:ext>
              </a:extLst>
            </p:cNvPr>
            <p:cNvCxnSpPr/>
            <p:nvPr/>
          </p:nvCxnSpPr>
          <p:spPr bwMode="auto">
            <a:xfrm>
              <a:off x="11343724" y="5180518"/>
              <a:ext cx="0" cy="702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501CF5F2-121D-4EB5-97FA-0FAE91185D94}"/>
              </a:ext>
            </a:extLst>
          </p:cNvPr>
          <p:cNvSpPr txBox="1"/>
          <p:nvPr/>
        </p:nvSpPr>
        <p:spPr>
          <a:xfrm>
            <a:off x="10776520" y="2824417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92A912-478C-4899-AE0D-94C892035B28}"/>
              </a:ext>
            </a:extLst>
          </p:cNvPr>
          <p:cNvSpPr txBox="1"/>
          <p:nvPr/>
        </p:nvSpPr>
        <p:spPr>
          <a:xfrm>
            <a:off x="10002737" y="5146139"/>
            <a:ext cx="1603699" cy="12003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BS Loss Factors: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Modulation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200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Design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Frequency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Tag orientation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Object Absorption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AD56100-F4D3-4A66-9977-826EE01D62B8}"/>
              </a:ext>
            </a:extLst>
          </p:cNvPr>
          <p:cNvGrpSpPr/>
          <p:nvPr/>
        </p:nvGrpSpPr>
        <p:grpSpPr>
          <a:xfrm rot="16200000">
            <a:off x="7867087" y="4887639"/>
            <a:ext cx="1356524" cy="1280643"/>
            <a:chOff x="7753554" y="2006002"/>
            <a:chExt cx="1356524" cy="1280643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45B15C1-0205-4708-9C0C-1FE225A709A5}"/>
                </a:ext>
              </a:extLst>
            </p:cNvPr>
            <p:cNvSpPr/>
            <p:nvPr/>
          </p:nvSpPr>
          <p:spPr bwMode="auto">
            <a:xfrm>
              <a:off x="8227159" y="2422211"/>
              <a:ext cx="410458" cy="416209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F336869-3E41-4A56-82C7-A33CCA2FE566}"/>
                </a:ext>
              </a:extLst>
            </p:cNvPr>
            <p:cNvSpPr/>
            <p:nvPr/>
          </p:nvSpPr>
          <p:spPr bwMode="auto">
            <a:xfrm>
              <a:off x="8006143" y="2230115"/>
              <a:ext cx="852489" cy="822084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4C7321F-1B3E-4233-8D65-929ADB86D58F}"/>
                </a:ext>
              </a:extLst>
            </p:cNvPr>
            <p:cNvSpPr/>
            <p:nvPr/>
          </p:nvSpPr>
          <p:spPr bwMode="auto">
            <a:xfrm>
              <a:off x="7753554" y="2006002"/>
              <a:ext cx="1356524" cy="1280643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3F724AD-2416-4F48-8DC4-1E94FCE0BEA3}"/>
              </a:ext>
            </a:extLst>
          </p:cNvPr>
          <p:cNvGrpSpPr/>
          <p:nvPr/>
        </p:nvGrpSpPr>
        <p:grpSpPr>
          <a:xfrm rot="16200000">
            <a:off x="9609791" y="5570190"/>
            <a:ext cx="135485" cy="97079"/>
            <a:chOff x="8372705" y="3198618"/>
            <a:chExt cx="135485" cy="97079"/>
          </a:xfrm>
        </p:grpSpPr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6DB521E5-E452-4825-87B9-F7F4D82D448A}"/>
                </a:ext>
              </a:extLst>
            </p:cNvPr>
            <p:cNvSpPr/>
            <p:nvPr/>
          </p:nvSpPr>
          <p:spPr bwMode="auto">
            <a:xfrm flipV="1">
              <a:off x="8375490" y="3206764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AE68F59-77AF-4003-BFE0-A327D1E45F79}"/>
                </a:ext>
              </a:extLst>
            </p:cNvPr>
            <p:cNvSpPr/>
            <p:nvPr/>
          </p:nvSpPr>
          <p:spPr bwMode="auto">
            <a:xfrm>
              <a:off x="8372705" y="319861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EA1FA21-FD90-4BF4-AA75-9A0CDDFAFC61}"/>
              </a:ext>
            </a:extLst>
          </p:cNvPr>
          <p:cNvGrpSpPr/>
          <p:nvPr/>
        </p:nvGrpSpPr>
        <p:grpSpPr>
          <a:xfrm>
            <a:off x="8442313" y="5497848"/>
            <a:ext cx="126295" cy="160080"/>
            <a:chOff x="8370041" y="2493786"/>
            <a:chExt cx="126295" cy="160080"/>
          </a:xfrm>
        </p:grpSpPr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031834A2-3EB5-4093-B06F-8F9CEB2021ED}"/>
                </a:ext>
              </a:extLst>
            </p:cNvPr>
            <p:cNvSpPr/>
            <p:nvPr/>
          </p:nvSpPr>
          <p:spPr bwMode="auto">
            <a:xfrm flipV="1">
              <a:off x="8370041" y="2493786"/>
              <a:ext cx="126295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D716CB1-C4C4-4550-9DAE-12C9BC9149EF}"/>
                </a:ext>
              </a:extLst>
            </p:cNvPr>
            <p:cNvCxnSpPr/>
            <p:nvPr/>
          </p:nvCxnSpPr>
          <p:spPr bwMode="auto">
            <a:xfrm>
              <a:off x="8433189" y="2583585"/>
              <a:ext cx="0" cy="702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ED15490B-3B07-4CFF-9575-351B05497030}"/>
              </a:ext>
            </a:extLst>
          </p:cNvPr>
          <p:cNvSpPr txBox="1"/>
          <p:nvPr/>
        </p:nvSpPr>
        <p:spPr>
          <a:xfrm>
            <a:off x="7895618" y="5848504"/>
            <a:ext cx="1024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Carrier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C7BDE89-D343-40A5-996B-02FB963E060D}"/>
              </a:ext>
            </a:extLst>
          </p:cNvPr>
          <p:cNvGrpSpPr/>
          <p:nvPr/>
        </p:nvGrpSpPr>
        <p:grpSpPr>
          <a:xfrm rot="16200000">
            <a:off x="8499853" y="3499284"/>
            <a:ext cx="135485" cy="97204"/>
            <a:chOff x="10344148" y="2619968"/>
            <a:chExt cx="135485" cy="97204"/>
          </a:xfrm>
        </p:grpSpPr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D8C1250C-4463-4038-BB20-965FAE52DD2D}"/>
                </a:ext>
              </a:extLst>
            </p:cNvPr>
            <p:cNvSpPr/>
            <p:nvPr/>
          </p:nvSpPr>
          <p:spPr bwMode="auto">
            <a:xfrm rot="18983921" flipV="1">
              <a:off x="10350241" y="2628239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8AE9DA6-B533-4FDF-93CC-C4294EA2D462}"/>
                </a:ext>
              </a:extLst>
            </p:cNvPr>
            <p:cNvSpPr/>
            <p:nvPr/>
          </p:nvSpPr>
          <p:spPr bwMode="auto">
            <a:xfrm rot="18983921">
              <a:off x="10344148" y="261996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40BBDD8-AC89-4AE2-877D-612898F99A05}"/>
              </a:ext>
            </a:extLst>
          </p:cNvPr>
          <p:cNvGrpSpPr/>
          <p:nvPr/>
        </p:nvGrpSpPr>
        <p:grpSpPr>
          <a:xfrm rot="16200000">
            <a:off x="9321952" y="4479160"/>
            <a:ext cx="135485" cy="97342"/>
            <a:chOff x="9364203" y="3441998"/>
            <a:chExt cx="135485" cy="97342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1EAE921B-5345-4B13-BB83-48022A4D85D2}"/>
                </a:ext>
              </a:extLst>
            </p:cNvPr>
            <p:cNvSpPr/>
            <p:nvPr/>
          </p:nvSpPr>
          <p:spPr bwMode="auto">
            <a:xfrm rot="19360872" flipV="1">
              <a:off x="9369828" y="3450407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3B479E4-1659-450A-9819-F670257F47FB}"/>
                </a:ext>
              </a:extLst>
            </p:cNvPr>
            <p:cNvSpPr/>
            <p:nvPr/>
          </p:nvSpPr>
          <p:spPr bwMode="auto">
            <a:xfrm rot="19360872">
              <a:off x="9364203" y="344199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7DABAC4-11FB-49A2-A419-478B48CC71ED}"/>
              </a:ext>
            </a:extLst>
          </p:cNvPr>
          <p:cNvCxnSpPr>
            <a:cxnSpLocks/>
          </p:cNvCxnSpPr>
          <p:nvPr/>
        </p:nvCxnSpPr>
        <p:spPr bwMode="auto">
          <a:xfrm rot="16200000">
            <a:off x="7622139" y="4527734"/>
            <a:ext cx="1828021" cy="3163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4B8A15A-EC62-4894-9AE1-E9FCE412C967}"/>
              </a:ext>
            </a:extLst>
          </p:cNvPr>
          <p:cNvCxnSpPr>
            <a:cxnSpLocks/>
          </p:cNvCxnSpPr>
          <p:nvPr/>
        </p:nvCxnSpPr>
        <p:spPr bwMode="auto">
          <a:xfrm rot="16200000" flipH="1" flipV="1">
            <a:off x="8488830" y="4651012"/>
            <a:ext cx="904266" cy="776142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E96FE32-183D-4EF8-A53B-D5272C455D9C}"/>
              </a:ext>
            </a:extLst>
          </p:cNvPr>
          <p:cNvCxnSpPr>
            <a:cxnSpLocks/>
          </p:cNvCxnSpPr>
          <p:nvPr/>
        </p:nvCxnSpPr>
        <p:spPr bwMode="auto">
          <a:xfrm>
            <a:off x="8569343" y="5530293"/>
            <a:ext cx="1027153" cy="73191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009226C-04D4-4FF2-9E77-A4D25F556416}"/>
              </a:ext>
            </a:extLst>
          </p:cNvPr>
          <p:cNvSpPr txBox="1"/>
          <p:nvPr/>
        </p:nvSpPr>
        <p:spPr>
          <a:xfrm>
            <a:off x="8168492" y="5527268"/>
            <a:ext cx="455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AE1EA9B-9EFF-4ED6-8407-ADAEF0D1E8A1}"/>
              </a:ext>
            </a:extLst>
          </p:cNvPr>
          <p:cNvSpPr txBox="1"/>
          <p:nvPr/>
        </p:nvSpPr>
        <p:spPr>
          <a:xfrm>
            <a:off x="8657339" y="4908760"/>
            <a:ext cx="454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F57A5C7-AD12-4920-8E3C-780330D24AA2}"/>
              </a:ext>
            </a:extLst>
          </p:cNvPr>
          <p:cNvSpPr txBox="1"/>
          <p:nvPr/>
        </p:nvSpPr>
        <p:spPr>
          <a:xfrm>
            <a:off x="7854793" y="1752872"/>
            <a:ext cx="3304024" cy="107721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– Carrier power transmitted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BS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 Power Backscattered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RX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Power received at the reader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n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– Tag 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812224D-CD89-4DF6-8915-A7053F064D1B}"/>
              </a:ext>
            </a:extLst>
          </p:cNvPr>
          <p:cNvCxnSpPr>
            <a:cxnSpLocks/>
          </p:cNvCxnSpPr>
          <p:nvPr/>
        </p:nvCxnSpPr>
        <p:spPr bwMode="auto">
          <a:xfrm flipV="1">
            <a:off x="9447313" y="3469994"/>
            <a:ext cx="1593061" cy="1014719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5BA3AF58-186F-421F-B702-4D4B5CE83647}"/>
              </a:ext>
            </a:extLst>
          </p:cNvPr>
          <p:cNvSpPr/>
          <p:nvPr/>
        </p:nvSpPr>
        <p:spPr>
          <a:xfrm>
            <a:off x="8508706" y="4186969"/>
            <a:ext cx="1215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b" hangingPunct="1"/>
            <a:r>
              <a:rPr lang="en-US" sz="1200" b="1" dirty="0">
                <a:solidFill>
                  <a:srgbClr val="FF0000"/>
                </a:solidFill>
              </a:rPr>
              <a:t>Backscattering Loss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F6780BA-EC4B-4707-ACEA-99F96CF5A549}"/>
              </a:ext>
            </a:extLst>
          </p:cNvPr>
          <p:cNvSpPr txBox="1"/>
          <p:nvPr/>
        </p:nvSpPr>
        <p:spPr>
          <a:xfrm>
            <a:off x="9696331" y="3780435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8BD75B0-52A3-4B2F-9741-CAF638E0D120}"/>
              </a:ext>
            </a:extLst>
          </p:cNvPr>
          <p:cNvSpPr txBox="1"/>
          <p:nvPr/>
        </p:nvSpPr>
        <p:spPr>
          <a:xfrm>
            <a:off x="8102783" y="4312015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F63917-1C1B-4191-B647-FB02284473C0}"/>
              </a:ext>
            </a:extLst>
          </p:cNvPr>
          <p:cNvSpPr txBox="1"/>
          <p:nvPr/>
        </p:nvSpPr>
        <p:spPr>
          <a:xfrm>
            <a:off x="9148933" y="5525912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F994247-99D3-41B3-98A7-327120C91F2A}"/>
              </a:ext>
            </a:extLst>
          </p:cNvPr>
          <p:cNvSpPr txBox="1"/>
          <p:nvPr/>
        </p:nvSpPr>
        <p:spPr>
          <a:xfrm>
            <a:off x="9558924" y="3162077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4173B9B-BE56-40DE-9116-46AD57D41CD1}"/>
              </a:ext>
            </a:extLst>
          </p:cNvPr>
          <p:cNvSpPr txBox="1"/>
          <p:nvPr/>
        </p:nvSpPr>
        <p:spPr>
          <a:xfrm>
            <a:off x="10229549" y="4554985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B3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7FD5186-F963-4850-B0C2-896A5281C83F}"/>
              </a:ext>
            </a:extLst>
          </p:cNvPr>
          <p:cNvCxnSpPr>
            <a:cxnSpLocks/>
            <a:stCxn id="31" idx="2"/>
          </p:cNvCxnSpPr>
          <p:nvPr/>
        </p:nvCxnSpPr>
        <p:spPr bwMode="auto">
          <a:xfrm flipV="1">
            <a:off x="8602683" y="3423658"/>
            <a:ext cx="2437691" cy="90754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819120F-577A-4653-B5DB-A33C5927A433}"/>
              </a:ext>
            </a:extLst>
          </p:cNvPr>
          <p:cNvCxnSpPr>
            <a:cxnSpLocks/>
          </p:cNvCxnSpPr>
          <p:nvPr/>
        </p:nvCxnSpPr>
        <p:spPr bwMode="auto">
          <a:xfrm flipV="1">
            <a:off x="9723977" y="3423658"/>
            <a:ext cx="1389889" cy="2102254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9B83C869-E45D-4F0F-98A0-5471BC6BE8E4}"/>
              </a:ext>
            </a:extLst>
          </p:cNvPr>
          <p:cNvSpPr txBox="1"/>
          <p:nvPr/>
        </p:nvSpPr>
        <p:spPr>
          <a:xfrm>
            <a:off x="9445728" y="4349056"/>
            <a:ext cx="63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BS1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82E8E95-729F-45FC-847C-D2BDC29DC0CF}"/>
              </a:ext>
            </a:extLst>
          </p:cNvPr>
          <p:cNvSpPr txBox="1"/>
          <p:nvPr/>
        </p:nvSpPr>
        <p:spPr>
          <a:xfrm>
            <a:off x="10948361" y="3444919"/>
            <a:ext cx="673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RX1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586C4D-A457-45CC-B019-A382EBE1EE69}"/>
              </a:ext>
            </a:extLst>
          </p:cNvPr>
          <p:cNvSpPr/>
          <p:nvPr/>
        </p:nvSpPr>
        <p:spPr bwMode="auto">
          <a:xfrm>
            <a:off x="488654" y="3374491"/>
            <a:ext cx="6973050" cy="1671856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3269FC0-D6E8-434B-B2CB-A002254BCF00}"/>
              </a:ext>
            </a:extLst>
          </p:cNvPr>
          <p:cNvCxnSpPr>
            <a:cxnSpLocks/>
          </p:cNvCxnSpPr>
          <p:nvPr/>
        </p:nvCxnSpPr>
        <p:spPr bwMode="auto">
          <a:xfrm flipH="1">
            <a:off x="4680077" y="2827548"/>
            <a:ext cx="536925" cy="546943"/>
          </a:xfrm>
          <a:prstGeom prst="straightConnector1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F6974EC-BAB1-4A31-8420-AB62EBAB4B5F}"/>
              </a:ext>
            </a:extLst>
          </p:cNvPr>
          <p:cNvSpPr txBox="1"/>
          <p:nvPr/>
        </p:nvSpPr>
        <p:spPr>
          <a:xfrm>
            <a:off x="3846733" y="1680352"/>
            <a:ext cx="32986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Tag </a:t>
            </a:r>
            <a:r>
              <a:rPr lang="en-US" b="1" dirty="0">
                <a:solidFill>
                  <a:schemeClr val="tx1"/>
                </a:solidFill>
              </a:rPr>
              <a:t>Operational Range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is limited by the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harvesting range</a:t>
            </a:r>
            <a:endParaRPr lang="en-IL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84A6348-B3E2-4847-8597-B7EBB59D0B48}"/>
              </a:ext>
            </a:extLst>
          </p:cNvPr>
          <p:cNvSpPr txBox="1"/>
          <p:nvPr/>
        </p:nvSpPr>
        <p:spPr>
          <a:xfrm>
            <a:off x="472186" y="5783196"/>
            <a:ext cx="6862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Uplink range may theoretically achieve 10m and beyond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chemeClr val="tx1"/>
                </a:solidFill>
              </a:rPr>
              <a:t>Friis</a:t>
            </a:r>
            <a:r>
              <a:rPr lang="en-US" sz="1800" b="1" dirty="0">
                <a:solidFill>
                  <a:schemeClr val="tx1"/>
                </a:solidFill>
              </a:rPr>
              <a:t> harvesting range is limited to 5- 10m @ 2.4 GHz</a:t>
            </a:r>
            <a:endParaRPr lang="en-IL" sz="1800" b="1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79DD63-4DA1-4C78-BE91-788CFB5CDDD3}"/>
              </a:ext>
            </a:extLst>
          </p:cNvPr>
          <p:cNvSpPr/>
          <p:nvPr/>
        </p:nvSpPr>
        <p:spPr>
          <a:xfrm>
            <a:off x="9247086" y="45837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1</a:t>
            </a:r>
            <a:endParaRPr lang="en-US" sz="18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F66859E-1736-4D82-AC68-E088FBE79AB0}"/>
              </a:ext>
            </a:extLst>
          </p:cNvPr>
          <p:cNvSpPr/>
          <p:nvPr/>
        </p:nvSpPr>
        <p:spPr>
          <a:xfrm>
            <a:off x="8605650" y="349505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2</a:t>
            </a:r>
            <a:endParaRPr lang="en-US" sz="18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15B0B0A-591D-43ED-8523-5DE7C8FB5A6A}"/>
              </a:ext>
            </a:extLst>
          </p:cNvPr>
          <p:cNvSpPr/>
          <p:nvPr/>
        </p:nvSpPr>
        <p:spPr>
          <a:xfrm>
            <a:off x="9660617" y="552983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411449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685802"/>
            <a:ext cx="10510191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2.4 GHz Uplink Performance for Amplified Backscattering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2E012D-19B1-4C7A-B32A-66250286DB37}"/>
              </a:ext>
            </a:extLst>
          </p:cNvPr>
          <p:cNvSpPr txBox="1"/>
          <p:nvPr/>
        </p:nvSpPr>
        <p:spPr>
          <a:xfrm>
            <a:off x="514884" y="1445686"/>
            <a:ext cx="2432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Lin</a:t>
            </a:r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IL" dirty="0">
                <a:solidFill>
                  <a:schemeClr val="tx1"/>
                </a:solidFill>
              </a:rPr>
              <a:t> Assumptions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91DED-C04B-428A-BB12-E6C97F7DEBE6}"/>
              </a:ext>
            </a:extLst>
          </p:cNvPr>
          <p:cNvSpPr txBox="1"/>
          <p:nvPr/>
        </p:nvSpPr>
        <p:spPr>
          <a:xfrm>
            <a:off x="514884" y="3231827"/>
            <a:ext cx="2836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FRIIS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IL" dirty="0">
                <a:solidFill>
                  <a:schemeClr val="tx1"/>
                </a:solidFill>
              </a:rPr>
              <a:t>SNR</a:t>
            </a:r>
            <a:r>
              <a:rPr lang="en-US" baseline="-25000" dirty="0">
                <a:solidFill>
                  <a:schemeClr val="tx1"/>
                </a:solidFill>
              </a:rPr>
              <a:t>UL</a:t>
            </a:r>
            <a:r>
              <a:rPr lang="en-IL" dirty="0">
                <a:solidFill>
                  <a:schemeClr val="tx1"/>
                </a:solidFill>
              </a:rPr>
              <a:t> [dB]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EB53AD6-E04F-4DD9-8735-C1165481D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938970"/>
              </p:ext>
            </p:extLst>
          </p:nvPr>
        </p:nvGraphicFramePr>
        <p:xfrm>
          <a:off x="551384" y="2033346"/>
          <a:ext cx="3098207" cy="113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6079">
                  <a:extLst>
                    <a:ext uri="{9D8B030D-6E8A-4147-A177-3AD203B41FA5}">
                      <a16:colId xmlns:a16="http://schemas.microsoft.com/office/drawing/2014/main" val="332303426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77925022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Carrier Source EIRP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 dBm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60392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Backscattering Gain</a:t>
                      </a: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dB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282186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Reader NF        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9</a:t>
                      </a:r>
                      <a:r>
                        <a:rPr lang="en-US" sz="1800" u="none" strike="noStrike" dirty="0">
                          <a:effectLst/>
                        </a:rPr>
                        <a:t> dB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593288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Reader SNR     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 dB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93952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1477E83-30BB-4E07-A99D-8B4E22DAC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47270"/>
              </p:ext>
            </p:extLst>
          </p:nvPr>
        </p:nvGraphicFramePr>
        <p:xfrm>
          <a:off x="514884" y="3789040"/>
          <a:ext cx="6949268" cy="1996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620">
                  <a:extLst>
                    <a:ext uri="{9D8B030D-6E8A-4147-A177-3AD203B41FA5}">
                      <a16:colId xmlns:a16="http://schemas.microsoft.com/office/drawing/2014/main" val="322435728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06726251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113671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136512726"/>
                    </a:ext>
                  </a:extLst>
                </a:gridCol>
                <a:gridCol w="1125846">
                  <a:extLst>
                    <a:ext uri="{9D8B030D-6E8A-4147-A177-3AD203B41FA5}">
                      <a16:colId xmlns:a16="http://schemas.microsoft.com/office/drawing/2014/main" val="1035681372"/>
                    </a:ext>
                  </a:extLst>
                </a:gridCol>
                <a:gridCol w="1538450">
                  <a:extLst>
                    <a:ext uri="{9D8B030D-6E8A-4147-A177-3AD203B41FA5}">
                      <a16:colId xmlns:a16="http://schemas.microsoft.com/office/drawing/2014/main" val="3819883655"/>
                    </a:ext>
                  </a:extLst>
                </a:gridCol>
              </a:tblGrid>
              <a:tr h="2861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BW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1</a:t>
                      </a:r>
                      <a:r>
                        <a:rPr lang="en-US" sz="1800" u="none" strike="noStrike" dirty="0">
                          <a:effectLst/>
                        </a:rPr>
                        <a:t>  MHz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2</a:t>
                      </a:r>
                      <a:r>
                        <a:rPr lang="en-US" sz="1800" u="none" strike="noStrike" dirty="0">
                          <a:effectLst/>
                        </a:rPr>
                        <a:t>  MHz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err="1">
                          <a:effectLst/>
                        </a:rPr>
                        <a:t>P</a:t>
                      </a:r>
                      <a:r>
                        <a:rPr lang="en-US" sz="1800" b="1" u="none" strike="noStrike" baseline="-25000" dirty="0" err="1">
                          <a:effectLst/>
                        </a:rPr>
                        <a:t>Ant</a:t>
                      </a:r>
                      <a:r>
                        <a:rPr lang="en-US" sz="1800" u="none" strike="noStrike" dirty="0">
                          <a:effectLst/>
                        </a:rPr>
                        <a:t> [dBm]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101580"/>
                  </a:ext>
                </a:extLst>
              </a:tr>
              <a:tr h="286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D</a:t>
                      </a:r>
                      <a:r>
                        <a:rPr lang="en-US" sz="1800" u="none" strike="noStrike" baseline="-25000" dirty="0">
                          <a:effectLst/>
                        </a:rPr>
                        <a:t>A</a:t>
                      </a:r>
                      <a:r>
                        <a:rPr lang="en-US" sz="1800" u="none" strike="noStrike" dirty="0">
                          <a:effectLst/>
                        </a:rPr>
                        <a:t>, D</a:t>
                      </a:r>
                      <a:r>
                        <a:rPr lang="en-US" sz="1800" u="none" strike="noStrike" baseline="-25000" dirty="0">
                          <a:effectLst/>
                        </a:rPr>
                        <a:t>B</a:t>
                      </a:r>
                      <a:r>
                        <a:rPr lang="en-US" sz="1800" u="none" strike="noStrike" dirty="0">
                          <a:effectLst/>
                        </a:rPr>
                        <a:t> [m]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</a:t>
                      </a:r>
                      <a:r>
                        <a:rPr lang="en-US" sz="1800" b="1" u="none" strike="noStrike" baseline="-25000" dirty="0">
                          <a:effectLst/>
                        </a:rPr>
                        <a:t>BS</a:t>
                      </a:r>
                      <a:r>
                        <a:rPr lang="en-US" sz="1800" u="none" strike="noStrike" dirty="0">
                          <a:effectLst/>
                        </a:rPr>
                        <a:t> [dBm]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</a:t>
                      </a:r>
                      <a:r>
                        <a:rPr lang="en-US" sz="1800" u="none" strike="noStrike" baseline="-25000" dirty="0">
                          <a:effectLst/>
                        </a:rPr>
                        <a:t>RX</a:t>
                      </a:r>
                      <a:r>
                        <a:rPr lang="en-US" sz="1800" u="none" strike="noStrike" dirty="0">
                          <a:effectLst/>
                        </a:rPr>
                        <a:t> [dBm]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SNR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SNR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for Harvesting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72972"/>
                  </a:ext>
                </a:extLst>
              </a:tr>
              <a:tr h="2861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4, 8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27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85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17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32</a:t>
                      </a:r>
                      <a:endParaRPr lang="en-IL" sz="1800" b="1" i="0" u="none" strike="noStrike" dirty="0">
                        <a:solidFill>
                          <a:srgbClr val="92D05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487325"/>
                  </a:ext>
                </a:extLst>
              </a:tr>
              <a:tr h="2861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10, 10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95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10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-40</a:t>
                      </a:r>
                      <a:endParaRPr lang="en-IL" sz="1800" b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538872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10, 20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101</a:t>
                      </a:r>
                      <a:endParaRPr lang="en-IL" sz="1800" b="0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IL" sz="1800" b="0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en-IL" sz="1800" b="1" i="0" u="none" strike="noStrike" dirty="0">
                        <a:solidFill>
                          <a:srgbClr val="C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338216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20, 10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41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101</a:t>
                      </a:r>
                      <a:endParaRPr lang="en-IL" sz="1800" b="0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IL" sz="1800" b="0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b="1" u="none" strike="noStrike" dirty="0">
                          <a:solidFill>
                            <a:srgbClr val="7A000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>
                          <a:solidFill>
                            <a:srgbClr val="7A0000"/>
                          </a:solidFill>
                          <a:effectLst/>
                        </a:rPr>
                        <a:t>46</a:t>
                      </a:r>
                      <a:endParaRPr lang="en-IL" sz="1800" b="1" i="0" u="none" strike="noStrike" dirty="0">
                        <a:solidFill>
                          <a:srgbClr val="7A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236879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8, 4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33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85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30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27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-38</a:t>
                      </a:r>
                      <a:endParaRPr lang="en-IL" sz="1800" b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32751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4F58A22-2E33-4846-9138-92011F5A3A8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664342" y="2824417"/>
          <a:ext cx="3950020" cy="355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505">
                  <a:extLst>
                    <a:ext uri="{9D8B030D-6E8A-4147-A177-3AD203B41FA5}">
                      <a16:colId xmlns:a16="http://schemas.microsoft.com/office/drawing/2014/main" val="1121005807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755140564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251490342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658541123"/>
                    </a:ext>
                  </a:extLst>
                </a:gridCol>
              </a:tblGrid>
              <a:tr h="9422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17474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21394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76622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04220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83B82D64-DEF4-4146-98A8-93CBAEE289D3}"/>
              </a:ext>
            </a:extLst>
          </p:cNvPr>
          <p:cNvGrpSpPr/>
          <p:nvPr/>
        </p:nvGrpSpPr>
        <p:grpSpPr>
          <a:xfrm>
            <a:off x="11040374" y="3242421"/>
            <a:ext cx="126295" cy="160080"/>
            <a:chOff x="11280576" y="5090719"/>
            <a:chExt cx="126295" cy="160080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A8598136-B1C5-4C99-928B-F5E7F40DFC72}"/>
                </a:ext>
              </a:extLst>
            </p:cNvPr>
            <p:cNvSpPr/>
            <p:nvPr/>
          </p:nvSpPr>
          <p:spPr bwMode="auto">
            <a:xfrm flipV="1">
              <a:off x="11280576" y="5090719"/>
              <a:ext cx="126295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80260A9-805F-4377-AFAE-C9406F2D7423}"/>
                </a:ext>
              </a:extLst>
            </p:cNvPr>
            <p:cNvCxnSpPr/>
            <p:nvPr/>
          </p:nvCxnSpPr>
          <p:spPr bwMode="auto">
            <a:xfrm>
              <a:off x="11343724" y="5180518"/>
              <a:ext cx="0" cy="702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501CF5F2-121D-4EB5-97FA-0FAE91185D94}"/>
              </a:ext>
            </a:extLst>
          </p:cNvPr>
          <p:cNvSpPr txBox="1"/>
          <p:nvPr/>
        </p:nvSpPr>
        <p:spPr>
          <a:xfrm>
            <a:off x="10776520" y="2824417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92A912-478C-4899-AE0D-94C892035B28}"/>
              </a:ext>
            </a:extLst>
          </p:cNvPr>
          <p:cNvSpPr txBox="1"/>
          <p:nvPr/>
        </p:nvSpPr>
        <p:spPr>
          <a:xfrm>
            <a:off x="10002737" y="5146139"/>
            <a:ext cx="1603699" cy="12003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BS Loss Factors: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Modulation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200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Design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Frequency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Tag orientation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Object Absorption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AD56100-F4D3-4A66-9977-826EE01D62B8}"/>
              </a:ext>
            </a:extLst>
          </p:cNvPr>
          <p:cNvGrpSpPr/>
          <p:nvPr/>
        </p:nvGrpSpPr>
        <p:grpSpPr>
          <a:xfrm rot="16200000">
            <a:off x="7867087" y="4887639"/>
            <a:ext cx="1356524" cy="1280643"/>
            <a:chOff x="7753554" y="2006002"/>
            <a:chExt cx="1356524" cy="1280643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45B15C1-0205-4708-9C0C-1FE225A709A5}"/>
                </a:ext>
              </a:extLst>
            </p:cNvPr>
            <p:cNvSpPr/>
            <p:nvPr/>
          </p:nvSpPr>
          <p:spPr bwMode="auto">
            <a:xfrm>
              <a:off x="8227159" y="2422211"/>
              <a:ext cx="410458" cy="416209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F336869-3E41-4A56-82C7-A33CCA2FE566}"/>
                </a:ext>
              </a:extLst>
            </p:cNvPr>
            <p:cNvSpPr/>
            <p:nvPr/>
          </p:nvSpPr>
          <p:spPr bwMode="auto">
            <a:xfrm>
              <a:off x="8006143" y="2230115"/>
              <a:ext cx="852489" cy="822084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4C7321F-1B3E-4233-8D65-929ADB86D58F}"/>
                </a:ext>
              </a:extLst>
            </p:cNvPr>
            <p:cNvSpPr/>
            <p:nvPr/>
          </p:nvSpPr>
          <p:spPr bwMode="auto">
            <a:xfrm>
              <a:off x="7753554" y="2006002"/>
              <a:ext cx="1356524" cy="1280643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3F724AD-2416-4F48-8DC4-1E94FCE0BEA3}"/>
              </a:ext>
            </a:extLst>
          </p:cNvPr>
          <p:cNvGrpSpPr/>
          <p:nvPr/>
        </p:nvGrpSpPr>
        <p:grpSpPr>
          <a:xfrm rot="16200000">
            <a:off x="9609791" y="5570190"/>
            <a:ext cx="135485" cy="97079"/>
            <a:chOff x="8372705" y="3198618"/>
            <a:chExt cx="135485" cy="97079"/>
          </a:xfrm>
        </p:grpSpPr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6DB521E5-E452-4825-87B9-F7F4D82D448A}"/>
                </a:ext>
              </a:extLst>
            </p:cNvPr>
            <p:cNvSpPr/>
            <p:nvPr/>
          </p:nvSpPr>
          <p:spPr bwMode="auto">
            <a:xfrm flipV="1">
              <a:off x="8375490" y="3206764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AE68F59-77AF-4003-BFE0-A327D1E45F79}"/>
                </a:ext>
              </a:extLst>
            </p:cNvPr>
            <p:cNvSpPr/>
            <p:nvPr/>
          </p:nvSpPr>
          <p:spPr bwMode="auto">
            <a:xfrm>
              <a:off x="8372705" y="319861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EA1FA21-FD90-4BF4-AA75-9A0CDDFAFC61}"/>
              </a:ext>
            </a:extLst>
          </p:cNvPr>
          <p:cNvGrpSpPr/>
          <p:nvPr/>
        </p:nvGrpSpPr>
        <p:grpSpPr>
          <a:xfrm>
            <a:off x="8442313" y="5497848"/>
            <a:ext cx="126295" cy="160080"/>
            <a:chOff x="8370041" y="2493786"/>
            <a:chExt cx="126295" cy="160080"/>
          </a:xfrm>
        </p:grpSpPr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031834A2-3EB5-4093-B06F-8F9CEB2021ED}"/>
                </a:ext>
              </a:extLst>
            </p:cNvPr>
            <p:cNvSpPr/>
            <p:nvPr/>
          </p:nvSpPr>
          <p:spPr bwMode="auto">
            <a:xfrm flipV="1">
              <a:off x="8370041" y="2493786"/>
              <a:ext cx="126295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D716CB1-C4C4-4550-9DAE-12C9BC9149EF}"/>
                </a:ext>
              </a:extLst>
            </p:cNvPr>
            <p:cNvCxnSpPr/>
            <p:nvPr/>
          </p:nvCxnSpPr>
          <p:spPr bwMode="auto">
            <a:xfrm>
              <a:off x="8433189" y="2583585"/>
              <a:ext cx="0" cy="702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ED15490B-3B07-4CFF-9575-351B05497030}"/>
              </a:ext>
            </a:extLst>
          </p:cNvPr>
          <p:cNvSpPr txBox="1"/>
          <p:nvPr/>
        </p:nvSpPr>
        <p:spPr>
          <a:xfrm>
            <a:off x="7895618" y="5848504"/>
            <a:ext cx="1024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Carrier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C7BDE89-D343-40A5-996B-02FB963E060D}"/>
              </a:ext>
            </a:extLst>
          </p:cNvPr>
          <p:cNvGrpSpPr/>
          <p:nvPr/>
        </p:nvGrpSpPr>
        <p:grpSpPr>
          <a:xfrm rot="16200000">
            <a:off x="8499853" y="3499284"/>
            <a:ext cx="135485" cy="97204"/>
            <a:chOff x="10344148" y="2619968"/>
            <a:chExt cx="135485" cy="97204"/>
          </a:xfrm>
        </p:grpSpPr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D8C1250C-4463-4038-BB20-965FAE52DD2D}"/>
                </a:ext>
              </a:extLst>
            </p:cNvPr>
            <p:cNvSpPr/>
            <p:nvPr/>
          </p:nvSpPr>
          <p:spPr bwMode="auto">
            <a:xfrm rot="18983921" flipV="1">
              <a:off x="10350241" y="2628239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8AE9DA6-B533-4FDF-93CC-C4294EA2D462}"/>
                </a:ext>
              </a:extLst>
            </p:cNvPr>
            <p:cNvSpPr/>
            <p:nvPr/>
          </p:nvSpPr>
          <p:spPr bwMode="auto">
            <a:xfrm rot="18983921">
              <a:off x="10344148" y="261996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40BBDD8-AC89-4AE2-877D-612898F99A05}"/>
              </a:ext>
            </a:extLst>
          </p:cNvPr>
          <p:cNvGrpSpPr/>
          <p:nvPr/>
        </p:nvGrpSpPr>
        <p:grpSpPr>
          <a:xfrm rot="16200000">
            <a:off x="9321952" y="4479160"/>
            <a:ext cx="135485" cy="97342"/>
            <a:chOff x="9364203" y="3441998"/>
            <a:chExt cx="135485" cy="97342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1EAE921B-5345-4B13-BB83-48022A4D85D2}"/>
                </a:ext>
              </a:extLst>
            </p:cNvPr>
            <p:cNvSpPr/>
            <p:nvPr/>
          </p:nvSpPr>
          <p:spPr bwMode="auto">
            <a:xfrm rot="19360872" flipV="1">
              <a:off x="9369828" y="3450407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3B479E4-1659-450A-9819-F670257F47FB}"/>
                </a:ext>
              </a:extLst>
            </p:cNvPr>
            <p:cNvSpPr/>
            <p:nvPr/>
          </p:nvSpPr>
          <p:spPr bwMode="auto">
            <a:xfrm rot="19360872">
              <a:off x="9364203" y="344199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7DABAC4-11FB-49A2-A419-478B48CC71ED}"/>
              </a:ext>
            </a:extLst>
          </p:cNvPr>
          <p:cNvCxnSpPr>
            <a:cxnSpLocks/>
          </p:cNvCxnSpPr>
          <p:nvPr/>
        </p:nvCxnSpPr>
        <p:spPr bwMode="auto">
          <a:xfrm rot="16200000">
            <a:off x="7622139" y="4527734"/>
            <a:ext cx="1828021" cy="3163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4B8A15A-EC62-4894-9AE1-E9FCE412C967}"/>
              </a:ext>
            </a:extLst>
          </p:cNvPr>
          <p:cNvCxnSpPr>
            <a:cxnSpLocks/>
          </p:cNvCxnSpPr>
          <p:nvPr/>
        </p:nvCxnSpPr>
        <p:spPr bwMode="auto">
          <a:xfrm rot="16200000" flipH="1" flipV="1">
            <a:off x="8488830" y="4651012"/>
            <a:ext cx="904266" cy="776142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E96FE32-183D-4EF8-A53B-D5272C455D9C}"/>
              </a:ext>
            </a:extLst>
          </p:cNvPr>
          <p:cNvCxnSpPr>
            <a:cxnSpLocks/>
          </p:cNvCxnSpPr>
          <p:nvPr/>
        </p:nvCxnSpPr>
        <p:spPr bwMode="auto">
          <a:xfrm>
            <a:off x="8569343" y="5530293"/>
            <a:ext cx="1027153" cy="73191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009226C-04D4-4FF2-9E77-A4D25F556416}"/>
              </a:ext>
            </a:extLst>
          </p:cNvPr>
          <p:cNvSpPr txBox="1"/>
          <p:nvPr/>
        </p:nvSpPr>
        <p:spPr>
          <a:xfrm>
            <a:off x="8168492" y="5527268"/>
            <a:ext cx="455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AE1EA9B-9EFF-4ED6-8407-ADAEF0D1E8A1}"/>
              </a:ext>
            </a:extLst>
          </p:cNvPr>
          <p:cNvSpPr txBox="1"/>
          <p:nvPr/>
        </p:nvSpPr>
        <p:spPr>
          <a:xfrm>
            <a:off x="8657339" y="4908760"/>
            <a:ext cx="454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F57A5C7-AD12-4920-8E3C-780330D24AA2}"/>
              </a:ext>
            </a:extLst>
          </p:cNvPr>
          <p:cNvSpPr txBox="1"/>
          <p:nvPr/>
        </p:nvSpPr>
        <p:spPr>
          <a:xfrm>
            <a:off x="7680176" y="2013472"/>
            <a:ext cx="3304024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– Carrier power transmitted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BS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 Power Backscattered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RX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Power received at the reader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812224D-CD89-4DF6-8915-A7053F064D1B}"/>
              </a:ext>
            </a:extLst>
          </p:cNvPr>
          <p:cNvCxnSpPr>
            <a:cxnSpLocks/>
          </p:cNvCxnSpPr>
          <p:nvPr/>
        </p:nvCxnSpPr>
        <p:spPr bwMode="auto">
          <a:xfrm flipV="1">
            <a:off x="9447313" y="3469994"/>
            <a:ext cx="1593061" cy="1014719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5BA3AF58-186F-421F-B702-4D4B5CE83647}"/>
              </a:ext>
            </a:extLst>
          </p:cNvPr>
          <p:cNvSpPr/>
          <p:nvPr/>
        </p:nvSpPr>
        <p:spPr>
          <a:xfrm>
            <a:off x="8508706" y="4186969"/>
            <a:ext cx="1215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b" hangingPunct="1"/>
            <a:r>
              <a:rPr lang="en-US" sz="1200" b="1" dirty="0">
                <a:solidFill>
                  <a:srgbClr val="FF0000"/>
                </a:solidFill>
              </a:rPr>
              <a:t>Backscattering Loss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F6780BA-EC4B-4707-ACEA-99F96CF5A549}"/>
              </a:ext>
            </a:extLst>
          </p:cNvPr>
          <p:cNvSpPr txBox="1"/>
          <p:nvPr/>
        </p:nvSpPr>
        <p:spPr>
          <a:xfrm>
            <a:off x="9696331" y="3780435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8BD75B0-52A3-4B2F-9741-CAF638E0D120}"/>
              </a:ext>
            </a:extLst>
          </p:cNvPr>
          <p:cNvSpPr txBox="1"/>
          <p:nvPr/>
        </p:nvSpPr>
        <p:spPr>
          <a:xfrm>
            <a:off x="8102783" y="4312015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F63917-1C1B-4191-B647-FB02284473C0}"/>
              </a:ext>
            </a:extLst>
          </p:cNvPr>
          <p:cNvSpPr txBox="1"/>
          <p:nvPr/>
        </p:nvSpPr>
        <p:spPr>
          <a:xfrm>
            <a:off x="9148933" y="5525912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F994247-99D3-41B3-98A7-327120C91F2A}"/>
              </a:ext>
            </a:extLst>
          </p:cNvPr>
          <p:cNvSpPr txBox="1"/>
          <p:nvPr/>
        </p:nvSpPr>
        <p:spPr>
          <a:xfrm>
            <a:off x="9558924" y="3162077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4173B9B-BE56-40DE-9116-46AD57D41CD1}"/>
              </a:ext>
            </a:extLst>
          </p:cNvPr>
          <p:cNvSpPr txBox="1"/>
          <p:nvPr/>
        </p:nvSpPr>
        <p:spPr>
          <a:xfrm>
            <a:off x="10229549" y="4554985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B3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7FD5186-F963-4850-B0C2-896A5281C83F}"/>
              </a:ext>
            </a:extLst>
          </p:cNvPr>
          <p:cNvCxnSpPr>
            <a:cxnSpLocks/>
            <a:stCxn id="31" idx="2"/>
          </p:cNvCxnSpPr>
          <p:nvPr/>
        </p:nvCxnSpPr>
        <p:spPr bwMode="auto">
          <a:xfrm flipV="1">
            <a:off x="8602683" y="3423658"/>
            <a:ext cx="2437691" cy="90754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819120F-577A-4653-B5DB-A33C5927A433}"/>
              </a:ext>
            </a:extLst>
          </p:cNvPr>
          <p:cNvCxnSpPr>
            <a:cxnSpLocks/>
          </p:cNvCxnSpPr>
          <p:nvPr/>
        </p:nvCxnSpPr>
        <p:spPr bwMode="auto">
          <a:xfrm flipV="1">
            <a:off x="9723977" y="3423658"/>
            <a:ext cx="1389889" cy="2102254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9B83C869-E45D-4F0F-98A0-5471BC6BE8E4}"/>
              </a:ext>
            </a:extLst>
          </p:cNvPr>
          <p:cNvSpPr txBox="1"/>
          <p:nvPr/>
        </p:nvSpPr>
        <p:spPr>
          <a:xfrm>
            <a:off x="9445728" y="4349056"/>
            <a:ext cx="63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BS1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82E8E95-729F-45FC-847C-D2BDC29DC0CF}"/>
              </a:ext>
            </a:extLst>
          </p:cNvPr>
          <p:cNvSpPr txBox="1"/>
          <p:nvPr/>
        </p:nvSpPr>
        <p:spPr>
          <a:xfrm>
            <a:off x="10948361" y="3444919"/>
            <a:ext cx="673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RX1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1520A8C-EC13-454F-AD92-B3ED44C5D91E}"/>
              </a:ext>
            </a:extLst>
          </p:cNvPr>
          <p:cNvSpPr txBox="1"/>
          <p:nvPr/>
        </p:nvSpPr>
        <p:spPr>
          <a:xfrm>
            <a:off x="420494" y="5927378"/>
            <a:ext cx="6597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 BS amplifier increases the </a:t>
            </a:r>
            <a:r>
              <a:rPr lang="en-US" sz="2000" b="1" dirty="0">
                <a:solidFill>
                  <a:schemeClr val="tx1"/>
                </a:solidFill>
              </a:rPr>
              <a:t>UL range but not the EH range</a:t>
            </a:r>
            <a:endParaRPr lang="en-IL" sz="2000" b="1" dirty="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1A25BE9-CE10-4DCD-B066-530C34D90F63}"/>
              </a:ext>
            </a:extLst>
          </p:cNvPr>
          <p:cNvSpPr txBox="1"/>
          <p:nvPr/>
        </p:nvSpPr>
        <p:spPr>
          <a:xfrm>
            <a:off x="3766100" y="2142461"/>
            <a:ext cx="37296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 15 dB gain TX amplifier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is added to the STA</a:t>
            </a:r>
            <a:endParaRPr lang="en-IL" b="1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4A7DA7F-234A-49AA-BBEA-39EFECDC2E37}"/>
              </a:ext>
            </a:extLst>
          </p:cNvPr>
          <p:cNvCxnSpPr>
            <a:cxnSpLocks/>
          </p:cNvCxnSpPr>
          <p:nvPr/>
        </p:nvCxnSpPr>
        <p:spPr bwMode="auto">
          <a:xfrm flipH="1">
            <a:off x="4295800" y="3068960"/>
            <a:ext cx="695842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2589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39416" y="783566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4400" dirty="0"/>
              <a:t>Preliminary Findings</a:t>
            </a:r>
            <a:endParaRPr lang="en-GB" sz="4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B85F16-59FE-43DA-9BD6-C7A0BE6B67AF}"/>
              </a:ext>
            </a:extLst>
          </p:cNvPr>
          <p:cNvSpPr txBox="1"/>
          <p:nvPr/>
        </p:nvSpPr>
        <p:spPr bwMode="auto">
          <a:xfrm>
            <a:off x="277090" y="1878539"/>
            <a:ext cx="11737304" cy="4293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The uplink range of active tags is theoretically 5-10 times higher than for backscattering tags.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A TX backscattering amplifier can theoretically increase the BS/UL range, yet practically will be limited by the EH range.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Balanced operation and deployment of AMP use cases requires that the EH range will roughly match that of the UL &amp; DL ranges.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It is known that EH power levels available for active STAs at 0.9 GHz and backscattering STAs at 2.4 GHz have different energizer power levels and path losses.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However we will show that when normalized to the respective uplink ranges, the required EH power sensitivities of different tags may be very similar.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40091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271464" y="685801"/>
            <a:ext cx="9793962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Comparison Table: Bistatic Backscatter vs. Active Tag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graphicFrame>
        <p:nvGraphicFramePr>
          <p:cNvPr id="70" name="Table 69">
            <a:extLst>
              <a:ext uri="{FF2B5EF4-FFF2-40B4-BE49-F238E27FC236}">
                <a16:creationId xmlns:a16="http://schemas.microsoft.com/office/drawing/2014/main" id="{3441721E-2576-45F1-97E8-954C3822A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584706"/>
              </p:ext>
            </p:extLst>
          </p:nvPr>
        </p:nvGraphicFramePr>
        <p:xfrm>
          <a:off x="839416" y="1628800"/>
          <a:ext cx="10297144" cy="36673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5431">
                  <a:extLst>
                    <a:ext uri="{9D8B030D-6E8A-4147-A177-3AD203B41FA5}">
                      <a16:colId xmlns:a16="http://schemas.microsoft.com/office/drawing/2014/main" val="3224357289"/>
                    </a:ext>
                  </a:extLst>
                </a:gridCol>
                <a:gridCol w="1306857">
                  <a:extLst>
                    <a:ext uri="{9D8B030D-6E8A-4147-A177-3AD203B41FA5}">
                      <a16:colId xmlns:a16="http://schemas.microsoft.com/office/drawing/2014/main" val="3067262515"/>
                    </a:ext>
                  </a:extLst>
                </a:gridCol>
                <a:gridCol w="1183667">
                  <a:extLst>
                    <a:ext uri="{9D8B030D-6E8A-4147-A177-3AD203B41FA5}">
                      <a16:colId xmlns:a16="http://schemas.microsoft.com/office/drawing/2014/main" val="3311367101"/>
                    </a:ext>
                  </a:extLst>
                </a:gridCol>
                <a:gridCol w="1192597">
                  <a:extLst>
                    <a:ext uri="{9D8B030D-6E8A-4147-A177-3AD203B41FA5}">
                      <a16:colId xmlns:a16="http://schemas.microsoft.com/office/drawing/2014/main" val="1136512726"/>
                    </a:ext>
                  </a:extLst>
                </a:gridCol>
                <a:gridCol w="976571">
                  <a:extLst>
                    <a:ext uri="{9D8B030D-6E8A-4147-A177-3AD203B41FA5}">
                      <a16:colId xmlns:a16="http://schemas.microsoft.com/office/drawing/2014/main" val="1035681372"/>
                    </a:ext>
                  </a:extLst>
                </a:gridCol>
                <a:gridCol w="1255677">
                  <a:extLst>
                    <a:ext uri="{9D8B030D-6E8A-4147-A177-3AD203B41FA5}">
                      <a16:colId xmlns:a16="http://schemas.microsoft.com/office/drawing/2014/main" val="403636182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96314428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1496515292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b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Antenna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Frequencies [GHz]</a:t>
                      </a:r>
                      <a:endParaRPr lang="en-IL" sz="1800" b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EH Capacitor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sz="1800" b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nF</a:t>
                      </a:r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IL" sz="1800" b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EH Sensitivity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[dBm]</a:t>
                      </a:r>
                      <a:endParaRPr lang="en-IL" sz="1800" b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EH Charging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[mSec]</a:t>
                      </a:r>
                      <a:endParaRPr lang="en-IL" sz="1800" b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Uplink Range [m] @ 2.4 GHz</a:t>
                      </a:r>
                      <a:endParaRPr lang="en-IL" sz="1800" b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Downlink Range [m]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@ 2.4 GHz</a:t>
                      </a:r>
                      <a:endParaRPr lang="en-IL" sz="1800" b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Implementation Challenge</a:t>
                      </a: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101580"/>
                  </a:ext>
                </a:extLst>
              </a:tr>
              <a:tr h="100374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Backscatter</a:t>
                      </a: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-34 </a:t>
                      </a:r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@ 5m, 2.4 GHz</a:t>
                      </a: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1-10 @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MHz BW</a:t>
                      </a:r>
                      <a:endParaRPr lang="en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1-10 @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-45 dBm sensitivity </a:t>
                      </a:r>
                      <a:endParaRPr lang="en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 carrier leakage into reader</a:t>
                      </a:r>
                      <a:endParaRPr lang="en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72972"/>
                  </a:ext>
                </a:extLst>
              </a:tr>
              <a:tr h="100374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</a:t>
                      </a:r>
                      <a:endParaRPr lang="en-IL" sz="1800" b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 &amp; 2.4 </a:t>
                      </a:r>
                    </a:p>
                    <a:p>
                      <a:pPr marL="0" algn="ctr" defTabSz="914400" rtl="0" eaLnBrk="1" fontAlgn="b" latinLnBrk="0" hangingPunct="1"/>
                      <a:endParaRPr lang="en-US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(Larger Footprint)</a:t>
                      </a:r>
                      <a:endParaRPr lang="en-IL" sz="18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≈ </a:t>
                      </a:r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10-50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∙ </a:t>
                      </a:r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(Larger Size)</a:t>
                      </a:r>
                      <a:endParaRPr lang="en-IL" sz="18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-34 </a:t>
                      </a:r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@ 40m, 0.9 GHz  [1]</a:t>
                      </a:r>
                      <a:endParaRPr lang="en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≈ </a:t>
                      </a:r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10-50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∙ </a:t>
                      </a:r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(Longer Idle-time)</a:t>
                      </a:r>
                      <a:endParaRPr lang="en-IL" sz="18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1-50 @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MHz BW [2]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(Longer Range)</a:t>
                      </a:r>
                      <a:endParaRPr lang="en-IL" sz="18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1-50 @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0.25 Mbps [1]</a:t>
                      </a:r>
                      <a:endParaRPr lang="en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+/- 1000 ppm oscillator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[3]</a:t>
                      </a:r>
                      <a:endParaRPr lang="en-IL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487325"/>
                  </a:ext>
                </a:extLst>
              </a:tr>
            </a:tbl>
          </a:graphicData>
        </a:graphic>
      </p:graphicFrame>
      <p:sp>
        <p:nvSpPr>
          <p:cNvPr id="71" name="Footer Placeholder 4">
            <a:extLst>
              <a:ext uri="{FF2B5EF4-FFF2-40B4-BE49-F238E27FC236}">
                <a16:creationId xmlns:a16="http://schemas.microsoft.com/office/drawing/2014/main" id="{6765D218-BD57-4737-A1B7-E6D4F6FBC4C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96F75F-4248-42BB-9FAF-844CD32D4796}"/>
              </a:ext>
            </a:extLst>
          </p:cNvPr>
          <p:cNvSpPr txBox="1"/>
          <p:nvPr/>
        </p:nvSpPr>
        <p:spPr>
          <a:xfrm>
            <a:off x="896103" y="5332950"/>
            <a:ext cx="103311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Active and backscattering STA ranges are frequently limited by EH ranges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Balanced active and backscattering EH ranges </a:t>
            </a:r>
            <a:r>
              <a:rPr lang="en-US" sz="2000" dirty="0">
                <a:solidFill>
                  <a:schemeClr val="tx1"/>
                </a:solidFill>
              </a:rPr>
              <a:t>at 0.9 and 2.4 GHz respectively, require </a:t>
            </a:r>
            <a:r>
              <a:rPr lang="en-US" sz="2000" b="1" dirty="0">
                <a:solidFill>
                  <a:schemeClr val="tx1"/>
                </a:solidFill>
              </a:rPr>
              <a:t>similar EH sensitivity.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C274FC9-0973-4EC5-9141-FB919628D8BF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A261D2-EE5C-43D1-9C21-06FC20566B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7861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 of Results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060A891-62FD-4784-80D0-0AA10D410073}"/>
                  </a:ext>
                </a:extLst>
              </p:cNvPr>
              <p:cNvSpPr/>
              <p:nvPr/>
            </p:nvSpPr>
            <p:spPr>
              <a:xfrm>
                <a:off x="551384" y="1556792"/>
                <a:ext cx="11377264" cy="48320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defTabSz="914400" eaLnBrk="1" hangingPunct="1"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Several active versus backscatter tag trade-offs reviewed. Assuming an UL and DL communication at 2.4 GHz, Backscattering EH at 2.4 GHz and active EH at 0.9 GHz:</a:t>
                </a: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UL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range for active tags is ≈ 5-10 times longer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than that of a backscattering tag.</a:t>
                </a: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Storage capacitor - </a:t>
                </a:r>
                <a14:m>
                  <m:oMath xmlns:m="http://schemas.openxmlformats.org/officeDocument/2006/math">
                    <m:r>
                      <a:rPr lang="en-US" sz="2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for an active tag may be ≈ 10-50 times bigger than that of a backscattering tag and results with a larger form factor.</a:t>
                </a: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charging time - </a:t>
                </a:r>
                <a14:m>
                  <m:oMath xmlns:m="http://schemas.openxmlformats.org/officeDocument/2006/math">
                    <m:r>
                      <a:rPr lang="en-US" sz="2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for the same EH power on the antennas may be ≈ 10-50 times longer for an active tag and results with a longer idle time.</a:t>
                </a: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 defTabSz="914400" eaLnBrk="1" hangingPunct="1"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balance between UL, DL and EH ranges is a reasonable requirement from any tag:</a:t>
                </a: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straight-forward BS amplifier may increase UL range but will still be limited by the EH range.</a:t>
                </a: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 leverage longer UL &amp; DL communication ranges, the EH range of active tags needs to increase accordingly.</a:t>
                </a:r>
              </a:p>
              <a:p>
                <a:pPr defTabSz="914400" eaLnBrk="1" hangingPunct="1">
                  <a:buClrTx/>
                  <a:buSzTx/>
                </a:pPr>
                <a:endParaRPr lang="en-US" sz="2200" i="1" baseline="-25000" dirty="0">
                  <a:solidFill>
                    <a:srgbClr val="000000"/>
                  </a:solidFill>
                  <a:latin typeface="Cambria Math" panose="02040503050406030204" pitchFamily="18" charset="0"/>
                  <a:ea typeface="宋体" charset="-122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060A891-62FD-4784-80D0-0AA10D410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84" y="1556792"/>
                <a:ext cx="11377264" cy="4832092"/>
              </a:xfrm>
              <a:prstGeom prst="rect">
                <a:avLst/>
              </a:prstGeom>
              <a:blipFill>
                <a:blip r:embed="rId3"/>
                <a:stretch>
                  <a:fillRect l="-589" t="-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78CD79-B274-4C2E-8402-41EBD0CC02EC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BB02EA-A84B-4509-BD0B-3EDB903C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251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60959</TotalTime>
  <Words>1619</Words>
  <Application>Microsoft Office PowerPoint</Application>
  <PresentationFormat>Widescreen</PresentationFormat>
  <Paragraphs>375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MS Gothic</vt:lpstr>
      <vt:lpstr>宋体</vt:lpstr>
      <vt:lpstr>华文细黑</vt:lpstr>
      <vt:lpstr>Aptos Narrow</vt:lpstr>
      <vt:lpstr>Arial</vt:lpstr>
      <vt:lpstr>Arial Unicode MS</vt:lpstr>
      <vt:lpstr>Calibri</vt:lpstr>
      <vt:lpstr>Cambria Math</vt:lpstr>
      <vt:lpstr>Times New Roman</vt:lpstr>
      <vt:lpstr>Wingdings</vt:lpstr>
      <vt:lpstr>Office Theme</vt:lpstr>
      <vt:lpstr>Microsoft Word 97 - 2003 Document</vt:lpstr>
      <vt:lpstr>Tradeoffs - Active and Backscattering AMP Tags </vt:lpstr>
      <vt:lpstr>Abstract</vt:lpstr>
      <vt:lpstr>Background: AMP Active and Backscattering Tags</vt:lpstr>
      <vt:lpstr>2.4 GHz Backscattering Communication</vt:lpstr>
      <vt:lpstr>2.4 GHz Bistatic Backscattering Uplink Performance</vt:lpstr>
      <vt:lpstr>2.4 GHz Uplink Performance for Amplified Backscattering </vt:lpstr>
      <vt:lpstr>Preliminary Findings</vt:lpstr>
      <vt:lpstr>Comparison Table: Bistatic Backscatter vs. Active Tag</vt:lpstr>
      <vt:lpstr>Summary of Results</vt:lpstr>
      <vt:lpstr>Discussion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Solomon Trainin</dc:creator>
  <cp:keywords/>
  <cp:lastModifiedBy>Dror Regev (A)</cp:lastModifiedBy>
  <cp:revision>544</cp:revision>
  <cp:lastPrinted>1601-01-01T00:00:00Z</cp:lastPrinted>
  <dcterms:created xsi:type="dcterms:W3CDTF">2024-04-23T10:05:01Z</dcterms:created>
  <dcterms:modified xsi:type="dcterms:W3CDTF">2024-11-07T09:09:52Z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(2)6Hsy3w7rQ0T/nlkfxIqdX9/ndL/bBUoQP214+sgcX3la0uNEopbTpUicZw1DopvvDI2T3Yon
tIcCS5m9pUosiRKiSSpW7J2Oc3aFoacf3ukwL7EVmThHVODYDGawSJcytI2aIOwaZUiDrcgq
EaVeYJEMShsv67NXNAfeOLeB8chgSMETKXC4NipHEWKufQcI9h4EgdoNjen3wUS2gBPdeas6
MBSHZrjWMmT3PA/G8X</vt:lpwstr>
  </property>
  <property fmtid="{D5CDD505-2E9C-101B-9397-08002B2CF9AE}" pid="3" name="_2015_ms_pID_7253431">
    <vt:lpwstr>2I5/F/05Vv2yOGgfKZStjB9fUXEyv3HQd2qhoD6M8H4tyPkcLOlHRR
/TB1P6w5j1d0ATCqY/+nXwRRSh8w4uceuXMe94lEz2s+vyjgkD2KhyHwVTVxbQtoUrq1KX6t
/ZUIxoAWkCD+FGgFaPImzeaMDqXdrsLtjHwOiO1fV2bDrYb2W+ZMeY4s03oI+krMOXLQghpU
PQgfvfNPjW6jcab0</vt:lpwstr>
  </property>
</Properties>
</file>