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93" r:id="rId3"/>
    <p:sldId id="309" r:id="rId4"/>
    <p:sldId id="312" r:id="rId5"/>
    <p:sldId id="310" r:id="rId6"/>
    <p:sldId id="300" r:id="rId7"/>
    <p:sldId id="313" r:id="rId8"/>
    <p:sldId id="308" r:id="rId9"/>
    <p:sldId id="295" r:id="rId10"/>
    <p:sldId id="315" r:id="rId11"/>
    <p:sldId id="314" r:id="rId12"/>
    <p:sldId id="264"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99"/>
    <a:srgbClr val="FFC000"/>
    <a:srgbClr val="C2FFF0"/>
    <a:srgbClr val="FFFFFF"/>
    <a:srgbClr val="FFF9E5"/>
    <a:srgbClr val="00B050"/>
    <a:srgbClr val="00B8FF"/>
    <a:srgbClr val="0D0D0D"/>
    <a:srgbClr val="7FE5CC"/>
    <a:srgbClr val="9F9F9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0060" autoAdjust="0"/>
    <p:restoredTop sz="94975" autoAdjust="0"/>
  </p:normalViewPr>
  <p:slideViewPr>
    <p:cSldViewPr>
      <p:cViewPr varScale="1">
        <p:scale>
          <a:sx n="85" d="100"/>
          <a:sy n="85" d="100"/>
        </p:scale>
        <p:origin x="1070"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11/11/2024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KR"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42756735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KR"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34353327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KR"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3642032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KR"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34913610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p:nvPr>
        </p:nvSpPr>
        <p:spPr/>
        <p:txBody>
          <a:bodyPr/>
          <a:lstStyle/>
          <a:p>
            <a:r>
              <a:rPr lang="en-US"/>
              <a:t>doc.: IEEE 802.11-yy/xxxxr0</a:t>
            </a:r>
          </a:p>
        </p:txBody>
      </p:sp>
      <p:sp>
        <p:nvSpPr>
          <p:cNvPr id="5" name="날짜 개체 틀 4"/>
          <p:cNvSpPr>
            <a:spLocks noGrp="1"/>
          </p:cNvSpPr>
          <p:nvPr>
            <p:ph type="dt"/>
          </p:nvPr>
        </p:nvSpPr>
        <p:spPr/>
        <p:txBody>
          <a:bodyPr/>
          <a:lstStyle/>
          <a:p>
            <a:r>
              <a:rPr lang="en-US"/>
              <a:t>Month Year</a:t>
            </a:r>
          </a:p>
        </p:txBody>
      </p:sp>
      <p:sp>
        <p:nvSpPr>
          <p:cNvPr id="6" name="바닥글 개체 틀 5"/>
          <p:cNvSpPr>
            <a:spLocks noGrp="1"/>
          </p:cNvSpPr>
          <p:nvPr>
            <p:ph type="ftr"/>
          </p:nvPr>
        </p:nvSpPr>
        <p:spPr/>
        <p:txBody>
          <a:bodyPr/>
          <a:lstStyle/>
          <a:p>
            <a:r>
              <a:rPr lang="en-US"/>
              <a:t>John Doe, Some Company</a:t>
            </a:r>
          </a:p>
        </p:txBody>
      </p:sp>
      <p:sp>
        <p:nvSpPr>
          <p:cNvPr id="7" name="슬라이드 번호 개체 틀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130332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KR"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4003659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ko-KR" altLang="en-US"/>
              <a:t>마스터 제목 스타일 편집</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a:t>클릭하여 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dirty="0"/>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pPr eaLnBrk="0" latinLnBrk="0" hangingPunct="0"/>
            <a:r>
              <a:rPr lang="en-GB" altLang="ko-KR" b="0" kern="0" dirty="0"/>
              <a:t>Sanghyun Kim (WILUS), et 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
        <p:nvSpPr>
          <p:cNvPr id="4" name="Content Placeholder 2">
            <a:extLst>
              <a:ext uri="{FF2B5EF4-FFF2-40B4-BE49-F238E27FC236}">
                <a16:creationId xmlns:a16="http://schemas.microsoft.com/office/drawing/2014/main" id="{3A2333BE-BC07-77B6-94F2-C8DF93C8B77B}"/>
              </a:ext>
            </a:extLst>
          </p:cNvPr>
          <p:cNvSpPr>
            <a:spLocks noGrp="1"/>
          </p:cNvSpPr>
          <p:nvPr>
            <p:ph idx="1"/>
          </p:nvPr>
        </p:nvSpPr>
        <p:spPr>
          <a:xfrm>
            <a:off x="914401" y="1981201"/>
            <a:ext cx="10361084" cy="4113213"/>
          </a:xfrm>
        </p:spPr>
        <p:txBody>
          <a:bodyPr/>
          <a:lstStyle>
            <a:lvl1pPr>
              <a:buFont typeface="Arial" panose="020B0604020202020204" pitchFamily="34" charset="0"/>
              <a:buChar char="•"/>
              <a:defRPr/>
            </a:lvl1pPr>
            <a:lvl2pPr marL="800100" indent="-342900">
              <a:buFont typeface="Times New Roman" panose="02020603050405020304" pitchFamily="18" charset="0"/>
              <a:buChar char="–"/>
              <a:defRPr/>
            </a:lvl2pPr>
            <a:lvl3pPr marL="1200150" indent="-285750">
              <a:buFont typeface="Arial" panose="020B0604020202020204" pitchFamily="34" charset="0"/>
              <a:buChar char="•"/>
              <a:defRPr/>
            </a:lvl3pPr>
            <a:lvl4pPr marL="1657350" indent="-285750">
              <a:buFont typeface="Times New Roman" panose="02020603050405020304" pitchFamily="18" charset="0"/>
              <a:buChar char="–"/>
              <a:defRPr/>
            </a:lvl4pPr>
            <a:lvl5pPr marL="2114550" indent="-285750">
              <a:buFont typeface="Arial" panose="020B0604020202020204" pitchFamily="34" charset="0"/>
              <a:buChar char="•"/>
              <a:defRPr/>
            </a:lvl5pPr>
          </a:lstStyle>
          <a:p>
            <a:pPr lvl="0"/>
            <a:r>
              <a:rPr lang="ko-KR" altLang="en-US" dirty="0"/>
              <a:t>마스터 텍스트 스타일을 편집하려면 클릭</a:t>
            </a:r>
          </a:p>
          <a:p>
            <a:pPr lvl="1"/>
            <a:r>
              <a:rPr lang="ko-KR" altLang="en-US" dirty="0"/>
              <a:t>두 번째 수준</a:t>
            </a:r>
          </a:p>
          <a:p>
            <a:pPr lvl="2"/>
            <a:r>
              <a:rPr lang="ko-KR" altLang="en-US" dirty="0"/>
              <a:t>세 번째 수준</a:t>
            </a:r>
          </a:p>
          <a:p>
            <a:pPr lvl="3"/>
            <a:r>
              <a:rPr lang="ko-KR" altLang="en-US" dirty="0"/>
              <a:t>네 번째 수준</a:t>
            </a:r>
          </a:p>
          <a:p>
            <a:pPr lvl="4"/>
            <a:r>
              <a:rPr lang="ko-KR" altLang="en-US" dirty="0"/>
              <a:t>다섯 번째 수준</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ko-KR" altLang="en-US"/>
              <a:t>마스터 제목 스타일 편집</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a:t>마스터 텍스트 스타일을 편집하려면 클릭</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ko-KR" altLang="en-US"/>
              <a:t>마스터 제목 스타일 편집</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Name, Affiliation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Name, Affiliation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Vertical Text Placeholder 2"/>
          <p:cNvSpPr>
            <a:spLocks noGrp="1"/>
          </p:cNvSpPr>
          <p:nvPr>
            <p:ph type="body" orient="vert" idx="1"/>
          </p:nvPr>
        </p:nvSpPr>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ko-KR" altLang="en-US"/>
              <a:t>마스터 제목 스타일 편집</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pPr eaLnBrk="0" latinLnBrk="0" hangingPunct="0"/>
            <a:r>
              <a:rPr lang="en-GB" altLang="ko-KR" b="0" kern="0" dirty="0"/>
              <a:t>Sanghyun Kim (WILUS), et 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802.11-24/1783r0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NPCA Listening</a:t>
            </a:r>
            <a:r>
              <a:rPr lang="ko-KR" altLang="en-US" dirty="0"/>
              <a:t> </a:t>
            </a:r>
            <a:r>
              <a:rPr lang="en-US" altLang="ko-KR" dirty="0"/>
              <a:t>Channel</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2024-11-11</a:t>
            </a:r>
          </a:p>
        </p:txBody>
      </p:sp>
      <p:sp>
        <p:nvSpPr>
          <p:cNvPr id="6" name="Date Placeholder 3"/>
          <p:cNvSpPr>
            <a:spLocks noGrp="1"/>
          </p:cNvSpPr>
          <p:nvPr>
            <p:ph type="dt" idx="10"/>
          </p:nvPr>
        </p:nvSpPr>
        <p:spPr/>
        <p:txBody>
          <a:bodyPr/>
          <a:lstStyle/>
          <a:p>
            <a:pPr algn="l" eaLnBrk="0" latinLnBrk="0" hangingPunct="0"/>
            <a:r>
              <a:rPr lang="en-US" altLang="ko-KR" kern="0" dirty="0"/>
              <a:t>Nov 2024</a:t>
            </a:r>
            <a:endParaRPr lang="en-GB" altLang="ko-KR" kern="0" dirty="0"/>
          </a:p>
        </p:txBody>
      </p:sp>
      <p:sp>
        <p:nvSpPr>
          <p:cNvPr id="7" name="Footer Placeholder 4"/>
          <p:cNvSpPr>
            <a:spLocks noGrp="1"/>
          </p:cNvSpPr>
          <p:nvPr>
            <p:ph type="ftr" idx="11"/>
          </p:nvPr>
        </p:nvSpPr>
        <p:spPr>
          <a:xfrm>
            <a:off x="7176120" y="6476207"/>
            <a:ext cx="4246027" cy="180975"/>
          </a:xfrm>
        </p:spPr>
        <p:txBody>
          <a:bodyPr/>
          <a:lstStyle/>
          <a:p>
            <a:pPr eaLnBrk="0" latinLnBrk="0" hangingPunct="0"/>
            <a:r>
              <a:rPr lang="en-GB" altLang="ko-KR" b="0" kern="0" dirty="0"/>
              <a:t>Sanghyun Kim (WILUS), et 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555288026"/>
              </p:ext>
            </p:extLst>
          </p:nvPr>
        </p:nvGraphicFramePr>
        <p:xfrm>
          <a:off x="879475" y="2550964"/>
          <a:ext cx="10683875" cy="2462212"/>
        </p:xfrm>
        <a:graphic>
          <a:graphicData uri="http://schemas.openxmlformats.org/presentationml/2006/ole">
            <mc:AlternateContent xmlns:mc="http://schemas.openxmlformats.org/markup-compatibility/2006">
              <mc:Choice xmlns:v="urn:schemas-microsoft-com:vml" Requires="v">
                <p:oleObj name="Document" r:id="rId3" imgW="10428620" imgH="2414748" progId="Word.Document.8">
                  <p:embed/>
                </p:oleObj>
              </mc:Choice>
              <mc:Fallback>
                <p:oleObj name="Document" r:id="rId3" imgW="10428620" imgH="2414748" progId="Word.Document.8">
                  <p:embed/>
                  <p:pic>
                    <p:nvPicPr>
                      <p:cNvPr id="0" name="Picture 3"/>
                      <p:cNvPicPr>
                        <a:picLocks noChangeAspect="1" noChangeArrowheads="1"/>
                      </p:cNvPicPr>
                      <p:nvPr/>
                    </p:nvPicPr>
                    <p:blipFill>
                      <a:blip r:embed="rId4"/>
                      <a:srcRect/>
                      <a:stretch>
                        <a:fillRect/>
                      </a:stretch>
                    </p:blipFill>
                    <p:spPr bwMode="auto">
                      <a:xfrm>
                        <a:off x="879475" y="2550964"/>
                        <a:ext cx="10683875" cy="2462212"/>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5167A3-ABF2-AAF1-D483-933FA6F47410}"/>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47FCFADD-D95F-D92D-E822-A60E565C9BB2}"/>
              </a:ext>
            </a:extLst>
          </p:cNvPr>
          <p:cNvSpPr>
            <a:spLocks noGrp="1"/>
          </p:cNvSpPr>
          <p:nvPr>
            <p:ph type="title"/>
          </p:nvPr>
        </p:nvSpPr>
        <p:spPr/>
        <p:txBody>
          <a:bodyPr/>
          <a:lstStyle/>
          <a:p>
            <a:r>
              <a:rPr lang="en-US" altLang="ko-KR" sz="3200" dirty="0"/>
              <a:t>Straw Poll 1</a:t>
            </a:r>
            <a:endParaRPr lang="ko-KR" altLang="en-US" dirty="0"/>
          </a:p>
        </p:txBody>
      </p:sp>
      <p:sp>
        <p:nvSpPr>
          <p:cNvPr id="3" name="슬라이드 번호 개체 틀 2">
            <a:extLst>
              <a:ext uri="{FF2B5EF4-FFF2-40B4-BE49-F238E27FC236}">
                <a16:creationId xmlns:a16="http://schemas.microsoft.com/office/drawing/2014/main" id="{766C6CAF-BC3C-3A67-6062-DAD07C2BEADE}"/>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4" name="바닥글 개체 틀 3">
            <a:extLst>
              <a:ext uri="{FF2B5EF4-FFF2-40B4-BE49-F238E27FC236}">
                <a16:creationId xmlns:a16="http://schemas.microsoft.com/office/drawing/2014/main" id="{1ABEDEE7-B81B-3E62-6C58-19E61BD8B2BE}"/>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85E09B7A-065A-360D-4F78-F4151D798873}"/>
              </a:ext>
            </a:extLst>
          </p:cNvPr>
          <p:cNvSpPr>
            <a:spLocks noGrp="1"/>
          </p:cNvSpPr>
          <p:nvPr>
            <p:ph type="dt" idx="15"/>
          </p:nvPr>
        </p:nvSpPr>
        <p:spPr/>
        <p:txBody>
          <a:bodyPr/>
          <a:lstStyle/>
          <a:p>
            <a:pPr algn="l" eaLnBrk="0" latinLnBrk="0" hangingPunct="0"/>
            <a:r>
              <a:rPr lang="en-US" altLang="ko-KR" kern="0" dirty="0"/>
              <a:t>Nov 2024</a:t>
            </a:r>
            <a:endParaRPr lang="en-GB" altLang="ko-KR" kern="0" dirty="0"/>
          </a:p>
        </p:txBody>
      </p:sp>
      <p:sp>
        <p:nvSpPr>
          <p:cNvPr id="6" name="내용 개체 틀 5">
            <a:extLst>
              <a:ext uri="{FF2B5EF4-FFF2-40B4-BE49-F238E27FC236}">
                <a16:creationId xmlns:a16="http://schemas.microsoft.com/office/drawing/2014/main" id="{D3E10ACB-45A4-95D7-8924-2EB74D93C19E}"/>
              </a:ext>
            </a:extLst>
          </p:cNvPr>
          <p:cNvSpPr>
            <a:spLocks noGrp="1"/>
          </p:cNvSpPr>
          <p:nvPr>
            <p:ph idx="1"/>
          </p:nvPr>
        </p:nvSpPr>
        <p:spPr/>
        <p:txBody>
          <a:bodyPr/>
          <a:lstStyle/>
          <a:p>
            <a:pPr marL="215995" indent="-215995" defTabSz="282993" latinLnBrk="0">
              <a:spcBef>
                <a:spcPts val="378"/>
              </a:spcBef>
              <a:defRPr/>
            </a:pPr>
            <a:r>
              <a:rPr lang="en-US" altLang="ko-KR" sz="2000" dirty="0"/>
              <a:t>Do you agree that an AP can designate any subchannel within its operating bandwidth, except the primary 20 MHz subchannel, as the NPCA primary channel of its BSS?</a:t>
            </a:r>
            <a:endParaRPr kumimoji="0" lang="en-US" altLang="ko-KR" sz="2800" b="1" i="0" u="none" strike="noStrike" kern="0" cap="none" spc="0" normalizeH="0" baseline="0" noProof="0" dirty="0">
              <a:ln>
                <a:noFill/>
              </a:ln>
              <a:solidFill>
                <a:srgbClr val="222222"/>
              </a:solidFill>
              <a:effectLst/>
              <a:uLnTx/>
              <a:uFillTx/>
              <a:latin typeface="Times New Roman"/>
              <a:ea typeface="MS Gothic"/>
              <a:cs typeface="+mn-cs"/>
            </a:endParaRPr>
          </a:p>
          <a:p>
            <a:pPr marL="215995" marR="0" lvl="0" indent="-215995" algn="l" defTabSz="282993" rtl="0" eaLnBrk="1" fontAlgn="base" latinLnBrk="0" hangingPunct="1">
              <a:lnSpc>
                <a:spcPct val="100000"/>
              </a:lnSpc>
              <a:spcBef>
                <a:spcPts val="378"/>
              </a:spcBef>
              <a:spcAft>
                <a:spcPct val="0"/>
              </a:spcAft>
              <a:buClr>
                <a:srgbClr val="000000"/>
              </a:buClr>
              <a:buSzPct val="100000"/>
              <a:buFont typeface="Arial" panose="020B0604020202020204" pitchFamily="34" charset="0"/>
              <a:buChar char="•"/>
              <a:tabLst/>
              <a:defRPr/>
            </a:pPr>
            <a:endParaRPr kumimoji="0" lang="en-US" altLang="ko-KR" sz="2000" b="1" i="0" u="none" strike="noStrike" kern="0" cap="none" spc="0" normalizeH="0" baseline="0" noProof="0" dirty="0">
              <a:ln>
                <a:noFill/>
              </a:ln>
              <a:solidFill>
                <a:srgbClr val="222222"/>
              </a:solidFill>
              <a:effectLst/>
              <a:uLnTx/>
              <a:uFillTx/>
              <a:latin typeface="Times New Roman"/>
              <a:ea typeface="MS Gothic"/>
              <a:cs typeface="+mn-cs"/>
            </a:endParaRPr>
          </a:p>
        </p:txBody>
      </p:sp>
    </p:spTree>
    <p:extLst>
      <p:ext uri="{BB962C8B-B14F-4D97-AF65-F5344CB8AC3E}">
        <p14:creationId xmlns:p14="http://schemas.microsoft.com/office/powerpoint/2010/main" val="5055570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3D12E6-7138-504C-204F-F96511E5C7DA}"/>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E88788A3-3607-0F7C-5912-AC15B6F5A3F4}"/>
              </a:ext>
            </a:extLst>
          </p:cNvPr>
          <p:cNvSpPr>
            <a:spLocks noGrp="1"/>
          </p:cNvSpPr>
          <p:nvPr>
            <p:ph type="title"/>
          </p:nvPr>
        </p:nvSpPr>
        <p:spPr/>
        <p:txBody>
          <a:bodyPr/>
          <a:lstStyle/>
          <a:p>
            <a:r>
              <a:rPr lang="en-US" altLang="ko-KR" sz="3200" dirty="0"/>
              <a:t>Straw Poll 2</a:t>
            </a:r>
            <a:endParaRPr lang="ko-KR" altLang="en-US" dirty="0"/>
          </a:p>
        </p:txBody>
      </p:sp>
      <p:sp>
        <p:nvSpPr>
          <p:cNvPr id="3" name="슬라이드 번호 개체 틀 2">
            <a:extLst>
              <a:ext uri="{FF2B5EF4-FFF2-40B4-BE49-F238E27FC236}">
                <a16:creationId xmlns:a16="http://schemas.microsoft.com/office/drawing/2014/main" id="{90095C15-6691-F57A-28F5-A58202D96731}"/>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4" name="바닥글 개체 틀 3">
            <a:extLst>
              <a:ext uri="{FF2B5EF4-FFF2-40B4-BE49-F238E27FC236}">
                <a16:creationId xmlns:a16="http://schemas.microsoft.com/office/drawing/2014/main" id="{3FDFB7D5-8FFF-6FEA-04AE-99143DCFCA27}"/>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BAFCBE07-F838-27AE-88BD-B0188A376863}"/>
              </a:ext>
            </a:extLst>
          </p:cNvPr>
          <p:cNvSpPr>
            <a:spLocks noGrp="1"/>
          </p:cNvSpPr>
          <p:nvPr>
            <p:ph type="dt" idx="15"/>
          </p:nvPr>
        </p:nvSpPr>
        <p:spPr/>
        <p:txBody>
          <a:bodyPr/>
          <a:lstStyle/>
          <a:p>
            <a:pPr algn="l" eaLnBrk="0" latinLnBrk="0" hangingPunct="0"/>
            <a:r>
              <a:rPr lang="en-US" altLang="ko-KR" kern="0" dirty="0"/>
              <a:t>Nov 2024</a:t>
            </a:r>
            <a:endParaRPr lang="en-GB" altLang="ko-KR" kern="0" dirty="0"/>
          </a:p>
        </p:txBody>
      </p:sp>
      <p:sp>
        <p:nvSpPr>
          <p:cNvPr id="6" name="내용 개체 틀 5">
            <a:extLst>
              <a:ext uri="{FF2B5EF4-FFF2-40B4-BE49-F238E27FC236}">
                <a16:creationId xmlns:a16="http://schemas.microsoft.com/office/drawing/2014/main" id="{210E83BD-6A61-F78E-1D5D-BD837AC4413C}"/>
              </a:ext>
            </a:extLst>
          </p:cNvPr>
          <p:cNvSpPr>
            <a:spLocks noGrp="1"/>
          </p:cNvSpPr>
          <p:nvPr>
            <p:ph idx="1"/>
          </p:nvPr>
        </p:nvSpPr>
        <p:spPr/>
        <p:txBody>
          <a:bodyPr/>
          <a:lstStyle/>
          <a:p>
            <a:pPr marL="215995" marR="0" lvl="0" indent="-215995" algn="l" defTabSz="282993" rtl="0" eaLnBrk="1" fontAlgn="base" latinLnBrk="0" hangingPunct="1">
              <a:lnSpc>
                <a:spcPct val="100000"/>
              </a:lnSpc>
              <a:spcBef>
                <a:spcPts val="378"/>
              </a:spcBef>
              <a:spcAft>
                <a:spcPct val="0"/>
              </a:spcAft>
              <a:buClr>
                <a:srgbClr val="000000"/>
              </a:buClr>
              <a:buSzPct val="100000"/>
              <a:buFont typeface="Arial" panose="020B0604020202020204" pitchFamily="34" charset="0"/>
              <a:buChar char="•"/>
              <a:tabLst/>
              <a:defRPr/>
            </a:pPr>
            <a:r>
              <a:rPr kumimoji="0" lang="en-US" altLang="ko-KR" sz="2000" b="1" i="0" u="none" strike="noStrike" kern="0" cap="none" spc="0" normalizeH="0" baseline="0" noProof="0" dirty="0">
                <a:ln>
                  <a:noFill/>
                </a:ln>
                <a:solidFill>
                  <a:srgbClr val="222222"/>
                </a:solidFill>
                <a:effectLst/>
                <a:uLnTx/>
                <a:uFillTx/>
                <a:latin typeface="Times New Roman"/>
                <a:ea typeface="MS Gothic"/>
                <a:cs typeface="+mn-cs"/>
              </a:rPr>
              <a:t>Do you agree that </a:t>
            </a:r>
            <a:r>
              <a:rPr lang="en-US" altLang="ko-KR" sz="2000" dirty="0"/>
              <a:t>a BSS enabling NPCA operation may have one or more NPCA listening channel(s) (name TBD)?</a:t>
            </a:r>
          </a:p>
          <a:p>
            <a:pPr marL="673195" lvl="1" indent="-215995" defTabSz="282993" latinLnBrk="0">
              <a:spcBef>
                <a:spcPts val="378"/>
              </a:spcBef>
              <a:buFont typeface="Arial" panose="020B0604020202020204" pitchFamily="34" charset="0"/>
              <a:buChar char="•"/>
              <a:defRPr/>
            </a:pPr>
            <a:r>
              <a:rPr lang="en-US" altLang="ko-KR" sz="1600" dirty="0"/>
              <a:t>The NPCA listening channel is a 20 MHz subchannel that used for frame exchanges but not for EDCA based channel access</a:t>
            </a:r>
          </a:p>
          <a:p>
            <a:pPr marL="673195" lvl="1" indent="-215995" defTabSz="282993" latinLnBrk="0">
              <a:spcBef>
                <a:spcPts val="378"/>
              </a:spcBef>
              <a:buFont typeface="Arial" panose="020B0604020202020204" pitchFamily="34" charset="0"/>
              <a:buChar char="•"/>
              <a:defRPr/>
            </a:pPr>
            <a:r>
              <a:rPr lang="en-US" altLang="ko-KR" sz="1600" dirty="0"/>
              <a:t>A non-AP STA with a designated NPCA primary channel outside its operating bandwidth uses the NPCA listening channel for exchanging frames</a:t>
            </a:r>
          </a:p>
          <a:p>
            <a:pPr marL="215995" marR="0" lvl="0" indent="-215995" algn="l" defTabSz="282993" rtl="0" eaLnBrk="1" fontAlgn="base" latinLnBrk="0" hangingPunct="1">
              <a:lnSpc>
                <a:spcPct val="100000"/>
              </a:lnSpc>
              <a:spcBef>
                <a:spcPts val="378"/>
              </a:spcBef>
              <a:spcAft>
                <a:spcPct val="0"/>
              </a:spcAft>
              <a:buClr>
                <a:srgbClr val="000000"/>
              </a:buClr>
              <a:buSzPct val="100000"/>
              <a:buFont typeface="Arial" panose="020B0604020202020204" pitchFamily="34" charset="0"/>
              <a:buChar char="•"/>
              <a:tabLst/>
              <a:defRPr/>
            </a:pPr>
            <a:endParaRPr kumimoji="0" lang="en-US" altLang="ko-KR" sz="2000" b="1" i="0" u="none" strike="noStrike" kern="0" cap="none" spc="0" normalizeH="0" baseline="0" noProof="0" dirty="0">
              <a:ln>
                <a:noFill/>
              </a:ln>
              <a:solidFill>
                <a:srgbClr val="222222"/>
              </a:solidFill>
              <a:effectLst/>
              <a:highlight>
                <a:srgbClr val="FFFF00"/>
              </a:highlight>
              <a:uLnTx/>
              <a:uFillTx/>
              <a:latin typeface="Times New Roman"/>
              <a:ea typeface="MS Gothic"/>
              <a:cs typeface="+mn-cs"/>
            </a:endParaRPr>
          </a:p>
          <a:p>
            <a:pPr marL="215995" marR="0" lvl="0" indent="-215995" algn="l" defTabSz="282993" rtl="0" eaLnBrk="1" fontAlgn="base" latinLnBrk="0" hangingPunct="1">
              <a:lnSpc>
                <a:spcPct val="100000"/>
              </a:lnSpc>
              <a:spcBef>
                <a:spcPts val="378"/>
              </a:spcBef>
              <a:spcAft>
                <a:spcPct val="0"/>
              </a:spcAft>
              <a:buClr>
                <a:srgbClr val="000000"/>
              </a:buClr>
              <a:buSzPct val="100000"/>
              <a:buFont typeface="Arial" panose="020B0604020202020204" pitchFamily="34" charset="0"/>
              <a:buChar char="•"/>
              <a:tabLst/>
              <a:defRPr/>
            </a:pPr>
            <a:endParaRPr kumimoji="0" lang="en-US" altLang="ko-KR" sz="2000" b="1" i="0" u="none" strike="noStrike" kern="0" cap="none" spc="0" normalizeH="0" baseline="0" noProof="0" dirty="0">
              <a:ln>
                <a:noFill/>
              </a:ln>
              <a:solidFill>
                <a:srgbClr val="222222"/>
              </a:solidFill>
              <a:effectLst/>
              <a:uLnTx/>
              <a:uFillTx/>
              <a:latin typeface="Times New Roman"/>
              <a:ea typeface="MS Gothic"/>
              <a:cs typeface="+mn-cs"/>
            </a:endParaRPr>
          </a:p>
        </p:txBody>
      </p:sp>
    </p:spTree>
    <p:extLst>
      <p:ext uri="{BB962C8B-B14F-4D97-AF65-F5344CB8AC3E}">
        <p14:creationId xmlns:p14="http://schemas.microsoft.com/office/powerpoint/2010/main" val="9065601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4294967295"/>
          </p:nvPr>
        </p:nvSpPr>
        <p:spPr>
          <a:xfrm>
            <a:off x="914401" y="1692051"/>
            <a:ext cx="10361084" cy="4113213"/>
          </a:xfrm>
        </p:spPr>
        <p:txBody>
          <a:bodyPr/>
          <a:lstStyle/>
          <a:p>
            <a:pPr marL="215995" marR="0" lvl="0" indent="-215995" algn="l" defTabSz="282993" rtl="0" eaLnBrk="1" fontAlgn="base" latinLnBrk="0" hangingPunct="1">
              <a:lnSpc>
                <a:spcPct val="100000"/>
              </a:lnSpc>
              <a:spcBef>
                <a:spcPts val="378"/>
              </a:spcBef>
              <a:spcAft>
                <a:spcPct val="0"/>
              </a:spcAft>
              <a:buClr>
                <a:srgbClr val="000000"/>
              </a:buClr>
              <a:buSzPct val="100000"/>
              <a:buFont typeface="Arial" panose="020B0604020202020204" pitchFamily="34" charset="0"/>
              <a:buChar char="•"/>
              <a:tabLst/>
              <a:defRPr/>
            </a:pPr>
            <a:r>
              <a:rPr lang="en-US" altLang="ko-KR" sz="1600" dirty="0">
                <a:latin typeface="Times New Roman"/>
                <a:ea typeface="MS Gothic"/>
              </a:rPr>
              <a:t>[1] 11-24/0209r5	Specification Framework for </a:t>
            </a:r>
            <a:r>
              <a:rPr lang="en-US" altLang="ko-KR" sz="1600" dirty="0" err="1">
                <a:latin typeface="Times New Roman"/>
                <a:ea typeface="MS Gothic"/>
              </a:rPr>
              <a:t>TGbn</a:t>
            </a:r>
            <a:r>
              <a:rPr lang="en-US" altLang="ko-KR" sz="1600" dirty="0">
                <a:latin typeface="Times New Roman"/>
                <a:ea typeface="MS Gothic"/>
              </a:rPr>
              <a:t>												Ross Jian Yu</a:t>
            </a:r>
          </a:p>
          <a:p>
            <a:pPr marL="215995" marR="0" lvl="0" indent="-215995" algn="l" defTabSz="282993" rtl="0" eaLnBrk="1" fontAlgn="base" latinLnBrk="0" hangingPunct="1">
              <a:lnSpc>
                <a:spcPct val="100000"/>
              </a:lnSpc>
              <a:spcBef>
                <a:spcPts val="378"/>
              </a:spcBef>
              <a:spcAft>
                <a:spcPct val="0"/>
              </a:spcAft>
              <a:buClr>
                <a:srgbClr val="000000"/>
              </a:buClr>
              <a:buSzPct val="100000"/>
              <a:buFont typeface="Arial" panose="020B0604020202020204" pitchFamily="34" charset="0"/>
              <a:buChar char="•"/>
              <a:tabLst/>
              <a:defRPr/>
            </a:pPr>
            <a:r>
              <a:rPr lang="en-US" altLang="ko-KR" sz="1600" dirty="0">
                <a:latin typeface="Times New Roman"/>
                <a:ea typeface="MS Gothic"/>
              </a:rPr>
              <a:t>[2] 11-24/1155r0 Further discussions on NPCA													Sanghyun Kim</a:t>
            </a:r>
          </a:p>
          <a:p>
            <a:pPr marL="215995" indent="-215995" defTabSz="282993" latinLnBrk="0">
              <a:spcBef>
                <a:spcPts val="378"/>
              </a:spcBef>
              <a:buFont typeface="Arial" panose="020B0604020202020204" pitchFamily="34" charset="0"/>
              <a:buChar char="•"/>
              <a:defRPr/>
            </a:pPr>
            <a:r>
              <a:rPr kumimoji="0" lang="en-US" altLang="ko-KR" sz="1600" b="1" i="0" u="none" strike="noStrike" kern="0" cap="none" spc="0" normalizeH="0" baseline="0" noProof="0" dirty="0">
                <a:ln>
                  <a:noFill/>
                </a:ln>
                <a:solidFill>
                  <a:srgbClr val="000000"/>
                </a:solidFill>
                <a:effectLst/>
                <a:uLnTx/>
                <a:uFillTx/>
                <a:latin typeface="Times New Roman"/>
                <a:ea typeface="MS Gothic"/>
                <a:cs typeface="+mn-cs"/>
              </a:rPr>
              <a:t>[3] 11-23/0631r0	Secondary channel usage and secondary 20MHz channel backoff 		Liwen Chu</a:t>
            </a:r>
          </a:p>
          <a:p>
            <a:pPr marL="215995" indent="-215995" defTabSz="282993" latinLnBrk="0">
              <a:spcBef>
                <a:spcPts val="378"/>
              </a:spcBef>
              <a:buFont typeface="Arial" panose="020B0604020202020204" pitchFamily="34" charset="0"/>
              <a:buChar char="•"/>
              <a:defRPr/>
            </a:pPr>
            <a:r>
              <a:rPr kumimoji="0" lang="en-US" altLang="ko-KR" sz="1600" b="1" i="0" u="none" strike="noStrike" kern="0" cap="none" spc="0" normalizeH="0" baseline="0" noProof="0" dirty="0">
                <a:ln>
                  <a:noFill/>
                </a:ln>
                <a:solidFill>
                  <a:srgbClr val="000000"/>
                </a:solidFill>
                <a:effectLst/>
                <a:uLnTx/>
                <a:uFillTx/>
                <a:latin typeface="Times New Roman"/>
                <a:ea typeface="MS Gothic"/>
                <a:cs typeface="+mn-cs"/>
              </a:rPr>
              <a:t>[4] 11-23/1891r0	Nonprimary channel access – follow up										Gaurang Naik</a:t>
            </a:r>
          </a:p>
          <a:p>
            <a:pPr marL="215995" indent="-215995" defTabSz="282993" latinLnBrk="0">
              <a:spcBef>
                <a:spcPts val="378"/>
              </a:spcBef>
              <a:buFont typeface="Arial" panose="020B0604020202020204" pitchFamily="34" charset="0"/>
              <a:buChar char="•"/>
              <a:defRPr/>
            </a:pPr>
            <a:r>
              <a:rPr kumimoji="0" lang="en-US" altLang="ko-KR" sz="1600" b="1" i="0" u="none" strike="noStrike" kern="0" cap="none" spc="0" normalizeH="0" baseline="0" noProof="0" dirty="0">
                <a:ln>
                  <a:noFill/>
                </a:ln>
                <a:solidFill>
                  <a:srgbClr val="000000"/>
                </a:solidFill>
                <a:effectLst/>
                <a:uLnTx/>
                <a:uFillTx/>
                <a:latin typeface="Times New Roman"/>
                <a:ea typeface="MS Gothic"/>
                <a:cs typeface="+mn-cs"/>
              </a:rPr>
              <a:t>[5] 11-23/2023</a:t>
            </a:r>
            <a:r>
              <a:rPr lang="en-US" altLang="ko-KR" sz="1600" dirty="0">
                <a:latin typeface="Times New Roman"/>
                <a:ea typeface="MS Gothic"/>
              </a:rPr>
              <a:t>r1	Further discussion on Non-Primary Channel Access							Sindhu Verma</a:t>
            </a:r>
          </a:p>
          <a:p>
            <a:pPr marL="215995" indent="-215995" defTabSz="282993" latinLnBrk="0">
              <a:spcBef>
                <a:spcPts val="378"/>
              </a:spcBef>
              <a:buFont typeface="Arial" panose="020B0604020202020204" pitchFamily="34" charset="0"/>
              <a:buChar char="•"/>
              <a:defRPr/>
            </a:pPr>
            <a:r>
              <a:rPr kumimoji="0" lang="en-US" altLang="ko-KR" sz="1600" b="1" i="0" u="none" strike="noStrike" kern="0" cap="none" spc="0" normalizeH="0" baseline="0" noProof="0" dirty="0">
                <a:ln>
                  <a:noFill/>
                </a:ln>
                <a:solidFill>
                  <a:srgbClr val="000000"/>
                </a:solidFill>
                <a:effectLst/>
                <a:uLnTx/>
                <a:uFillTx/>
                <a:latin typeface="Times New Roman"/>
                <a:ea typeface="MS Gothic"/>
                <a:cs typeface="+mn-cs"/>
              </a:rPr>
              <a:t>[6] 11-24/0070r2	Some details about non-primary channel access								</a:t>
            </a:r>
            <a:r>
              <a:rPr kumimoji="0" lang="en-US" altLang="ko-KR" sz="1600" b="1" i="0" u="none" strike="noStrike" kern="0" cap="none" spc="0" normalizeH="0" baseline="0" noProof="0" dirty="0" err="1">
                <a:ln>
                  <a:noFill/>
                </a:ln>
                <a:solidFill>
                  <a:srgbClr val="000000"/>
                </a:solidFill>
                <a:effectLst/>
                <a:uLnTx/>
                <a:uFillTx/>
                <a:latin typeface="Times New Roman"/>
                <a:ea typeface="MS Gothic"/>
                <a:cs typeface="+mn-cs"/>
              </a:rPr>
              <a:t>Yunbo</a:t>
            </a:r>
            <a:r>
              <a:rPr kumimoji="0" lang="en-US" altLang="ko-KR" sz="1600" b="1" i="0" u="none" strike="noStrike" kern="0" cap="none" spc="0" normalizeH="0" baseline="0" noProof="0" dirty="0">
                <a:ln>
                  <a:noFill/>
                </a:ln>
                <a:solidFill>
                  <a:srgbClr val="000000"/>
                </a:solidFill>
                <a:effectLst/>
                <a:uLnTx/>
                <a:uFillTx/>
                <a:latin typeface="Times New Roman"/>
                <a:ea typeface="MS Gothic"/>
                <a:cs typeface="+mn-cs"/>
              </a:rPr>
              <a:t> Li</a:t>
            </a:r>
          </a:p>
          <a:p>
            <a:pPr marL="215995" indent="-215995" defTabSz="282993" latinLnBrk="0">
              <a:spcBef>
                <a:spcPts val="378"/>
              </a:spcBef>
              <a:buFont typeface="Arial" panose="020B0604020202020204" pitchFamily="34" charset="0"/>
              <a:buChar char="•"/>
              <a:defRPr/>
            </a:pPr>
            <a:r>
              <a:rPr lang="en-US" altLang="ko-KR" sz="1600" dirty="0">
                <a:latin typeface="Times New Roman"/>
                <a:ea typeface="MS Gothic"/>
              </a:rPr>
              <a:t>[7] 11-24/0426r0	EDCA for Non-Primary Channel Access										</a:t>
            </a:r>
            <a:r>
              <a:rPr lang="en-US" altLang="ko-KR" sz="1600" dirty="0" err="1">
                <a:latin typeface="Times New Roman"/>
                <a:ea typeface="MS Gothic"/>
              </a:rPr>
              <a:t>Dongju</a:t>
            </a:r>
            <a:r>
              <a:rPr lang="en-US" altLang="ko-KR" sz="1600" dirty="0">
                <a:latin typeface="Times New Roman"/>
                <a:ea typeface="MS Gothic"/>
              </a:rPr>
              <a:t> Cha</a:t>
            </a:r>
          </a:p>
          <a:p>
            <a:pPr marL="215995" indent="-215995" defTabSz="282993" latinLnBrk="0">
              <a:spcBef>
                <a:spcPts val="378"/>
              </a:spcBef>
              <a:buFont typeface="Arial" panose="020B0604020202020204" pitchFamily="34" charset="0"/>
              <a:buChar char="•"/>
              <a:defRPr/>
            </a:pPr>
            <a:r>
              <a:rPr kumimoji="0" lang="en-US" altLang="ko-KR" sz="1600" b="1" i="0" u="none" strike="noStrike" kern="0" cap="none" spc="0" normalizeH="0" baseline="0" noProof="0" dirty="0">
                <a:ln>
                  <a:noFill/>
                </a:ln>
                <a:solidFill>
                  <a:srgbClr val="000000"/>
                </a:solidFill>
                <a:effectLst/>
                <a:uLnTx/>
                <a:uFillTx/>
                <a:latin typeface="Times New Roman"/>
                <a:ea typeface="MS Gothic"/>
                <a:cs typeface="+mn-cs"/>
              </a:rPr>
              <a:t>[8] 11-24/0458r</a:t>
            </a:r>
            <a:r>
              <a:rPr lang="en-US" altLang="ko-KR" sz="1600" dirty="0">
                <a:latin typeface="Times New Roman"/>
                <a:ea typeface="MS Gothic"/>
              </a:rPr>
              <a:t>1	Considerations on Non-Primary Channel Access								Salvatore </a:t>
            </a:r>
            <a:r>
              <a:rPr lang="en-US" altLang="ko-KR" sz="1600" dirty="0" err="1">
                <a:latin typeface="Times New Roman"/>
                <a:ea typeface="MS Gothic"/>
              </a:rPr>
              <a:t>Talarico</a:t>
            </a:r>
            <a:endParaRPr lang="en-US" altLang="ko-KR" sz="1600" dirty="0">
              <a:latin typeface="Times New Roman"/>
              <a:ea typeface="MS Gothic"/>
            </a:endParaRPr>
          </a:p>
          <a:p>
            <a:pPr marL="215995" indent="-215995" defTabSz="282993" latinLnBrk="0">
              <a:spcBef>
                <a:spcPts val="378"/>
              </a:spcBef>
              <a:buFont typeface="Arial" panose="020B0604020202020204" pitchFamily="34" charset="0"/>
              <a:buChar char="•"/>
              <a:defRPr/>
            </a:pPr>
            <a:r>
              <a:rPr lang="en-US" altLang="ko-KR" sz="1600" dirty="0">
                <a:latin typeface="Times New Roman"/>
                <a:ea typeface="MS Gothic"/>
              </a:rPr>
              <a:t>[9] 11-24/0486r1	Some considerations on non-primary channel access							Ming Gan</a:t>
            </a:r>
          </a:p>
          <a:p>
            <a:pPr marL="215995" marR="0" lvl="0" indent="-215995" algn="l" defTabSz="282993" rtl="0" eaLnBrk="1" fontAlgn="base" latinLnBrk="0" hangingPunct="1">
              <a:lnSpc>
                <a:spcPct val="100000"/>
              </a:lnSpc>
              <a:spcBef>
                <a:spcPts val="378"/>
              </a:spcBef>
              <a:spcAft>
                <a:spcPct val="0"/>
              </a:spcAft>
              <a:buClr>
                <a:srgbClr val="000000"/>
              </a:buClr>
              <a:buSzPct val="100000"/>
              <a:buFont typeface="Arial" panose="020B0604020202020204" pitchFamily="34" charset="0"/>
              <a:buChar char="•"/>
              <a:tabLst/>
              <a:defRPr/>
            </a:pPr>
            <a:r>
              <a:rPr lang="en-US" altLang="ko-KR" sz="1600" dirty="0">
                <a:latin typeface="Times New Roman"/>
                <a:ea typeface="MS Gothic"/>
              </a:rPr>
              <a:t>[10] 11-24/0495r0	Non-Primary Channel Access (NPCA) – Follow Up						</a:t>
            </a:r>
            <a:r>
              <a:rPr lang="en-US" altLang="ko-KR" sz="1600" dirty="0" err="1">
                <a:latin typeface="Times New Roman"/>
                <a:ea typeface="MS Gothic"/>
              </a:rPr>
              <a:t>Minyoung</a:t>
            </a:r>
            <a:r>
              <a:rPr lang="en-US" altLang="ko-KR" sz="1600" dirty="0">
                <a:latin typeface="Times New Roman"/>
                <a:ea typeface="MS Gothic"/>
              </a:rPr>
              <a:t> Park</a:t>
            </a:r>
          </a:p>
          <a:p>
            <a:pPr marL="215995" marR="0" lvl="0" indent="-215995" algn="l" defTabSz="282993" rtl="0" eaLnBrk="1" fontAlgn="base" latinLnBrk="0" hangingPunct="1">
              <a:lnSpc>
                <a:spcPct val="100000"/>
              </a:lnSpc>
              <a:spcBef>
                <a:spcPts val="378"/>
              </a:spcBef>
              <a:spcAft>
                <a:spcPct val="0"/>
              </a:spcAft>
              <a:buClr>
                <a:srgbClr val="000000"/>
              </a:buClr>
              <a:buSzPct val="100000"/>
              <a:buFont typeface="Arial" panose="020B0604020202020204" pitchFamily="34" charset="0"/>
              <a:buChar char="•"/>
              <a:tabLst/>
              <a:defRPr/>
            </a:pPr>
            <a:r>
              <a:rPr lang="en-US" altLang="ko-KR" sz="1600" dirty="0">
                <a:latin typeface="Times New Roman"/>
                <a:ea typeface="MS Gothic"/>
              </a:rPr>
              <a:t>[11] 11-24/0868r0	Additional Considerations on Non-Primary Channel Access			Leonardo </a:t>
            </a:r>
            <a:r>
              <a:rPr lang="en-US" altLang="ko-KR" sz="1600" dirty="0" err="1">
                <a:latin typeface="Times New Roman"/>
                <a:ea typeface="MS Gothic"/>
              </a:rPr>
              <a:t>Lanante</a:t>
            </a:r>
            <a:endParaRPr lang="en-US" altLang="ko-KR" sz="1600" dirty="0">
              <a:latin typeface="Times New Roman"/>
              <a:ea typeface="MS Gothic"/>
            </a:endParaRP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5" name="Footer Placeholder 4"/>
          <p:cNvSpPr>
            <a:spLocks noGrp="1"/>
          </p:cNvSpPr>
          <p:nvPr>
            <p:ph type="ftr" idx="14"/>
          </p:nvPr>
        </p:nvSpPr>
        <p:spPr/>
        <p:txBody>
          <a:bodyPr/>
          <a:lstStyle/>
          <a:p>
            <a:pPr eaLnBrk="0" latinLnBrk="0" hangingPunct="0"/>
            <a:r>
              <a:rPr lang="en-GB" altLang="ko-KR" b="0" kern="0" dirty="0"/>
              <a:t>Sanghyun Kim (WILUS), et al.</a:t>
            </a:r>
          </a:p>
        </p:txBody>
      </p:sp>
      <p:sp>
        <p:nvSpPr>
          <p:cNvPr id="4" name="Date Placeholder 3"/>
          <p:cNvSpPr>
            <a:spLocks noGrp="1"/>
          </p:cNvSpPr>
          <p:nvPr>
            <p:ph type="dt" idx="15"/>
          </p:nvPr>
        </p:nvSpPr>
        <p:spPr/>
        <p:txBody>
          <a:bodyPr/>
          <a:lstStyle/>
          <a:p>
            <a:pPr algn="l" eaLnBrk="0" latinLnBrk="0" hangingPunct="0"/>
            <a:r>
              <a:rPr lang="en-US" altLang="ko-KR" kern="0" dirty="0"/>
              <a:t>Nov 2024</a:t>
            </a:r>
            <a:endParaRPr lang="en-GB" altLang="ko-KR"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CD976A69-A09B-6210-58D4-F64A12F1B7B2}"/>
              </a:ext>
            </a:extLst>
          </p:cNvPr>
          <p:cNvSpPr>
            <a:spLocks noGrp="1"/>
          </p:cNvSpPr>
          <p:nvPr>
            <p:ph type="title"/>
          </p:nvPr>
        </p:nvSpPr>
        <p:spPr/>
        <p:txBody>
          <a:bodyPr/>
          <a:lstStyle/>
          <a:p>
            <a:r>
              <a:rPr lang="en-GB" altLang="ko-KR" dirty="0"/>
              <a:t>Introduction</a:t>
            </a:r>
            <a:endParaRPr lang="ko-KR" altLang="en-US" dirty="0"/>
          </a:p>
        </p:txBody>
      </p:sp>
      <p:sp>
        <p:nvSpPr>
          <p:cNvPr id="3" name="슬라이드 번호 개체 틀 2">
            <a:extLst>
              <a:ext uri="{FF2B5EF4-FFF2-40B4-BE49-F238E27FC236}">
                <a16:creationId xmlns:a16="http://schemas.microsoft.com/office/drawing/2014/main" id="{7F2B514D-5FB2-84CA-3286-77D03DE93CA5}"/>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4" name="바닥글 개체 틀 3">
            <a:extLst>
              <a:ext uri="{FF2B5EF4-FFF2-40B4-BE49-F238E27FC236}">
                <a16:creationId xmlns:a16="http://schemas.microsoft.com/office/drawing/2014/main" id="{877C3221-BB75-0C74-B6B4-6FA5D87442F0}"/>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092BD553-6B28-CC37-C5D6-91FBAC4E1AF6}"/>
              </a:ext>
            </a:extLst>
          </p:cNvPr>
          <p:cNvSpPr>
            <a:spLocks noGrp="1"/>
          </p:cNvSpPr>
          <p:nvPr>
            <p:ph type="dt" idx="15"/>
          </p:nvPr>
        </p:nvSpPr>
        <p:spPr/>
        <p:txBody>
          <a:bodyPr/>
          <a:lstStyle/>
          <a:p>
            <a:pPr algn="l" eaLnBrk="0" latinLnBrk="0" hangingPunct="0"/>
            <a:r>
              <a:rPr lang="en-US" altLang="ko-KR" kern="0" dirty="0"/>
              <a:t>Nov 2024</a:t>
            </a:r>
            <a:endParaRPr lang="en-GB" altLang="ko-KR" kern="0" dirty="0"/>
          </a:p>
        </p:txBody>
      </p:sp>
      <p:sp>
        <p:nvSpPr>
          <p:cNvPr id="6" name="내용 개체 틀 5">
            <a:extLst>
              <a:ext uri="{FF2B5EF4-FFF2-40B4-BE49-F238E27FC236}">
                <a16:creationId xmlns:a16="http://schemas.microsoft.com/office/drawing/2014/main" id="{3CE84A83-AD56-E0A6-1B36-A310F98B8175}"/>
              </a:ext>
            </a:extLst>
          </p:cNvPr>
          <p:cNvSpPr>
            <a:spLocks noGrp="1"/>
          </p:cNvSpPr>
          <p:nvPr>
            <p:ph idx="1"/>
          </p:nvPr>
        </p:nvSpPr>
        <p:spPr/>
        <p:txBody>
          <a:bodyPr/>
          <a:lstStyle/>
          <a:p>
            <a:r>
              <a:rPr lang="en-US" altLang="ko-KR" dirty="0" err="1"/>
              <a:t>TGbn</a:t>
            </a:r>
            <a:r>
              <a:rPr lang="en-US" altLang="ko-KR" dirty="0"/>
              <a:t> agreed to define NPCA primary channel [1]</a:t>
            </a:r>
          </a:p>
          <a:p>
            <a:pPr lvl="1"/>
            <a:r>
              <a:rPr lang="en-US" altLang="ko-KR" dirty="0"/>
              <a:t>A single NPCA primary channel on which STAs contend during an OBSS TXOP</a:t>
            </a:r>
          </a:p>
          <a:p>
            <a:pPr lvl="1"/>
            <a:endParaRPr lang="en-US" altLang="ko-KR" sz="1800" i="1" dirty="0"/>
          </a:p>
          <a:p>
            <a:r>
              <a:rPr lang="en-US" altLang="ko-KR" dirty="0"/>
              <a:t>An AP may set NPCA primary channel outside of the operating BW of a non-AP STA</a:t>
            </a:r>
          </a:p>
          <a:p>
            <a:pPr lvl="1"/>
            <a:r>
              <a:rPr lang="en-US" altLang="ko-KR" dirty="0"/>
              <a:t>A non-AP STA whose operating channel does not include the NPCA primary channel may not be enable to participate in NPCA operation unless it switches its operating channel</a:t>
            </a:r>
          </a:p>
          <a:p>
            <a:pPr lvl="1"/>
            <a:endParaRPr lang="en-US" altLang="ko-KR" sz="1400" dirty="0"/>
          </a:p>
          <a:p>
            <a:r>
              <a:rPr lang="en-US" altLang="ko-KR" dirty="0"/>
              <a:t>In this contribution, we propose to</a:t>
            </a:r>
            <a:r>
              <a:rPr lang="ko-KR" altLang="en-US" dirty="0"/>
              <a:t> </a:t>
            </a:r>
            <a:r>
              <a:rPr lang="en-US" altLang="ko-KR" dirty="0"/>
              <a:t>introduce ‘NPCA listening channel’ to help non-AP STAs to participate in NPCA operation without switching their operating channel</a:t>
            </a:r>
          </a:p>
          <a:p>
            <a:endParaRPr lang="ko-KR" altLang="en-US" dirty="0"/>
          </a:p>
        </p:txBody>
      </p:sp>
    </p:spTree>
    <p:extLst>
      <p:ext uri="{BB962C8B-B14F-4D97-AF65-F5344CB8AC3E}">
        <p14:creationId xmlns:p14="http://schemas.microsoft.com/office/powerpoint/2010/main" val="530177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B155B2-C34A-227A-706B-73034071BA1F}"/>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4C062DA2-0531-7AEC-14A7-4022DF819A78}"/>
              </a:ext>
            </a:extLst>
          </p:cNvPr>
          <p:cNvSpPr>
            <a:spLocks noGrp="1"/>
          </p:cNvSpPr>
          <p:nvPr>
            <p:ph type="title"/>
          </p:nvPr>
        </p:nvSpPr>
        <p:spPr>
          <a:xfrm>
            <a:off x="396347" y="685801"/>
            <a:ext cx="11397192" cy="1065213"/>
          </a:xfrm>
        </p:spPr>
        <p:txBody>
          <a:bodyPr/>
          <a:lstStyle/>
          <a:p>
            <a:r>
              <a:rPr lang="en-US" altLang="ko-KR" dirty="0"/>
              <a:t>Recap: NPCA primary channel and STA’s operating CH [2]</a:t>
            </a:r>
            <a:endParaRPr lang="ko-KR" altLang="en-US" dirty="0"/>
          </a:p>
        </p:txBody>
      </p:sp>
      <p:sp>
        <p:nvSpPr>
          <p:cNvPr id="3" name="슬라이드 번호 개체 틀 2">
            <a:extLst>
              <a:ext uri="{FF2B5EF4-FFF2-40B4-BE49-F238E27FC236}">
                <a16:creationId xmlns:a16="http://schemas.microsoft.com/office/drawing/2014/main" id="{794421C4-BE99-B8F0-9487-F2E884DC4D7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4" name="바닥글 개체 틀 3">
            <a:extLst>
              <a:ext uri="{FF2B5EF4-FFF2-40B4-BE49-F238E27FC236}">
                <a16:creationId xmlns:a16="http://schemas.microsoft.com/office/drawing/2014/main" id="{045206ED-A970-2EBD-9E72-E538D87259B2}"/>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0745EC89-0EA3-12AB-F42A-5EFE92A0E78C}"/>
              </a:ext>
            </a:extLst>
          </p:cNvPr>
          <p:cNvSpPr>
            <a:spLocks noGrp="1"/>
          </p:cNvSpPr>
          <p:nvPr>
            <p:ph type="dt" idx="15"/>
          </p:nvPr>
        </p:nvSpPr>
        <p:spPr/>
        <p:txBody>
          <a:bodyPr/>
          <a:lstStyle/>
          <a:p>
            <a:pPr algn="l" eaLnBrk="0" latinLnBrk="0" hangingPunct="0"/>
            <a:r>
              <a:rPr lang="en-US" altLang="ko-KR" kern="0" dirty="0"/>
              <a:t>Nov 2024</a:t>
            </a:r>
            <a:endParaRPr lang="en-GB" altLang="ko-KR" kern="0" dirty="0"/>
          </a:p>
        </p:txBody>
      </p:sp>
      <p:sp>
        <p:nvSpPr>
          <p:cNvPr id="6" name="내용 개체 틀 5">
            <a:extLst>
              <a:ext uri="{FF2B5EF4-FFF2-40B4-BE49-F238E27FC236}">
                <a16:creationId xmlns:a16="http://schemas.microsoft.com/office/drawing/2014/main" id="{7CE797F2-DCDD-2DFC-14C1-551D0B006DF2}"/>
              </a:ext>
            </a:extLst>
          </p:cNvPr>
          <p:cNvSpPr>
            <a:spLocks noGrp="1"/>
          </p:cNvSpPr>
          <p:nvPr>
            <p:ph idx="1"/>
          </p:nvPr>
        </p:nvSpPr>
        <p:spPr>
          <a:xfrm>
            <a:off x="914401" y="1981201"/>
            <a:ext cx="10361084" cy="4400127"/>
          </a:xfrm>
        </p:spPr>
        <p:txBody>
          <a:bodyPr/>
          <a:lstStyle/>
          <a:p>
            <a:r>
              <a:rPr lang="en-US" altLang="ko-KR" sz="2000" dirty="0">
                <a:latin typeface="Times New Roman"/>
                <a:ea typeface="MS Gothic"/>
              </a:rPr>
              <a:t>There are cases where an AP selects the NPCA primary channel outside of the operating channels of some NPCA non-AP STAs</a:t>
            </a:r>
          </a:p>
          <a:p>
            <a:pPr lvl="1"/>
            <a:endParaRPr lang="en-US" altLang="ko-KR" sz="1600" dirty="0">
              <a:latin typeface="Times New Roman"/>
              <a:ea typeface="MS Gothic"/>
            </a:endParaRPr>
          </a:p>
          <a:p>
            <a:r>
              <a:rPr lang="en-US" altLang="ko-KR" sz="2000" dirty="0">
                <a:latin typeface="Times New Roman"/>
                <a:ea typeface="MS Gothic"/>
              </a:rPr>
              <a:t>In this case, there will be two groups of NPCA STAs:</a:t>
            </a:r>
          </a:p>
          <a:p>
            <a:pPr lvl="1"/>
            <a:r>
              <a:rPr lang="en-US" altLang="ko-KR" sz="1800" b="1" dirty="0"/>
              <a:t>Group 1</a:t>
            </a:r>
            <a:r>
              <a:rPr lang="en-US" altLang="ko-KR" sz="1800" dirty="0"/>
              <a:t>: NPCA non-AP STAs for which the </a:t>
            </a:r>
            <a:r>
              <a:rPr lang="en-US" altLang="ko-KR" sz="1800" b="1" dirty="0"/>
              <a:t>NPCA primary channel is within</a:t>
            </a:r>
            <a:r>
              <a:rPr lang="en-US" altLang="ko-KR" sz="1800" dirty="0"/>
              <a:t> their operating channels</a:t>
            </a:r>
          </a:p>
          <a:p>
            <a:pPr lvl="1"/>
            <a:r>
              <a:rPr lang="en-US" altLang="ko-KR" sz="1800" b="1" dirty="0"/>
              <a:t>Group 2</a:t>
            </a:r>
            <a:r>
              <a:rPr lang="en-US" altLang="ko-KR" sz="1800" dirty="0"/>
              <a:t>: NPCA non-AP STAs for which the </a:t>
            </a:r>
            <a:r>
              <a:rPr lang="en-US" altLang="ko-KR" sz="1800" b="1" dirty="0"/>
              <a:t>NPCA primary channel is outside</a:t>
            </a:r>
            <a:r>
              <a:rPr lang="ko-KR" altLang="en-US" sz="1800" b="1" dirty="0"/>
              <a:t> </a:t>
            </a:r>
            <a:r>
              <a:rPr lang="en-US" altLang="ko-KR" sz="1800" dirty="0"/>
              <a:t>of their operating channels</a:t>
            </a:r>
          </a:p>
        </p:txBody>
      </p:sp>
      <p:sp>
        <p:nvSpPr>
          <p:cNvPr id="9" name="TextBox 8">
            <a:extLst>
              <a:ext uri="{FF2B5EF4-FFF2-40B4-BE49-F238E27FC236}">
                <a16:creationId xmlns:a16="http://schemas.microsoft.com/office/drawing/2014/main" id="{962EBD1B-EB37-7749-7F68-5D5389A771C2}"/>
              </a:ext>
            </a:extLst>
          </p:cNvPr>
          <p:cNvSpPr txBox="1"/>
          <p:nvPr/>
        </p:nvSpPr>
        <p:spPr>
          <a:xfrm>
            <a:off x="3660395" y="6047710"/>
            <a:ext cx="711779" cy="261610"/>
          </a:xfrm>
          <a:prstGeom prst="rect">
            <a:avLst/>
          </a:prstGeom>
          <a:noFill/>
        </p:spPr>
        <p:txBody>
          <a:bodyPr wrap="square" rtlCol="0">
            <a:spAutoFit/>
          </a:bodyPr>
          <a:lstStyle/>
          <a:p>
            <a:pPr algn="ctr"/>
            <a:r>
              <a:rPr lang="en-US" altLang="ko-KR" sz="1100" dirty="0">
                <a:solidFill>
                  <a:schemeClr val="tx1"/>
                </a:solidFill>
              </a:rPr>
              <a:t>P20</a:t>
            </a:r>
          </a:p>
        </p:txBody>
      </p:sp>
      <p:grpSp>
        <p:nvGrpSpPr>
          <p:cNvPr id="10" name="그룹 9">
            <a:extLst>
              <a:ext uri="{FF2B5EF4-FFF2-40B4-BE49-F238E27FC236}">
                <a16:creationId xmlns:a16="http://schemas.microsoft.com/office/drawing/2014/main" id="{1DA3015A-CFED-2673-7610-64DA0B1EB1F2}"/>
              </a:ext>
            </a:extLst>
          </p:cNvPr>
          <p:cNvGrpSpPr/>
          <p:nvPr/>
        </p:nvGrpSpPr>
        <p:grpSpPr>
          <a:xfrm>
            <a:off x="4575936" y="4813475"/>
            <a:ext cx="3188915" cy="1448124"/>
            <a:chOff x="2274558" y="2575288"/>
            <a:chExt cx="6130036" cy="2221864"/>
          </a:xfrm>
        </p:grpSpPr>
        <p:cxnSp>
          <p:nvCxnSpPr>
            <p:cNvPr id="11" name="직선 연결선 10">
              <a:extLst>
                <a:ext uri="{FF2B5EF4-FFF2-40B4-BE49-F238E27FC236}">
                  <a16:creationId xmlns:a16="http://schemas.microsoft.com/office/drawing/2014/main" id="{C8E232B3-FB96-3D80-8E8E-C7C877537035}"/>
                </a:ext>
              </a:extLst>
            </p:cNvPr>
            <p:cNvCxnSpPr/>
            <p:nvPr/>
          </p:nvCxnSpPr>
          <p:spPr bwMode="auto">
            <a:xfrm>
              <a:off x="2280256" y="2575288"/>
              <a:ext cx="6120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 name="직선 연결선 11">
              <a:extLst>
                <a:ext uri="{FF2B5EF4-FFF2-40B4-BE49-F238E27FC236}">
                  <a16:creationId xmlns:a16="http://schemas.microsoft.com/office/drawing/2014/main" id="{99F4BD2B-B5EE-7B26-E337-7599536B9CA5}"/>
                </a:ext>
              </a:extLst>
            </p:cNvPr>
            <p:cNvCxnSpPr/>
            <p:nvPr/>
          </p:nvCxnSpPr>
          <p:spPr bwMode="auto">
            <a:xfrm>
              <a:off x="2279576" y="3687431"/>
              <a:ext cx="6120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 name="직선 연결선 12">
              <a:extLst>
                <a:ext uri="{FF2B5EF4-FFF2-40B4-BE49-F238E27FC236}">
                  <a16:creationId xmlns:a16="http://schemas.microsoft.com/office/drawing/2014/main" id="{E69E04F5-0909-7B21-744F-62274E014363}"/>
                </a:ext>
              </a:extLst>
            </p:cNvPr>
            <p:cNvCxnSpPr/>
            <p:nvPr/>
          </p:nvCxnSpPr>
          <p:spPr bwMode="auto">
            <a:xfrm>
              <a:off x="2280256" y="4797152"/>
              <a:ext cx="6120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직선 연결선 13">
              <a:extLst>
                <a:ext uri="{FF2B5EF4-FFF2-40B4-BE49-F238E27FC236}">
                  <a16:creationId xmlns:a16="http://schemas.microsoft.com/office/drawing/2014/main" id="{4DF6F17A-A785-8DBB-4A2D-E8FB93E091BB}"/>
                </a:ext>
              </a:extLst>
            </p:cNvPr>
            <p:cNvCxnSpPr>
              <a:cxnSpLocks/>
            </p:cNvCxnSpPr>
            <p:nvPr/>
          </p:nvCxnSpPr>
          <p:spPr bwMode="auto">
            <a:xfrm>
              <a:off x="2284594" y="4240473"/>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5" name="직선 연결선 14">
              <a:extLst>
                <a:ext uri="{FF2B5EF4-FFF2-40B4-BE49-F238E27FC236}">
                  <a16:creationId xmlns:a16="http://schemas.microsoft.com/office/drawing/2014/main" id="{D5728E39-75D0-AF9F-3187-4EAD0CD24E6F}"/>
                </a:ext>
              </a:extLst>
            </p:cNvPr>
            <p:cNvCxnSpPr>
              <a:cxnSpLocks/>
            </p:cNvCxnSpPr>
            <p:nvPr/>
          </p:nvCxnSpPr>
          <p:spPr bwMode="auto">
            <a:xfrm>
              <a:off x="2280256" y="4521476"/>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6" name="직선 연결선 15">
              <a:extLst>
                <a:ext uri="{FF2B5EF4-FFF2-40B4-BE49-F238E27FC236}">
                  <a16:creationId xmlns:a16="http://schemas.microsoft.com/office/drawing/2014/main" id="{64130046-9510-A4E9-5540-D8FC166AD8BF}"/>
                </a:ext>
              </a:extLst>
            </p:cNvPr>
            <p:cNvCxnSpPr>
              <a:cxnSpLocks/>
            </p:cNvCxnSpPr>
            <p:nvPr/>
          </p:nvCxnSpPr>
          <p:spPr bwMode="auto">
            <a:xfrm>
              <a:off x="2279576" y="3966011"/>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7" name="직선 연결선 16">
              <a:extLst>
                <a:ext uri="{FF2B5EF4-FFF2-40B4-BE49-F238E27FC236}">
                  <a16:creationId xmlns:a16="http://schemas.microsoft.com/office/drawing/2014/main" id="{D00C89E4-849E-A6B1-DB6A-EFAA6EEBCEB4}"/>
                </a:ext>
              </a:extLst>
            </p:cNvPr>
            <p:cNvCxnSpPr>
              <a:cxnSpLocks/>
            </p:cNvCxnSpPr>
            <p:nvPr/>
          </p:nvCxnSpPr>
          <p:spPr bwMode="auto">
            <a:xfrm>
              <a:off x="2279576" y="3098591"/>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8" name="직선 연결선 17">
              <a:extLst>
                <a:ext uri="{FF2B5EF4-FFF2-40B4-BE49-F238E27FC236}">
                  <a16:creationId xmlns:a16="http://schemas.microsoft.com/office/drawing/2014/main" id="{67A11D67-7913-5EB4-576A-101E61C7FCF2}"/>
                </a:ext>
              </a:extLst>
            </p:cNvPr>
            <p:cNvCxnSpPr>
              <a:cxnSpLocks/>
            </p:cNvCxnSpPr>
            <p:nvPr/>
          </p:nvCxnSpPr>
          <p:spPr bwMode="auto">
            <a:xfrm>
              <a:off x="2275238" y="3379594"/>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9" name="직선 연결선 18">
              <a:extLst>
                <a:ext uri="{FF2B5EF4-FFF2-40B4-BE49-F238E27FC236}">
                  <a16:creationId xmlns:a16="http://schemas.microsoft.com/office/drawing/2014/main" id="{E1F5DF20-D464-1F03-6B98-9C1234D1E98D}"/>
                </a:ext>
              </a:extLst>
            </p:cNvPr>
            <p:cNvCxnSpPr>
              <a:cxnSpLocks/>
            </p:cNvCxnSpPr>
            <p:nvPr/>
          </p:nvCxnSpPr>
          <p:spPr bwMode="auto">
            <a:xfrm>
              <a:off x="2274558" y="2824129"/>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grpSp>
      <p:sp>
        <p:nvSpPr>
          <p:cNvPr id="20" name="TextBox 19">
            <a:extLst>
              <a:ext uri="{FF2B5EF4-FFF2-40B4-BE49-F238E27FC236}">
                <a16:creationId xmlns:a16="http://schemas.microsoft.com/office/drawing/2014/main" id="{53568A87-AD1F-298B-525C-C433E55A2320}"/>
              </a:ext>
            </a:extLst>
          </p:cNvPr>
          <p:cNvSpPr txBox="1"/>
          <p:nvPr/>
        </p:nvSpPr>
        <p:spPr>
          <a:xfrm>
            <a:off x="3325113" y="5326079"/>
            <a:ext cx="1082587" cy="261610"/>
          </a:xfrm>
          <a:prstGeom prst="rect">
            <a:avLst/>
          </a:prstGeom>
          <a:noFill/>
        </p:spPr>
        <p:txBody>
          <a:bodyPr wrap="square" rtlCol="0">
            <a:spAutoFit/>
          </a:bodyPr>
          <a:lstStyle/>
          <a:p>
            <a:pPr algn="ctr"/>
            <a:r>
              <a:rPr lang="en-US" altLang="ko-KR" sz="1100" dirty="0">
                <a:solidFill>
                  <a:schemeClr val="tx1"/>
                </a:solidFill>
              </a:rPr>
              <a:t>NPCA P20</a:t>
            </a:r>
          </a:p>
        </p:txBody>
      </p:sp>
      <p:cxnSp>
        <p:nvCxnSpPr>
          <p:cNvPr id="34" name="직선 화살표 연결선 33">
            <a:extLst>
              <a:ext uri="{FF2B5EF4-FFF2-40B4-BE49-F238E27FC236}">
                <a16:creationId xmlns:a16="http://schemas.microsoft.com/office/drawing/2014/main" id="{9A99998A-60E6-F8B8-6663-CBAF5D927161}"/>
              </a:ext>
            </a:extLst>
          </p:cNvPr>
          <p:cNvCxnSpPr>
            <a:cxnSpLocks/>
          </p:cNvCxnSpPr>
          <p:nvPr/>
        </p:nvCxnSpPr>
        <p:spPr bwMode="auto">
          <a:xfrm flipV="1">
            <a:off x="4251441" y="5452083"/>
            <a:ext cx="590613" cy="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3" name="직선 화살표 연결선 42">
            <a:extLst>
              <a:ext uri="{FF2B5EF4-FFF2-40B4-BE49-F238E27FC236}">
                <a16:creationId xmlns:a16="http://schemas.microsoft.com/office/drawing/2014/main" id="{E036A7DC-4C62-8D9A-7B8A-E42FCBA30F36}"/>
              </a:ext>
            </a:extLst>
          </p:cNvPr>
          <p:cNvCxnSpPr>
            <a:cxnSpLocks/>
          </p:cNvCxnSpPr>
          <p:nvPr/>
        </p:nvCxnSpPr>
        <p:spPr bwMode="auto">
          <a:xfrm flipV="1">
            <a:off x="4277663" y="6171761"/>
            <a:ext cx="590613" cy="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5" name="직사각형 44">
            <a:extLst>
              <a:ext uri="{FF2B5EF4-FFF2-40B4-BE49-F238E27FC236}">
                <a16:creationId xmlns:a16="http://schemas.microsoft.com/office/drawing/2014/main" id="{6AF44A89-FE7A-3296-CC82-9E73332E71A4}"/>
              </a:ext>
            </a:extLst>
          </p:cNvPr>
          <p:cNvSpPr/>
          <p:nvPr/>
        </p:nvSpPr>
        <p:spPr bwMode="auto">
          <a:xfrm>
            <a:off x="6450488" y="5517232"/>
            <a:ext cx="941656" cy="726667"/>
          </a:xfrm>
          <a:prstGeom prst="rect">
            <a:avLst/>
          </a:prstGeom>
          <a:solidFill>
            <a:srgbClr val="FFC000"/>
          </a:solidFill>
          <a:ln w="19050"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50" dirty="0">
                <a:solidFill>
                  <a:schemeClr val="tx1"/>
                </a:solidFill>
              </a:rPr>
              <a:t>80 MHz STA</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i="0" u="none" strike="noStrike" cap="none" normalizeH="0" baseline="0" dirty="0">
                <a:ln>
                  <a:noFill/>
                </a:ln>
                <a:solidFill>
                  <a:schemeClr val="tx1"/>
                </a:solidFill>
                <a:effectLst/>
                <a:latin typeface="Times New Roman" pitchFamily="16" charset="0"/>
                <a:ea typeface="MS Gothic" charset="-128"/>
              </a:rPr>
              <a:t>(Group 2)</a:t>
            </a:r>
            <a:endParaRPr kumimoji="0" lang="ko-KR" altLang="en-US" sz="1050" i="0" u="none" strike="noStrike" cap="none" normalizeH="0" baseline="0" dirty="0">
              <a:ln>
                <a:noFill/>
              </a:ln>
              <a:solidFill>
                <a:schemeClr val="tx1"/>
              </a:solidFill>
              <a:effectLst/>
              <a:latin typeface="Times New Roman" pitchFamily="16" charset="0"/>
              <a:ea typeface="MS Gothic" charset="-128"/>
            </a:endParaRPr>
          </a:p>
        </p:txBody>
      </p:sp>
      <p:sp>
        <p:nvSpPr>
          <p:cNvPr id="46" name="직사각형 45">
            <a:extLst>
              <a:ext uri="{FF2B5EF4-FFF2-40B4-BE49-F238E27FC236}">
                <a16:creationId xmlns:a16="http://schemas.microsoft.com/office/drawing/2014/main" id="{CA630DF4-E97B-2F2C-BFE7-B419252F5B85}"/>
              </a:ext>
            </a:extLst>
          </p:cNvPr>
          <p:cNvSpPr/>
          <p:nvPr/>
        </p:nvSpPr>
        <p:spPr bwMode="auto">
          <a:xfrm>
            <a:off x="5015880" y="4812212"/>
            <a:ext cx="973090" cy="1449387"/>
          </a:xfrm>
          <a:prstGeom prst="rect">
            <a:avLst/>
          </a:prstGeom>
          <a:solidFill>
            <a:schemeClr val="accent1">
              <a:lumMod val="20000"/>
              <a:lumOff val="80000"/>
            </a:schemeClr>
          </a:solidFill>
          <a:ln w="19050"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50" dirty="0">
                <a:solidFill>
                  <a:schemeClr val="tx1"/>
                </a:solidFill>
              </a:rPr>
              <a:t>160 MHz STA</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a:ln>
                  <a:noFill/>
                </a:ln>
                <a:solidFill>
                  <a:schemeClr val="tx1"/>
                </a:solidFill>
                <a:effectLst/>
                <a:latin typeface="Times New Roman" pitchFamily="16" charset="0"/>
                <a:ea typeface="MS Gothic" charset="-128"/>
              </a:rPr>
              <a:t>(Group 1)</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7" name="TextBox 6">
            <a:extLst>
              <a:ext uri="{FF2B5EF4-FFF2-40B4-BE49-F238E27FC236}">
                <a16:creationId xmlns:a16="http://schemas.microsoft.com/office/drawing/2014/main" id="{5C9480E4-0F49-7E2A-F11C-8C26B350D0E0}"/>
              </a:ext>
            </a:extLst>
          </p:cNvPr>
          <p:cNvSpPr txBox="1"/>
          <p:nvPr/>
        </p:nvSpPr>
        <p:spPr>
          <a:xfrm>
            <a:off x="7828427" y="5003768"/>
            <a:ext cx="552248" cy="307777"/>
          </a:xfrm>
          <a:prstGeom prst="rect">
            <a:avLst/>
          </a:prstGeom>
          <a:noFill/>
        </p:spPr>
        <p:txBody>
          <a:bodyPr wrap="square" rtlCol="0">
            <a:spAutoFit/>
          </a:bodyPr>
          <a:lstStyle/>
          <a:p>
            <a:pPr algn="ctr"/>
            <a:r>
              <a:rPr lang="en-US" altLang="ko-KR" sz="1400" dirty="0">
                <a:solidFill>
                  <a:schemeClr val="tx1"/>
                </a:solidFill>
              </a:rPr>
              <a:t>S80</a:t>
            </a:r>
          </a:p>
        </p:txBody>
      </p:sp>
      <p:sp>
        <p:nvSpPr>
          <p:cNvPr id="8" name="TextBox 7">
            <a:extLst>
              <a:ext uri="{FF2B5EF4-FFF2-40B4-BE49-F238E27FC236}">
                <a16:creationId xmlns:a16="http://schemas.microsoft.com/office/drawing/2014/main" id="{633ABD87-B1F9-1491-BE67-7B71A215D344}"/>
              </a:ext>
            </a:extLst>
          </p:cNvPr>
          <p:cNvSpPr txBox="1"/>
          <p:nvPr/>
        </p:nvSpPr>
        <p:spPr>
          <a:xfrm>
            <a:off x="7822214" y="5752883"/>
            <a:ext cx="552248" cy="307777"/>
          </a:xfrm>
          <a:prstGeom prst="rect">
            <a:avLst/>
          </a:prstGeom>
          <a:noFill/>
        </p:spPr>
        <p:txBody>
          <a:bodyPr wrap="square" rtlCol="0">
            <a:spAutoFit/>
          </a:bodyPr>
          <a:lstStyle/>
          <a:p>
            <a:pPr algn="ctr"/>
            <a:r>
              <a:rPr lang="en-US" altLang="ko-KR" sz="1400" dirty="0">
                <a:solidFill>
                  <a:schemeClr val="tx1"/>
                </a:solidFill>
              </a:rPr>
              <a:t>P80</a:t>
            </a:r>
          </a:p>
        </p:txBody>
      </p:sp>
    </p:spTree>
    <p:extLst>
      <p:ext uri="{BB962C8B-B14F-4D97-AF65-F5344CB8AC3E}">
        <p14:creationId xmlns:p14="http://schemas.microsoft.com/office/powerpoint/2010/main" val="1380155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E09560-E4E6-026F-2380-1161535FC0BD}"/>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0993EA32-940C-9988-361E-E70BF9B0235A}"/>
              </a:ext>
            </a:extLst>
          </p:cNvPr>
          <p:cNvSpPr>
            <a:spLocks noGrp="1"/>
          </p:cNvSpPr>
          <p:nvPr>
            <p:ph type="title"/>
          </p:nvPr>
        </p:nvSpPr>
        <p:spPr>
          <a:xfrm>
            <a:off x="396347" y="685801"/>
            <a:ext cx="11397192" cy="1065213"/>
          </a:xfrm>
        </p:spPr>
        <p:txBody>
          <a:bodyPr/>
          <a:lstStyle/>
          <a:p>
            <a:r>
              <a:rPr lang="en-US" altLang="ko-KR" dirty="0"/>
              <a:t>Recap: NPCA primary channel and STA’s operating CH [2]</a:t>
            </a:r>
            <a:endParaRPr lang="ko-KR" altLang="en-US" dirty="0"/>
          </a:p>
        </p:txBody>
      </p:sp>
      <p:sp>
        <p:nvSpPr>
          <p:cNvPr id="3" name="슬라이드 번호 개체 틀 2">
            <a:extLst>
              <a:ext uri="{FF2B5EF4-FFF2-40B4-BE49-F238E27FC236}">
                <a16:creationId xmlns:a16="http://schemas.microsoft.com/office/drawing/2014/main" id="{5A6759AB-9343-4470-7F1F-7A4EFE10409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4" name="바닥글 개체 틀 3">
            <a:extLst>
              <a:ext uri="{FF2B5EF4-FFF2-40B4-BE49-F238E27FC236}">
                <a16:creationId xmlns:a16="http://schemas.microsoft.com/office/drawing/2014/main" id="{90F0151C-41EE-D25D-5729-51A802C95FCA}"/>
              </a:ext>
            </a:extLst>
          </p:cNvPr>
          <p:cNvSpPr>
            <a:spLocks noGrp="1"/>
          </p:cNvSpPr>
          <p:nvPr>
            <p:ph type="ftr" idx="14"/>
          </p:nvPr>
        </p:nvSpPr>
        <p:spPr/>
        <p:txBody>
          <a:bodyPr/>
          <a:lstStyle/>
          <a:p>
            <a:pPr eaLnBrk="0" latinLnBrk="0" hangingPunct="0"/>
            <a:r>
              <a:rPr lang="en-GB" altLang="ko-KR" b="0" kern="0" dirty="0"/>
              <a:t>Sanghyun Kim (WILUS), et al.</a:t>
            </a:r>
          </a:p>
        </p:txBody>
      </p:sp>
      <p:sp>
        <p:nvSpPr>
          <p:cNvPr id="5" name="날짜 개체 틀 4">
            <a:extLst>
              <a:ext uri="{FF2B5EF4-FFF2-40B4-BE49-F238E27FC236}">
                <a16:creationId xmlns:a16="http://schemas.microsoft.com/office/drawing/2014/main" id="{7483F111-83F2-0977-930F-4EB3681CB699}"/>
              </a:ext>
            </a:extLst>
          </p:cNvPr>
          <p:cNvSpPr>
            <a:spLocks noGrp="1"/>
          </p:cNvSpPr>
          <p:nvPr>
            <p:ph type="dt" idx="15"/>
          </p:nvPr>
        </p:nvSpPr>
        <p:spPr/>
        <p:txBody>
          <a:bodyPr/>
          <a:lstStyle/>
          <a:p>
            <a:pPr algn="l" eaLnBrk="0" latinLnBrk="0" hangingPunct="0"/>
            <a:r>
              <a:rPr lang="en-US" altLang="ko-KR" kern="0" dirty="0"/>
              <a:t>Nov 2024</a:t>
            </a:r>
            <a:endParaRPr lang="en-GB" altLang="ko-KR" kern="0" dirty="0"/>
          </a:p>
        </p:txBody>
      </p:sp>
      <p:sp>
        <p:nvSpPr>
          <p:cNvPr id="24" name="TextBox 23">
            <a:extLst>
              <a:ext uri="{FF2B5EF4-FFF2-40B4-BE49-F238E27FC236}">
                <a16:creationId xmlns:a16="http://schemas.microsoft.com/office/drawing/2014/main" id="{6F674D6D-B646-9D03-FC96-1710F7F8FF83}"/>
              </a:ext>
            </a:extLst>
          </p:cNvPr>
          <p:cNvSpPr txBox="1"/>
          <p:nvPr/>
        </p:nvSpPr>
        <p:spPr>
          <a:xfrm>
            <a:off x="6544303" y="3115875"/>
            <a:ext cx="711779" cy="261610"/>
          </a:xfrm>
          <a:prstGeom prst="rect">
            <a:avLst/>
          </a:prstGeom>
          <a:noFill/>
        </p:spPr>
        <p:txBody>
          <a:bodyPr wrap="square" rtlCol="0">
            <a:spAutoFit/>
          </a:bodyPr>
          <a:lstStyle/>
          <a:p>
            <a:pPr algn="ctr"/>
            <a:r>
              <a:rPr lang="en-US" altLang="ko-KR" sz="1100" dirty="0">
                <a:solidFill>
                  <a:schemeClr val="tx1"/>
                </a:solidFill>
              </a:rPr>
              <a:t>P20</a:t>
            </a:r>
          </a:p>
        </p:txBody>
      </p:sp>
      <p:grpSp>
        <p:nvGrpSpPr>
          <p:cNvPr id="25" name="그룹 24">
            <a:extLst>
              <a:ext uri="{FF2B5EF4-FFF2-40B4-BE49-F238E27FC236}">
                <a16:creationId xmlns:a16="http://schemas.microsoft.com/office/drawing/2014/main" id="{839D1DD1-BCFC-DBBD-F93C-BEE399756BD7}"/>
              </a:ext>
            </a:extLst>
          </p:cNvPr>
          <p:cNvGrpSpPr/>
          <p:nvPr/>
        </p:nvGrpSpPr>
        <p:grpSpPr>
          <a:xfrm>
            <a:off x="7701496" y="1881640"/>
            <a:ext cx="3188915" cy="1448124"/>
            <a:chOff x="2274558" y="2575288"/>
            <a:chExt cx="6130036" cy="2221864"/>
          </a:xfrm>
        </p:grpSpPr>
        <p:cxnSp>
          <p:nvCxnSpPr>
            <p:cNvPr id="26" name="직선 연결선 25">
              <a:extLst>
                <a:ext uri="{FF2B5EF4-FFF2-40B4-BE49-F238E27FC236}">
                  <a16:creationId xmlns:a16="http://schemas.microsoft.com/office/drawing/2014/main" id="{F639E1B2-EEDE-D77C-1470-25FD5D169726}"/>
                </a:ext>
              </a:extLst>
            </p:cNvPr>
            <p:cNvCxnSpPr/>
            <p:nvPr/>
          </p:nvCxnSpPr>
          <p:spPr bwMode="auto">
            <a:xfrm>
              <a:off x="2280256" y="2575288"/>
              <a:ext cx="6120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7" name="직선 연결선 26">
              <a:extLst>
                <a:ext uri="{FF2B5EF4-FFF2-40B4-BE49-F238E27FC236}">
                  <a16:creationId xmlns:a16="http://schemas.microsoft.com/office/drawing/2014/main" id="{9FA5F251-7112-94AA-4FA2-B21D7333342B}"/>
                </a:ext>
              </a:extLst>
            </p:cNvPr>
            <p:cNvCxnSpPr/>
            <p:nvPr/>
          </p:nvCxnSpPr>
          <p:spPr bwMode="auto">
            <a:xfrm>
              <a:off x="2279576" y="3687431"/>
              <a:ext cx="6120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8" name="직선 연결선 27">
              <a:extLst>
                <a:ext uri="{FF2B5EF4-FFF2-40B4-BE49-F238E27FC236}">
                  <a16:creationId xmlns:a16="http://schemas.microsoft.com/office/drawing/2014/main" id="{CF7CF3E4-1FC7-9253-A786-F6E96D78DC56}"/>
                </a:ext>
              </a:extLst>
            </p:cNvPr>
            <p:cNvCxnSpPr/>
            <p:nvPr/>
          </p:nvCxnSpPr>
          <p:spPr bwMode="auto">
            <a:xfrm>
              <a:off x="2280256" y="4797152"/>
              <a:ext cx="6120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9" name="직선 연결선 28">
              <a:extLst>
                <a:ext uri="{FF2B5EF4-FFF2-40B4-BE49-F238E27FC236}">
                  <a16:creationId xmlns:a16="http://schemas.microsoft.com/office/drawing/2014/main" id="{12903518-9CAB-8D3E-192C-3B593BA3DEA1}"/>
                </a:ext>
              </a:extLst>
            </p:cNvPr>
            <p:cNvCxnSpPr>
              <a:cxnSpLocks/>
            </p:cNvCxnSpPr>
            <p:nvPr/>
          </p:nvCxnSpPr>
          <p:spPr bwMode="auto">
            <a:xfrm>
              <a:off x="2284594" y="4240473"/>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0" name="직선 연결선 29">
              <a:extLst>
                <a:ext uri="{FF2B5EF4-FFF2-40B4-BE49-F238E27FC236}">
                  <a16:creationId xmlns:a16="http://schemas.microsoft.com/office/drawing/2014/main" id="{9395E5F1-2DC0-990F-1216-09F6C13D644B}"/>
                </a:ext>
              </a:extLst>
            </p:cNvPr>
            <p:cNvCxnSpPr>
              <a:cxnSpLocks/>
            </p:cNvCxnSpPr>
            <p:nvPr/>
          </p:nvCxnSpPr>
          <p:spPr bwMode="auto">
            <a:xfrm>
              <a:off x="2280256" y="4521476"/>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1" name="직선 연결선 30">
              <a:extLst>
                <a:ext uri="{FF2B5EF4-FFF2-40B4-BE49-F238E27FC236}">
                  <a16:creationId xmlns:a16="http://schemas.microsoft.com/office/drawing/2014/main" id="{EF54546C-6994-A6A0-85A6-043B1D55202B}"/>
                </a:ext>
              </a:extLst>
            </p:cNvPr>
            <p:cNvCxnSpPr>
              <a:cxnSpLocks/>
            </p:cNvCxnSpPr>
            <p:nvPr/>
          </p:nvCxnSpPr>
          <p:spPr bwMode="auto">
            <a:xfrm>
              <a:off x="2279576" y="3966011"/>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2" name="직선 연결선 31">
              <a:extLst>
                <a:ext uri="{FF2B5EF4-FFF2-40B4-BE49-F238E27FC236}">
                  <a16:creationId xmlns:a16="http://schemas.microsoft.com/office/drawing/2014/main" id="{A70ABE69-E111-F2A7-3C10-9A38A43A7CBC}"/>
                </a:ext>
              </a:extLst>
            </p:cNvPr>
            <p:cNvCxnSpPr>
              <a:cxnSpLocks/>
            </p:cNvCxnSpPr>
            <p:nvPr/>
          </p:nvCxnSpPr>
          <p:spPr bwMode="auto">
            <a:xfrm>
              <a:off x="2279576" y="3098591"/>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3" name="직선 연결선 32">
              <a:extLst>
                <a:ext uri="{FF2B5EF4-FFF2-40B4-BE49-F238E27FC236}">
                  <a16:creationId xmlns:a16="http://schemas.microsoft.com/office/drawing/2014/main" id="{3BC68CD9-F2EF-52A8-C2ED-4A06B4498BC5}"/>
                </a:ext>
              </a:extLst>
            </p:cNvPr>
            <p:cNvCxnSpPr>
              <a:cxnSpLocks/>
            </p:cNvCxnSpPr>
            <p:nvPr/>
          </p:nvCxnSpPr>
          <p:spPr bwMode="auto">
            <a:xfrm>
              <a:off x="2275238" y="3379594"/>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5" name="직선 연결선 34">
              <a:extLst>
                <a:ext uri="{FF2B5EF4-FFF2-40B4-BE49-F238E27FC236}">
                  <a16:creationId xmlns:a16="http://schemas.microsoft.com/office/drawing/2014/main" id="{1C7CCE0C-0383-E23C-D567-9079318D14DE}"/>
                </a:ext>
              </a:extLst>
            </p:cNvPr>
            <p:cNvCxnSpPr>
              <a:cxnSpLocks/>
            </p:cNvCxnSpPr>
            <p:nvPr/>
          </p:nvCxnSpPr>
          <p:spPr bwMode="auto">
            <a:xfrm>
              <a:off x="2274558" y="2824129"/>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grpSp>
      <p:sp>
        <p:nvSpPr>
          <p:cNvPr id="36" name="TextBox 35">
            <a:extLst>
              <a:ext uri="{FF2B5EF4-FFF2-40B4-BE49-F238E27FC236}">
                <a16:creationId xmlns:a16="http://schemas.microsoft.com/office/drawing/2014/main" id="{4E0AD3E9-2CAB-6943-66A3-8524955E4EA7}"/>
              </a:ext>
            </a:extLst>
          </p:cNvPr>
          <p:cNvSpPr txBox="1"/>
          <p:nvPr/>
        </p:nvSpPr>
        <p:spPr>
          <a:xfrm>
            <a:off x="6209021" y="2394244"/>
            <a:ext cx="1082587" cy="261610"/>
          </a:xfrm>
          <a:prstGeom prst="rect">
            <a:avLst/>
          </a:prstGeom>
          <a:noFill/>
        </p:spPr>
        <p:txBody>
          <a:bodyPr wrap="square" rtlCol="0">
            <a:spAutoFit/>
          </a:bodyPr>
          <a:lstStyle/>
          <a:p>
            <a:pPr algn="ctr"/>
            <a:r>
              <a:rPr lang="en-US" altLang="ko-KR" sz="1100" dirty="0">
                <a:solidFill>
                  <a:schemeClr val="tx1"/>
                </a:solidFill>
              </a:rPr>
              <a:t>NPCA P20</a:t>
            </a:r>
          </a:p>
        </p:txBody>
      </p:sp>
      <p:cxnSp>
        <p:nvCxnSpPr>
          <p:cNvPr id="37" name="직선 화살표 연결선 36">
            <a:extLst>
              <a:ext uri="{FF2B5EF4-FFF2-40B4-BE49-F238E27FC236}">
                <a16:creationId xmlns:a16="http://schemas.microsoft.com/office/drawing/2014/main" id="{A198007D-3EED-CE8F-BC73-6BE6988B021F}"/>
              </a:ext>
            </a:extLst>
          </p:cNvPr>
          <p:cNvCxnSpPr>
            <a:cxnSpLocks/>
          </p:cNvCxnSpPr>
          <p:nvPr/>
        </p:nvCxnSpPr>
        <p:spPr bwMode="auto">
          <a:xfrm flipV="1">
            <a:off x="7135349" y="2520248"/>
            <a:ext cx="590613" cy="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8" name="직선 화살표 연결선 37">
            <a:extLst>
              <a:ext uri="{FF2B5EF4-FFF2-40B4-BE49-F238E27FC236}">
                <a16:creationId xmlns:a16="http://schemas.microsoft.com/office/drawing/2014/main" id="{46BA344F-10C6-8BD7-BF0E-FF5D752D825A}"/>
              </a:ext>
            </a:extLst>
          </p:cNvPr>
          <p:cNvCxnSpPr>
            <a:cxnSpLocks/>
          </p:cNvCxnSpPr>
          <p:nvPr/>
        </p:nvCxnSpPr>
        <p:spPr bwMode="auto">
          <a:xfrm flipV="1">
            <a:off x="7161571" y="3239926"/>
            <a:ext cx="590613" cy="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9" name="직사각형 38">
            <a:extLst>
              <a:ext uri="{FF2B5EF4-FFF2-40B4-BE49-F238E27FC236}">
                <a16:creationId xmlns:a16="http://schemas.microsoft.com/office/drawing/2014/main" id="{AD875D5D-D9C0-9184-0E13-2EF916EDA416}"/>
              </a:ext>
            </a:extLst>
          </p:cNvPr>
          <p:cNvSpPr/>
          <p:nvPr/>
        </p:nvSpPr>
        <p:spPr bwMode="auto">
          <a:xfrm rot="16200000">
            <a:off x="8902128" y="371658"/>
            <a:ext cx="1444529" cy="4464494"/>
          </a:xfrm>
          <a:prstGeom prst="rect">
            <a:avLst/>
          </a:prstGeom>
          <a:solidFill>
            <a:srgbClr val="00CC99">
              <a:alpha val="10196"/>
            </a:srgbClr>
          </a:solidFill>
          <a:ln w="19050" cap="flat" cmpd="sng" algn="ctr">
            <a:solidFill>
              <a:schemeClr val="tx1"/>
            </a:solidFill>
            <a:prstDash val="dash"/>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50" dirty="0">
                <a:solidFill>
                  <a:schemeClr val="tx1"/>
                </a:solidFill>
              </a:rPr>
              <a:t>Operating channel</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cxnSp>
        <p:nvCxnSpPr>
          <p:cNvPr id="40" name="직선 연결선 39">
            <a:extLst>
              <a:ext uri="{FF2B5EF4-FFF2-40B4-BE49-F238E27FC236}">
                <a16:creationId xmlns:a16="http://schemas.microsoft.com/office/drawing/2014/main" id="{29D432A8-BA4C-64D4-1A62-FE9DF99FF1F8}"/>
              </a:ext>
            </a:extLst>
          </p:cNvPr>
          <p:cNvCxnSpPr>
            <a:cxnSpLocks/>
          </p:cNvCxnSpPr>
          <p:nvPr/>
        </p:nvCxnSpPr>
        <p:spPr bwMode="auto">
          <a:xfrm flipV="1">
            <a:off x="8539192" y="1566317"/>
            <a:ext cx="0" cy="2006699"/>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41" name="TextBox 40">
            <a:extLst>
              <a:ext uri="{FF2B5EF4-FFF2-40B4-BE49-F238E27FC236}">
                <a16:creationId xmlns:a16="http://schemas.microsoft.com/office/drawing/2014/main" id="{B33327BC-FC08-8690-7966-75AE15A4BD0A}"/>
              </a:ext>
            </a:extLst>
          </p:cNvPr>
          <p:cNvSpPr txBox="1"/>
          <p:nvPr/>
        </p:nvSpPr>
        <p:spPr>
          <a:xfrm>
            <a:off x="6568584" y="5564147"/>
            <a:ext cx="711779" cy="261610"/>
          </a:xfrm>
          <a:prstGeom prst="rect">
            <a:avLst/>
          </a:prstGeom>
          <a:noFill/>
        </p:spPr>
        <p:txBody>
          <a:bodyPr wrap="square" rtlCol="0">
            <a:spAutoFit/>
          </a:bodyPr>
          <a:lstStyle/>
          <a:p>
            <a:pPr algn="ctr"/>
            <a:r>
              <a:rPr lang="en-US" altLang="ko-KR" sz="1100" dirty="0">
                <a:solidFill>
                  <a:schemeClr val="tx1"/>
                </a:solidFill>
              </a:rPr>
              <a:t>P20</a:t>
            </a:r>
          </a:p>
        </p:txBody>
      </p:sp>
      <p:grpSp>
        <p:nvGrpSpPr>
          <p:cNvPr id="42" name="그룹 41">
            <a:extLst>
              <a:ext uri="{FF2B5EF4-FFF2-40B4-BE49-F238E27FC236}">
                <a16:creationId xmlns:a16="http://schemas.microsoft.com/office/drawing/2014/main" id="{B80274CE-2550-A959-B4B5-FADFB43A07C2}"/>
              </a:ext>
            </a:extLst>
          </p:cNvPr>
          <p:cNvGrpSpPr/>
          <p:nvPr/>
        </p:nvGrpSpPr>
        <p:grpSpPr>
          <a:xfrm>
            <a:off x="7725777" y="4329912"/>
            <a:ext cx="3188915" cy="1448124"/>
            <a:chOff x="2274558" y="2575288"/>
            <a:chExt cx="6130036" cy="2221864"/>
          </a:xfrm>
        </p:grpSpPr>
        <p:cxnSp>
          <p:nvCxnSpPr>
            <p:cNvPr id="44" name="직선 연결선 43">
              <a:extLst>
                <a:ext uri="{FF2B5EF4-FFF2-40B4-BE49-F238E27FC236}">
                  <a16:creationId xmlns:a16="http://schemas.microsoft.com/office/drawing/2014/main" id="{6AF9FA0B-3403-D4E6-D992-2819CCE7194D}"/>
                </a:ext>
              </a:extLst>
            </p:cNvPr>
            <p:cNvCxnSpPr/>
            <p:nvPr/>
          </p:nvCxnSpPr>
          <p:spPr bwMode="auto">
            <a:xfrm>
              <a:off x="2280256" y="2575288"/>
              <a:ext cx="6120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7" name="직선 연결선 46">
              <a:extLst>
                <a:ext uri="{FF2B5EF4-FFF2-40B4-BE49-F238E27FC236}">
                  <a16:creationId xmlns:a16="http://schemas.microsoft.com/office/drawing/2014/main" id="{D5C6A8D0-A8BB-E248-FC34-72F29C1E5E1F}"/>
                </a:ext>
              </a:extLst>
            </p:cNvPr>
            <p:cNvCxnSpPr/>
            <p:nvPr/>
          </p:nvCxnSpPr>
          <p:spPr bwMode="auto">
            <a:xfrm>
              <a:off x="2279576" y="3687431"/>
              <a:ext cx="6120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8" name="직선 연결선 47">
              <a:extLst>
                <a:ext uri="{FF2B5EF4-FFF2-40B4-BE49-F238E27FC236}">
                  <a16:creationId xmlns:a16="http://schemas.microsoft.com/office/drawing/2014/main" id="{FE684610-1926-FF90-0C25-C66AD672F553}"/>
                </a:ext>
              </a:extLst>
            </p:cNvPr>
            <p:cNvCxnSpPr/>
            <p:nvPr/>
          </p:nvCxnSpPr>
          <p:spPr bwMode="auto">
            <a:xfrm>
              <a:off x="2280256" y="4797152"/>
              <a:ext cx="6120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9" name="직선 연결선 48">
              <a:extLst>
                <a:ext uri="{FF2B5EF4-FFF2-40B4-BE49-F238E27FC236}">
                  <a16:creationId xmlns:a16="http://schemas.microsoft.com/office/drawing/2014/main" id="{4CD0E1D1-4E76-5B07-31AE-3B0CF81B7A2A}"/>
                </a:ext>
              </a:extLst>
            </p:cNvPr>
            <p:cNvCxnSpPr>
              <a:cxnSpLocks/>
            </p:cNvCxnSpPr>
            <p:nvPr/>
          </p:nvCxnSpPr>
          <p:spPr bwMode="auto">
            <a:xfrm>
              <a:off x="2284594" y="4240473"/>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50" name="직선 연결선 49">
              <a:extLst>
                <a:ext uri="{FF2B5EF4-FFF2-40B4-BE49-F238E27FC236}">
                  <a16:creationId xmlns:a16="http://schemas.microsoft.com/office/drawing/2014/main" id="{708CE44F-5026-ABE4-7087-90155B9B92E7}"/>
                </a:ext>
              </a:extLst>
            </p:cNvPr>
            <p:cNvCxnSpPr>
              <a:cxnSpLocks/>
            </p:cNvCxnSpPr>
            <p:nvPr/>
          </p:nvCxnSpPr>
          <p:spPr bwMode="auto">
            <a:xfrm>
              <a:off x="2280256" y="4521476"/>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51" name="직선 연결선 50">
              <a:extLst>
                <a:ext uri="{FF2B5EF4-FFF2-40B4-BE49-F238E27FC236}">
                  <a16:creationId xmlns:a16="http://schemas.microsoft.com/office/drawing/2014/main" id="{D32DCAC9-8749-97C9-74CC-1AA228DE6D30}"/>
                </a:ext>
              </a:extLst>
            </p:cNvPr>
            <p:cNvCxnSpPr>
              <a:cxnSpLocks/>
            </p:cNvCxnSpPr>
            <p:nvPr/>
          </p:nvCxnSpPr>
          <p:spPr bwMode="auto">
            <a:xfrm>
              <a:off x="2279576" y="3966011"/>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52" name="직선 연결선 51">
              <a:extLst>
                <a:ext uri="{FF2B5EF4-FFF2-40B4-BE49-F238E27FC236}">
                  <a16:creationId xmlns:a16="http://schemas.microsoft.com/office/drawing/2014/main" id="{DBCFF382-2C4E-0C97-A4F1-29B0F257FEE1}"/>
                </a:ext>
              </a:extLst>
            </p:cNvPr>
            <p:cNvCxnSpPr>
              <a:cxnSpLocks/>
            </p:cNvCxnSpPr>
            <p:nvPr/>
          </p:nvCxnSpPr>
          <p:spPr bwMode="auto">
            <a:xfrm>
              <a:off x="2279576" y="3098591"/>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53" name="직선 연결선 52">
              <a:extLst>
                <a:ext uri="{FF2B5EF4-FFF2-40B4-BE49-F238E27FC236}">
                  <a16:creationId xmlns:a16="http://schemas.microsoft.com/office/drawing/2014/main" id="{AFCFDAB3-639B-2F9C-886C-F165CE904CA0}"/>
                </a:ext>
              </a:extLst>
            </p:cNvPr>
            <p:cNvCxnSpPr>
              <a:cxnSpLocks/>
            </p:cNvCxnSpPr>
            <p:nvPr/>
          </p:nvCxnSpPr>
          <p:spPr bwMode="auto">
            <a:xfrm>
              <a:off x="2275238" y="3379594"/>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54" name="직선 연결선 53">
              <a:extLst>
                <a:ext uri="{FF2B5EF4-FFF2-40B4-BE49-F238E27FC236}">
                  <a16:creationId xmlns:a16="http://schemas.microsoft.com/office/drawing/2014/main" id="{ACB22EC7-B964-1D64-4F25-3919C465DE8A}"/>
                </a:ext>
              </a:extLst>
            </p:cNvPr>
            <p:cNvCxnSpPr>
              <a:cxnSpLocks/>
            </p:cNvCxnSpPr>
            <p:nvPr/>
          </p:nvCxnSpPr>
          <p:spPr bwMode="auto">
            <a:xfrm>
              <a:off x="2274558" y="2824129"/>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grpSp>
      <p:sp>
        <p:nvSpPr>
          <p:cNvPr id="55" name="TextBox 54">
            <a:extLst>
              <a:ext uri="{FF2B5EF4-FFF2-40B4-BE49-F238E27FC236}">
                <a16:creationId xmlns:a16="http://schemas.microsoft.com/office/drawing/2014/main" id="{7C74EE86-6490-DAA5-496D-CE5AE689AAC6}"/>
              </a:ext>
            </a:extLst>
          </p:cNvPr>
          <p:cNvSpPr txBox="1"/>
          <p:nvPr/>
        </p:nvSpPr>
        <p:spPr>
          <a:xfrm>
            <a:off x="6233302" y="4842516"/>
            <a:ext cx="1082587" cy="261610"/>
          </a:xfrm>
          <a:prstGeom prst="rect">
            <a:avLst/>
          </a:prstGeom>
          <a:noFill/>
        </p:spPr>
        <p:txBody>
          <a:bodyPr wrap="square" rtlCol="0">
            <a:spAutoFit/>
          </a:bodyPr>
          <a:lstStyle/>
          <a:p>
            <a:pPr algn="ctr"/>
            <a:r>
              <a:rPr lang="en-US" altLang="ko-KR" sz="1100" dirty="0">
                <a:solidFill>
                  <a:schemeClr val="tx1"/>
                </a:solidFill>
              </a:rPr>
              <a:t>NPCA P20</a:t>
            </a:r>
          </a:p>
        </p:txBody>
      </p:sp>
      <p:cxnSp>
        <p:nvCxnSpPr>
          <p:cNvPr id="56" name="직선 화살표 연결선 55">
            <a:extLst>
              <a:ext uri="{FF2B5EF4-FFF2-40B4-BE49-F238E27FC236}">
                <a16:creationId xmlns:a16="http://schemas.microsoft.com/office/drawing/2014/main" id="{9D0B1C63-B2A2-A899-1D6A-97A5D11DDB20}"/>
              </a:ext>
            </a:extLst>
          </p:cNvPr>
          <p:cNvCxnSpPr>
            <a:cxnSpLocks/>
          </p:cNvCxnSpPr>
          <p:nvPr/>
        </p:nvCxnSpPr>
        <p:spPr bwMode="auto">
          <a:xfrm flipV="1">
            <a:off x="7159630" y="4968520"/>
            <a:ext cx="590613" cy="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7" name="직선 화살표 연결선 56">
            <a:extLst>
              <a:ext uri="{FF2B5EF4-FFF2-40B4-BE49-F238E27FC236}">
                <a16:creationId xmlns:a16="http://schemas.microsoft.com/office/drawing/2014/main" id="{E6DE6769-46FF-637A-5231-D5BE914149EE}"/>
              </a:ext>
            </a:extLst>
          </p:cNvPr>
          <p:cNvCxnSpPr>
            <a:cxnSpLocks/>
          </p:cNvCxnSpPr>
          <p:nvPr/>
        </p:nvCxnSpPr>
        <p:spPr bwMode="auto">
          <a:xfrm flipV="1">
            <a:off x="7185852" y="5688198"/>
            <a:ext cx="590613" cy="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8" name="Rectangle 24">
            <a:extLst>
              <a:ext uri="{FF2B5EF4-FFF2-40B4-BE49-F238E27FC236}">
                <a16:creationId xmlns:a16="http://schemas.microsoft.com/office/drawing/2014/main" id="{A5D65734-1EC2-8360-8541-4206373ACA02}"/>
              </a:ext>
            </a:extLst>
          </p:cNvPr>
          <p:cNvSpPr/>
          <p:nvPr/>
        </p:nvSpPr>
        <p:spPr>
          <a:xfrm>
            <a:off x="8227067" y="5054211"/>
            <a:ext cx="2544083" cy="720230"/>
          </a:xfrm>
          <a:prstGeom prst="rect">
            <a:avLst/>
          </a:prstGeom>
          <a:solidFill>
            <a:schemeClr val="tx1">
              <a:alpha val="30196"/>
            </a:schemeClr>
          </a:solidFill>
          <a:ln w="158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ko-KR" sz="1400" b="1" dirty="0">
                <a:solidFill>
                  <a:schemeClr val="tx1"/>
                </a:solidFill>
              </a:rPr>
              <a:t>OBSS TXOP</a:t>
            </a:r>
          </a:p>
        </p:txBody>
      </p:sp>
      <p:cxnSp>
        <p:nvCxnSpPr>
          <p:cNvPr id="59" name="직선 연결선 58">
            <a:extLst>
              <a:ext uri="{FF2B5EF4-FFF2-40B4-BE49-F238E27FC236}">
                <a16:creationId xmlns:a16="http://schemas.microsoft.com/office/drawing/2014/main" id="{735F7996-0D58-95CB-3570-CB792217060F}"/>
              </a:ext>
            </a:extLst>
          </p:cNvPr>
          <p:cNvCxnSpPr>
            <a:cxnSpLocks/>
          </p:cNvCxnSpPr>
          <p:nvPr/>
        </p:nvCxnSpPr>
        <p:spPr bwMode="auto">
          <a:xfrm flipV="1">
            <a:off x="8368859" y="1556792"/>
            <a:ext cx="0" cy="4464496"/>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60" name="직선 연결선 59">
            <a:extLst>
              <a:ext uri="{FF2B5EF4-FFF2-40B4-BE49-F238E27FC236}">
                <a16:creationId xmlns:a16="http://schemas.microsoft.com/office/drawing/2014/main" id="{F15C531C-9543-6389-DB21-E2B654FD7697}"/>
              </a:ext>
            </a:extLst>
          </p:cNvPr>
          <p:cNvCxnSpPr>
            <a:cxnSpLocks/>
          </p:cNvCxnSpPr>
          <p:nvPr/>
        </p:nvCxnSpPr>
        <p:spPr bwMode="auto">
          <a:xfrm flipV="1">
            <a:off x="8832304" y="4014589"/>
            <a:ext cx="0" cy="2006699"/>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61" name="TextBox 60">
            <a:extLst>
              <a:ext uri="{FF2B5EF4-FFF2-40B4-BE49-F238E27FC236}">
                <a16:creationId xmlns:a16="http://schemas.microsoft.com/office/drawing/2014/main" id="{4BE7AA05-DC61-9E16-212A-D0B4931382C7}"/>
              </a:ext>
            </a:extLst>
          </p:cNvPr>
          <p:cNvSpPr txBox="1"/>
          <p:nvPr/>
        </p:nvSpPr>
        <p:spPr>
          <a:xfrm>
            <a:off x="8235908" y="5965962"/>
            <a:ext cx="2684628" cy="307777"/>
          </a:xfrm>
          <a:prstGeom prst="rect">
            <a:avLst/>
          </a:prstGeom>
          <a:noFill/>
        </p:spPr>
        <p:txBody>
          <a:bodyPr wrap="square" rtlCol="0">
            <a:spAutoFit/>
          </a:bodyPr>
          <a:lstStyle/>
          <a:p>
            <a:pPr algn="ctr"/>
            <a:r>
              <a:rPr lang="en-US" altLang="ko-KR" sz="1400" dirty="0">
                <a:solidFill>
                  <a:schemeClr val="tx1"/>
                </a:solidFill>
              </a:rPr>
              <a:t>Group 2 STA (80 MHz) operation</a:t>
            </a:r>
          </a:p>
        </p:txBody>
      </p:sp>
      <p:sp>
        <p:nvSpPr>
          <p:cNvPr id="62" name="직사각형 61">
            <a:extLst>
              <a:ext uri="{FF2B5EF4-FFF2-40B4-BE49-F238E27FC236}">
                <a16:creationId xmlns:a16="http://schemas.microsoft.com/office/drawing/2014/main" id="{726F98C8-55DD-0ACA-7BD8-905223966E41}"/>
              </a:ext>
            </a:extLst>
          </p:cNvPr>
          <p:cNvSpPr/>
          <p:nvPr/>
        </p:nvSpPr>
        <p:spPr bwMode="auto">
          <a:xfrm rot="16200000">
            <a:off x="7619808" y="5042572"/>
            <a:ext cx="734542" cy="757822"/>
          </a:xfrm>
          <a:prstGeom prst="rect">
            <a:avLst/>
          </a:prstGeom>
          <a:solidFill>
            <a:srgbClr val="FFC000">
              <a:alpha val="10196"/>
            </a:srgbClr>
          </a:solidFill>
          <a:ln w="19050"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50" dirty="0">
                <a:solidFill>
                  <a:schemeClr val="tx1"/>
                </a:solidFill>
                <a:highlight>
                  <a:srgbClr val="FFF9E5"/>
                </a:highlight>
              </a:rPr>
              <a:t>Operating channel</a:t>
            </a:r>
            <a:endParaRPr kumimoji="0" lang="ko-KR" altLang="en-US" sz="1050" b="0" i="0" u="none" strike="noStrike" cap="none" normalizeH="0" baseline="0" dirty="0">
              <a:ln>
                <a:noFill/>
              </a:ln>
              <a:solidFill>
                <a:schemeClr val="tx1"/>
              </a:solidFill>
              <a:effectLst/>
              <a:highlight>
                <a:srgbClr val="FFF9E5"/>
              </a:highlight>
              <a:latin typeface="Times New Roman" pitchFamily="16" charset="0"/>
              <a:ea typeface="MS Gothic" charset="-128"/>
            </a:endParaRPr>
          </a:p>
        </p:txBody>
      </p:sp>
      <p:sp>
        <p:nvSpPr>
          <p:cNvPr id="63" name="직사각형 62">
            <a:extLst>
              <a:ext uri="{FF2B5EF4-FFF2-40B4-BE49-F238E27FC236}">
                <a16:creationId xmlns:a16="http://schemas.microsoft.com/office/drawing/2014/main" id="{6E1578F0-1F26-B44D-68D2-998ADC5B65A7}"/>
              </a:ext>
            </a:extLst>
          </p:cNvPr>
          <p:cNvSpPr/>
          <p:nvPr/>
        </p:nvSpPr>
        <p:spPr bwMode="auto">
          <a:xfrm rot="16200000">
            <a:off x="9185118" y="3969304"/>
            <a:ext cx="734542" cy="1440164"/>
          </a:xfrm>
          <a:prstGeom prst="rect">
            <a:avLst/>
          </a:prstGeom>
          <a:solidFill>
            <a:srgbClr val="FFC000">
              <a:alpha val="10196"/>
            </a:srgbClr>
          </a:solidFill>
          <a:ln w="19050" cap="flat" cmpd="sng" algn="ctr">
            <a:solidFill>
              <a:schemeClr val="tx1"/>
            </a:solidFill>
            <a:prstDash val="dash"/>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50" dirty="0">
                <a:solidFill>
                  <a:schemeClr val="tx1"/>
                </a:solidFill>
                <a:highlight>
                  <a:srgbClr val="FFF9E5"/>
                </a:highlight>
              </a:rPr>
              <a:t>Operating channel</a:t>
            </a:r>
            <a:endParaRPr kumimoji="0" lang="ko-KR" altLang="en-US" sz="1050" b="0" i="0" u="none" strike="noStrike" cap="none" normalizeH="0" baseline="0" dirty="0">
              <a:ln>
                <a:noFill/>
              </a:ln>
              <a:solidFill>
                <a:schemeClr val="tx1"/>
              </a:solidFill>
              <a:effectLst/>
              <a:highlight>
                <a:srgbClr val="FFF9E5"/>
              </a:highlight>
              <a:latin typeface="Times New Roman" pitchFamily="16" charset="0"/>
              <a:ea typeface="MS Gothic" charset="-128"/>
            </a:endParaRPr>
          </a:p>
        </p:txBody>
      </p:sp>
      <p:cxnSp>
        <p:nvCxnSpPr>
          <p:cNvPr id="64" name="직선 연결선 63">
            <a:extLst>
              <a:ext uri="{FF2B5EF4-FFF2-40B4-BE49-F238E27FC236}">
                <a16:creationId xmlns:a16="http://schemas.microsoft.com/office/drawing/2014/main" id="{99B4BCA4-C2E7-BB6F-035A-AFEF0DEF3224}"/>
              </a:ext>
            </a:extLst>
          </p:cNvPr>
          <p:cNvCxnSpPr>
            <a:cxnSpLocks/>
          </p:cNvCxnSpPr>
          <p:nvPr/>
        </p:nvCxnSpPr>
        <p:spPr bwMode="auto">
          <a:xfrm flipV="1">
            <a:off x="8365991" y="4329912"/>
            <a:ext cx="463444" cy="724847"/>
          </a:xfrm>
          <a:prstGeom prst="line">
            <a:avLst/>
          </a:prstGeom>
          <a:solidFill>
            <a:srgbClr val="00B8FF"/>
          </a:solidFill>
          <a:ln w="19050" cap="flat" cmpd="sng" algn="ctr">
            <a:solidFill>
              <a:srgbClr val="FF0000"/>
            </a:solidFill>
            <a:prstDash val="dash"/>
            <a:round/>
            <a:headEnd type="none" w="med" len="med"/>
            <a:tailEnd type="none" w="med" len="med"/>
          </a:ln>
          <a:effectLst/>
        </p:spPr>
      </p:cxnSp>
      <p:cxnSp>
        <p:nvCxnSpPr>
          <p:cNvPr id="65" name="직선 연결선 64">
            <a:extLst>
              <a:ext uri="{FF2B5EF4-FFF2-40B4-BE49-F238E27FC236}">
                <a16:creationId xmlns:a16="http://schemas.microsoft.com/office/drawing/2014/main" id="{F34B5249-137B-D693-9E23-73E7B531CDA4}"/>
              </a:ext>
            </a:extLst>
          </p:cNvPr>
          <p:cNvCxnSpPr>
            <a:cxnSpLocks/>
          </p:cNvCxnSpPr>
          <p:nvPr/>
        </p:nvCxnSpPr>
        <p:spPr bwMode="auto">
          <a:xfrm flipV="1">
            <a:off x="8365991" y="5061278"/>
            <a:ext cx="463444" cy="720230"/>
          </a:xfrm>
          <a:prstGeom prst="line">
            <a:avLst/>
          </a:prstGeom>
          <a:solidFill>
            <a:srgbClr val="00B8FF"/>
          </a:solidFill>
          <a:ln w="19050" cap="flat" cmpd="sng" algn="ctr">
            <a:solidFill>
              <a:srgbClr val="FF0000"/>
            </a:solidFill>
            <a:prstDash val="dash"/>
            <a:round/>
            <a:headEnd type="none" w="med" len="med"/>
            <a:tailEnd type="none" w="med" len="med"/>
          </a:ln>
          <a:effectLst/>
        </p:spPr>
      </p:cxnSp>
      <p:sp>
        <p:nvSpPr>
          <p:cNvPr id="66" name="직사각형 65">
            <a:extLst>
              <a:ext uri="{FF2B5EF4-FFF2-40B4-BE49-F238E27FC236}">
                <a16:creationId xmlns:a16="http://schemas.microsoft.com/office/drawing/2014/main" id="{6565673F-A8CF-795E-46F1-FCC81F81E53D}"/>
              </a:ext>
            </a:extLst>
          </p:cNvPr>
          <p:cNvSpPr/>
          <p:nvPr/>
        </p:nvSpPr>
        <p:spPr bwMode="auto">
          <a:xfrm rot="16200000">
            <a:off x="10946627" y="4866352"/>
            <a:ext cx="734542" cy="1085489"/>
          </a:xfrm>
          <a:prstGeom prst="rect">
            <a:avLst/>
          </a:prstGeom>
          <a:solidFill>
            <a:srgbClr val="FFC000">
              <a:alpha val="10196"/>
            </a:srgbClr>
          </a:solidFill>
          <a:ln w="19050" cap="flat" cmpd="sng" algn="ctr">
            <a:solidFill>
              <a:schemeClr val="tx1"/>
            </a:solidFill>
            <a:prstDash val="dash"/>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50" dirty="0">
                <a:solidFill>
                  <a:schemeClr val="tx1"/>
                </a:solidFill>
              </a:rPr>
              <a:t>Operating channel</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cxnSp>
        <p:nvCxnSpPr>
          <p:cNvPr id="67" name="직선 연결선 66">
            <a:extLst>
              <a:ext uri="{FF2B5EF4-FFF2-40B4-BE49-F238E27FC236}">
                <a16:creationId xmlns:a16="http://schemas.microsoft.com/office/drawing/2014/main" id="{AF411FE8-9A2A-E9BF-A2E8-58FBCFF5B70C}"/>
              </a:ext>
            </a:extLst>
          </p:cNvPr>
          <p:cNvCxnSpPr>
            <a:cxnSpLocks/>
          </p:cNvCxnSpPr>
          <p:nvPr/>
        </p:nvCxnSpPr>
        <p:spPr bwMode="auto">
          <a:xfrm flipH="1" flipV="1">
            <a:off x="10295071" y="4342779"/>
            <a:ext cx="476079" cy="691024"/>
          </a:xfrm>
          <a:prstGeom prst="line">
            <a:avLst/>
          </a:prstGeom>
          <a:solidFill>
            <a:srgbClr val="00B8FF"/>
          </a:solidFill>
          <a:ln w="19050" cap="flat" cmpd="sng" algn="ctr">
            <a:solidFill>
              <a:srgbClr val="FF0000"/>
            </a:solidFill>
            <a:prstDash val="dash"/>
            <a:round/>
            <a:headEnd type="none" w="med" len="med"/>
            <a:tailEnd type="none" w="med" len="med"/>
          </a:ln>
          <a:effectLst/>
        </p:spPr>
      </p:cxnSp>
      <p:cxnSp>
        <p:nvCxnSpPr>
          <p:cNvPr id="68" name="직선 연결선 67">
            <a:extLst>
              <a:ext uri="{FF2B5EF4-FFF2-40B4-BE49-F238E27FC236}">
                <a16:creationId xmlns:a16="http://schemas.microsoft.com/office/drawing/2014/main" id="{6C0CCCC1-ED85-A96E-FABE-43909F5DB76C}"/>
              </a:ext>
            </a:extLst>
          </p:cNvPr>
          <p:cNvCxnSpPr>
            <a:cxnSpLocks/>
          </p:cNvCxnSpPr>
          <p:nvPr/>
        </p:nvCxnSpPr>
        <p:spPr bwMode="auto">
          <a:xfrm flipH="1" flipV="1">
            <a:off x="10272468" y="5023819"/>
            <a:ext cx="498682" cy="757689"/>
          </a:xfrm>
          <a:prstGeom prst="line">
            <a:avLst/>
          </a:prstGeom>
          <a:solidFill>
            <a:srgbClr val="00B8FF"/>
          </a:solidFill>
          <a:ln w="19050" cap="flat" cmpd="sng" algn="ctr">
            <a:solidFill>
              <a:srgbClr val="FF0000"/>
            </a:solidFill>
            <a:prstDash val="dash"/>
            <a:round/>
            <a:headEnd type="none" w="med" len="med"/>
            <a:tailEnd type="none" w="med" len="med"/>
          </a:ln>
          <a:effectLst/>
        </p:spPr>
      </p:cxnSp>
      <p:cxnSp>
        <p:nvCxnSpPr>
          <p:cNvPr id="69" name="직선 연결선 68">
            <a:extLst>
              <a:ext uri="{FF2B5EF4-FFF2-40B4-BE49-F238E27FC236}">
                <a16:creationId xmlns:a16="http://schemas.microsoft.com/office/drawing/2014/main" id="{8867E1A7-4267-E5AF-74D4-93A81F3E3F4D}"/>
              </a:ext>
            </a:extLst>
          </p:cNvPr>
          <p:cNvCxnSpPr>
            <a:cxnSpLocks/>
          </p:cNvCxnSpPr>
          <p:nvPr/>
        </p:nvCxnSpPr>
        <p:spPr bwMode="auto">
          <a:xfrm flipV="1">
            <a:off x="10295072" y="4000696"/>
            <a:ext cx="0" cy="2016224"/>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70" name="직선 연결선 69">
            <a:extLst>
              <a:ext uri="{FF2B5EF4-FFF2-40B4-BE49-F238E27FC236}">
                <a16:creationId xmlns:a16="http://schemas.microsoft.com/office/drawing/2014/main" id="{74458B0D-9289-DFF3-5B9A-E5ED099A4BB8}"/>
              </a:ext>
            </a:extLst>
          </p:cNvPr>
          <p:cNvCxnSpPr>
            <a:cxnSpLocks/>
          </p:cNvCxnSpPr>
          <p:nvPr/>
        </p:nvCxnSpPr>
        <p:spPr bwMode="auto">
          <a:xfrm flipV="1">
            <a:off x="10758517" y="1556792"/>
            <a:ext cx="0" cy="4460128"/>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71" name="직선 연결선 70">
            <a:extLst>
              <a:ext uri="{FF2B5EF4-FFF2-40B4-BE49-F238E27FC236}">
                <a16:creationId xmlns:a16="http://schemas.microsoft.com/office/drawing/2014/main" id="{BBBFE089-210A-4081-026F-F711A985E8DD}"/>
              </a:ext>
            </a:extLst>
          </p:cNvPr>
          <p:cNvCxnSpPr>
            <a:cxnSpLocks/>
          </p:cNvCxnSpPr>
          <p:nvPr/>
        </p:nvCxnSpPr>
        <p:spPr bwMode="auto">
          <a:xfrm flipV="1">
            <a:off x="10597625" y="1556792"/>
            <a:ext cx="0" cy="2016224"/>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72" name="TextBox 71">
            <a:extLst>
              <a:ext uri="{FF2B5EF4-FFF2-40B4-BE49-F238E27FC236}">
                <a16:creationId xmlns:a16="http://schemas.microsoft.com/office/drawing/2014/main" id="{2603A4E7-6730-204A-C082-AE12F27DDE93}"/>
              </a:ext>
            </a:extLst>
          </p:cNvPr>
          <p:cNvSpPr txBox="1"/>
          <p:nvPr/>
        </p:nvSpPr>
        <p:spPr>
          <a:xfrm>
            <a:off x="8256240" y="3494112"/>
            <a:ext cx="2684628" cy="307777"/>
          </a:xfrm>
          <a:prstGeom prst="rect">
            <a:avLst/>
          </a:prstGeom>
          <a:noFill/>
        </p:spPr>
        <p:txBody>
          <a:bodyPr wrap="square" rtlCol="0">
            <a:spAutoFit/>
          </a:bodyPr>
          <a:lstStyle/>
          <a:p>
            <a:pPr algn="ctr"/>
            <a:r>
              <a:rPr lang="en-US" altLang="ko-KR" sz="1400" dirty="0">
                <a:solidFill>
                  <a:schemeClr val="tx1"/>
                </a:solidFill>
              </a:rPr>
              <a:t>Group 1 STA (160 MHz) operation</a:t>
            </a:r>
          </a:p>
        </p:txBody>
      </p:sp>
      <p:sp>
        <p:nvSpPr>
          <p:cNvPr id="73" name="Rectangle 24">
            <a:extLst>
              <a:ext uri="{FF2B5EF4-FFF2-40B4-BE49-F238E27FC236}">
                <a16:creationId xmlns:a16="http://schemas.microsoft.com/office/drawing/2014/main" id="{370D45D9-D434-EB15-96C8-7233643DBD2E}"/>
              </a:ext>
            </a:extLst>
          </p:cNvPr>
          <p:cNvSpPr/>
          <p:nvPr/>
        </p:nvSpPr>
        <p:spPr>
          <a:xfrm>
            <a:off x="8202786" y="2605939"/>
            <a:ext cx="2544083" cy="720230"/>
          </a:xfrm>
          <a:prstGeom prst="rect">
            <a:avLst/>
          </a:prstGeom>
          <a:solidFill>
            <a:schemeClr val="tx1">
              <a:alpha val="30196"/>
            </a:schemeClr>
          </a:solidFill>
          <a:ln w="158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ko-KR" sz="1400" b="1" dirty="0">
                <a:solidFill>
                  <a:schemeClr val="tx1"/>
                </a:solidFill>
              </a:rPr>
              <a:t>OBSS TXOP</a:t>
            </a:r>
          </a:p>
        </p:txBody>
      </p:sp>
      <p:cxnSp>
        <p:nvCxnSpPr>
          <p:cNvPr id="74" name="직선 화살표 연결선 73">
            <a:extLst>
              <a:ext uri="{FF2B5EF4-FFF2-40B4-BE49-F238E27FC236}">
                <a16:creationId xmlns:a16="http://schemas.microsoft.com/office/drawing/2014/main" id="{850C9ABA-4156-F477-88CC-65A1AC9658F8}"/>
              </a:ext>
            </a:extLst>
          </p:cNvPr>
          <p:cNvCxnSpPr>
            <a:cxnSpLocks/>
          </p:cNvCxnSpPr>
          <p:nvPr/>
        </p:nvCxnSpPr>
        <p:spPr bwMode="auto">
          <a:xfrm flipV="1">
            <a:off x="8373968" y="2507514"/>
            <a:ext cx="153204" cy="720230"/>
          </a:xfrm>
          <a:prstGeom prst="straightConnector1">
            <a:avLst/>
          </a:prstGeom>
          <a:solidFill>
            <a:srgbClr val="00B8FF"/>
          </a:solidFill>
          <a:ln w="19050" cap="flat" cmpd="sng" algn="ctr">
            <a:solidFill>
              <a:srgbClr val="FFC000"/>
            </a:solidFill>
            <a:prstDash val="lgDash"/>
            <a:round/>
            <a:headEnd type="none" w="med" len="med"/>
            <a:tailEnd type="triangle"/>
          </a:ln>
          <a:effectLst/>
        </p:spPr>
      </p:cxnSp>
      <p:cxnSp>
        <p:nvCxnSpPr>
          <p:cNvPr id="75" name="직선 화살표 연결선 74">
            <a:extLst>
              <a:ext uri="{FF2B5EF4-FFF2-40B4-BE49-F238E27FC236}">
                <a16:creationId xmlns:a16="http://schemas.microsoft.com/office/drawing/2014/main" id="{7D08DB10-E752-0297-587A-2890E45B16AA}"/>
              </a:ext>
            </a:extLst>
          </p:cNvPr>
          <p:cNvCxnSpPr>
            <a:cxnSpLocks/>
          </p:cNvCxnSpPr>
          <p:nvPr/>
        </p:nvCxnSpPr>
        <p:spPr bwMode="auto">
          <a:xfrm>
            <a:off x="10597625" y="2511052"/>
            <a:ext cx="160892" cy="725668"/>
          </a:xfrm>
          <a:prstGeom prst="straightConnector1">
            <a:avLst/>
          </a:prstGeom>
          <a:solidFill>
            <a:srgbClr val="00B8FF"/>
          </a:solidFill>
          <a:ln w="19050" cap="flat" cmpd="sng" algn="ctr">
            <a:solidFill>
              <a:srgbClr val="FFC000"/>
            </a:solidFill>
            <a:prstDash val="lgDash"/>
            <a:round/>
            <a:headEnd type="none" w="med" len="med"/>
            <a:tailEnd type="triangle"/>
          </a:ln>
          <a:effectLst/>
        </p:spPr>
      </p:cxnSp>
      <p:sp>
        <p:nvSpPr>
          <p:cNvPr id="76" name="TextBox 75">
            <a:extLst>
              <a:ext uri="{FF2B5EF4-FFF2-40B4-BE49-F238E27FC236}">
                <a16:creationId xmlns:a16="http://schemas.microsoft.com/office/drawing/2014/main" id="{399B1127-5EE6-DC69-B7F2-52390B0DB5D0}"/>
              </a:ext>
            </a:extLst>
          </p:cNvPr>
          <p:cNvSpPr txBox="1"/>
          <p:nvPr/>
        </p:nvSpPr>
        <p:spPr>
          <a:xfrm>
            <a:off x="10898952" y="4523701"/>
            <a:ext cx="552248" cy="307777"/>
          </a:xfrm>
          <a:prstGeom prst="rect">
            <a:avLst/>
          </a:prstGeom>
          <a:noFill/>
        </p:spPr>
        <p:txBody>
          <a:bodyPr wrap="square" rtlCol="0">
            <a:spAutoFit/>
          </a:bodyPr>
          <a:lstStyle/>
          <a:p>
            <a:pPr algn="ctr"/>
            <a:r>
              <a:rPr lang="en-US" altLang="ko-KR" sz="1400" dirty="0">
                <a:solidFill>
                  <a:schemeClr val="tx1"/>
                </a:solidFill>
              </a:rPr>
              <a:t>S80</a:t>
            </a:r>
          </a:p>
        </p:txBody>
      </p:sp>
      <p:sp>
        <p:nvSpPr>
          <p:cNvPr id="77" name="TextBox 76">
            <a:extLst>
              <a:ext uri="{FF2B5EF4-FFF2-40B4-BE49-F238E27FC236}">
                <a16:creationId xmlns:a16="http://schemas.microsoft.com/office/drawing/2014/main" id="{6F946CD5-308C-C859-579B-C2CB8CAEFCE1}"/>
              </a:ext>
            </a:extLst>
          </p:cNvPr>
          <p:cNvSpPr txBox="1"/>
          <p:nvPr/>
        </p:nvSpPr>
        <p:spPr>
          <a:xfrm>
            <a:off x="10892739" y="5260116"/>
            <a:ext cx="552248" cy="307777"/>
          </a:xfrm>
          <a:prstGeom prst="rect">
            <a:avLst/>
          </a:prstGeom>
          <a:noFill/>
        </p:spPr>
        <p:txBody>
          <a:bodyPr wrap="square" rtlCol="0">
            <a:spAutoFit/>
          </a:bodyPr>
          <a:lstStyle/>
          <a:p>
            <a:pPr algn="ctr"/>
            <a:r>
              <a:rPr lang="en-US" altLang="ko-KR" sz="1400" dirty="0">
                <a:solidFill>
                  <a:schemeClr val="tx1"/>
                </a:solidFill>
              </a:rPr>
              <a:t>P80</a:t>
            </a:r>
          </a:p>
        </p:txBody>
      </p:sp>
      <p:sp>
        <p:nvSpPr>
          <p:cNvPr id="78" name="TextBox 77">
            <a:extLst>
              <a:ext uri="{FF2B5EF4-FFF2-40B4-BE49-F238E27FC236}">
                <a16:creationId xmlns:a16="http://schemas.microsoft.com/office/drawing/2014/main" id="{71D4A92C-6FD7-4CA0-821F-62ED999B7893}"/>
              </a:ext>
            </a:extLst>
          </p:cNvPr>
          <p:cNvSpPr txBox="1"/>
          <p:nvPr/>
        </p:nvSpPr>
        <p:spPr>
          <a:xfrm>
            <a:off x="10909471" y="2058725"/>
            <a:ext cx="552248" cy="307777"/>
          </a:xfrm>
          <a:prstGeom prst="rect">
            <a:avLst/>
          </a:prstGeom>
          <a:noFill/>
        </p:spPr>
        <p:txBody>
          <a:bodyPr wrap="square" rtlCol="0">
            <a:spAutoFit/>
          </a:bodyPr>
          <a:lstStyle/>
          <a:p>
            <a:pPr algn="ctr"/>
            <a:r>
              <a:rPr lang="en-US" altLang="ko-KR" sz="1400" dirty="0">
                <a:solidFill>
                  <a:schemeClr val="tx1"/>
                </a:solidFill>
              </a:rPr>
              <a:t>S80</a:t>
            </a:r>
          </a:p>
        </p:txBody>
      </p:sp>
      <p:sp>
        <p:nvSpPr>
          <p:cNvPr id="79" name="TextBox 78">
            <a:extLst>
              <a:ext uri="{FF2B5EF4-FFF2-40B4-BE49-F238E27FC236}">
                <a16:creationId xmlns:a16="http://schemas.microsoft.com/office/drawing/2014/main" id="{9D8361D6-31AC-7734-387D-3ACCD6F899B7}"/>
              </a:ext>
            </a:extLst>
          </p:cNvPr>
          <p:cNvSpPr txBox="1"/>
          <p:nvPr/>
        </p:nvSpPr>
        <p:spPr>
          <a:xfrm>
            <a:off x="10903258" y="2807840"/>
            <a:ext cx="552248" cy="307777"/>
          </a:xfrm>
          <a:prstGeom prst="rect">
            <a:avLst/>
          </a:prstGeom>
          <a:noFill/>
        </p:spPr>
        <p:txBody>
          <a:bodyPr wrap="square" rtlCol="0">
            <a:spAutoFit/>
          </a:bodyPr>
          <a:lstStyle/>
          <a:p>
            <a:pPr algn="ctr"/>
            <a:r>
              <a:rPr lang="en-US" altLang="ko-KR" sz="1400" dirty="0">
                <a:solidFill>
                  <a:schemeClr val="tx1"/>
                </a:solidFill>
              </a:rPr>
              <a:t>P80</a:t>
            </a:r>
          </a:p>
        </p:txBody>
      </p:sp>
      <p:sp>
        <p:nvSpPr>
          <p:cNvPr id="80" name="TextBox 79">
            <a:extLst>
              <a:ext uri="{FF2B5EF4-FFF2-40B4-BE49-F238E27FC236}">
                <a16:creationId xmlns:a16="http://schemas.microsoft.com/office/drawing/2014/main" id="{62F79956-2720-190B-AF1D-80052B433DC5}"/>
              </a:ext>
            </a:extLst>
          </p:cNvPr>
          <p:cNvSpPr txBox="1"/>
          <p:nvPr/>
        </p:nvSpPr>
        <p:spPr>
          <a:xfrm>
            <a:off x="7598461" y="3132547"/>
            <a:ext cx="1088105" cy="200055"/>
          </a:xfrm>
          <a:prstGeom prst="rect">
            <a:avLst/>
          </a:prstGeom>
          <a:noFill/>
        </p:spPr>
        <p:txBody>
          <a:bodyPr wrap="square" rtlCol="0">
            <a:spAutoFit/>
          </a:bodyPr>
          <a:lstStyle/>
          <a:p>
            <a:pPr algn="ctr"/>
            <a:r>
              <a:rPr lang="en-US" altLang="ko-KR" sz="700" b="1" dirty="0">
                <a:solidFill>
                  <a:schemeClr val="tx1"/>
                </a:solidFill>
              </a:rPr>
              <a:t>Contending channel</a:t>
            </a:r>
          </a:p>
        </p:txBody>
      </p:sp>
      <p:sp>
        <p:nvSpPr>
          <p:cNvPr id="81" name="TextBox 80">
            <a:extLst>
              <a:ext uri="{FF2B5EF4-FFF2-40B4-BE49-F238E27FC236}">
                <a16:creationId xmlns:a16="http://schemas.microsoft.com/office/drawing/2014/main" id="{C0C00E10-9A2B-8A69-64C2-52CC97DD5844}"/>
              </a:ext>
            </a:extLst>
          </p:cNvPr>
          <p:cNvSpPr txBox="1"/>
          <p:nvPr/>
        </p:nvSpPr>
        <p:spPr>
          <a:xfrm>
            <a:off x="8446709" y="2407132"/>
            <a:ext cx="1010647" cy="200055"/>
          </a:xfrm>
          <a:prstGeom prst="rect">
            <a:avLst/>
          </a:prstGeom>
          <a:noFill/>
        </p:spPr>
        <p:txBody>
          <a:bodyPr wrap="square" rtlCol="0">
            <a:spAutoFit/>
          </a:bodyPr>
          <a:lstStyle/>
          <a:p>
            <a:pPr algn="ctr"/>
            <a:r>
              <a:rPr lang="en-US" altLang="ko-KR" sz="700" b="1" dirty="0">
                <a:solidFill>
                  <a:schemeClr val="tx1"/>
                </a:solidFill>
              </a:rPr>
              <a:t>Contending channel</a:t>
            </a:r>
          </a:p>
        </p:txBody>
      </p:sp>
      <p:sp>
        <p:nvSpPr>
          <p:cNvPr id="82" name="TextBox 81">
            <a:extLst>
              <a:ext uri="{FF2B5EF4-FFF2-40B4-BE49-F238E27FC236}">
                <a16:creationId xmlns:a16="http://schemas.microsoft.com/office/drawing/2014/main" id="{AAE7ABC7-3914-4312-40AF-1351C471F101}"/>
              </a:ext>
            </a:extLst>
          </p:cNvPr>
          <p:cNvSpPr txBox="1"/>
          <p:nvPr/>
        </p:nvSpPr>
        <p:spPr>
          <a:xfrm>
            <a:off x="10615687" y="3146652"/>
            <a:ext cx="1088105" cy="200055"/>
          </a:xfrm>
          <a:prstGeom prst="rect">
            <a:avLst/>
          </a:prstGeom>
          <a:noFill/>
        </p:spPr>
        <p:txBody>
          <a:bodyPr wrap="square" rtlCol="0">
            <a:spAutoFit/>
          </a:bodyPr>
          <a:lstStyle/>
          <a:p>
            <a:pPr algn="ctr"/>
            <a:r>
              <a:rPr lang="en-US" altLang="ko-KR" sz="700" b="1" dirty="0">
                <a:solidFill>
                  <a:schemeClr val="tx1"/>
                </a:solidFill>
              </a:rPr>
              <a:t>Contending channel</a:t>
            </a:r>
          </a:p>
        </p:txBody>
      </p:sp>
      <p:sp>
        <p:nvSpPr>
          <p:cNvPr id="83" name="내용 개체 틀 5">
            <a:extLst>
              <a:ext uri="{FF2B5EF4-FFF2-40B4-BE49-F238E27FC236}">
                <a16:creationId xmlns:a16="http://schemas.microsoft.com/office/drawing/2014/main" id="{07352FC4-B1AB-DB1F-68B9-2926147C1BDE}"/>
              </a:ext>
            </a:extLst>
          </p:cNvPr>
          <p:cNvSpPr txBox="1">
            <a:spLocks/>
          </p:cNvSpPr>
          <p:nvPr/>
        </p:nvSpPr>
        <p:spPr bwMode="auto">
          <a:xfrm>
            <a:off x="263354" y="1981201"/>
            <a:ext cx="6184177" cy="44001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latinLnBrk="1" hangingPunct="1">
              <a:spcBef>
                <a:spcPts val="600"/>
              </a:spcBef>
              <a:spcAft>
                <a:spcPct val="0"/>
              </a:spcAft>
              <a:buClr>
                <a:srgbClr val="000000"/>
              </a:buClr>
              <a:buSzPct val="100000"/>
              <a:buFont typeface="Arial" panose="020B0604020202020204" pitchFamily="34" charset="0"/>
              <a:buChar char="•"/>
              <a:defRPr sz="2400" b="1">
                <a:solidFill>
                  <a:srgbClr val="000000"/>
                </a:solidFill>
                <a:latin typeface="+mn-lt"/>
                <a:ea typeface="+mn-ea"/>
                <a:cs typeface="+mn-cs"/>
              </a:defRPr>
            </a:lvl1pPr>
            <a:lvl2pPr marL="800100" indent="-342900" algn="l" defTabSz="449263" rtl="0" eaLnBrk="1" fontAlgn="base" latinLnBrk="1" hangingPunct="1">
              <a:spcBef>
                <a:spcPts val="500"/>
              </a:spcBef>
              <a:spcAft>
                <a:spcPct val="0"/>
              </a:spcAft>
              <a:buClr>
                <a:srgbClr val="000000"/>
              </a:buClr>
              <a:buSzPct val="100000"/>
              <a:buFont typeface="Times New Roman" panose="02020603050405020304" pitchFamily="18" charset="0"/>
              <a:buChar char="–"/>
              <a:defRPr sz="2000">
                <a:solidFill>
                  <a:srgbClr val="000000"/>
                </a:solidFill>
                <a:latin typeface="+mn-lt"/>
                <a:ea typeface="+mn-ea"/>
              </a:defRPr>
            </a:lvl2pPr>
            <a:lvl3pPr marL="1200150" indent="-285750" algn="l" defTabSz="449263" rtl="0" eaLnBrk="1" fontAlgn="base" latinLnBrk="1" hangingPunct="1">
              <a:spcBef>
                <a:spcPts val="450"/>
              </a:spcBef>
              <a:spcAft>
                <a:spcPct val="0"/>
              </a:spcAft>
              <a:buClr>
                <a:srgbClr val="000000"/>
              </a:buClr>
              <a:buSzPct val="100000"/>
              <a:buFont typeface="Arial" panose="020B0604020202020204" pitchFamily="34" charset="0"/>
              <a:buChar char="•"/>
              <a:defRPr>
                <a:solidFill>
                  <a:srgbClr val="000000"/>
                </a:solidFill>
                <a:latin typeface="+mn-lt"/>
                <a:ea typeface="+mn-ea"/>
              </a:defRPr>
            </a:lvl3pPr>
            <a:lvl4pPr marL="1657350" indent="-285750" algn="l" defTabSz="449263" rtl="0" eaLnBrk="1" fontAlgn="base" latinLnBrk="1" hangingPunct="1">
              <a:spcBef>
                <a:spcPts val="400"/>
              </a:spcBef>
              <a:spcAft>
                <a:spcPct val="0"/>
              </a:spcAft>
              <a:buClr>
                <a:srgbClr val="000000"/>
              </a:buClr>
              <a:buSzPct val="100000"/>
              <a:buFont typeface="Times New Roman" panose="02020603050405020304" pitchFamily="18" charset="0"/>
              <a:buChar char="–"/>
              <a:defRPr sz="1600">
                <a:solidFill>
                  <a:srgbClr val="000000"/>
                </a:solidFill>
                <a:latin typeface="+mn-lt"/>
                <a:ea typeface="+mn-ea"/>
              </a:defRPr>
            </a:lvl4pPr>
            <a:lvl5pPr marL="2114550" indent="-285750" algn="l" defTabSz="449263" rtl="0" eaLnBrk="1" fontAlgn="base" latinLnBrk="1"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altLang="ko-KR" sz="2000" kern="0" dirty="0"/>
              <a:t>NPCA operation</a:t>
            </a:r>
            <a:r>
              <a:rPr lang="ko-KR" altLang="en-US" sz="2000" kern="0" dirty="0"/>
              <a:t> </a:t>
            </a:r>
            <a:r>
              <a:rPr lang="en-US" altLang="ko-KR" sz="2000" kern="0" dirty="0"/>
              <a:t>based on STA’s operating BW</a:t>
            </a:r>
          </a:p>
          <a:p>
            <a:pPr lvl="1"/>
            <a:r>
              <a:rPr lang="en-US" altLang="ko-KR" sz="1800" kern="0" dirty="0"/>
              <a:t>Group 1 STAs do not switch its operating channel, but </a:t>
            </a:r>
            <a:r>
              <a:rPr lang="en-US" altLang="ko-KR" sz="1800" b="1" kern="0" dirty="0">
                <a:solidFill>
                  <a:srgbClr val="FFC000"/>
                </a:solidFill>
              </a:rPr>
              <a:t>changes contending channel</a:t>
            </a:r>
            <a:r>
              <a:rPr lang="en-US" altLang="ko-KR" sz="1800" kern="0" dirty="0">
                <a:solidFill>
                  <a:srgbClr val="FFC000"/>
                </a:solidFill>
              </a:rPr>
              <a:t> </a:t>
            </a:r>
            <a:r>
              <a:rPr lang="en-US" altLang="ko-KR" sz="1800" kern="0" dirty="0"/>
              <a:t>(primary channel </a:t>
            </a:r>
            <a:r>
              <a:rPr lang="en-US" altLang="ko-KR" sz="1800" kern="0" dirty="0">
                <a:sym typeface="Wingdings" pitchFamily="2" charset="2"/>
              </a:rPr>
              <a:t></a:t>
            </a:r>
            <a:r>
              <a:rPr lang="en-US" altLang="ko-KR" sz="1800" kern="0" dirty="0"/>
              <a:t> NPCA primary channel) </a:t>
            </a:r>
          </a:p>
          <a:p>
            <a:pPr lvl="2"/>
            <a:r>
              <a:rPr lang="en-US" altLang="ko-KR" sz="1600" kern="0" dirty="0"/>
              <a:t>Similar capabilities as the TB PPDU responding procedure (switching to indicated RU) are required</a:t>
            </a:r>
          </a:p>
          <a:p>
            <a:pPr lvl="1"/>
            <a:r>
              <a:rPr lang="en-US" altLang="ko-KR" sz="1800" kern="0" dirty="0"/>
              <a:t>Group 2 STAs need to </a:t>
            </a:r>
            <a:r>
              <a:rPr lang="en-US" altLang="ko-KR" sz="1800" b="1" kern="0" dirty="0">
                <a:solidFill>
                  <a:srgbClr val="FF0000"/>
                </a:solidFill>
              </a:rPr>
              <a:t>switch its operating channel</a:t>
            </a:r>
            <a:r>
              <a:rPr lang="en-US" altLang="ko-KR" sz="1800" b="1" kern="0" dirty="0"/>
              <a:t> </a:t>
            </a:r>
            <a:r>
              <a:rPr lang="en-US" altLang="ko-KR" sz="1800" kern="0" dirty="0"/>
              <a:t>to cover the NPCA primary channel </a:t>
            </a:r>
          </a:p>
          <a:p>
            <a:pPr lvl="2"/>
            <a:r>
              <a:rPr lang="en-US" altLang="ko-KR" sz="1600" kern="0" dirty="0"/>
              <a:t>Similar capabilities as the Dynamic Sub-band Operation are required</a:t>
            </a:r>
          </a:p>
          <a:p>
            <a:r>
              <a:rPr lang="en-US" altLang="ko-KR" sz="2000" dirty="0"/>
              <a:t>NPCA operations that require changing the operating channel and those that do not require are actions at different levels. Therefore, they may need to be classified as separate NPCA modes</a:t>
            </a:r>
            <a:endParaRPr lang="en-US" altLang="ko-KR" sz="2000" kern="0" dirty="0"/>
          </a:p>
        </p:txBody>
      </p:sp>
    </p:spTree>
    <p:extLst>
      <p:ext uri="{BB962C8B-B14F-4D97-AF65-F5344CB8AC3E}">
        <p14:creationId xmlns:p14="http://schemas.microsoft.com/office/powerpoint/2010/main" val="3420522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94BE70-BEC8-36C8-A9F3-F22C14DA9508}"/>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2C3D8327-DEB8-58AE-13AD-37DEBA12D68C}"/>
              </a:ext>
            </a:extLst>
          </p:cNvPr>
          <p:cNvSpPr>
            <a:spLocks noGrp="1"/>
          </p:cNvSpPr>
          <p:nvPr>
            <p:ph type="title"/>
          </p:nvPr>
        </p:nvSpPr>
        <p:spPr/>
        <p:txBody>
          <a:bodyPr/>
          <a:lstStyle/>
          <a:p>
            <a:r>
              <a:rPr lang="en-US" altLang="ko-KR" dirty="0"/>
              <a:t>Problem statement</a:t>
            </a:r>
            <a:endParaRPr lang="ko-KR" altLang="en-US" dirty="0"/>
          </a:p>
        </p:txBody>
      </p:sp>
      <p:sp>
        <p:nvSpPr>
          <p:cNvPr id="3" name="슬라이드 번호 개체 틀 2">
            <a:extLst>
              <a:ext uri="{FF2B5EF4-FFF2-40B4-BE49-F238E27FC236}">
                <a16:creationId xmlns:a16="http://schemas.microsoft.com/office/drawing/2014/main" id="{EF8DBAB3-A3B6-9DD4-73C2-3D52BD82E93A}"/>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4" name="바닥글 개체 틀 3">
            <a:extLst>
              <a:ext uri="{FF2B5EF4-FFF2-40B4-BE49-F238E27FC236}">
                <a16:creationId xmlns:a16="http://schemas.microsoft.com/office/drawing/2014/main" id="{1A16B160-FCD5-4CC3-412D-64476854C71B}"/>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6FB913D0-09DF-96E4-55FC-0B1243AF9342}"/>
              </a:ext>
            </a:extLst>
          </p:cNvPr>
          <p:cNvSpPr>
            <a:spLocks noGrp="1"/>
          </p:cNvSpPr>
          <p:nvPr>
            <p:ph type="dt" idx="15"/>
          </p:nvPr>
        </p:nvSpPr>
        <p:spPr/>
        <p:txBody>
          <a:bodyPr/>
          <a:lstStyle/>
          <a:p>
            <a:pPr algn="l" eaLnBrk="0" latinLnBrk="0" hangingPunct="0"/>
            <a:r>
              <a:rPr lang="en-US" altLang="ko-KR" kern="0" dirty="0"/>
              <a:t>Nov 2024</a:t>
            </a:r>
            <a:endParaRPr lang="en-GB" altLang="ko-KR" kern="0" dirty="0"/>
          </a:p>
        </p:txBody>
      </p:sp>
      <p:sp>
        <p:nvSpPr>
          <p:cNvPr id="6" name="내용 개체 틀 5">
            <a:extLst>
              <a:ext uri="{FF2B5EF4-FFF2-40B4-BE49-F238E27FC236}">
                <a16:creationId xmlns:a16="http://schemas.microsoft.com/office/drawing/2014/main" id="{ED948456-CCE6-98AB-6252-0F40249C47A9}"/>
              </a:ext>
            </a:extLst>
          </p:cNvPr>
          <p:cNvSpPr>
            <a:spLocks noGrp="1"/>
          </p:cNvSpPr>
          <p:nvPr>
            <p:ph idx="1"/>
          </p:nvPr>
        </p:nvSpPr>
        <p:spPr>
          <a:xfrm>
            <a:off x="914401" y="1981201"/>
            <a:ext cx="10361084" cy="4400127"/>
          </a:xfrm>
        </p:spPr>
        <p:txBody>
          <a:bodyPr/>
          <a:lstStyle/>
          <a:p>
            <a:r>
              <a:rPr lang="en-US" altLang="ko-KR" sz="2000" dirty="0"/>
              <a:t>An AP may designate any of the secondary subchannels as the NPCA primary channel, even if it is outside of the operating channels of some NPCA STAs</a:t>
            </a:r>
          </a:p>
          <a:p>
            <a:pPr lvl="1"/>
            <a:r>
              <a:rPr lang="en-US" altLang="ko-KR" sz="1600" dirty="0"/>
              <a:t>Additionally, an AP may change the designated NPCA primary channel, which could result in the NPCA primary channel being located outside of the operating channels of certain NPCA STAs</a:t>
            </a:r>
          </a:p>
          <a:p>
            <a:pPr lvl="2"/>
            <a:endParaRPr lang="en-US" altLang="ko-KR" dirty="0"/>
          </a:p>
          <a:p>
            <a:r>
              <a:rPr lang="en-US" altLang="ko-KR" sz="2000" dirty="0"/>
              <a:t>If an NPCA STA cannot support NPCA operation using the NPCA primary channel outside of its operating channels, the STA will be unable to participate in NPCA TXOP, even if it supports NPCA operations </a:t>
            </a:r>
          </a:p>
          <a:p>
            <a:pPr lvl="1"/>
            <a:r>
              <a:rPr lang="en-US" altLang="ko-KR" sz="1600" dirty="0"/>
              <a:t>If the expected benefits of NPCA operation are lost due to the location of the NPCA primary channel designated by the AP, the motivations for non-AP STAs to support NPCA operations would be diminished</a:t>
            </a:r>
          </a:p>
          <a:p>
            <a:pPr lvl="2"/>
            <a:endParaRPr lang="en-US" altLang="ko-KR" dirty="0"/>
          </a:p>
          <a:p>
            <a:r>
              <a:rPr lang="en-US" altLang="ko-KR" sz="2000" dirty="0">
                <a:latin typeface="Times New Roman"/>
                <a:ea typeface="MS Gothic"/>
              </a:rPr>
              <a:t>Therefore, 11bn should ensure that all the NPCA STAs can participate in NPCA frame exchange sequences, regardless of the designated NPCA primary channel and their channel-switching capabilities</a:t>
            </a:r>
            <a:endParaRPr lang="en-US" altLang="ko-KR" sz="2000" dirty="0"/>
          </a:p>
        </p:txBody>
      </p:sp>
    </p:spTree>
    <p:extLst>
      <p:ext uri="{BB962C8B-B14F-4D97-AF65-F5344CB8AC3E}">
        <p14:creationId xmlns:p14="http://schemas.microsoft.com/office/powerpoint/2010/main" val="1667841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FD6B30E6-27C2-9E49-6D23-4FB5D8E85C38}"/>
              </a:ext>
            </a:extLst>
          </p:cNvPr>
          <p:cNvSpPr>
            <a:spLocks noGrp="1"/>
          </p:cNvSpPr>
          <p:nvPr>
            <p:ph type="title"/>
          </p:nvPr>
        </p:nvSpPr>
        <p:spPr/>
        <p:txBody>
          <a:bodyPr/>
          <a:lstStyle/>
          <a:p>
            <a:r>
              <a:rPr lang="en-US" altLang="ko-KR" dirty="0"/>
              <a:t>Proposal: NPCA Listening Channel(s)</a:t>
            </a:r>
            <a:endParaRPr lang="ko-KR" altLang="en-US" dirty="0">
              <a:highlight>
                <a:srgbClr val="FF00FF"/>
              </a:highlight>
            </a:endParaRPr>
          </a:p>
        </p:txBody>
      </p:sp>
      <p:sp>
        <p:nvSpPr>
          <p:cNvPr id="3" name="슬라이드 번호 개체 틀 2">
            <a:extLst>
              <a:ext uri="{FF2B5EF4-FFF2-40B4-BE49-F238E27FC236}">
                <a16:creationId xmlns:a16="http://schemas.microsoft.com/office/drawing/2014/main" id="{F4E220F3-9E1C-2CF3-D1DA-E719B6DD9EF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4" name="바닥글 개체 틀 3">
            <a:extLst>
              <a:ext uri="{FF2B5EF4-FFF2-40B4-BE49-F238E27FC236}">
                <a16:creationId xmlns:a16="http://schemas.microsoft.com/office/drawing/2014/main" id="{83D52037-D4C4-AE24-55F0-482C346F444E}"/>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55B0F32D-17AA-773D-4D34-F13AB19EAF82}"/>
              </a:ext>
            </a:extLst>
          </p:cNvPr>
          <p:cNvSpPr>
            <a:spLocks noGrp="1"/>
          </p:cNvSpPr>
          <p:nvPr>
            <p:ph type="dt" idx="15"/>
          </p:nvPr>
        </p:nvSpPr>
        <p:spPr/>
        <p:txBody>
          <a:bodyPr/>
          <a:lstStyle/>
          <a:p>
            <a:pPr algn="l" eaLnBrk="0" latinLnBrk="0" hangingPunct="0"/>
            <a:r>
              <a:rPr lang="en-US" altLang="ko-KR" kern="0" dirty="0"/>
              <a:t>Nov 2024</a:t>
            </a:r>
            <a:endParaRPr lang="en-GB" altLang="ko-KR" kern="0" dirty="0"/>
          </a:p>
        </p:txBody>
      </p:sp>
      <p:sp>
        <p:nvSpPr>
          <p:cNvPr id="6" name="내용 개체 틀 5">
            <a:extLst>
              <a:ext uri="{FF2B5EF4-FFF2-40B4-BE49-F238E27FC236}">
                <a16:creationId xmlns:a16="http://schemas.microsoft.com/office/drawing/2014/main" id="{955E61D6-157B-628A-90B7-643F6AE0778C}"/>
              </a:ext>
            </a:extLst>
          </p:cNvPr>
          <p:cNvSpPr>
            <a:spLocks noGrp="1"/>
          </p:cNvSpPr>
          <p:nvPr>
            <p:ph idx="1"/>
          </p:nvPr>
        </p:nvSpPr>
        <p:spPr>
          <a:xfrm>
            <a:off x="914401" y="1981201"/>
            <a:ext cx="10361084" cy="4113213"/>
          </a:xfrm>
        </p:spPr>
        <p:txBody>
          <a:bodyPr/>
          <a:lstStyle/>
          <a:p>
            <a:r>
              <a:rPr lang="en-US" altLang="ko-KR" sz="2000" dirty="0">
                <a:solidFill>
                  <a:schemeClr val="tx1"/>
                </a:solidFill>
              </a:rPr>
              <a:t>In addition to the NPCA primary channel, an AP may designate an ‘NPCA listening channel’ for NPCA STAs</a:t>
            </a:r>
          </a:p>
          <a:p>
            <a:pPr lvl="1"/>
            <a:r>
              <a:rPr lang="en-US" altLang="ko-KR" sz="1600" dirty="0"/>
              <a:t>NPCA STAs that cannot support NPCA operations on the NPCA primary channel will conduct NPCA operation using the NPCA listening channel within their operating BW</a:t>
            </a:r>
          </a:p>
          <a:p>
            <a:pPr lvl="1"/>
            <a:r>
              <a:rPr lang="en-US" altLang="ko-KR" sz="1600" dirty="0">
                <a:solidFill>
                  <a:schemeClr val="tx1"/>
                </a:solidFill>
              </a:rPr>
              <a:t>The NPCA listening channel will be closer to the P20 channel than the NPCA primary channel</a:t>
            </a:r>
          </a:p>
          <a:p>
            <a:pPr lvl="3"/>
            <a:endParaRPr lang="en-US" altLang="ko-KR" sz="1200" dirty="0">
              <a:solidFill>
                <a:schemeClr val="tx1"/>
              </a:solidFill>
            </a:endParaRPr>
          </a:p>
          <a:p>
            <a:r>
              <a:rPr lang="en-US" altLang="ko-KR" sz="2000" dirty="0">
                <a:solidFill>
                  <a:schemeClr val="tx1"/>
                </a:solidFill>
              </a:rPr>
              <a:t>The NPCA listening channel is designated for frame exchanges and is not intended for contention</a:t>
            </a:r>
          </a:p>
          <a:p>
            <a:pPr lvl="1"/>
            <a:r>
              <a:rPr lang="en-US" altLang="ko-KR" sz="1600" dirty="0">
                <a:solidFill>
                  <a:schemeClr val="tx1"/>
                </a:solidFill>
              </a:rPr>
              <a:t>Thus, EDCA-based channel access is not permitted on the listening channel</a:t>
            </a:r>
          </a:p>
          <a:p>
            <a:pPr lvl="1"/>
            <a:endParaRPr lang="en-US" altLang="ko-KR" sz="1600" dirty="0">
              <a:solidFill>
                <a:schemeClr val="tx1"/>
              </a:solidFill>
            </a:endParaRPr>
          </a:p>
          <a:p>
            <a:r>
              <a:rPr lang="en-US" altLang="ko-KR" sz="2000" dirty="0">
                <a:solidFill>
                  <a:schemeClr val="tx1"/>
                </a:solidFill>
              </a:rPr>
              <a:t>NPCA STAs operating on the NPCA listening channel can participate in NPCA frame exchange sequence initiated by its AP operating on the NPCA primary channel</a:t>
            </a:r>
          </a:p>
          <a:p>
            <a:pPr lvl="1"/>
            <a:r>
              <a:rPr lang="en-US" altLang="ko-KR" sz="1600" dirty="0">
                <a:solidFill>
                  <a:schemeClr val="tx1"/>
                </a:solidFill>
              </a:rPr>
              <a:t>The AP can allocate an RU located within operating channel of each NPCA STA</a:t>
            </a:r>
          </a:p>
          <a:p>
            <a:pPr lvl="1"/>
            <a:r>
              <a:rPr lang="en-US" altLang="ko-KR" sz="1600" dirty="0">
                <a:solidFill>
                  <a:schemeClr val="tx1"/>
                </a:solidFill>
              </a:rPr>
              <a:t>NPCA non-AP STAs can receive DL PPDU and respond TB PPDU on the NPCA listening channel</a:t>
            </a:r>
            <a:endParaRPr lang="en-US" altLang="ko-KR" sz="2000" dirty="0">
              <a:solidFill>
                <a:schemeClr val="tx1"/>
              </a:solidFill>
            </a:endParaRPr>
          </a:p>
        </p:txBody>
      </p:sp>
    </p:spTree>
    <p:extLst>
      <p:ext uri="{BB962C8B-B14F-4D97-AF65-F5344CB8AC3E}">
        <p14:creationId xmlns:p14="http://schemas.microsoft.com/office/powerpoint/2010/main" val="2806428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6ECB52-1C16-EB15-03A2-2B320F1C0159}"/>
            </a:ext>
          </a:extLst>
        </p:cNvPr>
        <p:cNvGrpSpPr/>
        <p:nvPr/>
      </p:nvGrpSpPr>
      <p:grpSpPr>
        <a:xfrm>
          <a:off x="0" y="0"/>
          <a:ext cx="0" cy="0"/>
          <a:chOff x="0" y="0"/>
          <a:chExt cx="0" cy="0"/>
        </a:xfrm>
      </p:grpSpPr>
      <p:sp>
        <p:nvSpPr>
          <p:cNvPr id="124" name="직사각형 123">
            <a:extLst>
              <a:ext uri="{FF2B5EF4-FFF2-40B4-BE49-F238E27FC236}">
                <a16:creationId xmlns:a16="http://schemas.microsoft.com/office/drawing/2014/main" id="{9F9F1B0B-552E-4218-6F56-4C6FE652C1E6}"/>
              </a:ext>
            </a:extLst>
          </p:cNvPr>
          <p:cNvSpPr/>
          <p:nvPr/>
        </p:nvSpPr>
        <p:spPr bwMode="auto">
          <a:xfrm rot="16200000">
            <a:off x="5902178" y="-1358642"/>
            <a:ext cx="1180546" cy="9587594"/>
          </a:xfrm>
          <a:prstGeom prst="rect">
            <a:avLst/>
          </a:prstGeom>
          <a:solidFill>
            <a:srgbClr val="C2FFF0">
              <a:alpha val="50196"/>
            </a:srgbClr>
          </a:solidFill>
          <a:ln w="19050" cap="flat" cmpd="sng" algn="ctr">
            <a:solidFill>
              <a:schemeClr val="tx1"/>
            </a:solidFill>
            <a:prstDash val="dash"/>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103" name="직사각형 102">
            <a:extLst>
              <a:ext uri="{FF2B5EF4-FFF2-40B4-BE49-F238E27FC236}">
                <a16:creationId xmlns:a16="http://schemas.microsoft.com/office/drawing/2014/main" id="{D5EB5DE9-F88E-43F4-331D-41B1E0451AD8}"/>
              </a:ext>
            </a:extLst>
          </p:cNvPr>
          <p:cNvSpPr/>
          <p:nvPr/>
        </p:nvSpPr>
        <p:spPr bwMode="auto">
          <a:xfrm rot="16200000">
            <a:off x="5889771" y="-160832"/>
            <a:ext cx="1210217" cy="9582735"/>
          </a:xfrm>
          <a:prstGeom prst="rect">
            <a:avLst/>
          </a:prstGeom>
          <a:solidFill>
            <a:srgbClr val="FFF9E5"/>
          </a:solidFill>
          <a:ln w="19050" cap="flat" cmpd="sng" algn="ctr">
            <a:solidFill>
              <a:schemeClr val="tx1"/>
            </a:solidFill>
            <a:prstDash val="dash"/>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50" dirty="0">
                <a:solidFill>
                  <a:schemeClr val="tx1"/>
                </a:solidFill>
              </a:rPr>
              <a:t>Operating channel</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a:ln>
                  <a:noFill/>
                </a:ln>
                <a:solidFill>
                  <a:schemeClr val="tx1"/>
                </a:solidFill>
                <a:effectLst/>
                <a:latin typeface="Times New Roman" pitchFamily="16" charset="0"/>
                <a:ea typeface="MS Gothic" charset="-128"/>
              </a:rPr>
              <a:t>(80 MHz STA)</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2" name="제목 1">
            <a:extLst>
              <a:ext uri="{FF2B5EF4-FFF2-40B4-BE49-F238E27FC236}">
                <a16:creationId xmlns:a16="http://schemas.microsoft.com/office/drawing/2014/main" id="{7B37190F-A923-674B-9E7E-8B0B03A74D9F}"/>
              </a:ext>
            </a:extLst>
          </p:cNvPr>
          <p:cNvSpPr>
            <a:spLocks noGrp="1"/>
          </p:cNvSpPr>
          <p:nvPr>
            <p:ph type="title"/>
          </p:nvPr>
        </p:nvSpPr>
        <p:spPr/>
        <p:txBody>
          <a:bodyPr/>
          <a:lstStyle/>
          <a:p>
            <a:r>
              <a:rPr lang="en-US" altLang="ko-KR" dirty="0"/>
              <a:t>Example of the NPCA listening channel operation</a:t>
            </a:r>
            <a:endParaRPr lang="ko-KR" altLang="en-US" dirty="0"/>
          </a:p>
        </p:txBody>
      </p:sp>
      <p:sp>
        <p:nvSpPr>
          <p:cNvPr id="3" name="슬라이드 번호 개체 틀 2">
            <a:extLst>
              <a:ext uri="{FF2B5EF4-FFF2-40B4-BE49-F238E27FC236}">
                <a16:creationId xmlns:a16="http://schemas.microsoft.com/office/drawing/2014/main" id="{09E362E9-71A6-A9ED-AB30-1753AA1F5804}"/>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4" name="바닥글 개체 틀 3">
            <a:extLst>
              <a:ext uri="{FF2B5EF4-FFF2-40B4-BE49-F238E27FC236}">
                <a16:creationId xmlns:a16="http://schemas.microsoft.com/office/drawing/2014/main" id="{8B95775B-3E3F-F5DA-4BB0-6853D8D4C42A}"/>
              </a:ext>
            </a:extLst>
          </p:cNvPr>
          <p:cNvSpPr>
            <a:spLocks noGrp="1"/>
          </p:cNvSpPr>
          <p:nvPr>
            <p:ph type="ftr" idx="14"/>
          </p:nvPr>
        </p:nvSpPr>
        <p:spPr/>
        <p:txBody>
          <a:bodyPr/>
          <a:lstStyle/>
          <a:p>
            <a:pPr eaLnBrk="0" latinLnBrk="0" hangingPunct="0"/>
            <a:r>
              <a:rPr lang="en-GB" altLang="ko-KR" b="0" kern="0" dirty="0" err="1"/>
              <a:t>Sanghyun</a:t>
            </a:r>
            <a:r>
              <a:rPr lang="en-GB" altLang="ko-KR" b="0" kern="0" dirty="0"/>
              <a:t> Kim (WILUS), et al.</a:t>
            </a:r>
          </a:p>
        </p:txBody>
      </p:sp>
      <p:sp>
        <p:nvSpPr>
          <p:cNvPr id="5" name="날짜 개체 틀 4">
            <a:extLst>
              <a:ext uri="{FF2B5EF4-FFF2-40B4-BE49-F238E27FC236}">
                <a16:creationId xmlns:a16="http://schemas.microsoft.com/office/drawing/2014/main" id="{F6A00A31-5DBF-4C5D-C0C4-E54B5C283FA4}"/>
              </a:ext>
            </a:extLst>
          </p:cNvPr>
          <p:cNvSpPr>
            <a:spLocks noGrp="1"/>
          </p:cNvSpPr>
          <p:nvPr>
            <p:ph type="dt" idx="15"/>
          </p:nvPr>
        </p:nvSpPr>
        <p:spPr/>
        <p:txBody>
          <a:bodyPr/>
          <a:lstStyle/>
          <a:p>
            <a:pPr algn="l" eaLnBrk="0" latinLnBrk="0" hangingPunct="0"/>
            <a:r>
              <a:rPr lang="en-US" altLang="ko-KR" kern="0" dirty="0"/>
              <a:t>Nov 2024</a:t>
            </a:r>
            <a:endParaRPr lang="en-GB" altLang="ko-KR" kern="0" dirty="0"/>
          </a:p>
        </p:txBody>
      </p:sp>
      <p:sp>
        <p:nvSpPr>
          <p:cNvPr id="9" name="TextBox 8">
            <a:extLst>
              <a:ext uri="{FF2B5EF4-FFF2-40B4-BE49-F238E27FC236}">
                <a16:creationId xmlns:a16="http://schemas.microsoft.com/office/drawing/2014/main" id="{DAB83203-FB3F-6EDD-917E-2DB2CBB5D964}"/>
              </a:ext>
            </a:extLst>
          </p:cNvPr>
          <p:cNvSpPr txBox="1"/>
          <p:nvPr/>
        </p:nvSpPr>
        <p:spPr>
          <a:xfrm>
            <a:off x="1289804" y="4995420"/>
            <a:ext cx="1349812" cy="261610"/>
          </a:xfrm>
          <a:prstGeom prst="rect">
            <a:avLst/>
          </a:prstGeom>
          <a:noFill/>
        </p:spPr>
        <p:txBody>
          <a:bodyPr wrap="square" rtlCol="0">
            <a:spAutoFit/>
          </a:bodyPr>
          <a:lstStyle/>
          <a:p>
            <a:pPr algn="ctr"/>
            <a:r>
              <a:rPr lang="en-US" altLang="ko-KR" sz="1100" dirty="0">
                <a:solidFill>
                  <a:schemeClr val="tx1"/>
                </a:solidFill>
              </a:rPr>
              <a:t>P20</a:t>
            </a:r>
          </a:p>
        </p:txBody>
      </p:sp>
      <p:grpSp>
        <p:nvGrpSpPr>
          <p:cNvPr id="10" name="그룹 9">
            <a:extLst>
              <a:ext uri="{FF2B5EF4-FFF2-40B4-BE49-F238E27FC236}">
                <a16:creationId xmlns:a16="http://schemas.microsoft.com/office/drawing/2014/main" id="{D388406C-8238-D351-CF4D-CF1863B97AC1}"/>
              </a:ext>
            </a:extLst>
          </p:cNvPr>
          <p:cNvGrpSpPr/>
          <p:nvPr/>
        </p:nvGrpSpPr>
        <p:grpSpPr>
          <a:xfrm>
            <a:off x="2130922" y="2828169"/>
            <a:ext cx="8401962" cy="2406678"/>
            <a:chOff x="2274558" y="2575288"/>
            <a:chExt cx="6130036" cy="2221864"/>
          </a:xfrm>
        </p:grpSpPr>
        <p:cxnSp>
          <p:nvCxnSpPr>
            <p:cNvPr id="11" name="직선 연결선 10">
              <a:extLst>
                <a:ext uri="{FF2B5EF4-FFF2-40B4-BE49-F238E27FC236}">
                  <a16:creationId xmlns:a16="http://schemas.microsoft.com/office/drawing/2014/main" id="{7542D26C-DCD7-622D-8365-01EDE79B7590}"/>
                </a:ext>
              </a:extLst>
            </p:cNvPr>
            <p:cNvCxnSpPr/>
            <p:nvPr/>
          </p:nvCxnSpPr>
          <p:spPr bwMode="auto">
            <a:xfrm>
              <a:off x="2280256" y="2575288"/>
              <a:ext cx="6120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 name="직선 연결선 11">
              <a:extLst>
                <a:ext uri="{FF2B5EF4-FFF2-40B4-BE49-F238E27FC236}">
                  <a16:creationId xmlns:a16="http://schemas.microsoft.com/office/drawing/2014/main" id="{44CF724B-FC2C-4F94-EC10-5462EDE65740}"/>
                </a:ext>
              </a:extLst>
            </p:cNvPr>
            <p:cNvCxnSpPr/>
            <p:nvPr/>
          </p:nvCxnSpPr>
          <p:spPr bwMode="auto">
            <a:xfrm>
              <a:off x="2279576" y="3687431"/>
              <a:ext cx="6120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 name="직선 연결선 12">
              <a:extLst>
                <a:ext uri="{FF2B5EF4-FFF2-40B4-BE49-F238E27FC236}">
                  <a16:creationId xmlns:a16="http://schemas.microsoft.com/office/drawing/2014/main" id="{76923B82-220C-AA1B-3E2F-0144AF78007C}"/>
                </a:ext>
              </a:extLst>
            </p:cNvPr>
            <p:cNvCxnSpPr/>
            <p:nvPr/>
          </p:nvCxnSpPr>
          <p:spPr bwMode="auto">
            <a:xfrm>
              <a:off x="2280256" y="4797152"/>
              <a:ext cx="6120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직선 연결선 13">
              <a:extLst>
                <a:ext uri="{FF2B5EF4-FFF2-40B4-BE49-F238E27FC236}">
                  <a16:creationId xmlns:a16="http://schemas.microsoft.com/office/drawing/2014/main" id="{AD2A0792-3608-48FF-68BC-EDE0630D5FD6}"/>
                </a:ext>
              </a:extLst>
            </p:cNvPr>
            <p:cNvCxnSpPr>
              <a:cxnSpLocks/>
            </p:cNvCxnSpPr>
            <p:nvPr/>
          </p:nvCxnSpPr>
          <p:spPr bwMode="auto">
            <a:xfrm>
              <a:off x="2284594" y="4240473"/>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5" name="직선 연결선 14">
              <a:extLst>
                <a:ext uri="{FF2B5EF4-FFF2-40B4-BE49-F238E27FC236}">
                  <a16:creationId xmlns:a16="http://schemas.microsoft.com/office/drawing/2014/main" id="{E3E3A980-AC7E-483A-70D3-65E6A7F8CAF5}"/>
                </a:ext>
              </a:extLst>
            </p:cNvPr>
            <p:cNvCxnSpPr>
              <a:cxnSpLocks/>
            </p:cNvCxnSpPr>
            <p:nvPr/>
          </p:nvCxnSpPr>
          <p:spPr bwMode="auto">
            <a:xfrm>
              <a:off x="2280256" y="4521476"/>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6" name="직선 연결선 15">
              <a:extLst>
                <a:ext uri="{FF2B5EF4-FFF2-40B4-BE49-F238E27FC236}">
                  <a16:creationId xmlns:a16="http://schemas.microsoft.com/office/drawing/2014/main" id="{7EA6B098-D7E0-7EDF-E913-1C277B274502}"/>
                </a:ext>
              </a:extLst>
            </p:cNvPr>
            <p:cNvCxnSpPr>
              <a:cxnSpLocks/>
            </p:cNvCxnSpPr>
            <p:nvPr/>
          </p:nvCxnSpPr>
          <p:spPr bwMode="auto">
            <a:xfrm>
              <a:off x="2279576" y="3966011"/>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7" name="직선 연결선 16">
              <a:extLst>
                <a:ext uri="{FF2B5EF4-FFF2-40B4-BE49-F238E27FC236}">
                  <a16:creationId xmlns:a16="http://schemas.microsoft.com/office/drawing/2014/main" id="{C7365B4D-151F-B085-A2F5-58A41CC253FE}"/>
                </a:ext>
              </a:extLst>
            </p:cNvPr>
            <p:cNvCxnSpPr>
              <a:cxnSpLocks/>
            </p:cNvCxnSpPr>
            <p:nvPr/>
          </p:nvCxnSpPr>
          <p:spPr bwMode="auto">
            <a:xfrm>
              <a:off x="2279576" y="3129860"/>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8" name="직선 연결선 17">
              <a:extLst>
                <a:ext uri="{FF2B5EF4-FFF2-40B4-BE49-F238E27FC236}">
                  <a16:creationId xmlns:a16="http://schemas.microsoft.com/office/drawing/2014/main" id="{618442EE-C2DD-A38F-DD22-9E5DE13CAAC7}"/>
                </a:ext>
              </a:extLst>
            </p:cNvPr>
            <p:cNvCxnSpPr>
              <a:cxnSpLocks/>
            </p:cNvCxnSpPr>
            <p:nvPr/>
          </p:nvCxnSpPr>
          <p:spPr bwMode="auto">
            <a:xfrm>
              <a:off x="2275238" y="3410863"/>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9" name="직선 연결선 18">
              <a:extLst>
                <a:ext uri="{FF2B5EF4-FFF2-40B4-BE49-F238E27FC236}">
                  <a16:creationId xmlns:a16="http://schemas.microsoft.com/office/drawing/2014/main" id="{7A45419B-E5CE-D726-4192-4A2DA7B05EAA}"/>
                </a:ext>
              </a:extLst>
            </p:cNvPr>
            <p:cNvCxnSpPr>
              <a:cxnSpLocks/>
            </p:cNvCxnSpPr>
            <p:nvPr/>
          </p:nvCxnSpPr>
          <p:spPr bwMode="auto">
            <a:xfrm>
              <a:off x="2274558" y="2851490"/>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grpSp>
      <p:sp>
        <p:nvSpPr>
          <p:cNvPr id="20" name="TextBox 19">
            <a:extLst>
              <a:ext uri="{FF2B5EF4-FFF2-40B4-BE49-F238E27FC236}">
                <a16:creationId xmlns:a16="http://schemas.microsoft.com/office/drawing/2014/main" id="{63EFDE7E-210C-380A-0FD5-B5C3A5C7C03F}"/>
              </a:ext>
            </a:extLst>
          </p:cNvPr>
          <p:cNvSpPr txBox="1"/>
          <p:nvPr/>
        </p:nvSpPr>
        <p:spPr>
          <a:xfrm>
            <a:off x="72061" y="2843685"/>
            <a:ext cx="2015312" cy="261610"/>
          </a:xfrm>
          <a:prstGeom prst="rect">
            <a:avLst/>
          </a:prstGeom>
          <a:noFill/>
        </p:spPr>
        <p:txBody>
          <a:bodyPr wrap="square" rtlCol="0">
            <a:spAutoFit/>
          </a:bodyPr>
          <a:lstStyle/>
          <a:p>
            <a:pPr algn="ctr"/>
            <a:r>
              <a:rPr lang="en-US" altLang="ko-KR" sz="1100" b="1" dirty="0">
                <a:solidFill>
                  <a:schemeClr val="tx1"/>
                </a:solidFill>
              </a:rPr>
              <a:t>NPCA primary channel </a:t>
            </a:r>
          </a:p>
        </p:txBody>
      </p:sp>
      <p:sp>
        <p:nvSpPr>
          <p:cNvPr id="42" name="TextBox 41">
            <a:extLst>
              <a:ext uri="{FF2B5EF4-FFF2-40B4-BE49-F238E27FC236}">
                <a16:creationId xmlns:a16="http://schemas.microsoft.com/office/drawing/2014/main" id="{B09C6A47-1EE9-14A7-E4C2-E22B03C7FEE5}"/>
              </a:ext>
            </a:extLst>
          </p:cNvPr>
          <p:cNvSpPr txBox="1"/>
          <p:nvPr/>
        </p:nvSpPr>
        <p:spPr>
          <a:xfrm>
            <a:off x="47328" y="4344585"/>
            <a:ext cx="2024982" cy="261610"/>
          </a:xfrm>
          <a:prstGeom prst="rect">
            <a:avLst/>
          </a:prstGeom>
          <a:noFill/>
        </p:spPr>
        <p:txBody>
          <a:bodyPr wrap="square" rtlCol="0">
            <a:spAutoFit/>
          </a:bodyPr>
          <a:lstStyle/>
          <a:p>
            <a:pPr algn="ctr"/>
            <a:r>
              <a:rPr lang="en-US" altLang="ko-KR" sz="1100" b="1" dirty="0">
                <a:solidFill>
                  <a:schemeClr val="tx1"/>
                </a:solidFill>
              </a:rPr>
              <a:t>NPCA listening channel </a:t>
            </a:r>
          </a:p>
        </p:txBody>
      </p:sp>
      <p:cxnSp>
        <p:nvCxnSpPr>
          <p:cNvPr id="43" name="직선 화살표 연결선 42">
            <a:extLst>
              <a:ext uri="{FF2B5EF4-FFF2-40B4-BE49-F238E27FC236}">
                <a16:creationId xmlns:a16="http://schemas.microsoft.com/office/drawing/2014/main" id="{E5FFE21F-5120-3111-DF1A-85622684C21B}"/>
              </a:ext>
            </a:extLst>
          </p:cNvPr>
          <p:cNvCxnSpPr>
            <a:cxnSpLocks/>
            <a:stCxn id="42" idx="3"/>
          </p:cNvCxnSpPr>
          <p:nvPr/>
        </p:nvCxnSpPr>
        <p:spPr bwMode="auto">
          <a:xfrm>
            <a:off x="2072310" y="4475390"/>
            <a:ext cx="544275"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7" name="직사각형 56">
            <a:extLst>
              <a:ext uri="{FF2B5EF4-FFF2-40B4-BE49-F238E27FC236}">
                <a16:creationId xmlns:a16="http://schemas.microsoft.com/office/drawing/2014/main" id="{A9570D86-A228-7DB5-B3B1-54792DA247BA}"/>
              </a:ext>
            </a:extLst>
          </p:cNvPr>
          <p:cNvSpPr/>
          <p:nvPr/>
        </p:nvSpPr>
        <p:spPr bwMode="auto">
          <a:xfrm>
            <a:off x="3053323" y="4638561"/>
            <a:ext cx="7259384" cy="594971"/>
          </a:xfrm>
          <a:prstGeom prst="rect">
            <a:avLst/>
          </a:prstGeom>
          <a:solidFill>
            <a:srgbClr val="9F9F9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100" b="1" dirty="0">
                <a:solidFill>
                  <a:schemeClr val="tx1"/>
                </a:solidFill>
              </a:rPr>
              <a:t>OBSS TXOP</a:t>
            </a:r>
            <a:endParaRPr kumimoji="0" lang="ko-KR" altLang="en-US" sz="1100" b="1" i="0" u="none" strike="noStrike" cap="none" normalizeH="0" baseline="0" dirty="0">
              <a:ln>
                <a:noFill/>
              </a:ln>
              <a:solidFill>
                <a:schemeClr val="tx1"/>
              </a:solidFill>
              <a:effectLst/>
              <a:latin typeface="Times New Roman" pitchFamily="16" charset="0"/>
              <a:ea typeface="MS Gothic" charset="-128"/>
            </a:endParaRPr>
          </a:p>
        </p:txBody>
      </p:sp>
      <p:cxnSp>
        <p:nvCxnSpPr>
          <p:cNvPr id="62" name="직선 화살표 연결선 61">
            <a:extLst>
              <a:ext uri="{FF2B5EF4-FFF2-40B4-BE49-F238E27FC236}">
                <a16:creationId xmlns:a16="http://schemas.microsoft.com/office/drawing/2014/main" id="{765B28C9-D00E-64E7-FB53-84BCEDC20AED}"/>
              </a:ext>
            </a:extLst>
          </p:cNvPr>
          <p:cNvCxnSpPr>
            <a:cxnSpLocks/>
            <a:stCxn id="92" idx="3"/>
            <a:endCxn id="88" idx="2"/>
          </p:cNvCxnSpPr>
          <p:nvPr/>
        </p:nvCxnSpPr>
        <p:spPr bwMode="auto">
          <a:xfrm flipV="1">
            <a:off x="3014058" y="4581128"/>
            <a:ext cx="374150" cy="565338"/>
          </a:xfrm>
          <a:prstGeom prst="straightConnector1">
            <a:avLst/>
          </a:prstGeom>
          <a:solidFill>
            <a:srgbClr val="00B8FF"/>
          </a:solidFill>
          <a:ln w="19050" cap="flat" cmpd="sng" algn="ctr">
            <a:solidFill>
              <a:srgbClr val="FFC000"/>
            </a:solidFill>
            <a:prstDash val="lgDash"/>
            <a:round/>
            <a:headEnd type="none" w="med" len="med"/>
            <a:tailEnd type="triangle"/>
          </a:ln>
          <a:effectLst/>
        </p:spPr>
      </p:cxnSp>
      <p:sp>
        <p:nvSpPr>
          <p:cNvPr id="67" name="직사각형 66">
            <a:extLst>
              <a:ext uri="{FF2B5EF4-FFF2-40B4-BE49-F238E27FC236}">
                <a16:creationId xmlns:a16="http://schemas.microsoft.com/office/drawing/2014/main" id="{D2BA434F-EF26-1E98-B501-E462BA91849A}"/>
              </a:ext>
            </a:extLst>
          </p:cNvPr>
          <p:cNvSpPr/>
          <p:nvPr/>
        </p:nvSpPr>
        <p:spPr bwMode="auto">
          <a:xfrm>
            <a:off x="4532817" y="4034265"/>
            <a:ext cx="558078" cy="29978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a:ln>
                  <a:noFill/>
                </a:ln>
                <a:solidFill>
                  <a:schemeClr val="tx1"/>
                </a:solidFill>
                <a:effectLst/>
                <a:latin typeface="Times New Roman" pitchFamily="16" charset="0"/>
                <a:ea typeface="MS Gothic" charset="-128"/>
              </a:rPr>
              <a:t>ICF</a:t>
            </a:r>
            <a:endParaRPr kumimoji="0" lang="ko-KR" altLang="en-US" sz="1000" b="0" i="0" u="none" strike="noStrike" cap="none" normalizeH="0" baseline="0" dirty="0">
              <a:ln>
                <a:noFill/>
              </a:ln>
              <a:solidFill>
                <a:schemeClr val="tx1"/>
              </a:solidFill>
              <a:effectLst/>
              <a:latin typeface="Times New Roman" pitchFamily="16" charset="0"/>
              <a:ea typeface="MS Gothic" charset="-128"/>
            </a:endParaRPr>
          </a:p>
        </p:txBody>
      </p:sp>
      <p:sp>
        <p:nvSpPr>
          <p:cNvPr id="77" name="직사각형 76">
            <a:extLst>
              <a:ext uri="{FF2B5EF4-FFF2-40B4-BE49-F238E27FC236}">
                <a16:creationId xmlns:a16="http://schemas.microsoft.com/office/drawing/2014/main" id="{E44B2D41-9EF0-31B5-A724-FDD5241065B7}"/>
              </a:ext>
            </a:extLst>
          </p:cNvPr>
          <p:cNvSpPr/>
          <p:nvPr/>
        </p:nvSpPr>
        <p:spPr bwMode="auto">
          <a:xfrm>
            <a:off x="5451579" y="4338776"/>
            <a:ext cx="558078" cy="29978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a:ln>
                  <a:noFill/>
                </a:ln>
                <a:solidFill>
                  <a:schemeClr val="tx1"/>
                </a:solidFill>
                <a:effectLst/>
                <a:latin typeface="Times New Roman" pitchFamily="16" charset="0"/>
                <a:ea typeface="MS Gothic" charset="-128"/>
              </a:rPr>
              <a:t>ICR</a:t>
            </a:r>
          </a:p>
        </p:txBody>
      </p:sp>
      <p:sp>
        <p:nvSpPr>
          <p:cNvPr id="78" name="직사각형 77">
            <a:extLst>
              <a:ext uri="{FF2B5EF4-FFF2-40B4-BE49-F238E27FC236}">
                <a16:creationId xmlns:a16="http://schemas.microsoft.com/office/drawing/2014/main" id="{4B926FAC-A317-EDAA-B347-D950C0B9BAEF}"/>
              </a:ext>
            </a:extLst>
          </p:cNvPr>
          <p:cNvSpPr/>
          <p:nvPr/>
        </p:nvSpPr>
        <p:spPr bwMode="auto">
          <a:xfrm>
            <a:off x="5451579" y="4034265"/>
            <a:ext cx="558078" cy="29978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a:ln>
                  <a:noFill/>
                </a:ln>
                <a:solidFill>
                  <a:schemeClr val="tx1"/>
                </a:solidFill>
                <a:effectLst/>
                <a:latin typeface="Times New Roman" pitchFamily="16" charset="0"/>
                <a:ea typeface="MS Gothic" charset="-128"/>
              </a:rPr>
              <a:t>ICR</a:t>
            </a:r>
            <a:endParaRPr kumimoji="0" lang="ko-KR" altLang="en-US" sz="1000" b="0" i="0" u="none" strike="noStrike" cap="none" normalizeH="0" baseline="0" dirty="0">
              <a:ln>
                <a:noFill/>
              </a:ln>
              <a:solidFill>
                <a:schemeClr val="tx1"/>
              </a:solidFill>
              <a:effectLst/>
              <a:latin typeface="Times New Roman" pitchFamily="16" charset="0"/>
              <a:ea typeface="MS Gothic" charset="-128"/>
            </a:endParaRPr>
          </a:p>
        </p:txBody>
      </p:sp>
      <p:sp>
        <p:nvSpPr>
          <p:cNvPr id="83" name="직사각형 82">
            <a:extLst>
              <a:ext uri="{FF2B5EF4-FFF2-40B4-BE49-F238E27FC236}">
                <a16:creationId xmlns:a16="http://schemas.microsoft.com/office/drawing/2014/main" id="{84A69379-7D0E-5C9E-7763-BE0A812B0AA5}"/>
              </a:ext>
            </a:extLst>
          </p:cNvPr>
          <p:cNvSpPr/>
          <p:nvPr/>
        </p:nvSpPr>
        <p:spPr bwMode="auto">
          <a:xfrm>
            <a:off x="6370341" y="4025767"/>
            <a:ext cx="3686100" cy="611478"/>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a:solidFill>
                  <a:schemeClr val="tx1"/>
                </a:solidFill>
              </a:rPr>
              <a:t>Frame exchanges for the NPCA STAs operating on the NPCA listening channel</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dirty="0">
                <a:ln>
                  <a:noFill/>
                </a:ln>
                <a:solidFill>
                  <a:schemeClr val="tx1"/>
                </a:solidFill>
                <a:effectLst/>
                <a:latin typeface="Times New Roman" pitchFamily="16" charset="0"/>
                <a:ea typeface="MS Gothic" charset="-128"/>
              </a:rPr>
              <a:t>(Rx DL PPDU or Tx TB PPDU)</a:t>
            </a:r>
            <a:endParaRPr kumimoji="0" lang="ko-KR" altLang="en-US" sz="1000" i="0" u="none" strike="noStrike" cap="none" normalizeH="0" baseline="0" dirty="0">
              <a:ln>
                <a:noFill/>
              </a:ln>
              <a:solidFill>
                <a:schemeClr val="tx1"/>
              </a:solidFill>
              <a:effectLst/>
              <a:latin typeface="Times New Roman" pitchFamily="16" charset="0"/>
              <a:ea typeface="MS Gothic" charset="-128"/>
            </a:endParaRPr>
          </a:p>
        </p:txBody>
      </p:sp>
      <p:sp>
        <p:nvSpPr>
          <p:cNvPr id="85" name="직사각형 84">
            <a:extLst>
              <a:ext uri="{FF2B5EF4-FFF2-40B4-BE49-F238E27FC236}">
                <a16:creationId xmlns:a16="http://schemas.microsoft.com/office/drawing/2014/main" id="{07C358AB-A0EB-46E9-D5B7-524078606B57}"/>
              </a:ext>
            </a:extLst>
          </p:cNvPr>
          <p:cNvSpPr/>
          <p:nvPr/>
        </p:nvSpPr>
        <p:spPr bwMode="auto">
          <a:xfrm>
            <a:off x="6370340" y="2829305"/>
            <a:ext cx="3686100" cy="1196124"/>
          </a:xfrm>
          <a:prstGeom prst="rect">
            <a:avLst/>
          </a:prstGeom>
          <a:solidFill>
            <a:srgbClr val="C2FFF0"/>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altLang="ko-KR" sz="1000" dirty="0">
                <a:solidFill>
                  <a:schemeClr val="tx1"/>
                </a:solidFill>
              </a:rPr>
              <a:t>Frame exchanges for the NPCA STAs operating on the NPCA primary channel</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i="0" u="none" strike="noStrike" cap="none" normalizeH="0" baseline="0" dirty="0">
                <a:ln>
                  <a:noFill/>
                </a:ln>
                <a:solidFill>
                  <a:schemeClr val="tx1"/>
                </a:solidFill>
                <a:effectLst/>
                <a:latin typeface="Times New Roman" pitchFamily="16" charset="0"/>
                <a:ea typeface="MS Gothic" charset="-128"/>
              </a:rPr>
              <a:t>(Rx DL PPDU or Tx TB PPDU)</a:t>
            </a:r>
          </a:p>
        </p:txBody>
      </p:sp>
      <p:sp>
        <p:nvSpPr>
          <p:cNvPr id="88" name="TextBox 87">
            <a:extLst>
              <a:ext uri="{FF2B5EF4-FFF2-40B4-BE49-F238E27FC236}">
                <a16:creationId xmlns:a16="http://schemas.microsoft.com/office/drawing/2014/main" id="{DA62069B-4D48-41E8-F391-C1F16E0CB3E3}"/>
              </a:ext>
            </a:extLst>
          </p:cNvPr>
          <p:cNvSpPr txBox="1"/>
          <p:nvPr/>
        </p:nvSpPr>
        <p:spPr>
          <a:xfrm>
            <a:off x="2984672" y="4403075"/>
            <a:ext cx="807072" cy="178053"/>
          </a:xfrm>
          <a:prstGeom prst="rect">
            <a:avLst/>
          </a:prstGeom>
          <a:noFill/>
        </p:spPr>
        <p:txBody>
          <a:bodyPr wrap="square" rtlCol="0">
            <a:spAutoFit/>
          </a:bodyPr>
          <a:lstStyle/>
          <a:p>
            <a:pPr algn="ctr"/>
            <a:r>
              <a:rPr lang="en-US" altLang="ko-KR" sz="800" b="1" dirty="0">
                <a:solidFill>
                  <a:srgbClr val="FF0000"/>
                </a:solidFill>
                <a:highlight>
                  <a:srgbClr val="FFFFFF"/>
                </a:highlight>
              </a:rPr>
              <a:t>PD channel</a:t>
            </a:r>
          </a:p>
        </p:txBody>
      </p:sp>
      <p:sp>
        <p:nvSpPr>
          <p:cNvPr id="92" name="TextBox 91">
            <a:extLst>
              <a:ext uri="{FF2B5EF4-FFF2-40B4-BE49-F238E27FC236}">
                <a16:creationId xmlns:a16="http://schemas.microsoft.com/office/drawing/2014/main" id="{4524E753-466F-08BA-E0AD-A8A9B236856D}"/>
              </a:ext>
            </a:extLst>
          </p:cNvPr>
          <p:cNvSpPr txBox="1"/>
          <p:nvPr/>
        </p:nvSpPr>
        <p:spPr>
          <a:xfrm>
            <a:off x="2063552" y="4938717"/>
            <a:ext cx="950506" cy="415498"/>
          </a:xfrm>
          <a:prstGeom prst="rect">
            <a:avLst/>
          </a:prstGeom>
          <a:noFill/>
        </p:spPr>
        <p:txBody>
          <a:bodyPr wrap="square" rtlCol="0">
            <a:spAutoFit/>
          </a:bodyPr>
          <a:lstStyle/>
          <a:p>
            <a:pPr algn="ctr"/>
            <a:r>
              <a:rPr lang="en-US" altLang="ko-KR" sz="700" b="1" dirty="0">
                <a:solidFill>
                  <a:schemeClr val="tx1"/>
                </a:solidFill>
              </a:rPr>
              <a:t>Packet Detection &amp; Contending channel</a:t>
            </a:r>
          </a:p>
        </p:txBody>
      </p:sp>
      <p:sp>
        <p:nvSpPr>
          <p:cNvPr id="105" name="TextBox 104">
            <a:extLst>
              <a:ext uri="{FF2B5EF4-FFF2-40B4-BE49-F238E27FC236}">
                <a16:creationId xmlns:a16="http://schemas.microsoft.com/office/drawing/2014/main" id="{A3EAC24A-62DD-1EEA-E57B-ECD1096D7A6D}"/>
              </a:ext>
            </a:extLst>
          </p:cNvPr>
          <p:cNvSpPr txBox="1"/>
          <p:nvPr/>
        </p:nvSpPr>
        <p:spPr>
          <a:xfrm>
            <a:off x="10002772" y="4949768"/>
            <a:ext cx="1349812" cy="261610"/>
          </a:xfrm>
          <a:prstGeom prst="rect">
            <a:avLst/>
          </a:prstGeom>
          <a:noFill/>
        </p:spPr>
        <p:txBody>
          <a:bodyPr wrap="square" rtlCol="0">
            <a:spAutoFit/>
          </a:bodyPr>
          <a:lstStyle/>
          <a:p>
            <a:pPr algn="ctr"/>
            <a:r>
              <a:rPr lang="en-US" altLang="ko-KR" sz="1100" dirty="0">
                <a:solidFill>
                  <a:schemeClr val="tx1"/>
                </a:solidFill>
              </a:rPr>
              <a:t>P20</a:t>
            </a:r>
          </a:p>
        </p:txBody>
      </p:sp>
      <p:sp>
        <p:nvSpPr>
          <p:cNvPr id="106" name="TextBox 105">
            <a:extLst>
              <a:ext uri="{FF2B5EF4-FFF2-40B4-BE49-F238E27FC236}">
                <a16:creationId xmlns:a16="http://schemas.microsoft.com/office/drawing/2014/main" id="{888A27C0-085A-A832-05DD-2148CB858CBE}"/>
              </a:ext>
            </a:extLst>
          </p:cNvPr>
          <p:cNvSpPr txBox="1"/>
          <p:nvPr/>
        </p:nvSpPr>
        <p:spPr>
          <a:xfrm>
            <a:off x="10447257" y="4197863"/>
            <a:ext cx="430092" cy="261610"/>
          </a:xfrm>
          <a:prstGeom prst="rect">
            <a:avLst/>
          </a:prstGeom>
          <a:noFill/>
        </p:spPr>
        <p:txBody>
          <a:bodyPr wrap="square" rtlCol="0">
            <a:spAutoFit/>
          </a:bodyPr>
          <a:lstStyle/>
          <a:p>
            <a:pPr algn="ctr"/>
            <a:r>
              <a:rPr lang="en-US" altLang="ko-KR" sz="1100" dirty="0">
                <a:solidFill>
                  <a:schemeClr val="tx1"/>
                </a:solidFill>
              </a:rPr>
              <a:t>S40</a:t>
            </a:r>
          </a:p>
        </p:txBody>
      </p:sp>
      <p:sp>
        <p:nvSpPr>
          <p:cNvPr id="107" name="TextBox 106">
            <a:extLst>
              <a:ext uri="{FF2B5EF4-FFF2-40B4-BE49-F238E27FC236}">
                <a16:creationId xmlns:a16="http://schemas.microsoft.com/office/drawing/2014/main" id="{4F473FF4-A4D5-30EA-842F-36659C6F4A1F}"/>
              </a:ext>
            </a:extLst>
          </p:cNvPr>
          <p:cNvSpPr txBox="1"/>
          <p:nvPr/>
        </p:nvSpPr>
        <p:spPr>
          <a:xfrm>
            <a:off x="10445919" y="3284539"/>
            <a:ext cx="430092" cy="261610"/>
          </a:xfrm>
          <a:prstGeom prst="rect">
            <a:avLst/>
          </a:prstGeom>
          <a:noFill/>
        </p:spPr>
        <p:txBody>
          <a:bodyPr wrap="square" rtlCol="0">
            <a:spAutoFit/>
          </a:bodyPr>
          <a:lstStyle/>
          <a:p>
            <a:pPr algn="ctr"/>
            <a:r>
              <a:rPr lang="en-US" altLang="ko-KR" sz="1100" dirty="0">
                <a:solidFill>
                  <a:schemeClr val="tx1"/>
                </a:solidFill>
              </a:rPr>
              <a:t>S80</a:t>
            </a:r>
          </a:p>
        </p:txBody>
      </p:sp>
      <p:cxnSp>
        <p:nvCxnSpPr>
          <p:cNvPr id="108" name="직선 화살표 연결선 107">
            <a:extLst>
              <a:ext uri="{FF2B5EF4-FFF2-40B4-BE49-F238E27FC236}">
                <a16:creationId xmlns:a16="http://schemas.microsoft.com/office/drawing/2014/main" id="{EA5CC1BB-B967-9616-62FD-6B9E1FD76632}"/>
              </a:ext>
            </a:extLst>
          </p:cNvPr>
          <p:cNvCxnSpPr>
            <a:cxnSpLocks/>
            <a:stCxn id="92" idx="3"/>
          </p:cNvCxnSpPr>
          <p:nvPr/>
        </p:nvCxnSpPr>
        <p:spPr bwMode="auto">
          <a:xfrm flipV="1">
            <a:off x="3014058" y="3161398"/>
            <a:ext cx="91512" cy="1985068"/>
          </a:xfrm>
          <a:prstGeom prst="straightConnector1">
            <a:avLst/>
          </a:prstGeom>
          <a:solidFill>
            <a:srgbClr val="00B8FF"/>
          </a:solidFill>
          <a:ln w="19050" cap="flat" cmpd="sng" algn="ctr">
            <a:solidFill>
              <a:srgbClr val="00B050"/>
            </a:solidFill>
            <a:prstDash val="lgDash"/>
            <a:round/>
            <a:headEnd type="none" w="med" len="med"/>
            <a:tailEnd type="triangle"/>
          </a:ln>
          <a:effectLst/>
        </p:spPr>
      </p:cxnSp>
      <p:sp>
        <p:nvSpPr>
          <p:cNvPr id="115" name="TextBox 114">
            <a:extLst>
              <a:ext uri="{FF2B5EF4-FFF2-40B4-BE49-F238E27FC236}">
                <a16:creationId xmlns:a16="http://schemas.microsoft.com/office/drawing/2014/main" id="{17F413A1-CD40-D0D2-CD47-7DEFACE3D107}"/>
              </a:ext>
            </a:extLst>
          </p:cNvPr>
          <p:cNvSpPr txBox="1"/>
          <p:nvPr/>
        </p:nvSpPr>
        <p:spPr>
          <a:xfrm>
            <a:off x="2642443" y="2824411"/>
            <a:ext cx="1149301" cy="338554"/>
          </a:xfrm>
          <a:prstGeom prst="rect">
            <a:avLst/>
          </a:prstGeom>
          <a:noFill/>
        </p:spPr>
        <p:txBody>
          <a:bodyPr wrap="square" rtlCol="0">
            <a:spAutoFit/>
          </a:bodyPr>
          <a:lstStyle/>
          <a:p>
            <a:pPr algn="ctr"/>
            <a:r>
              <a:rPr lang="en-US" altLang="ko-KR" sz="800" b="1" dirty="0">
                <a:solidFill>
                  <a:srgbClr val="FF0000"/>
                </a:solidFill>
                <a:highlight>
                  <a:srgbClr val="FFFFFF"/>
                </a:highlight>
              </a:rPr>
              <a:t>PD &amp; Contending channel</a:t>
            </a:r>
          </a:p>
        </p:txBody>
      </p:sp>
      <p:grpSp>
        <p:nvGrpSpPr>
          <p:cNvPr id="120" name="그룹 119">
            <a:extLst>
              <a:ext uri="{FF2B5EF4-FFF2-40B4-BE49-F238E27FC236}">
                <a16:creationId xmlns:a16="http://schemas.microsoft.com/office/drawing/2014/main" id="{3EAA0260-E9A4-F82C-EDBA-D5AE79BB81BD}"/>
              </a:ext>
            </a:extLst>
          </p:cNvPr>
          <p:cNvGrpSpPr/>
          <p:nvPr/>
        </p:nvGrpSpPr>
        <p:grpSpPr>
          <a:xfrm>
            <a:off x="4151784" y="2933212"/>
            <a:ext cx="381034" cy="192958"/>
            <a:chOff x="3666576" y="1975405"/>
            <a:chExt cx="359286" cy="181945"/>
          </a:xfrm>
        </p:grpSpPr>
        <p:sp>
          <p:nvSpPr>
            <p:cNvPr id="116" name="평행 사변형 115">
              <a:extLst>
                <a:ext uri="{FF2B5EF4-FFF2-40B4-BE49-F238E27FC236}">
                  <a16:creationId xmlns:a16="http://schemas.microsoft.com/office/drawing/2014/main" id="{BF5451A0-341E-51E7-1EC6-5A7467B8B377}"/>
                </a:ext>
              </a:extLst>
            </p:cNvPr>
            <p:cNvSpPr/>
            <p:nvPr/>
          </p:nvSpPr>
          <p:spPr bwMode="auto">
            <a:xfrm>
              <a:off x="3831221" y="1975405"/>
              <a:ext cx="111607" cy="181945"/>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000" b="0" i="0" u="none" strike="noStrike" cap="none" normalizeH="0" baseline="0">
                <a:ln>
                  <a:noFill/>
                </a:ln>
                <a:solidFill>
                  <a:schemeClr val="bg1"/>
                </a:solidFill>
                <a:effectLst/>
                <a:latin typeface="Times New Roman" pitchFamily="16" charset="0"/>
                <a:ea typeface="MS Gothic" charset="-128"/>
              </a:endParaRPr>
            </a:p>
          </p:txBody>
        </p:sp>
        <p:sp>
          <p:nvSpPr>
            <p:cNvPr id="117" name="평행 사변형 116">
              <a:extLst>
                <a:ext uri="{FF2B5EF4-FFF2-40B4-BE49-F238E27FC236}">
                  <a16:creationId xmlns:a16="http://schemas.microsoft.com/office/drawing/2014/main" id="{4640E952-907D-B8EC-C0D1-841EBA5C439B}"/>
                </a:ext>
              </a:extLst>
            </p:cNvPr>
            <p:cNvSpPr/>
            <p:nvPr/>
          </p:nvSpPr>
          <p:spPr bwMode="auto">
            <a:xfrm>
              <a:off x="3914255" y="1975405"/>
              <a:ext cx="111607" cy="181945"/>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000" b="0" i="0" u="none" strike="noStrike" cap="none" normalizeH="0" baseline="0">
                <a:ln>
                  <a:noFill/>
                </a:ln>
                <a:solidFill>
                  <a:schemeClr val="bg1"/>
                </a:solidFill>
                <a:effectLst/>
                <a:latin typeface="Times New Roman" pitchFamily="16" charset="0"/>
                <a:ea typeface="MS Gothic" charset="-128"/>
              </a:endParaRPr>
            </a:p>
          </p:txBody>
        </p:sp>
        <p:sp>
          <p:nvSpPr>
            <p:cNvPr id="118" name="평행 사변형 117">
              <a:extLst>
                <a:ext uri="{FF2B5EF4-FFF2-40B4-BE49-F238E27FC236}">
                  <a16:creationId xmlns:a16="http://schemas.microsoft.com/office/drawing/2014/main" id="{E10D8887-5A3E-C4CD-B3B7-CEE8414CC907}"/>
                </a:ext>
              </a:extLst>
            </p:cNvPr>
            <p:cNvSpPr/>
            <p:nvPr/>
          </p:nvSpPr>
          <p:spPr bwMode="auto">
            <a:xfrm>
              <a:off x="3666576" y="1975405"/>
              <a:ext cx="111607" cy="181945"/>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000" b="0" i="0" u="none" strike="noStrike" cap="none" normalizeH="0" baseline="0">
                <a:ln>
                  <a:noFill/>
                </a:ln>
                <a:solidFill>
                  <a:schemeClr val="bg1"/>
                </a:solidFill>
                <a:effectLst/>
                <a:latin typeface="Times New Roman" pitchFamily="16" charset="0"/>
                <a:ea typeface="MS Gothic" charset="-128"/>
              </a:endParaRPr>
            </a:p>
          </p:txBody>
        </p:sp>
        <p:sp>
          <p:nvSpPr>
            <p:cNvPr id="119" name="평행 사변형 118">
              <a:extLst>
                <a:ext uri="{FF2B5EF4-FFF2-40B4-BE49-F238E27FC236}">
                  <a16:creationId xmlns:a16="http://schemas.microsoft.com/office/drawing/2014/main" id="{D0AA06F2-305B-BEB9-D9EE-B68B0DF4A0DB}"/>
                </a:ext>
              </a:extLst>
            </p:cNvPr>
            <p:cNvSpPr/>
            <p:nvPr/>
          </p:nvSpPr>
          <p:spPr bwMode="auto">
            <a:xfrm>
              <a:off x="3749609" y="1975405"/>
              <a:ext cx="111607" cy="181945"/>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000" b="0" i="0" u="none" strike="noStrike" cap="none" normalizeH="0" baseline="0">
                <a:ln>
                  <a:noFill/>
                </a:ln>
                <a:solidFill>
                  <a:schemeClr val="bg1"/>
                </a:solidFill>
                <a:effectLst/>
                <a:latin typeface="Times New Roman" pitchFamily="16" charset="0"/>
                <a:ea typeface="MS Gothic" charset="-128"/>
              </a:endParaRPr>
            </a:p>
          </p:txBody>
        </p:sp>
      </p:grpSp>
      <p:sp>
        <p:nvSpPr>
          <p:cNvPr id="123" name="직사각형 122">
            <a:extLst>
              <a:ext uri="{FF2B5EF4-FFF2-40B4-BE49-F238E27FC236}">
                <a16:creationId xmlns:a16="http://schemas.microsoft.com/office/drawing/2014/main" id="{F77E16CD-D746-0894-F870-8B509D7A5C23}"/>
              </a:ext>
            </a:extLst>
          </p:cNvPr>
          <p:cNvSpPr/>
          <p:nvPr/>
        </p:nvSpPr>
        <p:spPr bwMode="auto">
          <a:xfrm>
            <a:off x="4532817" y="4338776"/>
            <a:ext cx="558078" cy="29978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a:ln>
                  <a:noFill/>
                </a:ln>
                <a:solidFill>
                  <a:schemeClr val="tx1"/>
                </a:solidFill>
                <a:effectLst/>
                <a:latin typeface="Times New Roman" pitchFamily="16" charset="0"/>
                <a:ea typeface="MS Gothic" charset="-128"/>
              </a:rPr>
              <a:t>ICF</a:t>
            </a:r>
          </a:p>
        </p:txBody>
      </p:sp>
      <p:sp>
        <p:nvSpPr>
          <p:cNvPr id="125" name="직사각형 124">
            <a:extLst>
              <a:ext uri="{FF2B5EF4-FFF2-40B4-BE49-F238E27FC236}">
                <a16:creationId xmlns:a16="http://schemas.microsoft.com/office/drawing/2014/main" id="{3B7703FA-060E-35BB-1C19-93847D3C6696}"/>
              </a:ext>
            </a:extLst>
          </p:cNvPr>
          <p:cNvSpPr/>
          <p:nvPr/>
        </p:nvSpPr>
        <p:spPr bwMode="auto">
          <a:xfrm rot="16200000">
            <a:off x="10334633" y="3801763"/>
            <a:ext cx="2401612" cy="498385"/>
          </a:xfrm>
          <a:prstGeom prst="rect">
            <a:avLst/>
          </a:prstGeom>
          <a:solidFill>
            <a:srgbClr val="C2FFF0">
              <a:alpha val="50196"/>
            </a:srgbClr>
          </a:solidFill>
          <a:ln w="19050" cap="flat" cmpd="sng" algn="ctr">
            <a:solidFill>
              <a:schemeClr val="tx1"/>
            </a:solidFill>
            <a:prstDash val="dash"/>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50" dirty="0">
                <a:solidFill>
                  <a:schemeClr val="tx1"/>
                </a:solidFill>
              </a:rPr>
              <a:t>Operating channel</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50" b="0" i="0" u="none" strike="noStrike" cap="none" normalizeH="0" baseline="0" dirty="0">
                <a:ln>
                  <a:noFill/>
                </a:ln>
                <a:solidFill>
                  <a:schemeClr val="tx1"/>
                </a:solidFill>
                <a:effectLst/>
                <a:latin typeface="Times New Roman" pitchFamily="16" charset="0"/>
                <a:ea typeface="MS Gothic" charset="-128"/>
              </a:rPr>
              <a:t>(160 MHz STA)</a:t>
            </a:r>
            <a:endParaRPr kumimoji="0" lang="ko-KR" alt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135" name="TextBox 134">
            <a:extLst>
              <a:ext uri="{FF2B5EF4-FFF2-40B4-BE49-F238E27FC236}">
                <a16:creationId xmlns:a16="http://schemas.microsoft.com/office/drawing/2014/main" id="{A300B6CD-3658-4C70-B06E-83CAF2ADB3DD}"/>
              </a:ext>
            </a:extLst>
          </p:cNvPr>
          <p:cNvSpPr txBox="1"/>
          <p:nvPr/>
        </p:nvSpPr>
        <p:spPr>
          <a:xfrm>
            <a:off x="1813586" y="1985673"/>
            <a:ext cx="2194182" cy="769441"/>
          </a:xfrm>
          <a:prstGeom prst="rect">
            <a:avLst/>
          </a:prstGeom>
          <a:noFill/>
          <a:ln>
            <a:solidFill>
              <a:srgbClr val="00CC99"/>
            </a:solidFill>
          </a:ln>
        </p:spPr>
        <p:txBody>
          <a:bodyPr wrap="square">
            <a:spAutoFit/>
          </a:bodyPr>
          <a:lstStyle/>
          <a:p>
            <a:pPr marL="0" indent="0">
              <a:buNone/>
            </a:pPr>
            <a:r>
              <a:rPr lang="en-US" altLang="ko-KR" sz="1100" dirty="0">
                <a:solidFill>
                  <a:schemeClr val="tx1"/>
                </a:solidFill>
              </a:rPr>
              <a:t>1-1. AP and 160 MHz NPCA STAs that support NPCA operation using the NPCA primary channel switch to the NPCA primary channel</a:t>
            </a:r>
          </a:p>
        </p:txBody>
      </p:sp>
      <p:sp>
        <p:nvSpPr>
          <p:cNvPr id="137" name="TextBox 136">
            <a:extLst>
              <a:ext uri="{FF2B5EF4-FFF2-40B4-BE49-F238E27FC236}">
                <a16:creationId xmlns:a16="http://schemas.microsoft.com/office/drawing/2014/main" id="{F2B31B29-0DC3-8B43-126E-C23E0CB26484}"/>
              </a:ext>
            </a:extLst>
          </p:cNvPr>
          <p:cNvSpPr txBox="1"/>
          <p:nvPr/>
        </p:nvSpPr>
        <p:spPr>
          <a:xfrm>
            <a:off x="1813586" y="5349116"/>
            <a:ext cx="2229736" cy="600164"/>
          </a:xfrm>
          <a:prstGeom prst="rect">
            <a:avLst/>
          </a:prstGeom>
          <a:noFill/>
          <a:ln>
            <a:solidFill>
              <a:srgbClr val="FFC000"/>
            </a:solidFill>
          </a:ln>
        </p:spPr>
        <p:txBody>
          <a:bodyPr wrap="square">
            <a:spAutoFit/>
          </a:bodyPr>
          <a:lstStyle/>
          <a:p>
            <a:pPr marL="0" indent="0">
              <a:buNone/>
            </a:pPr>
            <a:r>
              <a:rPr lang="en-US" altLang="ko-KR" sz="1100" dirty="0">
                <a:solidFill>
                  <a:schemeClr val="tx1"/>
                </a:solidFill>
              </a:rPr>
              <a:t>1-2. 80 MHz NPCA STAs switch their packet detection channel to the NPCA listening channel</a:t>
            </a:r>
          </a:p>
        </p:txBody>
      </p:sp>
      <p:sp>
        <p:nvSpPr>
          <p:cNvPr id="140" name="TextBox 139">
            <a:extLst>
              <a:ext uri="{FF2B5EF4-FFF2-40B4-BE49-F238E27FC236}">
                <a16:creationId xmlns:a16="http://schemas.microsoft.com/office/drawing/2014/main" id="{DAB413D2-AA6E-6D89-1DF4-5ED14FC812B1}"/>
              </a:ext>
            </a:extLst>
          </p:cNvPr>
          <p:cNvSpPr txBox="1"/>
          <p:nvPr/>
        </p:nvSpPr>
        <p:spPr>
          <a:xfrm>
            <a:off x="4439816" y="5349116"/>
            <a:ext cx="2148372" cy="430887"/>
          </a:xfrm>
          <a:prstGeom prst="rect">
            <a:avLst/>
          </a:prstGeom>
          <a:noFill/>
          <a:ln>
            <a:solidFill>
              <a:schemeClr val="tx1"/>
            </a:solidFill>
          </a:ln>
        </p:spPr>
        <p:txBody>
          <a:bodyPr wrap="square">
            <a:spAutoFit/>
          </a:bodyPr>
          <a:lstStyle/>
          <a:p>
            <a:pPr marL="0" indent="0">
              <a:buNone/>
            </a:pPr>
            <a:r>
              <a:rPr lang="en-US" altLang="ko-KR" sz="1100" dirty="0">
                <a:solidFill>
                  <a:schemeClr val="tx1"/>
                </a:solidFill>
              </a:rPr>
              <a:t>2. The AP allocates RUs on the S40 to the 80 MHz NPCA STA</a:t>
            </a:r>
          </a:p>
        </p:txBody>
      </p:sp>
      <p:cxnSp>
        <p:nvCxnSpPr>
          <p:cNvPr id="141" name="직선 화살표 연결선 140">
            <a:extLst>
              <a:ext uri="{FF2B5EF4-FFF2-40B4-BE49-F238E27FC236}">
                <a16:creationId xmlns:a16="http://schemas.microsoft.com/office/drawing/2014/main" id="{989A1F93-E524-4BFF-EA34-B7989DDDA3E0}"/>
              </a:ext>
            </a:extLst>
          </p:cNvPr>
          <p:cNvCxnSpPr>
            <a:cxnSpLocks/>
            <a:stCxn id="20" idx="3"/>
          </p:cNvCxnSpPr>
          <p:nvPr/>
        </p:nvCxnSpPr>
        <p:spPr bwMode="auto">
          <a:xfrm>
            <a:off x="2087373" y="2974490"/>
            <a:ext cx="552243"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47" name="직사각형 146">
            <a:extLst>
              <a:ext uri="{FF2B5EF4-FFF2-40B4-BE49-F238E27FC236}">
                <a16:creationId xmlns:a16="http://schemas.microsoft.com/office/drawing/2014/main" id="{D5965573-4A63-75F1-D4F4-EA72A543CA29}"/>
              </a:ext>
            </a:extLst>
          </p:cNvPr>
          <p:cNvSpPr/>
          <p:nvPr/>
        </p:nvSpPr>
        <p:spPr bwMode="auto">
          <a:xfrm>
            <a:off x="4532817" y="3735328"/>
            <a:ext cx="558078" cy="29978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a:ln>
                  <a:noFill/>
                </a:ln>
                <a:solidFill>
                  <a:schemeClr val="tx1"/>
                </a:solidFill>
                <a:effectLst/>
                <a:latin typeface="Times New Roman" pitchFamily="16" charset="0"/>
                <a:ea typeface="MS Gothic" charset="-128"/>
              </a:rPr>
              <a:t>ICF</a:t>
            </a:r>
            <a:endParaRPr kumimoji="0" lang="ko-KR" altLang="en-US" sz="1000" b="0" i="0" u="none" strike="noStrike" cap="none" normalizeH="0" baseline="0" dirty="0">
              <a:ln>
                <a:noFill/>
              </a:ln>
              <a:solidFill>
                <a:schemeClr val="tx1"/>
              </a:solidFill>
              <a:effectLst/>
              <a:latin typeface="Times New Roman" pitchFamily="16" charset="0"/>
              <a:ea typeface="MS Gothic" charset="-128"/>
            </a:endParaRPr>
          </a:p>
        </p:txBody>
      </p:sp>
      <p:sp>
        <p:nvSpPr>
          <p:cNvPr id="148" name="직사각형 147">
            <a:extLst>
              <a:ext uri="{FF2B5EF4-FFF2-40B4-BE49-F238E27FC236}">
                <a16:creationId xmlns:a16="http://schemas.microsoft.com/office/drawing/2014/main" id="{9C2DF8F5-DFC6-7993-778D-6B22FA10694A}"/>
              </a:ext>
            </a:extLst>
          </p:cNvPr>
          <p:cNvSpPr/>
          <p:nvPr/>
        </p:nvSpPr>
        <p:spPr bwMode="auto">
          <a:xfrm>
            <a:off x="4532817" y="3430817"/>
            <a:ext cx="558078" cy="29978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a:ln>
                  <a:noFill/>
                </a:ln>
                <a:solidFill>
                  <a:schemeClr val="tx1"/>
                </a:solidFill>
                <a:effectLst/>
                <a:latin typeface="Times New Roman" pitchFamily="16" charset="0"/>
                <a:ea typeface="MS Gothic" charset="-128"/>
              </a:rPr>
              <a:t>ICF</a:t>
            </a:r>
            <a:endParaRPr kumimoji="0" lang="ko-KR" altLang="en-US" sz="1000" b="0" i="0" u="none" strike="noStrike" cap="none" normalizeH="0" baseline="0" dirty="0">
              <a:ln>
                <a:noFill/>
              </a:ln>
              <a:solidFill>
                <a:schemeClr val="tx1"/>
              </a:solidFill>
              <a:effectLst/>
              <a:latin typeface="Times New Roman" pitchFamily="16" charset="0"/>
              <a:ea typeface="MS Gothic" charset="-128"/>
            </a:endParaRPr>
          </a:p>
        </p:txBody>
      </p:sp>
      <p:sp>
        <p:nvSpPr>
          <p:cNvPr id="149" name="직사각형 148">
            <a:extLst>
              <a:ext uri="{FF2B5EF4-FFF2-40B4-BE49-F238E27FC236}">
                <a16:creationId xmlns:a16="http://schemas.microsoft.com/office/drawing/2014/main" id="{F14806D5-B870-0DC8-4660-C4E31C8F5F94}"/>
              </a:ext>
            </a:extLst>
          </p:cNvPr>
          <p:cNvSpPr/>
          <p:nvPr/>
        </p:nvSpPr>
        <p:spPr bwMode="auto">
          <a:xfrm>
            <a:off x="4532817" y="3131545"/>
            <a:ext cx="558078" cy="29978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a:ln>
                  <a:noFill/>
                </a:ln>
                <a:solidFill>
                  <a:schemeClr val="tx1"/>
                </a:solidFill>
                <a:effectLst/>
                <a:latin typeface="Times New Roman" pitchFamily="16" charset="0"/>
                <a:ea typeface="MS Gothic" charset="-128"/>
              </a:rPr>
              <a:t>ICF</a:t>
            </a:r>
            <a:endParaRPr kumimoji="0" lang="ko-KR" altLang="en-US" sz="1000" b="0" i="0" u="none" strike="noStrike" cap="none" normalizeH="0" baseline="0" dirty="0">
              <a:ln>
                <a:noFill/>
              </a:ln>
              <a:solidFill>
                <a:schemeClr val="tx1"/>
              </a:solidFill>
              <a:effectLst/>
              <a:latin typeface="Times New Roman" pitchFamily="16" charset="0"/>
              <a:ea typeface="MS Gothic" charset="-128"/>
            </a:endParaRPr>
          </a:p>
        </p:txBody>
      </p:sp>
      <p:sp>
        <p:nvSpPr>
          <p:cNvPr id="150" name="직사각형 149">
            <a:extLst>
              <a:ext uri="{FF2B5EF4-FFF2-40B4-BE49-F238E27FC236}">
                <a16:creationId xmlns:a16="http://schemas.microsoft.com/office/drawing/2014/main" id="{D724FC4D-8D23-1C5D-BE0A-2AE734A88395}"/>
              </a:ext>
            </a:extLst>
          </p:cNvPr>
          <p:cNvSpPr/>
          <p:nvPr/>
        </p:nvSpPr>
        <p:spPr bwMode="auto">
          <a:xfrm>
            <a:off x="4532817" y="2827034"/>
            <a:ext cx="558078" cy="29978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a:ln>
                  <a:noFill/>
                </a:ln>
                <a:solidFill>
                  <a:schemeClr val="tx1"/>
                </a:solidFill>
                <a:effectLst/>
                <a:latin typeface="Times New Roman" pitchFamily="16" charset="0"/>
                <a:ea typeface="MS Gothic" charset="-128"/>
              </a:rPr>
              <a:t>ICF</a:t>
            </a:r>
            <a:endParaRPr kumimoji="0" lang="ko-KR" altLang="en-US" sz="1000" b="0" i="0" u="none" strike="noStrike" cap="none" normalizeH="0" baseline="0" dirty="0">
              <a:ln>
                <a:noFill/>
              </a:ln>
              <a:solidFill>
                <a:schemeClr val="tx1"/>
              </a:solidFill>
              <a:effectLst/>
              <a:latin typeface="Times New Roman" pitchFamily="16" charset="0"/>
              <a:ea typeface="MS Gothic" charset="-128"/>
            </a:endParaRPr>
          </a:p>
        </p:txBody>
      </p:sp>
      <p:sp>
        <p:nvSpPr>
          <p:cNvPr id="151" name="직사각형 150">
            <a:extLst>
              <a:ext uri="{FF2B5EF4-FFF2-40B4-BE49-F238E27FC236}">
                <a16:creationId xmlns:a16="http://schemas.microsoft.com/office/drawing/2014/main" id="{1172EEA1-0788-BABF-7308-816C29D06E35}"/>
              </a:ext>
            </a:extLst>
          </p:cNvPr>
          <p:cNvSpPr/>
          <p:nvPr/>
        </p:nvSpPr>
        <p:spPr bwMode="auto">
          <a:xfrm>
            <a:off x="5451579" y="3735328"/>
            <a:ext cx="558078" cy="29978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a:ln>
                  <a:noFill/>
                </a:ln>
                <a:solidFill>
                  <a:schemeClr val="tx1"/>
                </a:solidFill>
                <a:effectLst/>
                <a:latin typeface="Times New Roman" pitchFamily="16" charset="0"/>
                <a:ea typeface="MS Gothic" charset="-128"/>
              </a:rPr>
              <a:t>ICR</a:t>
            </a:r>
            <a:endParaRPr kumimoji="0" lang="ko-KR" altLang="en-US" sz="1000" b="0" i="0" u="none" strike="noStrike" cap="none" normalizeH="0" baseline="0" dirty="0">
              <a:ln>
                <a:noFill/>
              </a:ln>
              <a:solidFill>
                <a:schemeClr val="tx1"/>
              </a:solidFill>
              <a:effectLst/>
              <a:latin typeface="Times New Roman" pitchFamily="16" charset="0"/>
              <a:ea typeface="MS Gothic" charset="-128"/>
            </a:endParaRPr>
          </a:p>
        </p:txBody>
      </p:sp>
      <p:sp>
        <p:nvSpPr>
          <p:cNvPr id="152" name="직사각형 151">
            <a:extLst>
              <a:ext uri="{FF2B5EF4-FFF2-40B4-BE49-F238E27FC236}">
                <a16:creationId xmlns:a16="http://schemas.microsoft.com/office/drawing/2014/main" id="{B0852EF5-EA1A-68D5-CF17-063B43582EE5}"/>
              </a:ext>
            </a:extLst>
          </p:cNvPr>
          <p:cNvSpPr/>
          <p:nvPr/>
        </p:nvSpPr>
        <p:spPr bwMode="auto">
          <a:xfrm>
            <a:off x="5451579" y="3430817"/>
            <a:ext cx="558078" cy="29978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a:ln>
                  <a:noFill/>
                </a:ln>
                <a:solidFill>
                  <a:schemeClr val="tx1"/>
                </a:solidFill>
                <a:effectLst/>
                <a:latin typeface="Times New Roman" pitchFamily="16" charset="0"/>
                <a:ea typeface="MS Gothic" charset="-128"/>
              </a:rPr>
              <a:t>ICR</a:t>
            </a:r>
            <a:endParaRPr kumimoji="0" lang="ko-KR" altLang="en-US" sz="1000" b="0" i="0" u="none" strike="noStrike" cap="none" normalizeH="0" baseline="0" dirty="0">
              <a:ln>
                <a:noFill/>
              </a:ln>
              <a:solidFill>
                <a:schemeClr val="tx1"/>
              </a:solidFill>
              <a:effectLst/>
              <a:latin typeface="Times New Roman" pitchFamily="16" charset="0"/>
              <a:ea typeface="MS Gothic" charset="-128"/>
            </a:endParaRPr>
          </a:p>
        </p:txBody>
      </p:sp>
      <p:sp>
        <p:nvSpPr>
          <p:cNvPr id="153" name="직사각형 152">
            <a:extLst>
              <a:ext uri="{FF2B5EF4-FFF2-40B4-BE49-F238E27FC236}">
                <a16:creationId xmlns:a16="http://schemas.microsoft.com/office/drawing/2014/main" id="{05540D7B-899B-F9AD-CF39-E979B462299A}"/>
              </a:ext>
            </a:extLst>
          </p:cNvPr>
          <p:cNvSpPr/>
          <p:nvPr/>
        </p:nvSpPr>
        <p:spPr bwMode="auto">
          <a:xfrm>
            <a:off x="5451579" y="3131545"/>
            <a:ext cx="558078" cy="29978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a:ln>
                  <a:noFill/>
                </a:ln>
                <a:solidFill>
                  <a:schemeClr val="tx1"/>
                </a:solidFill>
                <a:effectLst/>
                <a:latin typeface="Times New Roman" pitchFamily="16" charset="0"/>
                <a:ea typeface="MS Gothic" charset="-128"/>
              </a:rPr>
              <a:t>ICR</a:t>
            </a:r>
            <a:endParaRPr kumimoji="0" lang="ko-KR" altLang="en-US" sz="1000" b="0" i="0" u="none" strike="noStrike" cap="none" normalizeH="0" baseline="0" dirty="0">
              <a:ln>
                <a:noFill/>
              </a:ln>
              <a:solidFill>
                <a:schemeClr val="tx1"/>
              </a:solidFill>
              <a:effectLst/>
              <a:latin typeface="Times New Roman" pitchFamily="16" charset="0"/>
              <a:ea typeface="MS Gothic" charset="-128"/>
            </a:endParaRPr>
          </a:p>
        </p:txBody>
      </p:sp>
      <p:sp>
        <p:nvSpPr>
          <p:cNvPr id="154" name="직사각형 153">
            <a:extLst>
              <a:ext uri="{FF2B5EF4-FFF2-40B4-BE49-F238E27FC236}">
                <a16:creationId xmlns:a16="http://schemas.microsoft.com/office/drawing/2014/main" id="{06F375DB-D194-AD1B-3C91-F3266FD0B7E8}"/>
              </a:ext>
            </a:extLst>
          </p:cNvPr>
          <p:cNvSpPr/>
          <p:nvPr/>
        </p:nvSpPr>
        <p:spPr bwMode="auto">
          <a:xfrm>
            <a:off x="5451579" y="2827034"/>
            <a:ext cx="558078" cy="299783"/>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a:ln>
                  <a:noFill/>
                </a:ln>
                <a:solidFill>
                  <a:schemeClr val="tx1"/>
                </a:solidFill>
                <a:effectLst/>
                <a:latin typeface="Times New Roman" pitchFamily="16" charset="0"/>
                <a:ea typeface="MS Gothic" charset="-128"/>
              </a:rPr>
              <a:t>ICR</a:t>
            </a:r>
            <a:endParaRPr kumimoji="0" lang="ko-KR" altLang="en-US" sz="1000" b="0" i="0" u="none" strike="noStrike" cap="none" normalizeH="0" baseline="0" dirty="0">
              <a:ln>
                <a:noFill/>
              </a:ln>
              <a:solidFill>
                <a:schemeClr val="tx1"/>
              </a:solidFill>
              <a:effectLst/>
              <a:latin typeface="Times New Roman" pitchFamily="16" charset="0"/>
              <a:ea typeface="MS Gothic" charset="-128"/>
            </a:endParaRPr>
          </a:p>
        </p:txBody>
      </p:sp>
      <p:sp>
        <p:nvSpPr>
          <p:cNvPr id="156" name="TextBox 155">
            <a:extLst>
              <a:ext uri="{FF2B5EF4-FFF2-40B4-BE49-F238E27FC236}">
                <a16:creationId xmlns:a16="http://schemas.microsoft.com/office/drawing/2014/main" id="{CAB3A26F-E601-8C2F-E58D-8B0B27537B68}"/>
              </a:ext>
            </a:extLst>
          </p:cNvPr>
          <p:cNvSpPr txBox="1"/>
          <p:nvPr/>
        </p:nvSpPr>
        <p:spPr>
          <a:xfrm>
            <a:off x="7014960" y="1985673"/>
            <a:ext cx="2681440" cy="600164"/>
          </a:xfrm>
          <a:prstGeom prst="rect">
            <a:avLst/>
          </a:prstGeom>
          <a:noFill/>
          <a:ln>
            <a:solidFill>
              <a:srgbClr val="00CC99"/>
            </a:solidFill>
          </a:ln>
        </p:spPr>
        <p:txBody>
          <a:bodyPr wrap="square">
            <a:spAutoFit/>
          </a:bodyPr>
          <a:lstStyle/>
          <a:p>
            <a:pPr marL="0" indent="0">
              <a:buNone/>
            </a:pPr>
            <a:r>
              <a:rPr lang="en-US" altLang="ko-KR" sz="1100" dirty="0">
                <a:solidFill>
                  <a:schemeClr val="tx1"/>
                </a:solidFill>
              </a:rPr>
              <a:t>3-1. The AP and the NPCA STAs operating on the NPCA Primary channel perform frame exchanges on the (S40) and S80</a:t>
            </a:r>
          </a:p>
        </p:txBody>
      </p:sp>
      <p:sp>
        <p:nvSpPr>
          <p:cNvPr id="158" name="TextBox 157">
            <a:extLst>
              <a:ext uri="{FF2B5EF4-FFF2-40B4-BE49-F238E27FC236}">
                <a16:creationId xmlns:a16="http://schemas.microsoft.com/office/drawing/2014/main" id="{6874B008-9734-3B01-3FA4-E4F118327D9E}"/>
              </a:ext>
            </a:extLst>
          </p:cNvPr>
          <p:cNvSpPr txBox="1"/>
          <p:nvPr/>
        </p:nvSpPr>
        <p:spPr>
          <a:xfrm>
            <a:off x="7014960" y="5349116"/>
            <a:ext cx="2681440" cy="430887"/>
          </a:xfrm>
          <a:prstGeom prst="rect">
            <a:avLst/>
          </a:prstGeom>
          <a:noFill/>
          <a:ln>
            <a:solidFill>
              <a:srgbClr val="FFC000"/>
            </a:solidFill>
          </a:ln>
        </p:spPr>
        <p:txBody>
          <a:bodyPr wrap="square">
            <a:spAutoFit/>
          </a:bodyPr>
          <a:lstStyle/>
          <a:p>
            <a:pPr marL="0" indent="0">
              <a:buNone/>
            </a:pPr>
            <a:r>
              <a:rPr lang="en-US" altLang="ko-KR" sz="1100" dirty="0">
                <a:solidFill>
                  <a:schemeClr val="tx1"/>
                </a:solidFill>
              </a:rPr>
              <a:t>3-2. The AP and the 80 MHz NPCA STA perform frame exchanges on the S40</a:t>
            </a:r>
          </a:p>
        </p:txBody>
      </p:sp>
      <p:sp>
        <p:nvSpPr>
          <p:cNvPr id="160" name="TextBox 159">
            <a:extLst>
              <a:ext uri="{FF2B5EF4-FFF2-40B4-BE49-F238E27FC236}">
                <a16:creationId xmlns:a16="http://schemas.microsoft.com/office/drawing/2014/main" id="{7E4E074B-C960-C2E7-A7C4-BD33DD407EE3}"/>
              </a:ext>
            </a:extLst>
          </p:cNvPr>
          <p:cNvSpPr txBox="1"/>
          <p:nvPr/>
        </p:nvSpPr>
        <p:spPr>
          <a:xfrm>
            <a:off x="3359696" y="2915829"/>
            <a:ext cx="1149301" cy="215444"/>
          </a:xfrm>
          <a:prstGeom prst="rect">
            <a:avLst/>
          </a:prstGeom>
          <a:noFill/>
        </p:spPr>
        <p:txBody>
          <a:bodyPr wrap="square" rtlCol="0">
            <a:spAutoFit/>
          </a:bodyPr>
          <a:lstStyle/>
          <a:p>
            <a:pPr algn="ctr"/>
            <a:r>
              <a:rPr lang="en-US" altLang="ko-KR" sz="800" i="1" dirty="0">
                <a:solidFill>
                  <a:schemeClr val="tx1"/>
                </a:solidFill>
              </a:rPr>
              <a:t>MSD…</a:t>
            </a:r>
          </a:p>
        </p:txBody>
      </p:sp>
      <p:sp>
        <p:nvSpPr>
          <p:cNvPr id="161" name="TextBox 160">
            <a:extLst>
              <a:ext uri="{FF2B5EF4-FFF2-40B4-BE49-F238E27FC236}">
                <a16:creationId xmlns:a16="http://schemas.microsoft.com/office/drawing/2014/main" id="{ACB1F304-F2D9-E626-3B4A-D121C623D145}"/>
              </a:ext>
            </a:extLst>
          </p:cNvPr>
          <p:cNvSpPr txBox="1"/>
          <p:nvPr/>
        </p:nvSpPr>
        <p:spPr>
          <a:xfrm>
            <a:off x="4447225" y="1999502"/>
            <a:ext cx="2140963" cy="600164"/>
          </a:xfrm>
          <a:prstGeom prst="rect">
            <a:avLst/>
          </a:prstGeom>
          <a:noFill/>
          <a:ln>
            <a:solidFill>
              <a:schemeClr val="tx1"/>
            </a:solidFill>
          </a:ln>
        </p:spPr>
        <p:txBody>
          <a:bodyPr wrap="square">
            <a:spAutoFit/>
          </a:bodyPr>
          <a:lstStyle/>
          <a:p>
            <a:pPr marL="0" indent="0">
              <a:buNone/>
            </a:pPr>
            <a:r>
              <a:rPr lang="en-US" altLang="ko-KR" sz="1100" dirty="0">
                <a:solidFill>
                  <a:schemeClr val="tx1"/>
                </a:solidFill>
              </a:rPr>
              <a:t>2. The AP allocates RUs on the S40/S80 to the 160 MHz NPCA STA</a:t>
            </a:r>
          </a:p>
        </p:txBody>
      </p:sp>
      <p:sp>
        <p:nvSpPr>
          <p:cNvPr id="7" name="TextBox 6">
            <a:extLst>
              <a:ext uri="{FF2B5EF4-FFF2-40B4-BE49-F238E27FC236}">
                <a16:creationId xmlns:a16="http://schemas.microsoft.com/office/drawing/2014/main" id="{D41DE35B-62AA-E850-CA5E-324901C62A04}"/>
              </a:ext>
            </a:extLst>
          </p:cNvPr>
          <p:cNvSpPr txBox="1"/>
          <p:nvPr/>
        </p:nvSpPr>
        <p:spPr>
          <a:xfrm>
            <a:off x="1762404" y="4193284"/>
            <a:ext cx="430092" cy="261610"/>
          </a:xfrm>
          <a:prstGeom prst="rect">
            <a:avLst/>
          </a:prstGeom>
          <a:noFill/>
        </p:spPr>
        <p:txBody>
          <a:bodyPr wrap="square" rtlCol="0">
            <a:spAutoFit/>
          </a:bodyPr>
          <a:lstStyle/>
          <a:p>
            <a:pPr algn="ctr"/>
            <a:r>
              <a:rPr lang="en-US" altLang="ko-KR" sz="1100" dirty="0">
                <a:solidFill>
                  <a:schemeClr val="tx1"/>
                </a:solidFill>
              </a:rPr>
              <a:t>S40</a:t>
            </a:r>
          </a:p>
        </p:txBody>
      </p:sp>
      <p:sp>
        <p:nvSpPr>
          <p:cNvPr id="8" name="TextBox 7">
            <a:extLst>
              <a:ext uri="{FF2B5EF4-FFF2-40B4-BE49-F238E27FC236}">
                <a16:creationId xmlns:a16="http://schemas.microsoft.com/office/drawing/2014/main" id="{22907D05-EE9F-D4CA-9716-5AB0D5AABE8F}"/>
              </a:ext>
            </a:extLst>
          </p:cNvPr>
          <p:cNvSpPr txBox="1"/>
          <p:nvPr/>
        </p:nvSpPr>
        <p:spPr>
          <a:xfrm>
            <a:off x="1761066" y="3279960"/>
            <a:ext cx="430092" cy="261610"/>
          </a:xfrm>
          <a:prstGeom prst="rect">
            <a:avLst/>
          </a:prstGeom>
          <a:noFill/>
        </p:spPr>
        <p:txBody>
          <a:bodyPr wrap="square" rtlCol="0">
            <a:spAutoFit/>
          </a:bodyPr>
          <a:lstStyle/>
          <a:p>
            <a:pPr algn="ctr"/>
            <a:r>
              <a:rPr lang="en-US" altLang="ko-KR" sz="1100" dirty="0">
                <a:solidFill>
                  <a:schemeClr val="tx1"/>
                </a:solidFill>
              </a:rPr>
              <a:t>S80</a:t>
            </a:r>
          </a:p>
        </p:txBody>
      </p:sp>
    </p:spTree>
    <p:extLst>
      <p:ext uri="{BB962C8B-B14F-4D97-AF65-F5344CB8AC3E}">
        <p14:creationId xmlns:p14="http://schemas.microsoft.com/office/powerpoint/2010/main" val="2890590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FD6B30E6-27C2-9E49-6D23-4FB5D8E85C38}"/>
              </a:ext>
            </a:extLst>
          </p:cNvPr>
          <p:cNvSpPr>
            <a:spLocks noGrp="1"/>
          </p:cNvSpPr>
          <p:nvPr>
            <p:ph type="title"/>
          </p:nvPr>
        </p:nvSpPr>
        <p:spPr/>
        <p:txBody>
          <a:bodyPr/>
          <a:lstStyle/>
          <a:p>
            <a:r>
              <a:rPr lang="en-US" altLang="ko-KR" dirty="0"/>
              <a:t>Multiple NPCA listening channels</a:t>
            </a:r>
            <a:endParaRPr lang="ko-KR" altLang="en-US" dirty="0"/>
          </a:p>
        </p:txBody>
      </p:sp>
      <p:sp>
        <p:nvSpPr>
          <p:cNvPr id="3" name="슬라이드 번호 개체 틀 2">
            <a:extLst>
              <a:ext uri="{FF2B5EF4-FFF2-40B4-BE49-F238E27FC236}">
                <a16:creationId xmlns:a16="http://schemas.microsoft.com/office/drawing/2014/main" id="{F4E220F3-9E1C-2CF3-D1DA-E719B6DD9EF7}"/>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4" name="바닥글 개체 틀 3">
            <a:extLst>
              <a:ext uri="{FF2B5EF4-FFF2-40B4-BE49-F238E27FC236}">
                <a16:creationId xmlns:a16="http://schemas.microsoft.com/office/drawing/2014/main" id="{83D52037-D4C4-AE24-55F0-482C346F444E}"/>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55B0F32D-17AA-773D-4D34-F13AB19EAF82}"/>
              </a:ext>
            </a:extLst>
          </p:cNvPr>
          <p:cNvSpPr>
            <a:spLocks noGrp="1"/>
          </p:cNvSpPr>
          <p:nvPr>
            <p:ph type="dt" idx="15"/>
          </p:nvPr>
        </p:nvSpPr>
        <p:spPr/>
        <p:txBody>
          <a:bodyPr/>
          <a:lstStyle/>
          <a:p>
            <a:pPr algn="l" eaLnBrk="0" latinLnBrk="0" hangingPunct="0"/>
            <a:r>
              <a:rPr lang="en-US" altLang="ko-KR" kern="0" dirty="0"/>
              <a:t>Nov 2024</a:t>
            </a:r>
            <a:endParaRPr lang="en-GB" altLang="ko-KR" kern="0" dirty="0"/>
          </a:p>
        </p:txBody>
      </p:sp>
      <p:sp>
        <p:nvSpPr>
          <p:cNvPr id="6" name="내용 개체 틀 5">
            <a:extLst>
              <a:ext uri="{FF2B5EF4-FFF2-40B4-BE49-F238E27FC236}">
                <a16:creationId xmlns:a16="http://schemas.microsoft.com/office/drawing/2014/main" id="{955E61D6-157B-628A-90B7-643F6AE0778C}"/>
              </a:ext>
            </a:extLst>
          </p:cNvPr>
          <p:cNvSpPr>
            <a:spLocks noGrp="1"/>
          </p:cNvSpPr>
          <p:nvPr>
            <p:ph idx="1"/>
          </p:nvPr>
        </p:nvSpPr>
        <p:spPr>
          <a:xfrm>
            <a:off x="914401" y="1628800"/>
            <a:ext cx="10361084" cy="4113213"/>
          </a:xfrm>
        </p:spPr>
        <p:txBody>
          <a:bodyPr/>
          <a:lstStyle/>
          <a:p>
            <a:r>
              <a:rPr lang="en-US" altLang="ko-KR" sz="2000" dirty="0">
                <a:solidFill>
                  <a:schemeClr val="tx1"/>
                </a:solidFill>
              </a:rPr>
              <a:t>AP may designate multiple NPCA listening channels</a:t>
            </a:r>
          </a:p>
          <a:p>
            <a:pPr lvl="1"/>
            <a:r>
              <a:rPr lang="en-US" altLang="ko-KR" sz="1600" dirty="0">
                <a:solidFill>
                  <a:schemeClr val="tx1"/>
                </a:solidFill>
              </a:rPr>
              <a:t>Each NPCA listening channel is for each operating BW NPCA STA</a:t>
            </a:r>
          </a:p>
          <a:p>
            <a:pPr lvl="2"/>
            <a:r>
              <a:rPr lang="en-US" altLang="ko-KR" sz="1400" dirty="0">
                <a:solidFill>
                  <a:schemeClr val="tx1"/>
                </a:solidFill>
              </a:rPr>
              <a:t>The NPCA listening channel for a 40 MHz NPCA STA is S20</a:t>
            </a:r>
          </a:p>
          <a:p>
            <a:pPr lvl="2"/>
            <a:r>
              <a:rPr lang="en-US" altLang="ko-KR" sz="1400" dirty="0">
                <a:solidFill>
                  <a:schemeClr val="tx1"/>
                </a:solidFill>
              </a:rPr>
              <a:t>The NPCA listening channel for a 80 MHz NPCA STA is one of the subchannel in S40</a:t>
            </a:r>
          </a:p>
          <a:p>
            <a:pPr lvl="3"/>
            <a:r>
              <a:rPr lang="en-US" altLang="ko-KR" sz="1200" dirty="0">
                <a:solidFill>
                  <a:schemeClr val="tx1"/>
                </a:solidFill>
              </a:rPr>
              <a:t>The AP designates one of the two subchannels as NPCA listening channel for 80 MHz non-AP STAs</a:t>
            </a:r>
          </a:p>
          <a:p>
            <a:pPr lvl="2"/>
            <a:r>
              <a:rPr lang="en-US" altLang="ko-KR" sz="1400" dirty="0">
                <a:solidFill>
                  <a:schemeClr val="tx1"/>
                </a:solidFill>
              </a:rPr>
              <a:t>The NPCA listening channel for 160 MHz NPCA STA is one of the subchannel in S80</a:t>
            </a:r>
          </a:p>
          <a:p>
            <a:pPr lvl="3"/>
            <a:r>
              <a:rPr lang="en-US" altLang="ko-KR" sz="1200" dirty="0">
                <a:solidFill>
                  <a:schemeClr val="tx1"/>
                </a:solidFill>
              </a:rPr>
              <a:t>The AP designates one of the four subchannels as NPCA listening channel for 160 MHz non-AP STAs</a:t>
            </a:r>
          </a:p>
          <a:p>
            <a:pPr marL="457200" lvl="1" indent="0">
              <a:buNone/>
            </a:pPr>
            <a:r>
              <a:rPr lang="en-US" altLang="ko-KR" sz="1400" b="1" dirty="0">
                <a:solidFill>
                  <a:schemeClr val="tx1"/>
                </a:solidFill>
              </a:rPr>
              <a:t>*320 MHz NPCA STAs and NPCA STAs supporting NPCA operation using NPCA primary channel use the NPCA primary channel</a:t>
            </a:r>
          </a:p>
          <a:p>
            <a:pPr lvl="3"/>
            <a:endParaRPr lang="en-US" altLang="ko-KR" sz="1200" dirty="0">
              <a:solidFill>
                <a:schemeClr val="tx1"/>
              </a:solidFill>
            </a:endParaRPr>
          </a:p>
          <a:p>
            <a:pPr lvl="2"/>
            <a:endParaRPr lang="en-US" altLang="ko-KR" sz="1400" dirty="0">
              <a:solidFill>
                <a:schemeClr val="tx1"/>
              </a:solidFill>
            </a:endParaRPr>
          </a:p>
          <a:p>
            <a:pPr lvl="1"/>
            <a:endParaRPr lang="en-US" altLang="ko-KR" sz="1600" dirty="0">
              <a:solidFill>
                <a:schemeClr val="tx1"/>
              </a:solidFill>
            </a:endParaRPr>
          </a:p>
        </p:txBody>
      </p:sp>
      <p:grpSp>
        <p:nvGrpSpPr>
          <p:cNvPr id="46" name="그룹 45">
            <a:extLst>
              <a:ext uri="{FF2B5EF4-FFF2-40B4-BE49-F238E27FC236}">
                <a16:creationId xmlns:a16="http://schemas.microsoft.com/office/drawing/2014/main" id="{74F27081-0C39-2020-0692-6915245029A6}"/>
              </a:ext>
            </a:extLst>
          </p:cNvPr>
          <p:cNvGrpSpPr/>
          <p:nvPr/>
        </p:nvGrpSpPr>
        <p:grpSpPr>
          <a:xfrm>
            <a:off x="1445080" y="4005064"/>
            <a:ext cx="9301840" cy="2380230"/>
            <a:chOff x="263352" y="3678575"/>
            <a:chExt cx="10597984" cy="2711898"/>
          </a:xfrm>
        </p:grpSpPr>
        <p:sp>
          <p:nvSpPr>
            <p:cNvPr id="7" name="직사각형 6">
              <a:extLst>
                <a:ext uri="{FF2B5EF4-FFF2-40B4-BE49-F238E27FC236}">
                  <a16:creationId xmlns:a16="http://schemas.microsoft.com/office/drawing/2014/main" id="{800B41DB-BB92-7496-9B4B-5E8E63E79F6F}"/>
                </a:ext>
              </a:extLst>
            </p:cNvPr>
            <p:cNvSpPr/>
            <p:nvPr/>
          </p:nvSpPr>
          <p:spPr bwMode="auto">
            <a:xfrm>
              <a:off x="3121290" y="3987338"/>
              <a:ext cx="323319" cy="2120448"/>
            </a:xfrm>
            <a:prstGeom prst="rect">
              <a:avLst/>
            </a:prstGeom>
            <a:solidFill>
              <a:srgbClr val="FFC000">
                <a:alpha val="50196"/>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700" b="0" i="0" u="none" strike="noStrike" cap="none" normalizeH="0" baseline="0" dirty="0">
                <a:ln>
                  <a:noFill/>
                </a:ln>
                <a:solidFill>
                  <a:schemeClr val="tx1"/>
                </a:solidFill>
                <a:effectLst/>
                <a:latin typeface="Times New Roman" pitchFamily="16" charset="0"/>
                <a:ea typeface="MS Gothic" charset="-128"/>
              </a:endParaRPr>
            </a:p>
          </p:txBody>
        </p:sp>
        <p:sp>
          <p:nvSpPr>
            <p:cNvPr id="8" name="직사각형 7">
              <a:extLst>
                <a:ext uri="{FF2B5EF4-FFF2-40B4-BE49-F238E27FC236}">
                  <a16:creationId xmlns:a16="http://schemas.microsoft.com/office/drawing/2014/main" id="{F0D556E6-AC2B-E5C1-186A-FCC3D8E744D0}"/>
                </a:ext>
              </a:extLst>
            </p:cNvPr>
            <p:cNvSpPr/>
            <p:nvPr/>
          </p:nvSpPr>
          <p:spPr bwMode="auto">
            <a:xfrm>
              <a:off x="2783632" y="6094414"/>
              <a:ext cx="7857528" cy="294744"/>
            </a:xfrm>
            <a:prstGeom prst="rect">
              <a:avLst/>
            </a:prstGeom>
            <a:solidFill>
              <a:srgbClr val="9F9F9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100" b="1" dirty="0">
                  <a:solidFill>
                    <a:schemeClr val="tx1"/>
                  </a:solidFill>
                </a:rPr>
                <a:t>OBSS TXOP</a:t>
              </a:r>
              <a:endParaRPr kumimoji="0" lang="ko-KR" altLang="en-US" sz="1100" b="1" i="0" u="none" strike="noStrike" cap="none" normalizeH="0" baseline="0" dirty="0">
                <a:ln>
                  <a:noFill/>
                </a:ln>
                <a:solidFill>
                  <a:schemeClr val="tx1"/>
                </a:solidFill>
                <a:effectLst/>
                <a:latin typeface="Times New Roman" pitchFamily="16" charset="0"/>
                <a:ea typeface="MS Gothic" charset="-128"/>
              </a:endParaRPr>
            </a:p>
          </p:txBody>
        </p:sp>
        <p:sp>
          <p:nvSpPr>
            <p:cNvPr id="9" name="TextBox 8">
              <a:extLst>
                <a:ext uri="{FF2B5EF4-FFF2-40B4-BE49-F238E27FC236}">
                  <a16:creationId xmlns:a16="http://schemas.microsoft.com/office/drawing/2014/main" id="{2425FD8E-8B2A-A1FC-4BF5-8217EDC9F867}"/>
                </a:ext>
              </a:extLst>
            </p:cNvPr>
            <p:cNvSpPr txBox="1"/>
            <p:nvPr/>
          </p:nvSpPr>
          <p:spPr>
            <a:xfrm>
              <a:off x="1259679" y="6084781"/>
              <a:ext cx="1349812" cy="261610"/>
            </a:xfrm>
            <a:prstGeom prst="rect">
              <a:avLst/>
            </a:prstGeom>
            <a:noFill/>
          </p:spPr>
          <p:txBody>
            <a:bodyPr wrap="square" rtlCol="0">
              <a:spAutoFit/>
            </a:bodyPr>
            <a:lstStyle/>
            <a:p>
              <a:pPr algn="ctr"/>
              <a:r>
                <a:rPr lang="en-US" altLang="ko-KR" sz="1100" dirty="0">
                  <a:solidFill>
                    <a:schemeClr val="tx1"/>
                  </a:solidFill>
                </a:rPr>
                <a:t>P20</a:t>
              </a:r>
            </a:p>
          </p:txBody>
        </p:sp>
        <p:grpSp>
          <p:nvGrpSpPr>
            <p:cNvPr id="10" name="그룹 9">
              <a:extLst>
                <a:ext uri="{FF2B5EF4-FFF2-40B4-BE49-F238E27FC236}">
                  <a16:creationId xmlns:a16="http://schemas.microsoft.com/office/drawing/2014/main" id="{4C3B2AF5-5FC6-8B45-1C2A-D7469075236E}"/>
                </a:ext>
              </a:extLst>
            </p:cNvPr>
            <p:cNvGrpSpPr/>
            <p:nvPr/>
          </p:nvGrpSpPr>
          <p:grpSpPr>
            <a:xfrm>
              <a:off x="2459374" y="3983795"/>
              <a:ext cx="8401962" cy="2406678"/>
              <a:chOff x="2274558" y="2575288"/>
              <a:chExt cx="6130036" cy="2221864"/>
            </a:xfrm>
          </p:grpSpPr>
          <p:cxnSp>
            <p:nvCxnSpPr>
              <p:cNvPr id="11" name="직선 연결선 10">
                <a:extLst>
                  <a:ext uri="{FF2B5EF4-FFF2-40B4-BE49-F238E27FC236}">
                    <a16:creationId xmlns:a16="http://schemas.microsoft.com/office/drawing/2014/main" id="{F6CF5962-E85B-0D8A-885A-0BF6FD16036A}"/>
                  </a:ext>
                </a:extLst>
              </p:cNvPr>
              <p:cNvCxnSpPr/>
              <p:nvPr/>
            </p:nvCxnSpPr>
            <p:spPr bwMode="auto">
              <a:xfrm>
                <a:off x="2280256" y="2575288"/>
                <a:ext cx="6120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 name="직선 연결선 11">
                <a:extLst>
                  <a:ext uri="{FF2B5EF4-FFF2-40B4-BE49-F238E27FC236}">
                    <a16:creationId xmlns:a16="http://schemas.microsoft.com/office/drawing/2014/main" id="{398976BC-2335-7253-023C-A306412BE715}"/>
                  </a:ext>
                </a:extLst>
              </p:cNvPr>
              <p:cNvCxnSpPr/>
              <p:nvPr/>
            </p:nvCxnSpPr>
            <p:spPr bwMode="auto">
              <a:xfrm>
                <a:off x="2279576" y="3687431"/>
                <a:ext cx="6120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 name="직선 연결선 12">
                <a:extLst>
                  <a:ext uri="{FF2B5EF4-FFF2-40B4-BE49-F238E27FC236}">
                    <a16:creationId xmlns:a16="http://schemas.microsoft.com/office/drawing/2014/main" id="{900A3901-068D-22F5-C834-32EC22CE35A9}"/>
                  </a:ext>
                </a:extLst>
              </p:cNvPr>
              <p:cNvCxnSpPr/>
              <p:nvPr/>
            </p:nvCxnSpPr>
            <p:spPr bwMode="auto">
              <a:xfrm>
                <a:off x="2280256" y="4797152"/>
                <a:ext cx="6120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직선 연결선 13">
                <a:extLst>
                  <a:ext uri="{FF2B5EF4-FFF2-40B4-BE49-F238E27FC236}">
                    <a16:creationId xmlns:a16="http://schemas.microsoft.com/office/drawing/2014/main" id="{77567BC9-44FF-F2F5-F8B4-8E1F95335F77}"/>
                  </a:ext>
                </a:extLst>
              </p:cNvPr>
              <p:cNvCxnSpPr>
                <a:cxnSpLocks/>
              </p:cNvCxnSpPr>
              <p:nvPr/>
            </p:nvCxnSpPr>
            <p:spPr bwMode="auto">
              <a:xfrm>
                <a:off x="2284594" y="4240473"/>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5" name="직선 연결선 14">
                <a:extLst>
                  <a:ext uri="{FF2B5EF4-FFF2-40B4-BE49-F238E27FC236}">
                    <a16:creationId xmlns:a16="http://schemas.microsoft.com/office/drawing/2014/main" id="{231A2BCB-8A1C-E03B-146D-6C9DA1E6994A}"/>
                  </a:ext>
                </a:extLst>
              </p:cNvPr>
              <p:cNvCxnSpPr>
                <a:cxnSpLocks/>
              </p:cNvCxnSpPr>
              <p:nvPr/>
            </p:nvCxnSpPr>
            <p:spPr bwMode="auto">
              <a:xfrm>
                <a:off x="2280256" y="4521476"/>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6" name="직선 연결선 15">
                <a:extLst>
                  <a:ext uri="{FF2B5EF4-FFF2-40B4-BE49-F238E27FC236}">
                    <a16:creationId xmlns:a16="http://schemas.microsoft.com/office/drawing/2014/main" id="{0A0F886A-8BDB-DEA8-5BBE-CAF7642DA8D7}"/>
                  </a:ext>
                </a:extLst>
              </p:cNvPr>
              <p:cNvCxnSpPr>
                <a:cxnSpLocks/>
              </p:cNvCxnSpPr>
              <p:nvPr/>
            </p:nvCxnSpPr>
            <p:spPr bwMode="auto">
              <a:xfrm>
                <a:off x="2279576" y="3966011"/>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7" name="직선 연결선 16">
                <a:extLst>
                  <a:ext uri="{FF2B5EF4-FFF2-40B4-BE49-F238E27FC236}">
                    <a16:creationId xmlns:a16="http://schemas.microsoft.com/office/drawing/2014/main" id="{315B16C2-60CA-F1E1-47F0-74C80CDA65B6}"/>
                  </a:ext>
                </a:extLst>
              </p:cNvPr>
              <p:cNvCxnSpPr>
                <a:cxnSpLocks/>
              </p:cNvCxnSpPr>
              <p:nvPr/>
            </p:nvCxnSpPr>
            <p:spPr bwMode="auto">
              <a:xfrm>
                <a:off x="2279576" y="3098591"/>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8" name="직선 연결선 17">
                <a:extLst>
                  <a:ext uri="{FF2B5EF4-FFF2-40B4-BE49-F238E27FC236}">
                    <a16:creationId xmlns:a16="http://schemas.microsoft.com/office/drawing/2014/main" id="{67C14E81-2DC3-7718-4495-EE16B888B17E}"/>
                  </a:ext>
                </a:extLst>
              </p:cNvPr>
              <p:cNvCxnSpPr>
                <a:cxnSpLocks/>
              </p:cNvCxnSpPr>
              <p:nvPr/>
            </p:nvCxnSpPr>
            <p:spPr bwMode="auto">
              <a:xfrm>
                <a:off x="2275238" y="3379594"/>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9" name="직선 연결선 18">
                <a:extLst>
                  <a:ext uri="{FF2B5EF4-FFF2-40B4-BE49-F238E27FC236}">
                    <a16:creationId xmlns:a16="http://schemas.microsoft.com/office/drawing/2014/main" id="{EFC244D3-6981-DE55-207D-1F8DBF2D4685}"/>
                  </a:ext>
                </a:extLst>
              </p:cNvPr>
              <p:cNvCxnSpPr>
                <a:cxnSpLocks/>
              </p:cNvCxnSpPr>
              <p:nvPr/>
            </p:nvCxnSpPr>
            <p:spPr bwMode="auto">
              <a:xfrm>
                <a:off x="2274558" y="2824129"/>
                <a:ext cx="6120000" cy="0"/>
              </a:xfrm>
              <a:prstGeom prst="line">
                <a:avLst/>
              </a:prstGeom>
              <a:solidFill>
                <a:srgbClr val="00B8FF"/>
              </a:solidFill>
              <a:ln w="9525" cap="flat" cmpd="sng" algn="ctr">
                <a:solidFill>
                  <a:schemeClr val="tx1"/>
                </a:solidFill>
                <a:prstDash val="dash"/>
                <a:round/>
                <a:headEnd type="none" w="med" len="med"/>
                <a:tailEnd type="none" w="med" len="med"/>
              </a:ln>
              <a:effectLst/>
            </p:spPr>
          </p:cxnSp>
        </p:grpSp>
        <p:sp>
          <p:nvSpPr>
            <p:cNvPr id="20" name="TextBox 19">
              <a:extLst>
                <a:ext uri="{FF2B5EF4-FFF2-40B4-BE49-F238E27FC236}">
                  <a16:creationId xmlns:a16="http://schemas.microsoft.com/office/drawing/2014/main" id="{6E8F2292-EECB-4151-B149-05A544880F6D}"/>
                </a:ext>
              </a:extLst>
            </p:cNvPr>
            <p:cNvSpPr txBox="1"/>
            <p:nvPr/>
          </p:nvSpPr>
          <p:spPr>
            <a:xfrm>
              <a:off x="273907" y="3786261"/>
              <a:ext cx="2015312" cy="683793"/>
            </a:xfrm>
            <a:prstGeom prst="rect">
              <a:avLst/>
            </a:prstGeom>
            <a:noFill/>
          </p:spPr>
          <p:txBody>
            <a:bodyPr wrap="square" rtlCol="0">
              <a:spAutoFit/>
            </a:bodyPr>
            <a:lstStyle/>
            <a:p>
              <a:pPr algn="ctr"/>
              <a:r>
                <a:rPr lang="en-US" altLang="ko-KR" sz="1100" dirty="0">
                  <a:solidFill>
                    <a:schemeClr val="tx1"/>
                  </a:solidFill>
                </a:rPr>
                <a:t>NPCA primary channel</a:t>
              </a:r>
            </a:p>
            <a:p>
              <a:pPr algn="ctr"/>
              <a:r>
                <a:rPr lang="en-US" altLang="ko-KR" sz="1100" dirty="0">
                  <a:solidFill>
                    <a:schemeClr val="tx1"/>
                  </a:solidFill>
                </a:rPr>
                <a:t>(for AP and 160 MHz NPCA STAs)</a:t>
              </a:r>
            </a:p>
          </p:txBody>
        </p:sp>
        <p:sp>
          <p:nvSpPr>
            <p:cNvPr id="21" name="TextBox 20">
              <a:extLst>
                <a:ext uri="{FF2B5EF4-FFF2-40B4-BE49-F238E27FC236}">
                  <a16:creationId xmlns:a16="http://schemas.microsoft.com/office/drawing/2014/main" id="{87AAE847-578B-11FA-BDBB-5D0A0A5D60B6}"/>
                </a:ext>
              </a:extLst>
            </p:cNvPr>
            <p:cNvSpPr txBox="1"/>
            <p:nvPr/>
          </p:nvSpPr>
          <p:spPr>
            <a:xfrm>
              <a:off x="3025392" y="3678575"/>
              <a:ext cx="515114" cy="261610"/>
            </a:xfrm>
            <a:prstGeom prst="rect">
              <a:avLst/>
            </a:prstGeom>
            <a:noFill/>
          </p:spPr>
          <p:txBody>
            <a:bodyPr wrap="square" rtlCol="0">
              <a:spAutoFit/>
            </a:bodyPr>
            <a:lstStyle/>
            <a:p>
              <a:pPr algn="ctr"/>
              <a:r>
                <a:rPr lang="en-US" altLang="ko-KR" sz="1100" dirty="0">
                  <a:solidFill>
                    <a:schemeClr val="tx1"/>
                  </a:solidFill>
                </a:rPr>
                <a:t>ICF</a:t>
              </a:r>
            </a:p>
          </p:txBody>
        </p:sp>
        <p:sp>
          <p:nvSpPr>
            <p:cNvPr id="22" name="직사각형 21">
              <a:extLst>
                <a:ext uri="{FF2B5EF4-FFF2-40B4-BE49-F238E27FC236}">
                  <a16:creationId xmlns:a16="http://schemas.microsoft.com/office/drawing/2014/main" id="{DF513691-F681-9C06-0CB5-F724ABC4789B}"/>
                </a:ext>
              </a:extLst>
            </p:cNvPr>
            <p:cNvSpPr/>
            <p:nvPr/>
          </p:nvSpPr>
          <p:spPr bwMode="auto">
            <a:xfrm>
              <a:off x="3640521" y="3985111"/>
              <a:ext cx="323320" cy="2120448"/>
            </a:xfrm>
            <a:prstGeom prst="rect">
              <a:avLst/>
            </a:prstGeom>
            <a:solidFill>
              <a:srgbClr val="FFC000">
                <a:alpha val="50196"/>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700" b="0" i="0" u="none" strike="noStrike" cap="none" normalizeH="0" baseline="0" dirty="0">
                <a:ln>
                  <a:noFill/>
                </a:ln>
                <a:solidFill>
                  <a:schemeClr val="tx1"/>
                </a:solidFill>
                <a:effectLst/>
                <a:latin typeface="Times New Roman" pitchFamily="16" charset="0"/>
                <a:ea typeface="MS Gothic" charset="-128"/>
              </a:endParaRPr>
            </a:p>
          </p:txBody>
        </p:sp>
        <p:sp>
          <p:nvSpPr>
            <p:cNvPr id="23" name="TextBox 22">
              <a:extLst>
                <a:ext uri="{FF2B5EF4-FFF2-40B4-BE49-F238E27FC236}">
                  <a16:creationId xmlns:a16="http://schemas.microsoft.com/office/drawing/2014/main" id="{50CBB3ED-6604-E4BB-2E86-2A9D735E9BDA}"/>
                </a:ext>
              </a:extLst>
            </p:cNvPr>
            <p:cNvSpPr txBox="1"/>
            <p:nvPr/>
          </p:nvSpPr>
          <p:spPr>
            <a:xfrm>
              <a:off x="3511048" y="3679419"/>
              <a:ext cx="582264" cy="261610"/>
            </a:xfrm>
            <a:prstGeom prst="rect">
              <a:avLst/>
            </a:prstGeom>
            <a:noFill/>
          </p:spPr>
          <p:txBody>
            <a:bodyPr wrap="square" rtlCol="0">
              <a:spAutoFit/>
            </a:bodyPr>
            <a:lstStyle/>
            <a:p>
              <a:pPr algn="ctr"/>
              <a:r>
                <a:rPr lang="en-US" altLang="ko-KR" sz="1100" dirty="0">
                  <a:solidFill>
                    <a:schemeClr val="tx1"/>
                  </a:solidFill>
                </a:rPr>
                <a:t>ICR</a:t>
              </a:r>
            </a:p>
          </p:txBody>
        </p:sp>
        <p:sp>
          <p:nvSpPr>
            <p:cNvPr id="24" name="직사각형 23">
              <a:extLst>
                <a:ext uri="{FF2B5EF4-FFF2-40B4-BE49-F238E27FC236}">
                  <a16:creationId xmlns:a16="http://schemas.microsoft.com/office/drawing/2014/main" id="{1CD574DB-4BA2-C82A-017A-D3B451BAF724}"/>
                </a:ext>
              </a:extLst>
            </p:cNvPr>
            <p:cNvSpPr/>
            <p:nvPr/>
          </p:nvSpPr>
          <p:spPr bwMode="auto">
            <a:xfrm>
              <a:off x="4214678" y="3982481"/>
              <a:ext cx="2570437" cy="1209112"/>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a:ln>
                    <a:noFill/>
                  </a:ln>
                  <a:solidFill>
                    <a:schemeClr val="tx1"/>
                  </a:solidFill>
                  <a:effectLst/>
                  <a:latin typeface="Times New Roman" pitchFamily="16" charset="0"/>
                  <a:ea typeface="MS Gothic" charset="-128"/>
                </a:rPr>
                <a:t>RUs for 160 MHz non-AP STAs</a:t>
              </a:r>
              <a:endParaRPr kumimoji="0" lang="ko-KR" altLang="en-US" sz="1000" b="1" i="0" u="none" strike="noStrike" cap="none" normalizeH="0" baseline="0" dirty="0">
                <a:ln>
                  <a:noFill/>
                </a:ln>
                <a:solidFill>
                  <a:schemeClr val="tx1"/>
                </a:solidFill>
                <a:effectLst/>
                <a:latin typeface="Times New Roman" pitchFamily="16" charset="0"/>
                <a:ea typeface="MS Gothic" charset="-128"/>
              </a:endParaRPr>
            </a:p>
          </p:txBody>
        </p:sp>
        <p:sp>
          <p:nvSpPr>
            <p:cNvPr id="25" name="직사각형 24">
              <a:extLst>
                <a:ext uri="{FF2B5EF4-FFF2-40B4-BE49-F238E27FC236}">
                  <a16:creationId xmlns:a16="http://schemas.microsoft.com/office/drawing/2014/main" id="{E3ED365E-2C19-39C0-9435-92128BA91A00}"/>
                </a:ext>
              </a:extLst>
            </p:cNvPr>
            <p:cNvSpPr/>
            <p:nvPr/>
          </p:nvSpPr>
          <p:spPr bwMode="auto">
            <a:xfrm>
              <a:off x="4214678" y="5197888"/>
              <a:ext cx="2570437" cy="588286"/>
            </a:xfrm>
            <a:prstGeom prst="rect">
              <a:avLst/>
            </a:prstGeom>
            <a:solidFill>
              <a:srgbClr val="7FE5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a:ln>
                    <a:noFill/>
                  </a:ln>
                  <a:solidFill>
                    <a:schemeClr val="tx1"/>
                  </a:solidFill>
                  <a:effectLst/>
                  <a:latin typeface="Times New Roman" pitchFamily="16" charset="0"/>
                  <a:ea typeface="MS Gothic" charset="-128"/>
                </a:rPr>
                <a:t>RUs for 160/80 MHz non-AP STAs</a:t>
              </a:r>
              <a:endParaRPr kumimoji="0" lang="ko-KR" altLang="en-US" sz="1000" b="1" i="0" u="none" strike="noStrike" cap="none" normalizeH="0" baseline="0" dirty="0">
                <a:ln>
                  <a:noFill/>
                </a:ln>
                <a:solidFill>
                  <a:schemeClr val="tx1"/>
                </a:solidFill>
                <a:effectLst/>
                <a:latin typeface="Times New Roman" pitchFamily="16" charset="0"/>
                <a:ea typeface="MS Gothic" charset="-128"/>
              </a:endParaRPr>
            </a:p>
          </p:txBody>
        </p:sp>
        <p:sp>
          <p:nvSpPr>
            <p:cNvPr id="26" name="직사각형 25">
              <a:extLst>
                <a:ext uri="{FF2B5EF4-FFF2-40B4-BE49-F238E27FC236}">
                  <a16:creationId xmlns:a16="http://schemas.microsoft.com/office/drawing/2014/main" id="{A0FE9A7A-32AA-5F54-53AA-CF88CB624CC1}"/>
                </a:ext>
              </a:extLst>
            </p:cNvPr>
            <p:cNvSpPr/>
            <p:nvPr/>
          </p:nvSpPr>
          <p:spPr bwMode="auto">
            <a:xfrm>
              <a:off x="7055706" y="5195661"/>
              <a:ext cx="516158" cy="588286"/>
            </a:xfrm>
            <a:prstGeom prst="rect">
              <a:avLst/>
            </a:prstGeom>
            <a:solidFill>
              <a:srgbClr val="7FE5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a:ln>
                    <a:noFill/>
                  </a:ln>
                  <a:solidFill>
                    <a:schemeClr val="tx1"/>
                  </a:solidFill>
                  <a:effectLst/>
                  <a:latin typeface="Times New Roman" pitchFamily="16" charset="0"/>
                  <a:ea typeface="MS Gothic" charset="-128"/>
                </a:rPr>
                <a:t>BA</a:t>
              </a:r>
              <a:endParaRPr kumimoji="0" lang="ko-KR" altLang="en-US" sz="1000" b="0" i="0" u="none" strike="noStrike" cap="none" normalizeH="0" baseline="0" dirty="0">
                <a:ln>
                  <a:noFill/>
                </a:ln>
                <a:solidFill>
                  <a:schemeClr val="tx1"/>
                </a:solidFill>
                <a:effectLst/>
                <a:latin typeface="Times New Roman" pitchFamily="16" charset="0"/>
                <a:ea typeface="MS Gothic" charset="-128"/>
              </a:endParaRPr>
            </a:p>
          </p:txBody>
        </p:sp>
        <p:sp>
          <p:nvSpPr>
            <p:cNvPr id="27" name="직사각형 26">
              <a:extLst>
                <a:ext uri="{FF2B5EF4-FFF2-40B4-BE49-F238E27FC236}">
                  <a16:creationId xmlns:a16="http://schemas.microsoft.com/office/drawing/2014/main" id="{043B4D97-9273-D82B-FD37-A5F2DA25FF61}"/>
                </a:ext>
              </a:extLst>
            </p:cNvPr>
            <p:cNvSpPr/>
            <p:nvPr/>
          </p:nvSpPr>
          <p:spPr bwMode="auto">
            <a:xfrm>
              <a:off x="7055705" y="3982141"/>
              <a:ext cx="516158" cy="1209112"/>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a:ln>
                    <a:noFill/>
                  </a:ln>
                  <a:solidFill>
                    <a:schemeClr val="tx1"/>
                  </a:solidFill>
                  <a:effectLst/>
                  <a:latin typeface="Times New Roman" pitchFamily="16" charset="0"/>
                  <a:ea typeface="MS Gothic" charset="-128"/>
                </a:rPr>
                <a:t>BA</a:t>
              </a:r>
              <a:endParaRPr kumimoji="0" lang="ko-KR" altLang="en-US" sz="1000" b="0" i="0" u="none" strike="noStrike" cap="none" normalizeH="0" baseline="0" dirty="0">
                <a:ln>
                  <a:noFill/>
                </a:ln>
                <a:solidFill>
                  <a:schemeClr val="tx1"/>
                </a:solidFill>
                <a:effectLst/>
                <a:latin typeface="Times New Roman" pitchFamily="16" charset="0"/>
                <a:ea typeface="MS Gothic" charset="-128"/>
              </a:endParaRPr>
            </a:p>
          </p:txBody>
        </p:sp>
        <p:sp>
          <p:nvSpPr>
            <p:cNvPr id="28" name="TextBox 27">
              <a:extLst>
                <a:ext uri="{FF2B5EF4-FFF2-40B4-BE49-F238E27FC236}">
                  <a16:creationId xmlns:a16="http://schemas.microsoft.com/office/drawing/2014/main" id="{749C3C8D-D60E-E700-C6E0-2AAF83603ADA}"/>
                </a:ext>
              </a:extLst>
            </p:cNvPr>
            <p:cNvSpPr txBox="1"/>
            <p:nvPr/>
          </p:nvSpPr>
          <p:spPr>
            <a:xfrm>
              <a:off x="4788894" y="3678575"/>
              <a:ext cx="1450096" cy="261610"/>
            </a:xfrm>
            <a:prstGeom prst="rect">
              <a:avLst/>
            </a:prstGeom>
            <a:noFill/>
          </p:spPr>
          <p:txBody>
            <a:bodyPr wrap="square" rtlCol="0">
              <a:spAutoFit/>
            </a:bodyPr>
            <a:lstStyle/>
            <a:p>
              <a:pPr algn="ctr"/>
              <a:r>
                <a:rPr lang="en-US" altLang="ko-KR" sz="1100" dirty="0">
                  <a:solidFill>
                    <a:schemeClr val="tx1"/>
                  </a:solidFill>
                </a:rPr>
                <a:t>DL MU PPDU</a:t>
              </a:r>
            </a:p>
          </p:txBody>
        </p:sp>
        <p:sp>
          <p:nvSpPr>
            <p:cNvPr id="29" name="TextBox 28">
              <a:extLst>
                <a:ext uri="{FF2B5EF4-FFF2-40B4-BE49-F238E27FC236}">
                  <a16:creationId xmlns:a16="http://schemas.microsoft.com/office/drawing/2014/main" id="{81D49FAB-AD25-D76A-009F-10DBD293C1C7}"/>
                </a:ext>
              </a:extLst>
            </p:cNvPr>
            <p:cNvSpPr txBox="1"/>
            <p:nvPr/>
          </p:nvSpPr>
          <p:spPr>
            <a:xfrm>
              <a:off x="281858" y="5708147"/>
              <a:ext cx="2024982" cy="490928"/>
            </a:xfrm>
            <a:prstGeom prst="rect">
              <a:avLst/>
            </a:prstGeom>
            <a:noFill/>
          </p:spPr>
          <p:txBody>
            <a:bodyPr wrap="square" rtlCol="0">
              <a:spAutoFit/>
            </a:bodyPr>
            <a:lstStyle/>
            <a:p>
              <a:pPr algn="ctr"/>
              <a:r>
                <a:rPr lang="en-US" altLang="ko-KR" sz="1100" b="1" dirty="0">
                  <a:solidFill>
                    <a:schemeClr val="tx1"/>
                  </a:solidFill>
                </a:rPr>
                <a:t>NPCA listening channel 1</a:t>
              </a:r>
            </a:p>
            <a:p>
              <a:pPr algn="ctr"/>
              <a:r>
                <a:rPr lang="en-US" altLang="ko-KR" sz="1100" dirty="0">
                  <a:solidFill>
                    <a:schemeClr val="tx1"/>
                  </a:solidFill>
                </a:rPr>
                <a:t>for 40 MHz NPCA STAs</a:t>
              </a:r>
            </a:p>
          </p:txBody>
        </p:sp>
        <p:sp>
          <p:nvSpPr>
            <p:cNvPr id="30" name="평행 사변형 29">
              <a:extLst>
                <a:ext uri="{FF2B5EF4-FFF2-40B4-BE49-F238E27FC236}">
                  <a16:creationId xmlns:a16="http://schemas.microsoft.com/office/drawing/2014/main" id="{76EC4736-67B5-171B-FD52-8A38A5147CEB}"/>
                </a:ext>
              </a:extLst>
            </p:cNvPr>
            <p:cNvSpPr/>
            <p:nvPr/>
          </p:nvSpPr>
          <p:spPr bwMode="auto">
            <a:xfrm>
              <a:off x="2922787" y="4039143"/>
              <a:ext cx="111607" cy="181945"/>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000" b="0" i="0" u="none" strike="noStrike" cap="none" normalizeH="0" baseline="0">
                <a:ln>
                  <a:noFill/>
                </a:ln>
                <a:solidFill>
                  <a:schemeClr val="bg1"/>
                </a:solidFill>
                <a:effectLst/>
                <a:latin typeface="Times New Roman" pitchFamily="16" charset="0"/>
                <a:ea typeface="MS Gothic" charset="-128"/>
              </a:endParaRPr>
            </a:p>
          </p:txBody>
        </p:sp>
        <p:sp>
          <p:nvSpPr>
            <p:cNvPr id="31" name="평행 사변형 30">
              <a:extLst>
                <a:ext uri="{FF2B5EF4-FFF2-40B4-BE49-F238E27FC236}">
                  <a16:creationId xmlns:a16="http://schemas.microsoft.com/office/drawing/2014/main" id="{4A1B66FB-EBF9-0D86-6EB4-58FF45D46D07}"/>
                </a:ext>
              </a:extLst>
            </p:cNvPr>
            <p:cNvSpPr/>
            <p:nvPr/>
          </p:nvSpPr>
          <p:spPr bwMode="auto">
            <a:xfrm>
              <a:off x="3005821" y="4039143"/>
              <a:ext cx="111607" cy="181945"/>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000" b="0" i="0" u="none" strike="noStrike" cap="none" normalizeH="0" baseline="0">
                <a:ln>
                  <a:noFill/>
                </a:ln>
                <a:solidFill>
                  <a:schemeClr val="bg1"/>
                </a:solidFill>
                <a:effectLst/>
                <a:latin typeface="Times New Roman" pitchFamily="16" charset="0"/>
                <a:ea typeface="MS Gothic" charset="-128"/>
              </a:endParaRPr>
            </a:p>
          </p:txBody>
        </p:sp>
        <p:sp>
          <p:nvSpPr>
            <p:cNvPr id="32" name="평행 사변형 31">
              <a:extLst>
                <a:ext uri="{FF2B5EF4-FFF2-40B4-BE49-F238E27FC236}">
                  <a16:creationId xmlns:a16="http://schemas.microsoft.com/office/drawing/2014/main" id="{6265D738-12BB-1D73-C42D-BC670836DD39}"/>
                </a:ext>
              </a:extLst>
            </p:cNvPr>
            <p:cNvSpPr/>
            <p:nvPr/>
          </p:nvSpPr>
          <p:spPr bwMode="auto">
            <a:xfrm>
              <a:off x="2758142" y="4039143"/>
              <a:ext cx="111607" cy="181945"/>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000" b="0" i="0" u="none" strike="noStrike" cap="none" normalizeH="0" baseline="0">
                <a:ln>
                  <a:noFill/>
                </a:ln>
                <a:solidFill>
                  <a:schemeClr val="bg1"/>
                </a:solidFill>
                <a:effectLst/>
                <a:latin typeface="Times New Roman" pitchFamily="16" charset="0"/>
                <a:ea typeface="MS Gothic" charset="-128"/>
              </a:endParaRPr>
            </a:p>
          </p:txBody>
        </p:sp>
        <p:sp>
          <p:nvSpPr>
            <p:cNvPr id="33" name="평행 사변형 32">
              <a:extLst>
                <a:ext uri="{FF2B5EF4-FFF2-40B4-BE49-F238E27FC236}">
                  <a16:creationId xmlns:a16="http://schemas.microsoft.com/office/drawing/2014/main" id="{A1A3AAEC-1FCD-1D39-73A5-580957F2BB69}"/>
                </a:ext>
              </a:extLst>
            </p:cNvPr>
            <p:cNvSpPr/>
            <p:nvPr/>
          </p:nvSpPr>
          <p:spPr bwMode="auto">
            <a:xfrm>
              <a:off x="2841175" y="4039143"/>
              <a:ext cx="111607" cy="181945"/>
            </a:xfrm>
            <a:prstGeom prst="parallelogram">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000" b="0" i="0" u="none" strike="noStrike" cap="none" normalizeH="0" baseline="0">
                <a:ln>
                  <a:noFill/>
                </a:ln>
                <a:solidFill>
                  <a:schemeClr val="bg1"/>
                </a:solidFill>
                <a:effectLst/>
                <a:latin typeface="Times New Roman" pitchFamily="16" charset="0"/>
                <a:ea typeface="MS Gothic" charset="-128"/>
              </a:endParaRPr>
            </a:p>
          </p:txBody>
        </p:sp>
        <p:cxnSp>
          <p:nvCxnSpPr>
            <p:cNvPr id="34" name="직선 화살표 연결선 33">
              <a:extLst>
                <a:ext uri="{FF2B5EF4-FFF2-40B4-BE49-F238E27FC236}">
                  <a16:creationId xmlns:a16="http://schemas.microsoft.com/office/drawing/2014/main" id="{DD48C3F9-1BCF-2E24-2F13-2768C834052E}"/>
                </a:ext>
              </a:extLst>
            </p:cNvPr>
            <p:cNvCxnSpPr>
              <a:cxnSpLocks/>
              <a:stCxn id="29" idx="3"/>
            </p:cNvCxnSpPr>
            <p:nvPr/>
          </p:nvCxnSpPr>
          <p:spPr bwMode="auto">
            <a:xfrm>
              <a:off x="2306841" y="5953611"/>
              <a:ext cx="534335"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5" name="직사각형 34">
              <a:extLst>
                <a:ext uri="{FF2B5EF4-FFF2-40B4-BE49-F238E27FC236}">
                  <a16:creationId xmlns:a16="http://schemas.microsoft.com/office/drawing/2014/main" id="{C6DD2BB3-A98E-66D5-1D24-F6FDA413A866}"/>
                </a:ext>
              </a:extLst>
            </p:cNvPr>
            <p:cNvSpPr/>
            <p:nvPr/>
          </p:nvSpPr>
          <p:spPr bwMode="auto">
            <a:xfrm>
              <a:off x="7823403" y="3978502"/>
              <a:ext cx="323320" cy="2120448"/>
            </a:xfrm>
            <a:prstGeom prst="rect">
              <a:avLst/>
            </a:prstGeom>
            <a:solidFill>
              <a:srgbClr val="FFC000">
                <a:alpha val="50196"/>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700" b="0" i="0" u="none" strike="noStrike" cap="none" normalizeH="0" baseline="0" dirty="0">
                <a:ln>
                  <a:noFill/>
                </a:ln>
                <a:solidFill>
                  <a:schemeClr val="tx1"/>
                </a:solidFill>
                <a:effectLst/>
                <a:latin typeface="Times New Roman" pitchFamily="16" charset="0"/>
                <a:ea typeface="MS Gothic" charset="-128"/>
              </a:endParaRPr>
            </a:p>
          </p:txBody>
        </p:sp>
        <p:sp>
          <p:nvSpPr>
            <p:cNvPr id="36" name="TextBox 35">
              <a:extLst>
                <a:ext uri="{FF2B5EF4-FFF2-40B4-BE49-F238E27FC236}">
                  <a16:creationId xmlns:a16="http://schemas.microsoft.com/office/drawing/2014/main" id="{F36C32D4-C11A-0E4E-BD1F-94274DC1CABB}"/>
                </a:ext>
              </a:extLst>
            </p:cNvPr>
            <p:cNvSpPr txBox="1"/>
            <p:nvPr/>
          </p:nvSpPr>
          <p:spPr>
            <a:xfrm>
              <a:off x="7693931" y="3678575"/>
              <a:ext cx="582264" cy="261610"/>
            </a:xfrm>
            <a:prstGeom prst="rect">
              <a:avLst/>
            </a:prstGeom>
            <a:noFill/>
          </p:spPr>
          <p:txBody>
            <a:bodyPr wrap="square" rtlCol="0">
              <a:spAutoFit/>
            </a:bodyPr>
            <a:lstStyle/>
            <a:p>
              <a:pPr algn="ctr"/>
              <a:r>
                <a:rPr lang="en-US" altLang="ko-KR" sz="1100" dirty="0">
                  <a:solidFill>
                    <a:schemeClr val="tx1"/>
                  </a:solidFill>
                </a:rPr>
                <a:t>TF</a:t>
              </a:r>
            </a:p>
          </p:txBody>
        </p:sp>
        <p:sp>
          <p:nvSpPr>
            <p:cNvPr id="37" name="직사각형 36">
              <a:extLst>
                <a:ext uri="{FF2B5EF4-FFF2-40B4-BE49-F238E27FC236}">
                  <a16:creationId xmlns:a16="http://schemas.microsoft.com/office/drawing/2014/main" id="{1D5EE178-923B-AC0A-CA38-92878A2670CF}"/>
                </a:ext>
              </a:extLst>
            </p:cNvPr>
            <p:cNvSpPr/>
            <p:nvPr/>
          </p:nvSpPr>
          <p:spPr bwMode="auto">
            <a:xfrm>
              <a:off x="8394316" y="3984199"/>
              <a:ext cx="1470974" cy="1209112"/>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a:solidFill>
                    <a:schemeClr val="tx1"/>
                  </a:solidFill>
                </a:rPr>
                <a:t>from</a:t>
              </a:r>
              <a:r>
                <a:rPr kumimoji="0" lang="en-US" altLang="ko-KR" sz="1000" i="0" u="none" strike="noStrike" cap="none" normalizeH="0" baseline="0" dirty="0">
                  <a:ln>
                    <a:noFill/>
                  </a:ln>
                  <a:solidFill>
                    <a:schemeClr val="tx1"/>
                  </a:solidFill>
                  <a:effectLst/>
                  <a:latin typeface="Times New Roman" pitchFamily="16" charset="0"/>
                  <a:ea typeface="MS Gothic" charset="-128"/>
                </a:rPr>
                <a:t> 160 MHz non-AP STAs</a:t>
              </a:r>
              <a:endParaRPr kumimoji="0" lang="ko-KR" altLang="en-US" sz="1000" i="0" u="none" strike="noStrike" cap="none" normalizeH="0" baseline="0" dirty="0">
                <a:ln>
                  <a:noFill/>
                </a:ln>
                <a:solidFill>
                  <a:schemeClr val="tx1"/>
                </a:solidFill>
                <a:effectLst/>
                <a:latin typeface="Times New Roman" pitchFamily="16" charset="0"/>
                <a:ea typeface="MS Gothic" charset="-128"/>
              </a:endParaRPr>
            </a:p>
          </p:txBody>
        </p:sp>
        <p:sp>
          <p:nvSpPr>
            <p:cNvPr id="38" name="직사각형 37">
              <a:extLst>
                <a:ext uri="{FF2B5EF4-FFF2-40B4-BE49-F238E27FC236}">
                  <a16:creationId xmlns:a16="http://schemas.microsoft.com/office/drawing/2014/main" id="{4B5F04D7-C835-671D-A600-6C029D314DE3}"/>
                </a:ext>
              </a:extLst>
            </p:cNvPr>
            <p:cNvSpPr/>
            <p:nvPr/>
          </p:nvSpPr>
          <p:spPr bwMode="auto">
            <a:xfrm>
              <a:off x="8394316" y="5199606"/>
              <a:ext cx="1470974" cy="588286"/>
            </a:xfrm>
            <a:prstGeom prst="rect">
              <a:avLst/>
            </a:prstGeom>
            <a:solidFill>
              <a:srgbClr val="7FE5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a:solidFill>
                    <a:schemeClr val="tx1"/>
                  </a:solidFill>
                </a:rPr>
                <a:t>from</a:t>
              </a:r>
              <a:r>
                <a:rPr kumimoji="0" lang="en-US" altLang="ko-KR" sz="1000" i="0" u="none" strike="noStrike" cap="none" normalizeH="0" baseline="0" dirty="0">
                  <a:ln>
                    <a:noFill/>
                  </a:ln>
                  <a:solidFill>
                    <a:schemeClr val="tx1"/>
                  </a:solidFill>
                  <a:effectLst/>
                  <a:latin typeface="Times New Roman" pitchFamily="16" charset="0"/>
                  <a:ea typeface="MS Gothic" charset="-128"/>
                </a:rPr>
                <a:t> 160/80 MHz non-AP STAs</a:t>
              </a:r>
              <a:endParaRPr kumimoji="0" lang="ko-KR" altLang="en-US" sz="1000" i="0" u="none" strike="noStrike" cap="none" normalizeH="0" baseline="0" dirty="0">
                <a:ln>
                  <a:noFill/>
                </a:ln>
                <a:solidFill>
                  <a:schemeClr val="tx1"/>
                </a:solidFill>
                <a:effectLst/>
                <a:latin typeface="Times New Roman" pitchFamily="16" charset="0"/>
                <a:ea typeface="MS Gothic" charset="-128"/>
              </a:endParaRPr>
            </a:p>
          </p:txBody>
        </p:sp>
        <p:sp>
          <p:nvSpPr>
            <p:cNvPr id="39" name="TextBox 38">
              <a:extLst>
                <a:ext uri="{FF2B5EF4-FFF2-40B4-BE49-F238E27FC236}">
                  <a16:creationId xmlns:a16="http://schemas.microsoft.com/office/drawing/2014/main" id="{37C64568-34B5-F693-B973-3497AEA65E3D}"/>
                </a:ext>
              </a:extLst>
            </p:cNvPr>
            <p:cNvSpPr txBox="1"/>
            <p:nvPr/>
          </p:nvSpPr>
          <p:spPr>
            <a:xfrm>
              <a:off x="8394284" y="3681790"/>
              <a:ext cx="1450096" cy="261610"/>
            </a:xfrm>
            <a:prstGeom prst="rect">
              <a:avLst/>
            </a:prstGeom>
            <a:noFill/>
          </p:spPr>
          <p:txBody>
            <a:bodyPr wrap="square" rtlCol="0">
              <a:spAutoFit/>
            </a:bodyPr>
            <a:lstStyle/>
            <a:p>
              <a:pPr algn="ctr"/>
              <a:r>
                <a:rPr lang="en-US" altLang="ko-KR" sz="1100" dirty="0">
                  <a:solidFill>
                    <a:schemeClr val="tx1"/>
                  </a:solidFill>
                </a:rPr>
                <a:t>TB PPDU</a:t>
              </a:r>
            </a:p>
          </p:txBody>
        </p:sp>
        <p:sp>
          <p:nvSpPr>
            <p:cNvPr id="40" name="직사각형 39">
              <a:extLst>
                <a:ext uri="{FF2B5EF4-FFF2-40B4-BE49-F238E27FC236}">
                  <a16:creationId xmlns:a16="http://schemas.microsoft.com/office/drawing/2014/main" id="{21706737-342F-3110-1681-70546691747F}"/>
                </a:ext>
              </a:extLst>
            </p:cNvPr>
            <p:cNvSpPr/>
            <p:nvPr/>
          </p:nvSpPr>
          <p:spPr bwMode="auto">
            <a:xfrm>
              <a:off x="10091941" y="3991202"/>
              <a:ext cx="323320" cy="2120448"/>
            </a:xfrm>
            <a:prstGeom prst="rect">
              <a:avLst/>
            </a:prstGeom>
            <a:solidFill>
              <a:srgbClr val="FFC000">
                <a:alpha val="50196"/>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700" b="0" i="0" u="none" strike="noStrike" cap="none" normalizeH="0" baseline="0" dirty="0">
                <a:ln>
                  <a:noFill/>
                </a:ln>
                <a:solidFill>
                  <a:schemeClr val="tx1"/>
                </a:solidFill>
                <a:effectLst/>
                <a:latin typeface="Times New Roman" pitchFamily="16" charset="0"/>
                <a:ea typeface="MS Gothic" charset="-128"/>
              </a:endParaRPr>
            </a:p>
          </p:txBody>
        </p:sp>
        <p:sp>
          <p:nvSpPr>
            <p:cNvPr id="41" name="TextBox 40">
              <a:extLst>
                <a:ext uri="{FF2B5EF4-FFF2-40B4-BE49-F238E27FC236}">
                  <a16:creationId xmlns:a16="http://schemas.microsoft.com/office/drawing/2014/main" id="{740E6EBC-FAF8-53C3-095A-68CB9B89BBE9}"/>
                </a:ext>
              </a:extLst>
            </p:cNvPr>
            <p:cNvSpPr txBox="1"/>
            <p:nvPr/>
          </p:nvSpPr>
          <p:spPr>
            <a:xfrm>
              <a:off x="9956119" y="3691275"/>
              <a:ext cx="582264" cy="261610"/>
            </a:xfrm>
            <a:prstGeom prst="rect">
              <a:avLst/>
            </a:prstGeom>
            <a:noFill/>
          </p:spPr>
          <p:txBody>
            <a:bodyPr wrap="square" rtlCol="0">
              <a:spAutoFit/>
            </a:bodyPr>
            <a:lstStyle/>
            <a:p>
              <a:pPr algn="ctr"/>
              <a:r>
                <a:rPr lang="en-US" altLang="ko-KR" sz="1100" dirty="0">
                  <a:solidFill>
                    <a:schemeClr val="tx1"/>
                  </a:solidFill>
                </a:rPr>
                <a:t>BA</a:t>
              </a:r>
            </a:p>
          </p:txBody>
        </p:sp>
        <p:sp>
          <p:nvSpPr>
            <p:cNvPr id="42" name="TextBox 41">
              <a:extLst>
                <a:ext uri="{FF2B5EF4-FFF2-40B4-BE49-F238E27FC236}">
                  <a16:creationId xmlns:a16="http://schemas.microsoft.com/office/drawing/2014/main" id="{F240E3C1-044A-7BC4-42D6-BCC95233341C}"/>
                </a:ext>
              </a:extLst>
            </p:cNvPr>
            <p:cNvSpPr txBox="1"/>
            <p:nvPr/>
          </p:nvSpPr>
          <p:spPr>
            <a:xfrm>
              <a:off x="263352" y="5105204"/>
              <a:ext cx="2024982" cy="490928"/>
            </a:xfrm>
            <a:prstGeom prst="rect">
              <a:avLst/>
            </a:prstGeom>
            <a:noFill/>
          </p:spPr>
          <p:txBody>
            <a:bodyPr wrap="square" rtlCol="0">
              <a:spAutoFit/>
            </a:bodyPr>
            <a:lstStyle/>
            <a:p>
              <a:pPr algn="ctr"/>
              <a:r>
                <a:rPr lang="en-US" altLang="ko-KR" sz="1100" b="1" dirty="0">
                  <a:solidFill>
                    <a:schemeClr val="tx1"/>
                  </a:solidFill>
                </a:rPr>
                <a:t>NPCA listening channel 2</a:t>
              </a:r>
            </a:p>
            <a:p>
              <a:pPr algn="ctr"/>
              <a:r>
                <a:rPr lang="en-US" altLang="ko-KR" sz="1100" dirty="0">
                  <a:solidFill>
                    <a:schemeClr val="tx1"/>
                  </a:solidFill>
                </a:rPr>
                <a:t>for 80 MHz NPCA STAs</a:t>
              </a:r>
            </a:p>
          </p:txBody>
        </p:sp>
        <p:cxnSp>
          <p:nvCxnSpPr>
            <p:cNvPr id="43" name="직선 화살표 연결선 42">
              <a:extLst>
                <a:ext uri="{FF2B5EF4-FFF2-40B4-BE49-F238E27FC236}">
                  <a16:creationId xmlns:a16="http://schemas.microsoft.com/office/drawing/2014/main" id="{9A50D82A-9975-591B-796B-BD86722516F1}"/>
                </a:ext>
              </a:extLst>
            </p:cNvPr>
            <p:cNvCxnSpPr>
              <a:cxnSpLocks/>
              <a:stCxn id="42" idx="3"/>
            </p:cNvCxnSpPr>
            <p:nvPr/>
          </p:nvCxnSpPr>
          <p:spPr bwMode="auto">
            <a:xfrm>
              <a:off x="2288334" y="5350669"/>
              <a:ext cx="552841"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7" name="직선 화살표 연결선 46">
              <a:extLst>
                <a:ext uri="{FF2B5EF4-FFF2-40B4-BE49-F238E27FC236}">
                  <a16:creationId xmlns:a16="http://schemas.microsoft.com/office/drawing/2014/main" id="{C22D26B5-0EDF-2183-50DF-DB738D525636}"/>
                </a:ext>
              </a:extLst>
            </p:cNvPr>
            <p:cNvCxnSpPr>
              <a:cxnSpLocks/>
              <a:stCxn id="20" idx="3"/>
              <a:endCxn id="32" idx="5"/>
            </p:cNvCxnSpPr>
            <p:nvPr/>
          </p:nvCxnSpPr>
          <p:spPr bwMode="auto">
            <a:xfrm>
              <a:off x="2289218" y="4128157"/>
              <a:ext cx="482875" cy="195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2" name="직사각형 51">
              <a:extLst>
                <a:ext uri="{FF2B5EF4-FFF2-40B4-BE49-F238E27FC236}">
                  <a16:creationId xmlns:a16="http://schemas.microsoft.com/office/drawing/2014/main" id="{8F6B05BC-9C87-EA5E-B42B-7646937431C4}"/>
                </a:ext>
              </a:extLst>
            </p:cNvPr>
            <p:cNvSpPr/>
            <p:nvPr/>
          </p:nvSpPr>
          <p:spPr bwMode="auto">
            <a:xfrm>
              <a:off x="4218951" y="5794839"/>
              <a:ext cx="2570437" cy="294744"/>
            </a:xfrm>
            <a:prstGeom prst="rect">
              <a:avLst/>
            </a:prstGeom>
            <a:solidFill>
              <a:schemeClr val="accent6">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a:ln>
                    <a:noFill/>
                  </a:ln>
                  <a:solidFill>
                    <a:schemeClr val="tx1"/>
                  </a:solidFill>
                  <a:effectLst/>
                  <a:latin typeface="Times New Roman" pitchFamily="16" charset="0"/>
                  <a:ea typeface="MS Gothic" charset="-128"/>
                </a:rPr>
                <a:t>RUs for 160/80/40 MHz non-AP STAs</a:t>
              </a:r>
              <a:endParaRPr kumimoji="0" lang="ko-KR" altLang="en-US" sz="1000" b="1" i="0" u="none" strike="noStrike" cap="none" normalizeH="0" baseline="0" dirty="0">
                <a:ln>
                  <a:noFill/>
                </a:ln>
                <a:solidFill>
                  <a:schemeClr val="tx1"/>
                </a:solidFill>
                <a:effectLst/>
                <a:latin typeface="Times New Roman" pitchFamily="16" charset="0"/>
                <a:ea typeface="MS Gothic" charset="-128"/>
              </a:endParaRPr>
            </a:p>
          </p:txBody>
        </p:sp>
        <p:sp>
          <p:nvSpPr>
            <p:cNvPr id="53" name="직사각형 52">
              <a:extLst>
                <a:ext uri="{FF2B5EF4-FFF2-40B4-BE49-F238E27FC236}">
                  <a16:creationId xmlns:a16="http://schemas.microsoft.com/office/drawing/2014/main" id="{9552C5DF-FDBA-CE5D-65F4-C55282FF8362}"/>
                </a:ext>
              </a:extLst>
            </p:cNvPr>
            <p:cNvSpPr/>
            <p:nvPr/>
          </p:nvSpPr>
          <p:spPr bwMode="auto">
            <a:xfrm>
              <a:off x="7053936" y="5788147"/>
              <a:ext cx="517927" cy="310803"/>
            </a:xfrm>
            <a:prstGeom prst="rect">
              <a:avLst/>
            </a:prstGeom>
            <a:solidFill>
              <a:schemeClr val="accent6">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1000" b="0" i="0" u="none" strike="noStrike" cap="none" normalizeH="0" baseline="0" dirty="0">
                  <a:ln>
                    <a:noFill/>
                  </a:ln>
                  <a:solidFill>
                    <a:schemeClr val="tx1"/>
                  </a:solidFill>
                  <a:effectLst/>
                  <a:latin typeface="Times New Roman" pitchFamily="16" charset="0"/>
                  <a:ea typeface="MS Gothic" charset="-128"/>
                </a:rPr>
                <a:t>BA</a:t>
              </a:r>
              <a:endParaRPr kumimoji="0" lang="ko-KR" altLang="en-US" sz="1000" b="1" i="0" u="none" strike="noStrike" cap="none" normalizeH="0" baseline="0" dirty="0">
                <a:ln>
                  <a:noFill/>
                </a:ln>
                <a:solidFill>
                  <a:schemeClr val="tx1"/>
                </a:solidFill>
                <a:effectLst/>
                <a:latin typeface="Times New Roman" pitchFamily="16" charset="0"/>
                <a:ea typeface="MS Gothic" charset="-128"/>
              </a:endParaRPr>
            </a:p>
          </p:txBody>
        </p:sp>
        <p:sp>
          <p:nvSpPr>
            <p:cNvPr id="54" name="직사각형 53">
              <a:extLst>
                <a:ext uri="{FF2B5EF4-FFF2-40B4-BE49-F238E27FC236}">
                  <a16:creationId xmlns:a16="http://schemas.microsoft.com/office/drawing/2014/main" id="{8E348632-4874-6DE5-5DCD-38D0CBBD6E53}"/>
                </a:ext>
              </a:extLst>
            </p:cNvPr>
            <p:cNvSpPr/>
            <p:nvPr/>
          </p:nvSpPr>
          <p:spPr bwMode="auto">
            <a:xfrm>
              <a:off x="8392548" y="5788147"/>
              <a:ext cx="1470973" cy="310803"/>
            </a:xfrm>
            <a:prstGeom prst="rect">
              <a:avLst/>
            </a:prstGeom>
            <a:solidFill>
              <a:schemeClr val="accent6">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00" dirty="0">
                  <a:solidFill>
                    <a:schemeClr val="tx1"/>
                  </a:solidFill>
                </a:rPr>
                <a:t>from</a:t>
              </a:r>
              <a:r>
                <a:rPr kumimoji="0" lang="en-US" altLang="ko-KR" sz="1000" i="0" u="none" strike="noStrike" cap="none" normalizeH="0" baseline="0" dirty="0">
                  <a:ln>
                    <a:noFill/>
                  </a:ln>
                  <a:solidFill>
                    <a:schemeClr val="tx1"/>
                  </a:solidFill>
                  <a:effectLst/>
                  <a:latin typeface="Times New Roman" pitchFamily="16" charset="0"/>
                  <a:ea typeface="MS Gothic" charset="-128"/>
                </a:rPr>
                <a:t> 160/80/40 MHz non-AP STAs</a:t>
              </a:r>
              <a:endParaRPr kumimoji="0" lang="ko-KR" altLang="en-US" sz="1000" i="0" u="none" strike="noStrike" cap="none" normalizeH="0" baseline="0" dirty="0">
                <a:ln>
                  <a:noFill/>
                </a:ln>
                <a:solidFill>
                  <a:schemeClr val="tx1"/>
                </a:solidFill>
                <a:effectLst/>
                <a:latin typeface="Times New Roman" pitchFamily="16" charset="0"/>
                <a:ea typeface="MS Gothic" charset="-128"/>
              </a:endParaRPr>
            </a:p>
          </p:txBody>
        </p:sp>
      </p:grpSp>
    </p:spTree>
    <p:extLst>
      <p:ext uri="{BB962C8B-B14F-4D97-AF65-F5344CB8AC3E}">
        <p14:creationId xmlns:p14="http://schemas.microsoft.com/office/powerpoint/2010/main" val="9684706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3F7FD11-5B96-E80D-8722-11428FBFBA95}"/>
              </a:ext>
            </a:extLst>
          </p:cNvPr>
          <p:cNvSpPr>
            <a:spLocks noGrp="1"/>
          </p:cNvSpPr>
          <p:nvPr>
            <p:ph type="title"/>
          </p:nvPr>
        </p:nvSpPr>
        <p:spPr/>
        <p:txBody>
          <a:bodyPr/>
          <a:lstStyle/>
          <a:p>
            <a:r>
              <a:rPr lang="en-US" altLang="ko-KR" sz="3200" dirty="0"/>
              <a:t>Summary</a:t>
            </a:r>
            <a:endParaRPr lang="ko-KR" altLang="en-US" dirty="0"/>
          </a:p>
        </p:txBody>
      </p:sp>
      <p:sp>
        <p:nvSpPr>
          <p:cNvPr id="3" name="슬라이드 번호 개체 틀 2">
            <a:extLst>
              <a:ext uri="{FF2B5EF4-FFF2-40B4-BE49-F238E27FC236}">
                <a16:creationId xmlns:a16="http://schemas.microsoft.com/office/drawing/2014/main" id="{B6E29E6D-881A-762F-8F47-D62A28B777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4" name="바닥글 개체 틀 3">
            <a:extLst>
              <a:ext uri="{FF2B5EF4-FFF2-40B4-BE49-F238E27FC236}">
                <a16:creationId xmlns:a16="http://schemas.microsoft.com/office/drawing/2014/main" id="{35C89395-4548-1E78-16A2-3920171F136B}"/>
              </a:ext>
            </a:extLst>
          </p:cNvPr>
          <p:cNvSpPr>
            <a:spLocks noGrp="1"/>
          </p:cNvSpPr>
          <p:nvPr>
            <p:ph type="ftr" idx="14"/>
          </p:nvPr>
        </p:nvSpPr>
        <p:spPr/>
        <p:txBody>
          <a:bodyPr/>
          <a:lstStyle/>
          <a:p>
            <a:pPr eaLnBrk="0" latinLnBrk="0" hangingPunct="0"/>
            <a:r>
              <a:rPr lang="en-GB" altLang="ko-KR" b="0" kern="0"/>
              <a:t>Sanghyun Kim (WILUS), et al.</a:t>
            </a:r>
            <a:endParaRPr lang="en-GB" altLang="ko-KR" b="0" kern="0" dirty="0"/>
          </a:p>
        </p:txBody>
      </p:sp>
      <p:sp>
        <p:nvSpPr>
          <p:cNvPr id="5" name="날짜 개체 틀 4">
            <a:extLst>
              <a:ext uri="{FF2B5EF4-FFF2-40B4-BE49-F238E27FC236}">
                <a16:creationId xmlns:a16="http://schemas.microsoft.com/office/drawing/2014/main" id="{25856326-68A2-A8CC-ED82-F8ADA1201116}"/>
              </a:ext>
            </a:extLst>
          </p:cNvPr>
          <p:cNvSpPr>
            <a:spLocks noGrp="1"/>
          </p:cNvSpPr>
          <p:nvPr>
            <p:ph type="dt" idx="15"/>
          </p:nvPr>
        </p:nvSpPr>
        <p:spPr/>
        <p:txBody>
          <a:bodyPr/>
          <a:lstStyle/>
          <a:p>
            <a:pPr algn="l" eaLnBrk="0" latinLnBrk="0" hangingPunct="0"/>
            <a:r>
              <a:rPr lang="en-US" altLang="ko-KR" kern="0" dirty="0"/>
              <a:t>Nov 2024</a:t>
            </a:r>
            <a:endParaRPr lang="en-GB" altLang="ko-KR" kern="0" dirty="0"/>
          </a:p>
        </p:txBody>
      </p:sp>
      <p:sp>
        <p:nvSpPr>
          <p:cNvPr id="6" name="내용 개체 틀 5">
            <a:extLst>
              <a:ext uri="{FF2B5EF4-FFF2-40B4-BE49-F238E27FC236}">
                <a16:creationId xmlns:a16="http://schemas.microsoft.com/office/drawing/2014/main" id="{4E3721CE-F72B-EFA2-C2FE-8DA69577197E}"/>
              </a:ext>
            </a:extLst>
          </p:cNvPr>
          <p:cNvSpPr>
            <a:spLocks noGrp="1"/>
          </p:cNvSpPr>
          <p:nvPr>
            <p:ph idx="1"/>
          </p:nvPr>
        </p:nvSpPr>
        <p:spPr/>
        <p:txBody>
          <a:bodyPr/>
          <a:lstStyle/>
          <a:p>
            <a:r>
              <a:rPr lang="en-US" altLang="ko-KR" sz="2000" dirty="0">
                <a:latin typeface="Times New Roman"/>
                <a:ea typeface="MS Gothic"/>
              </a:rPr>
              <a:t>The introduction of an NPCA listening channel has been proposed</a:t>
            </a:r>
          </a:p>
          <a:p>
            <a:pPr lvl="1"/>
            <a:r>
              <a:rPr lang="en-US" altLang="ko-KR" sz="1800" dirty="0">
                <a:solidFill>
                  <a:schemeClr val="tx1"/>
                </a:solidFill>
              </a:rPr>
              <a:t>NPCA listening channel is a channel for frame exchanges and is not for a channel for contention</a:t>
            </a:r>
          </a:p>
          <a:p>
            <a:pPr lvl="1"/>
            <a:r>
              <a:rPr lang="en-US" altLang="ko-KR" sz="1800" dirty="0">
                <a:latin typeface="Times New Roman"/>
                <a:ea typeface="MS Gothic"/>
              </a:rPr>
              <a:t>An AP may designate one or more NPCA listening channel for the NPCA STAs </a:t>
            </a:r>
            <a:endParaRPr lang="en-US" altLang="ko-KR" sz="1400" dirty="0"/>
          </a:p>
          <a:p>
            <a:endParaRPr lang="en-US" altLang="ko-KR" sz="2000" dirty="0">
              <a:latin typeface="Times New Roman"/>
              <a:ea typeface="MS Gothic"/>
            </a:endParaRPr>
          </a:p>
          <a:p>
            <a:r>
              <a:rPr lang="en-US" altLang="ko-KR" sz="2000" dirty="0">
                <a:latin typeface="Times New Roman"/>
                <a:ea typeface="MS Gothic"/>
              </a:rPr>
              <a:t>The NPCA STAs do not support NPCA operation using the NPCA primary channel can use the NPCA listening channel to participate in NPCA TXOP</a:t>
            </a:r>
          </a:p>
          <a:p>
            <a:endParaRPr lang="en-US" altLang="ko-KR" sz="2000" dirty="0">
              <a:latin typeface="Times New Roman"/>
              <a:ea typeface="MS Gothic"/>
            </a:endParaRPr>
          </a:p>
          <a:p>
            <a:endParaRPr lang="en-US" altLang="ko-KR" sz="2000" dirty="0">
              <a:latin typeface="Times New Roman"/>
              <a:ea typeface="MS Gothic"/>
            </a:endParaRPr>
          </a:p>
          <a:p>
            <a:pPr lvl="1"/>
            <a:endParaRPr lang="en-US" altLang="ko-KR" sz="1800" dirty="0"/>
          </a:p>
        </p:txBody>
      </p:sp>
    </p:spTree>
    <p:extLst>
      <p:ext uri="{BB962C8B-B14F-4D97-AF65-F5344CB8AC3E}">
        <p14:creationId xmlns:p14="http://schemas.microsoft.com/office/powerpoint/2010/main" val="2085143942"/>
      </p:ext>
    </p:extLst>
  </p:cSld>
  <p:clrMapOvr>
    <a:masterClrMapping/>
  </p:clrMapOvr>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(1)</Template>
  <TotalTime>19559</TotalTime>
  <Words>1747</Words>
  <Application>Microsoft Office PowerPoint</Application>
  <PresentationFormat>와이드스크린</PresentationFormat>
  <Paragraphs>236</Paragraphs>
  <Slides>12</Slides>
  <Notes>8</Notes>
  <HiddenSlides>0</HiddenSlides>
  <MMClips>0</MMClips>
  <ScaleCrop>false</ScaleCrop>
  <HeadingPairs>
    <vt:vector size="8" baseType="variant">
      <vt:variant>
        <vt:lpstr>사용한 글꼴</vt:lpstr>
      </vt:variant>
      <vt:variant>
        <vt:i4>4</vt:i4>
      </vt:variant>
      <vt:variant>
        <vt:lpstr>테마</vt:lpstr>
      </vt:variant>
      <vt:variant>
        <vt:i4>1</vt:i4>
      </vt:variant>
      <vt:variant>
        <vt:lpstr>포함된 OLE 서버</vt:lpstr>
      </vt:variant>
      <vt:variant>
        <vt:i4>1</vt:i4>
      </vt:variant>
      <vt:variant>
        <vt:lpstr>슬라이드 제목</vt:lpstr>
      </vt:variant>
      <vt:variant>
        <vt:i4>12</vt:i4>
      </vt:variant>
    </vt:vector>
  </HeadingPairs>
  <TitlesOfParts>
    <vt:vector size="18" baseType="lpstr">
      <vt:lpstr>Arial Unicode MS</vt:lpstr>
      <vt:lpstr>Arial</vt:lpstr>
      <vt:lpstr>Times New Roman</vt:lpstr>
      <vt:lpstr>Wingdings</vt:lpstr>
      <vt:lpstr>Office 테마</vt:lpstr>
      <vt:lpstr>Document</vt:lpstr>
      <vt:lpstr>NPCA Listening Channel</vt:lpstr>
      <vt:lpstr>Introduction</vt:lpstr>
      <vt:lpstr>Recap: NPCA primary channel and STA’s operating CH [2]</vt:lpstr>
      <vt:lpstr>Recap: NPCA primary channel and STA’s operating CH [2]</vt:lpstr>
      <vt:lpstr>Problem statement</vt:lpstr>
      <vt:lpstr>Proposal: NPCA Listening Channel(s)</vt:lpstr>
      <vt:lpstr>Example of the NPCA listening channel operation</vt:lpstr>
      <vt:lpstr>Multiple NPCA listening channels</vt:lpstr>
      <vt:lpstr>Summary</vt:lpstr>
      <vt:lpstr>Straw Poll 1</vt:lpstr>
      <vt:lpstr>Straw Poll 2</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Different view problems of NPCA</dc:title>
  <dc:creator>Shawn</dc:creator>
  <cp:keywords/>
  <cp:lastModifiedBy>Shawn</cp:lastModifiedBy>
  <cp:revision>145</cp:revision>
  <cp:lastPrinted>1601-01-01T00:00:00Z</cp:lastPrinted>
  <dcterms:created xsi:type="dcterms:W3CDTF">2024-04-26T06:15:57Z</dcterms:created>
  <dcterms:modified xsi:type="dcterms:W3CDTF">2024-11-11T21:53:24Z</dcterms:modified>
  <cp:category>Name, Affiliation</cp:category>
</cp:coreProperties>
</file>