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69" r:id="rId2"/>
    <p:sldId id="257" r:id="rId3"/>
    <p:sldId id="608" r:id="rId4"/>
    <p:sldId id="612" r:id="rId5"/>
    <p:sldId id="627" r:id="rId6"/>
    <p:sldId id="623" r:id="rId7"/>
    <p:sldId id="624" r:id="rId8"/>
    <p:sldId id="603" r:id="rId9"/>
    <p:sldId id="614" r:id="rId10"/>
    <p:sldId id="611" r:id="rId11"/>
    <p:sldId id="625" r:id="rId12"/>
    <p:sldId id="622" r:id="rId13"/>
    <p:sldId id="619" r:id="rId14"/>
    <p:sldId id="585" r:id="rId15"/>
    <p:sldId id="604" r:id="rId16"/>
    <p:sldId id="618" r:id="rId17"/>
    <p:sldId id="613" r:id="rId18"/>
    <p:sldId id="588" r:id="rId19"/>
    <p:sldId id="500" r:id="rId20"/>
    <p:sldId id="626" r:id="rId21"/>
    <p:sldId id="607" r:id="rId22"/>
    <p:sldId id="617" r:id="rId23"/>
    <p:sldId id="616" r:id="rId2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  <p:cmAuthor id="4" name="Qi Yinan" initials="QY" lastIdx="2" clrIdx="3">
    <p:extLst>
      <p:ext uri="{19B8F6BF-5375-455C-9EA6-DF929625EA0E}">
        <p15:presenceInfo xmlns:p15="http://schemas.microsoft.com/office/powerpoint/2012/main" userId="28a9accb1e34224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69" autoAdjust="0"/>
    <p:restoredTop sz="93875" autoAdjust="0"/>
  </p:normalViewPr>
  <p:slideViewPr>
    <p:cSldViewPr>
      <p:cViewPr varScale="1">
        <p:scale>
          <a:sx n="133" d="100"/>
          <a:sy n="133" d="100"/>
        </p:scale>
        <p:origin x="552" y="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7848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CB1AA0-BCEA-E479-24A8-A98C8B30B4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75CAD36E-CE8B-C0EF-913E-93939798557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7AC4D397-1D91-8B4F-9CFC-2649DF05E26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63DD038E-6B1A-D3EA-6E27-11F5D34EF3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508673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959587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42622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39771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5082801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9735053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169971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042601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19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1" y="95706"/>
            <a:ext cx="2365777" cy="215444"/>
          </a:xfrm>
          <a:ln/>
        </p:spPr>
        <p:txBody>
          <a:bodyPr/>
          <a:lstStyle/>
          <a:p>
            <a:r>
              <a:rPr lang="en-US" dirty="0"/>
              <a:t>doc.: IEEE 802.11-yy/1781r0r0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EC73CB-32F5-210B-5AEC-863F811F3B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16D9522E-03E3-957C-0988-ABDBC81040F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489D650B-CA4E-CDA4-A6EE-FDE3C795A8B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29D0D7C-5E9C-B258-7FB7-56E5FC3E606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775868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383712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8802142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23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6184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6905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72536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C2916B-1B8B-968D-163C-7B05756297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33EF445A-0775-20FB-83F2-CC53AA301D4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2EA1AC2C-B9E4-E006-8CE6-279FC5AA5EC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A235355-12C4-9994-C71C-43A82CDF626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445967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877113-A3F5-84A7-85BB-AF6856EB4F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C8FC7FC4-16BC-9129-6751-805D56FF859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90AF40E2-CC71-B84C-E10C-BC825C06BA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A46915E-673D-F48A-8F32-186975D55A7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19868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B77A08-05FE-A6EE-A09E-5EE799736C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3EDFA59B-BC72-04B2-AA21-CF727CEC6E5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76663C76-0DB1-B0AF-770B-0C4D84A3600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45A26E2-09AF-AF08-8BAC-35316B5A2BC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259989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556576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653894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/>
              <a:t>Yinan Qi (OPPO)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610068" y="6475413"/>
            <a:ext cx="64" cy="184666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472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870323"/>
          </a:xfrm>
          <a:noFill/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Further Consideration of WPT for AMP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2024-11-11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6114755"/>
              </p:ext>
            </p:extLst>
          </p:nvPr>
        </p:nvGraphicFramePr>
        <p:xfrm>
          <a:off x="838200" y="2701138"/>
          <a:ext cx="7886702" cy="256937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5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Yinan Qi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v-qiyinan@oppo.com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Weijie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r>
                        <a:rPr lang="en-GB" sz="1200" b="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Chuanfeng</a:t>
                      </a:r>
                      <a:r>
                        <a:rPr lang="en-GB" sz="1200" b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He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82485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089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79541"/>
                  </a:ext>
                </a:extLst>
              </a:tr>
            </a:tbl>
          </a:graphicData>
        </a:graphic>
      </p:graphicFrame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802.11-24/1781r0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November 2024</a:t>
            </a:r>
            <a:endParaRPr lang="en-GB" sz="1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WPT Protocol Part 2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761288" cy="4847481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Long-term/Non-periodic feedback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Feedback info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800" dirty="0">
                <a:cs typeface="Times New Roman" panose="02020603050405020304" pitchFamily="18" charset="0"/>
              </a:rPr>
              <a:t>Harvesting capability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800" dirty="0">
                <a:cs typeface="Times New Roman" panose="02020603050405020304" pitchFamily="18" charset="0"/>
              </a:rPr>
              <a:t>Energy storage capability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800" dirty="0">
                <a:cs typeface="Times New Roman" panose="02020603050405020304" pitchFamily="18" charset="0"/>
              </a:rPr>
              <a:t>Etc.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Feedback once during activation or based upon the request of AP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Separate feedback reporting may be inefficient </a:t>
            </a:r>
            <a:r>
              <a:rPr lang="en-GB" sz="2000" dirty="0">
                <a:cs typeface="Times New Roman" panose="02020603050405020304" pitchFamily="18" charset="0"/>
                <a:sym typeface="Wingdings" panose="05000000000000000000" pitchFamily="2" charset="2"/>
              </a:rPr>
              <a:t> joint reporting of power category</a:t>
            </a:r>
            <a:endParaRPr lang="en-GB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Applied for all use cases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Short-term/Periodic feedback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Power status/requirements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Feedback more frequently, can be optionally switched on/off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Only for limited use cases, e.g., sensor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802.11-24/1781r0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November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319238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423B78-A1F0-DC3F-1308-DF5EC3DFC8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70704337-1B95-B1BF-8066-EDBAC9BBEAD5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WPT Protocol Part 2: Power Category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67A2BC3B-C203-5831-4A51-38552D22DAC0}"/>
              </a:ext>
            </a:extLst>
          </p:cNvPr>
          <p:cNvSpPr txBox="1"/>
          <p:nvPr/>
        </p:nvSpPr>
        <p:spPr>
          <a:xfrm>
            <a:off x="696912" y="1282312"/>
            <a:ext cx="7761288" cy="5232202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cs typeface="Times New Roman" panose="02020603050405020304" pitchFamily="18" charset="0"/>
              </a:rPr>
              <a:t>Power categories (PC) can be defined based on the power features of the AMP devices [2]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PC0: devices with extremely limited energy harvesting and power storage capability;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PC1: devices with limited energy harvesting and power storage capability;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PC2: devices with reasonable energy harvesting and power storage capability.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cs typeface="Times New Roman" panose="02020603050405020304" pitchFamily="18" charset="0"/>
              </a:rPr>
              <a:t>The definition of PC can be based on the following features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Energy harvesting capability including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400" dirty="0">
                <a:cs typeface="Times New Roman" panose="02020603050405020304" pitchFamily="18" charset="0"/>
              </a:rPr>
              <a:t>Power source(s)	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400" dirty="0">
                <a:cs typeface="Times New Roman" panose="02020603050405020304" pitchFamily="18" charset="0"/>
              </a:rPr>
              <a:t>Energy harvesting efficiency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Energy storage capability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400" dirty="0">
                <a:cs typeface="Times New Roman" panose="02020603050405020304" pitchFamily="18" charset="0"/>
              </a:rPr>
              <a:t>Whether or not energy storage is supported;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400" dirty="0">
                <a:cs typeface="Times New Roman" panose="02020603050405020304" pitchFamily="18" charset="0"/>
              </a:rPr>
              <a:t>The amount of energy that can be stored;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400" dirty="0">
                <a:cs typeface="Times New Roman" panose="02020603050405020304" pitchFamily="18" charset="0"/>
              </a:rPr>
              <a:t>Energy storage draining rate;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Others	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400" dirty="0">
                <a:cs typeface="Times New Roman" panose="02020603050405020304" pitchFamily="18" charset="0"/>
              </a:rPr>
              <a:t>RF energy harvesting operation frequency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en-GB" sz="16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DA08942B-A549-11FA-9AE6-79C66BE33F4A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C79CB872-0F6F-698A-786C-66FD6519FA41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E2A7BA5A-B179-9CED-FEA2-EB1881148602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802.11-24/1781r0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26BA15DC-5A36-3205-FB79-51EA624AD591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November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312898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WPT Signal Waveform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761288" cy="4755148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Need to define waveform?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Specification: recommend one or multiple waveforms for WPT</a:t>
            </a:r>
            <a:endParaRPr lang="en-GB" sz="16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Can be left to implementation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Proactive </a:t>
            </a:r>
            <a:r>
              <a:rPr lang="en-GB" sz="1800" dirty="0" err="1">
                <a:cs typeface="Times New Roman" panose="02020603050405020304" pitchFamily="18" charset="0"/>
              </a:rPr>
              <a:t>v.s</a:t>
            </a:r>
            <a:r>
              <a:rPr lang="en-GB" sz="1800" dirty="0">
                <a:cs typeface="Times New Roman" panose="02020603050405020304" pitchFamily="18" charset="0"/>
              </a:rPr>
              <a:t>. Passive WPT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Proactive WPT: AP, energizer and AMP devices know exactly when and how to start or stop the WPT procedure.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No need to always activate the RF harvesting circuit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Passive WPT: once the AMP devices detect signal strength above certain threshold, RF harvesting begins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RF harvesting circuit needs to be on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Both should be allowed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Legacy waveforms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Pros: easy to implement, minimal specification/implementation efforts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Candidates: OFDM, DSSS, single carrier, etc.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802.11-24/1781r0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November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2770613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WPT Signal Waveform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761288" cy="5016758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Legacy waveforms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OFDM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000" dirty="0">
                <a:cs typeface="Times New Roman" panose="02020603050405020304" pitchFamily="18" charset="0"/>
              </a:rPr>
              <a:t>High PAPR </a:t>
            </a:r>
            <a:r>
              <a:rPr lang="en-GB" sz="2000" dirty="0">
                <a:cs typeface="Times New Roman" panose="02020603050405020304" pitchFamily="18" charset="0"/>
                <a:sym typeface="Wingdings" panose="05000000000000000000" pitchFamily="2" charset="2"/>
              </a:rPr>
              <a:t> High efficiency</a:t>
            </a:r>
            <a:endParaRPr lang="en-GB" sz="20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000" dirty="0">
                <a:cs typeface="Times New Roman" panose="02020603050405020304" pitchFamily="18" charset="0"/>
              </a:rPr>
              <a:t>Existing tech.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000" dirty="0">
                <a:cs typeface="Times New Roman" panose="02020603050405020304" pitchFamily="18" charset="0"/>
              </a:rPr>
              <a:t>Easy to implement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DSSS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000" dirty="0">
                <a:cs typeface="Times New Roman" panose="02020603050405020304" pitchFamily="18" charset="0"/>
              </a:rPr>
              <a:t>Existing tech.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000" dirty="0">
                <a:cs typeface="Times New Roman" panose="02020603050405020304" pitchFamily="18" charset="0"/>
              </a:rPr>
              <a:t>Easy to implement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000" dirty="0">
                <a:cs typeface="Times New Roman" panose="02020603050405020304" pitchFamily="18" charset="0"/>
              </a:rPr>
              <a:t>Spreading code </a:t>
            </a:r>
            <a:r>
              <a:rPr lang="en-GB" sz="2000" dirty="0">
                <a:cs typeface="Times New Roman" panose="02020603050405020304" pitchFamily="18" charset="0"/>
                <a:sym typeface="Wingdings" panose="05000000000000000000" pitchFamily="2" charset="2"/>
              </a:rPr>
              <a:t> noise like signal  </a:t>
            </a:r>
            <a:r>
              <a:rPr lang="en-GB" sz="2000" dirty="0">
                <a:cs typeface="Times New Roman" panose="02020603050405020304" pitchFamily="18" charset="0"/>
              </a:rPr>
              <a:t>Low PAPR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Single Tone/Carrier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000" dirty="0">
                <a:cs typeface="Times New Roman" panose="02020603050405020304" pitchFamily="18" charset="0"/>
              </a:rPr>
              <a:t>Subset of OFDM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000" dirty="0">
                <a:cs typeface="Times New Roman" panose="02020603050405020304" pitchFamily="18" charset="0"/>
              </a:rPr>
              <a:t>Simple implementation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802.11-24/1781r0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November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82994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Co-existence Issue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761288" cy="1523494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b="1" dirty="0">
                <a:cs typeface="Times New Roman" panose="02020603050405020304" pitchFamily="18" charset="0"/>
              </a:rPr>
              <a:t>Dual frequency operation</a:t>
            </a:r>
            <a:r>
              <a:rPr lang="en-GB" sz="2400" dirty="0">
                <a:cs typeface="Times New Roman" panose="02020603050405020304" pitchFamily="18" charset="0"/>
              </a:rPr>
              <a:t>: WPT in S1G but communication in 2.4G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Difficult for the nodes to coordinate between WPT and communication of AMP devices.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802.11-24/1781r0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November 2023</a:t>
            </a:r>
            <a:endParaRPr lang="en-GB" sz="1800" b="1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84AC11A-D1D8-5DA1-991A-18EB2B13C3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2740" y="3170616"/>
            <a:ext cx="5178519" cy="2923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52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WPT Frame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761288" cy="2831544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Basically, communication signal needs to be avoided by the energizer but WPT signal can co-exist.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b="1" dirty="0">
                <a:cs typeface="Times New Roman" panose="02020603050405020304" pitchFamily="18" charset="0"/>
              </a:rPr>
              <a:t>Design WPT signal that can be fully or partially understood by the energizer.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WPT signal can contain both WPT preamble and charging segment and the WPT preamble can be understandable to energizers.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802.11-24/1781r0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November 2023</a:t>
            </a:r>
            <a:endParaRPr lang="en-GB" sz="1800" b="1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A85458F-AB2F-B5F8-14EF-6B3950CD50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7343" y="4572000"/>
            <a:ext cx="7389813" cy="1075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2142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WPT Frame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761288" cy="4693593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Co-existence is not only </a:t>
            </a:r>
            <a:r>
              <a:rPr lang="en-GB" sz="2000" dirty="0" err="1">
                <a:cs typeface="Times New Roman" panose="02020603050405020304" pitchFamily="18" charset="0"/>
              </a:rPr>
              <a:t>WiFi</a:t>
            </a:r>
            <a:r>
              <a:rPr lang="en-GB" sz="2000" dirty="0">
                <a:cs typeface="Times New Roman" panose="02020603050405020304" pitchFamily="18" charset="0"/>
              </a:rPr>
              <a:t> compliant but also for other S1G systems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  <a:tabLst>
                <a:tab pos="7354888" algn="l"/>
              </a:tabLst>
            </a:pPr>
            <a:r>
              <a:rPr lang="en-GB" sz="2000" dirty="0">
                <a:cs typeface="Times New Roman" panose="02020603050405020304" pitchFamily="18" charset="0"/>
              </a:rPr>
              <a:t>Energizer needs to understand not only Wi-Fi PPDU, e.g., 11ah, but also other S1G systems, leading to complicated design of preamble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7354888" algn="l"/>
              </a:tabLst>
            </a:pPr>
            <a:r>
              <a:rPr lang="en-GB" sz="1800" dirty="0">
                <a:cs typeface="Times New Roman" panose="02020603050405020304" pitchFamily="18" charset="0"/>
              </a:rPr>
              <a:t>Smart Utility Networks, </a:t>
            </a:r>
            <a:r>
              <a:rPr lang="de-DE" sz="1800" dirty="0">
                <a:cs typeface="Times New Roman" panose="02020603050405020304" pitchFamily="18" charset="0"/>
              </a:rPr>
              <a:t>470–510 MHz, 863–870 MHz, 902–928 MHz, and 920–925 MHz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7354888" algn="l"/>
              </a:tabLst>
            </a:pPr>
            <a:r>
              <a:rPr lang="en-GB" sz="1800" dirty="0">
                <a:cs typeface="Times New Roman" panose="02020603050405020304" pitchFamily="18" charset="0"/>
              </a:rPr>
              <a:t>Low Energy, Critical Infrastructure Monitoring, operation frequency similar as SUN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7354888" algn="l"/>
              </a:tabLst>
            </a:pPr>
            <a:r>
              <a:rPr lang="en-GB" sz="1800" dirty="0">
                <a:cs typeface="Times New Roman" panose="02020603050405020304" pitchFamily="18" charset="0"/>
              </a:rPr>
              <a:t>Low-Rate WPANs, operation frequency similar as SUN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7354888" algn="l"/>
              </a:tabLst>
            </a:pPr>
            <a:r>
              <a:rPr lang="en-GB" sz="1800" dirty="0">
                <a:cs typeface="Times New Roman" panose="02020603050405020304" pitchFamily="18" charset="0"/>
              </a:rPr>
              <a:t>RFID, LoRa, etc.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  <a:tabLst>
                <a:tab pos="7354888" algn="l"/>
              </a:tabLst>
            </a:pPr>
            <a:r>
              <a:rPr lang="en-GB" sz="2000" dirty="0">
                <a:cs typeface="Times New Roman" panose="02020603050405020304" pitchFamily="18" charset="0"/>
              </a:rPr>
              <a:t>New preamble design only to be understood by energizer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800" dirty="0">
                <a:cs typeface="Times New Roman" panose="02020603050405020304" pitchFamily="18" charset="0"/>
              </a:rPr>
              <a:t>Other systems can detect WPT signal via ED since their power is high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802.11-24/1781r0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November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968687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LBT for Energizers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802.11-24/1781r0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November 2023</a:t>
            </a:r>
            <a:endParaRPr lang="en-GB" sz="1800" b="1" dirty="0"/>
          </a:p>
        </p:txBody>
      </p:sp>
      <p:grpSp>
        <p:nvGrpSpPr>
          <p:cNvPr id="2" name="画布 1">
            <a:extLst>
              <a:ext uri="{FF2B5EF4-FFF2-40B4-BE49-F238E27FC236}">
                <a16:creationId xmlns:a16="http://schemas.microsoft.com/office/drawing/2014/main" id="{7D5A0D2C-9890-9920-0FC8-9195F9D4C5D9}"/>
              </a:ext>
            </a:extLst>
          </p:cNvPr>
          <p:cNvGrpSpPr/>
          <p:nvPr/>
        </p:nvGrpSpPr>
        <p:grpSpPr>
          <a:xfrm>
            <a:off x="4685787" y="1176888"/>
            <a:ext cx="4405630" cy="5215255"/>
            <a:chOff x="0" y="0"/>
            <a:chExt cx="4405630" cy="5215255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A5FF5623-316C-6893-3226-DF3DCD28050C}"/>
                </a:ext>
              </a:extLst>
            </p:cNvPr>
            <p:cNvSpPr/>
            <p:nvPr/>
          </p:nvSpPr>
          <p:spPr>
            <a:xfrm>
              <a:off x="0" y="0"/>
              <a:ext cx="4405630" cy="5215255"/>
            </a:xfrm>
            <a:prstGeom prst="rect">
              <a:avLst/>
            </a:prstGeom>
            <a:solidFill>
              <a:prstClr val="white"/>
            </a:solidFill>
          </p:spPr>
        </p:sp>
        <p:sp>
          <p:nvSpPr>
            <p:cNvPr id="5" name="文本框 649590559">
              <a:extLst>
                <a:ext uri="{FF2B5EF4-FFF2-40B4-BE49-F238E27FC236}">
                  <a16:creationId xmlns:a16="http://schemas.microsoft.com/office/drawing/2014/main" id="{BFDF23FF-830F-3F21-9E7A-B89D5842ED00}"/>
                </a:ext>
              </a:extLst>
            </p:cNvPr>
            <p:cNvSpPr txBox="1"/>
            <p:nvPr/>
          </p:nvSpPr>
          <p:spPr>
            <a:xfrm>
              <a:off x="1015762" y="146050"/>
              <a:ext cx="1111250" cy="457200"/>
            </a:xfrm>
            <a:prstGeom prst="rect">
              <a:avLst/>
            </a:prstGeom>
            <a:noFill/>
            <a:ln w="6350">
              <a:solidFill>
                <a:prstClr val="black"/>
              </a:solidFill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2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Energy Detection (ED)</a:t>
              </a:r>
            </a:p>
          </p:txBody>
        </p:sp>
        <p:sp>
          <p:nvSpPr>
            <p:cNvPr id="6" name="文本框 1425538204">
              <a:extLst>
                <a:ext uri="{FF2B5EF4-FFF2-40B4-BE49-F238E27FC236}">
                  <a16:creationId xmlns:a16="http://schemas.microsoft.com/office/drawing/2014/main" id="{5126D988-C75B-E39A-1258-7A859CDD7D2C}"/>
                </a:ext>
              </a:extLst>
            </p:cNvPr>
            <p:cNvSpPr txBox="1"/>
            <p:nvPr/>
          </p:nvSpPr>
          <p:spPr>
            <a:xfrm>
              <a:off x="1009412" y="1447756"/>
              <a:ext cx="1111250" cy="60960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1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Channel occupied (energy level &gt; threshold</a:t>
              </a:r>
              <a:r>
                <a:rPr lang="en-GB" sz="1100" baseline="-250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ED</a:t>
              </a:r>
              <a:r>
                <a:rPr lang="en-GB" sz="11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)</a:t>
              </a:r>
              <a:endParaRPr lang="en-GB" sz="1200">
                <a:effectLst/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7" name="文本框 1332655768">
              <a:extLst>
                <a:ext uri="{FF2B5EF4-FFF2-40B4-BE49-F238E27FC236}">
                  <a16:creationId xmlns:a16="http://schemas.microsoft.com/office/drawing/2014/main" id="{F8ADF5E4-ECE9-4EAC-1B41-63841D4AFF64}"/>
                </a:ext>
              </a:extLst>
            </p:cNvPr>
            <p:cNvSpPr txBox="1"/>
            <p:nvPr/>
          </p:nvSpPr>
          <p:spPr>
            <a:xfrm>
              <a:off x="996712" y="2992862"/>
              <a:ext cx="1111250" cy="60960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2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WPT preamble detected?</a:t>
              </a:r>
            </a:p>
          </p:txBody>
        </p:sp>
        <p:sp>
          <p:nvSpPr>
            <p:cNvPr id="10" name="文本框 181520415">
              <a:extLst>
                <a:ext uri="{FF2B5EF4-FFF2-40B4-BE49-F238E27FC236}">
                  <a16:creationId xmlns:a16="http://schemas.microsoft.com/office/drawing/2014/main" id="{D26BECC9-D2FD-79D5-7B02-58EF98E98B27}"/>
                </a:ext>
              </a:extLst>
            </p:cNvPr>
            <p:cNvSpPr txBox="1"/>
            <p:nvPr/>
          </p:nvSpPr>
          <p:spPr>
            <a:xfrm>
              <a:off x="1007295" y="4161366"/>
              <a:ext cx="1111250" cy="609600"/>
            </a:xfrm>
            <a:prstGeom prst="rect">
              <a:avLst/>
            </a:prstGeom>
            <a:noFill/>
            <a:ln w="6350">
              <a:solidFill>
                <a:prstClr val="black"/>
              </a:solidFill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2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Transmit WPT signal</a:t>
              </a:r>
            </a:p>
          </p:txBody>
        </p:sp>
        <p:sp>
          <p:nvSpPr>
            <p:cNvPr id="12" name="文本框 1944850174">
              <a:extLst>
                <a:ext uri="{FF2B5EF4-FFF2-40B4-BE49-F238E27FC236}">
                  <a16:creationId xmlns:a16="http://schemas.microsoft.com/office/drawing/2014/main" id="{97885678-AF2B-0AD4-81D0-D5838A1AF3D8}"/>
                </a:ext>
              </a:extLst>
            </p:cNvPr>
            <p:cNvSpPr txBox="1"/>
            <p:nvPr/>
          </p:nvSpPr>
          <p:spPr>
            <a:xfrm>
              <a:off x="3060462" y="2008532"/>
              <a:ext cx="1111250" cy="609600"/>
            </a:xfrm>
            <a:prstGeom prst="rect">
              <a:avLst/>
            </a:prstGeom>
            <a:noFill/>
            <a:ln w="6350">
              <a:solidFill>
                <a:prstClr val="black"/>
              </a:solidFill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2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Energizer does backoff</a:t>
              </a:r>
            </a:p>
          </p:txBody>
        </p:sp>
        <p:sp>
          <p:nvSpPr>
            <p:cNvPr id="13" name="流程图: 决策 1761788520">
              <a:extLst>
                <a:ext uri="{FF2B5EF4-FFF2-40B4-BE49-F238E27FC236}">
                  <a16:creationId xmlns:a16="http://schemas.microsoft.com/office/drawing/2014/main" id="{5D4EB0C1-90C8-7A2C-E87F-4CBB4E9144FC}"/>
                </a:ext>
              </a:extLst>
            </p:cNvPr>
            <p:cNvSpPr/>
            <p:nvPr/>
          </p:nvSpPr>
          <p:spPr>
            <a:xfrm>
              <a:off x="730012" y="1104856"/>
              <a:ext cx="1663700" cy="1092200"/>
            </a:xfrm>
            <a:prstGeom prst="flowChartDecisi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sp>
          <p:nvSpPr>
            <p:cNvPr id="14" name="流程图: 决策 1834369104">
              <a:extLst>
                <a:ext uri="{FF2B5EF4-FFF2-40B4-BE49-F238E27FC236}">
                  <a16:creationId xmlns:a16="http://schemas.microsoft.com/office/drawing/2014/main" id="{282A9A06-EC5C-149A-80E7-018E190755FC}"/>
                </a:ext>
              </a:extLst>
            </p:cNvPr>
            <p:cNvSpPr/>
            <p:nvPr/>
          </p:nvSpPr>
          <p:spPr>
            <a:xfrm>
              <a:off x="730012" y="2599162"/>
              <a:ext cx="1663700" cy="1092200"/>
            </a:xfrm>
            <a:prstGeom prst="flowChartDecisi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cxnSp>
          <p:nvCxnSpPr>
            <p:cNvPr id="15" name="直接箭头连接符 806217391">
              <a:extLst>
                <a:ext uri="{FF2B5EF4-FFF2-40B4-BE49-F238E27FC236}">
                  <a16:creationId xmlns:a16="http://schemas.microsoft.com/office/drawing/2014/main" id="{7665F8D8-2BA4-05C8-5D01-98DB273413B9}"/>
                </a:ext>
              </a:extLst>
            </p:cNvPr>
            <p:cNvCxnSpPr>
              <a:endCxn id="13" idx="0"/>
            </p:cNvCxnSpPr>
            <p:nvPr/>
          </p:nvCxnSpPr>
          <p:spPr>
            <a:xfrm flipH="1">
              <a:off x="1561862" y="603226"/>
              <a:ext cx="2117" cy="50158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接箭头连接符 276005889">
              <a:extLst>
                <a:ext uri="{FF2B5EF4-FFF2-40B4-BE49-F238E27FC236}">
                  <a16:creationId xmlns:a16="http://schemas.microsoft.com/office/drawing/2014/main" id="{FE7E3E48-027A-68B1-7BD6-1A8230D62BD8}"/>
                </a:ext>
              </a:extLst>
            </p:cNvPr>
            <p:cNvCxnSpPr>
              <a:stCxn id="13" idx="2"/>
              <a:endCxn id="14" idx="0"/>
            </p:cNvCxnSpPr>
            <p:nvPr/>
          </p:nvCxnSpPr>
          <p:spPr>
            <a:xfrm>
              <a:off x="1561862" y="2196967"/>
              <a:ext cx="0" cy="40209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接箭头连接符 858715911">
              <a:extLst>
                <a:ext uri="{FF2B5EF4-FFF2-40B4-BE49-F238E27FC236}">
                  <a16:creationId xmlns:a16="http://schemas.microsoft.com/office/drawing/2014/main" id="{49130E88-4DF0-EF16-6BB7-952A41A93806}"/>
                </a:ext>
              </a:extLst>
            </p:cNvPr>
            <p:cNvCxnSpPr>
              <a:stCxn id="14" idx="2"/>
              <a:endCxn id="10" idx="0"/>
            </p:cNvCxnSpPr>
            <p:nvPr/>
          </p:nvCxnSpPr>
          <p:spPr>
            <a:xfrm>
              <a:off x="1561862" y="3691362"/>
              <a:ext cx="1058" cy="47000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连接符: 肘形 470652140">
              <a:extLst>
                <a:ext uri="{FF2B5EF4-FFF2-40B4-BE49-F238E27FC236}">
                  <a16:creationId xmlns:a16="http://schemas.microsoft.com/office/drawing/2014/main" id="{ADEF883A-1660-0C9B-4139-4382C8D340D1}"/>
                </a:ext>
              </a:extLst>
            </p:cNvPr>
            <p:cNvCxnSpPr>
              <a:stCxn id="12" idx="0"/>
              <a:endCxn id="5" idx="3"/>
            </p:cNvCxnSpPr>
            <p:nvPr/>
          </p:nvCxnSpPr>
          <p:spPr>
            <a:xfrm rot="16200000" flipV="1">
              <a:off x="2054642" y="447005"/>
              <a:ext cx="1633816" cy="1489075"/>
            </a:xfrm>
            <a:prstGeom prst="bentConnector2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连接符: 肘形 916740347">
              <a:extLst>
                <a:ext uri="{FF2B5EF4-FFF2-40B4-BE49-F238E27FC236}">
                  <a16:creationId xmlns:a16="http://schemas.microsoft.com/office/drawing/2014/main" id="{48F1D1E9-4E03-D1D1-6B7E-4ADD7978D398}"/>
                </a:ext>
              </a:extLst>
            </p:cNvPr>
            <p:cNvCxnSpPr>
              <a:endCxn id="12" idx="1"/>
            </p:cNvCxnSpPr>
            <p:nvPr/>
          </p:nvCxnSpPr>
          <p:spPr>
            <a:xfrm rot="5400000" flipH="1" flipV="1">
              <a:off x="2308907" y="2398045"/>
              <a:ext cx="836361" cy="666750"/>
            </a:xfrm>
            <a:prstGeom prst="bentConnector2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文本框 803123115">
              <a:extLst>
                <a:ext uri="{FF2B5EF4-FFF2-40B4-BE49-F238E27FC236}">
                  <a16:creationId xmlns:a16="http://schemas.microsoft.com/office/drawing/2014/main" id="{BD98F505-7167-E666-9C29-7AF47E7BCAF3}"/>
                </a:ext>
              </a:extLst>
            </p:cNvPr>
            <p:cNvSpPr txBox="1"/>
            <p:nvPr/>
          </p:nvSpPr>
          <p:spPr>
            <a:xfrm>
              <a:off x="1496245" y="2241214"/>
              <a:ext cx="499534" cy="376957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2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Y</a:t>
              </a:r>
            </a:p>
          </p:txBody>
        </p:sp>
        <p:cxnSp>
          <p:nvCxnSpPr>
            <p:cNvPr id="24" name="连接符: 肘形 1419252303">
              <a:extLst>
                <a:ext uri="{FF2B5EF4-FFF2-40B4-BE49-F238E27FC236}">
                  <a16:creationId xmlns:a16="http://schemas.microsoft.com/office/drawing/2014/main" id="{88FD2863-1F7E-CD25-9C2F-8DA5E9C77E87}"/>
                </a:ext>
              </a:extLst>
            </p:cNvPr>
            <p:cNvCxnSpPr>
              <a:stCxn id="13" idx="1"/>
              <a:endCxn id="10" idx="1"/>
            </p:cNvCxnSpPr>
            <p:nvPr/>
          </p:nvCxnSpPr>
          <p:spPr>
            <a:xfrm rot="10800000" flipH="1" flipV="1">
              <a:off x="730010" y="1650888"/>
              <a:ext cx="277283" cy="2815097"/>
            </a:xfrm>
            <a:prstGeom prst="bentConnector3">
              <a:avLst>
                <a:gd name="adj1" fmla="val -82443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文本框 2096674491">
              <a:extLst>
                <a:ext uri="{FF2B5EF4-FFF2-40B4-BE49-F238E27FC236}">
                  <a16:creationId xmlns:a16="http://schemas.microsoft.com/office/drawing/2014/main" id="{18714B07-A198-71D7-15E9-3AF466493B50}"/>
                </a:ext>
              </a:extLst>
            </p:cNvPr>
            <p:cNvSpPr txBox="1"/>
            <p:nvPr/>
          </p:nvSpPr>
          <p:spPr>
            <a:xfrm>
              <a:off x="73845" y="2222185"/>
              <a:ext cx="499534" cy="376957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2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N</a:t>
              </a:r>
            </a:p>
          </p:txBody>
        </p:sp>
        <p:sp>
          <p:nvSpPr>
            <p:cNvPr id="26" name="文本框 846921050">
              <a:extLst>
                <a:ext uri="{FF2B5EF4-FFF2-40B4-BE49-F238E27FC236}">
                  <a16:creationId xmlns:a16="http://schemas.microsoft.com/office/drawing/2014/main" id="{B9D2772D-A1C5-D984-65B9-E4B59ADAD6DA}"/>
                </a:ext>
              </a:extLst>
            </p:cNvPr>
            <p:cNvSpPr txBox="1"/>
            <p:nvPr/>
          </p:nvSpPr>
          <p:spPr>
            <a:xfrm>
              <a:off x="1496245" y="3784405"/>
              <a:ext cx="499534" cy="376957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2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Y</a:t>
              </a:r>
            </a:p>
          </p:txBody>
        </p:sp>
        <p:sp>
          <p:nvSpPr>
            <p:cNvPr id="27" name="文本框 586604544">
              <a:extLst>
                <a:ext uri="{FF2B5EF4-FFF2-40B4-BE49-F238E27FC236}">
                  <a16:creationId xmlns:a16="http://schemas.microsoft.com/office/drawing/2014/main" id="{5D763675-A6C0-DFE5-623F-BAB92B4AEC3C}"/>
                </a:ext>
              </a:extLst>
            </p:cNvPr>
            <p:cNvSpPr txBox="1"/>
            <p:nvPr/>
          </p:nvSpPr>
          <p:spPr>
            <a:xfrm>
              <a:off x="2283645" y="2602975"/>
              <a:ext cx="499534" cy="376957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2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N</a:t>
              </a:r>
            </a:p>
          </p:txBody>
        </p:sp>
      </p:grpSp>
      <p:sp>
        <p:nvSpPr>
          <p:cNvPr id="3" name="文本框 17">
            <a:extLst>
              <a:ext uri="{FF2B5EF4-FFF2-40B4-BE49-F238E27FC236}">
                <a16:creationId xmlns:a16="http://schemas.microsoft.com/office/drawing/2014/main" id="{4E05884B-DB4F-8085-306D-33C0A9AAE443}"/>
              </a:ext>
            </a:extLst>
          </p:cNvPr>
          <p:cNvSpPr txBox="1"/>
          <p:nvPr/>
        </p:nvSpPr>
        <p:spPr>
          <a:xfrm>
            <a:off x="266700" y="1338393"/>
            <a:ext cx="4488696" cy="4807535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000" dirty="0">
                <a:cs typeface="Times New Roman" panose="02020603050405020304" pitchFamily="18" charset="0"/>
              </a:rPr>
              <a:t>The energizer can do ED first.</a:t>
            </a:r>
          </a:p>
          <a:p>
            <a:pPr marL="342900" lvl="1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000" dirty="0">
                <a:cs typeface="Times New Roman" panose="02020603050405020304" pitchFamily="18" charset="0"/>
              </a:rPr>
              <a:t>In the case of collision, the energizer needs to keep listening to the channel. If a preamble is detected, the energizer knows the signal is WPT signal and it can transmit its own WPT signal. </a:t>
            </a:r>
          </a:p>
          <a:p>
            <a:pPr marL="342900" lvl="1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000" dirty="0">
                <a:cs typeface="Times New Roman" panose="02020603050405020304" pitchFamily="18" charset="0"/>
              </a:rPr>
              <a:t>Otherwise, it no preamble is detected, the energizer assumes the signal in the air is communication signal and does backoff. </a:t>
            </a:r>
            <a:endParaRPr lang="en-US" altLang="zh-CN" sz="18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692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Summary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66700" y="1338393"/>
            <a:ext cx="8610600" cy="4361259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400" dirty="0">
                <a:cs typeface="Times New Roman" panose="02020603050405020304" pitchFamily="18" charset="0"/>
              </a:rPr>
              <a:t>In this submission, we discuss the following issues for WPT: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altLang="zh-CN" sz="2000" dirty="0">
                <a:cs typeface="Times New Roman" panose="02020603050405020304" pitchFamily="18" charset="0"/>
              </a:rPr>
              <a:t>Energizer definition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altLang="zh-CN" sz="2000" dirty="0">
                <a:cs typeface="Times New Roman" panose="02020603050405020304" pitchFamily="18" charset="0"/>
              </a:rPr>
              <a:t>WPT protocols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altLang="zh-CN" sz="2000" dirty="0">
                <a:cs typeface="Times New Roman" panose="02020603050405020304" pitchFamily="18" charset="0"/>
              </a:rPr>
              <a:t>WPT waveforms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altLang="zh-CN" sz="2000" dirty="0">
                <a:cs typeface="Times New Roman" panose="02020603050405020304" pitchFamily="18" charset="0"/>
              </a:rPr>
              <a:t>WPT frame design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altLang="zh-CN" sz="2000" dirty="0">
                <a:cs typeface="Times New Roman" panose="02020603050405020304" pitchFamily="18" charset="0"/>
              </a:rPr>
              <a:t>LBT procedure for energizer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802.11-24/1781r0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November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4004937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Reference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555624" y="1610606"/>
            <a:ext cx="7631112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+mj-lt"/>
              <a:buAutoNum type="arabicPeriod"/>
            </a:pPr>
            <a:r>
              <a:rPr lang="en-GB" altLang="zh-CN" sz="1600" dirty="0"/>
              <a:t>IEEE 802.11-24/1536r0 Wireless Power Transfer for AMP</a:t>
            </a:r>
          </a:p>
          <a:p>
            <a:pPr>
              <a:buFont typeface="+mj-lt"/>
              <a:buAutoNum type="arabicPeriod"/>
            </a:pPr>
            <a:r>
              <a:rPr lang="en-GB" altLang="zh-CN" sz="1600" dirty="0"/>
              <a:t>IEEE 802.11-24/1381r0 AMP Device Power Status</a:t>
            </a:r>
          </a:p>
          <a:p>
            <a:pPr>
              <a:buFont typeface="+mj-lt"/>
              <a:buAutoNum type="arabicPeriod"/>
            </a:pPr>
            <a:endParaRPr lang="zh-CN" altLang="zh-CN" sz="1600" dirty="0"/>
          </a:p>
          <a:p>
            <a:pPr marL="457200" indent="-457200">
              <a:buFont typeface="+mj-lt"/>
              <a:buAutoNum type="arabicPeriod"/>
            </a:pPr>
            <a:endParaRPr lang="en-US" altLang="zh-CN" sz="1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AED617-1508-4CA3-BBA7-B480F0DB1D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802.11-24/1781r0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42132A-8352-4C94-BCF2-2243115A4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November 2023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CC9EA03-77B8-48E7-8DAD-1C09F5348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A2641B5-0949-49A8-9A22-591D990BE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19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Yinan Qi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In this contribution, we further discuss Wireless Power Transfer (WPT) including energizer control, AMP devices feedback/reporting, WPT signal waveform, WPT frame, etc</a:t>
            </a:r>
            <a:r>
              <a:rPr lang="en-GB" altLang="zh-CN" b="1" dirty="0"/>
              <a:t>., with focus on S1G.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802.11-24/1781r0</a:t>
            </a:r>
            <a:endParaRPr lang="en-SG" sz="1800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56C2B9-42D6-D4E2-B929-380DBFBB07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6BA86635-03F3-3720-AAE0-5CC0E7A5E97A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SP1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A4529DB8-6D6E-CBB6-D26F-1CB22BCDB8D4}"/>
              </a:ext>
            </a:extLst>
          </p:cNvPr>
          <p:cNvSpPr txBox="1"/>
          <p:nvPr/>
        </p:nvSpPr>
        <p:spPr>
          <a:xfrm>
            <a:off x="266700" y="1338393"/>
            <a:ext cx="8610600" cy="4495461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1800" b="1" dirty="0">
                <a:cs typeface="Times New Roman" panose="02020603050405020304" pitchFamily="18" charset="0"/>
              </a:rPr>
              <a:t>Do you agree that the following topologies as shown in the below figures for energizer should be considered in 11bp and captured in SFD?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1600" b="1" dirty="0">
                <a:cs typeface="Times New Roman" panose="02020603050405020304" pitchFamily="18" charset="0"/>
              </a:rPr>
              <a:t>Topology 1: Energizer is physically integrated with the AP.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1600" b="1" dirty="0">
                <a:cs typeface="Times New Roman" panose="02020603050405020304" pitchFamily="18" charset="0"/>
              </a:rPr>
              <a:t>Topology 2: Energizer is connected to the AP with wired connection.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1600" b="1" dirty="0">
                <a:cs typeface="Times New Roman" panose="02020603050405020304" pitchFamily="18" charset="0"/>
              </a:rPr>
              <a:t>Topology 3: Energizer is connected to the AP with wireless connection.</a:t>
            </a:r>
          </a:p>
          <a:p>
            <a:pPr marL="1257300" lvl="3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1600" b="1" dirty="0">
                <a:cs typeface="Times New Roman" panose="02020603050405020304" pitchFamily="18" charset="0"/>
              </a:rPr>
              <a:t>The details of the wireless connection are TBD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altLang="zh-CN" sz="1800" b="1" dirty="0">
              <a:cs typeface="Times New Roman" panose="02020603050405020304" pitchFamily="18" charset="0"/>
            </a:endParaRPr>
          </a:p>
          <a:p>
            <a:pPr marL="342900" lvl="1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600" b="1" dirty="0">
              <a:cs typeface="Times New Roman" panose="02020603050405020304" pitchFamily="18" charset="0"/>
            </a:endParaRP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zh-CN" sz="1600" dirty="0">
              <a:cs typeface="Times New Roman" panose="02020603050405020304" pitchFamily="18" charset="0"/>
            </a:endParaRP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zh-CN" sz="16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D6E3DBAB-8DF5-A83E-E8F2-00E48BE5E1E2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ADBFD67B-2512-15DB-4567-4A30393A179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3535C23B-161B-BD6A-0CC6-A501AE4132F2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802.11-24/1781r0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4A0C023-AC82-039D-4260-1D696D0BD6E3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November 2023</a:t>
            </a:r>
            <a:endParaRPr lang="en-GB" sz="18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AF6D3C1-F9B3-FD92-96C8-DFF1284B0641}"/>
              </a:ext>
            </a:extLst>
          </p:cNvPr>
          <p:cNvSpPr txBox="1"/>
          <p:nvPr/>
        </p:nvSpPr>
        <p:spPr>
          <a:xfrm>
            <a:off x="2253286" y="4446029"/>
            <a:ext cx="11715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Topology 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DEE53BD-858C-11C8-65E8-6B764070DEC3}"/>
              </a:ext>
            </a:extLst>
          </p:cNvPr>
          <p:cNvSpPr txBox="1"/>
          <p:nvPr/>
        </p:nvSpPr>
        <p:spPr>
          <a:xfrm>
            <a:off x="4734089" y="5647315"/>
            <a:ext cx="11715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Topology 3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B471B17-619F-B1DC-0ACA-47D1F59D23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4568" y="5087588"/>
            <a:ext cx="3429000" cy="117082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9A6DCCC-7CE4-B442-23B5-81B074BB955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02838" y="5190446"/>
            <a:ext cx="2991495" cy="1067966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BD54E37A-5FB4-F0DE-11E2-9DCD457DAAC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54000" y="3938172"/>
            <a:ext cx="2912199" cy="109326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22019DB-7A06-EB12-9AC2-91CC31FAF5D9}"/>
              </a:ext>
            </a:extLst>
          </p:cNvPr>
          <p:cNvSpPr txBox="1"/>
          <p:nvPr/>
        </p:nvSpPr>
        <p:spPr>
          <a:xfrm>
            <a:off x="288961" y="5630634"/>
            <a:ext cx="11715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Topology 2</a:t>
            </a:r>
          </a:p>
        </p:txBody>
      </p:sp>
    </p:spTree>
    <p:extLst>
      <p:ext uri="{BB962C8B-B14F-4D97-AF65-F5344CB8AC3E}">
        <p14:creationId xmlns:p14="http://schemas.microsoft.com/office/powerpoint/2010/main" val="2486778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SP2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66700" y="1338393"/>
            <a:ext cx="8610600" cy="3391762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400" b="1" dirty="0">
                <a:cs typeface="Times New Roman" panose="02020603050405020304" pitchFamily="18" charset="0"/>
              </a:rPr>
              <a:t>Do you agree that AMP devices shall report power category to the AP during activation or upon the request of the AP?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400" b="1" dirty="0">
                <a:cs typeface="Times New Roman" panose="02020603050405020304" pitchFamily="18" charset="0"/>
              </a:rPr>
              <a:t>The details on how to define power category are TBD</a:t>
            </a:r>
          </a:p>
          <a:p>
            <a:pPr marL="342900" lvl="1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b="1" dirty="0">
              <a:cs typeface="Times New Roman" panose="02020603050405020304" pitchFamily="18" charset="0"/>
            </a:endParaRP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802.11-24/1781r0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November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973761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SP3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66700" y="1338393"/>
            <a:ext cx="8610600" cy="2222211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400" b="1" dirty="0">
                <a:cs typeface="Times New Roman" panose="02020603050405020304" pitchFamily="18" charset="0"/>
              </a:rPr>
              <a:t>Do you agree that 11bp supports OFDM and single carrier as WPT waveforms?</a:t>
            </a:r>
            <a:endParaRPr lang="en-US" altLang="zh-CN" sz="2000" b="1" dirty="0">
              <a:cs typeface="Times New Roman" panose="02020603050405020304" pitchFamily="18" charset="0"/>
            </a:endParaRP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802.11-24/1781r0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November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2020263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SP4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66700" y="1338393"/>
            <a:ext cx="8610600" cy="2222211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400" b="1" dirty="0">
                <a:cs typeface="Times New Roman" panose="02020603050405020304" pitchFamily="18" charset="0"/>
              </a:rPr>
              <a:t>Do you agree that 11bp specifies, in S1G, WPT PPDU format with at least a preamble and a charging field?</a:t>
            </a:r>
            <a:endParaRPr lang="en-US" altLang="zh-CN" sz="2000" b="1" dirty="0">
              <a:cs typeface="Times New Roman" panose="02020603050405020304" pitchFamily="18" charset="0"/>
            </a:endParaRP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802.11-24/1781r0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November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572946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Recap of Views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761288" cy="4801314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Behaviour of energizers are fully controlled by the AP[1].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Energizers and AP can be connected via either wired or wireless connections;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Controlling mechanisms and how to implement such mechanisms can be left to implementation.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Power related signalling [2].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In some case (e.g. sensors), AP can collect energy related information, e.g., remaining energy, energy harvesting capability, etc., from the AMP STA.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In some case (e.g. sensors), AMP STA can report its energy related information upon request from the AP.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Co-existence with other S1G systems needs to be considered [1]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802.11-24/1781r0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November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666959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Definition of Energizer Type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761288" cy="4031873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Integrated Type A: AP and energizer are integrated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AP can operate in both 2.4G and S1G frequency bands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No signalling exchange between AP and energizer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Same deployment density of AP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4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Independent Type B: energizer is an independent device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Signalling between AP and energizer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Denser deployment for energizer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Low cost/complexity 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802.11-24/1781r0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November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896788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487F0F-0D5F-0BF8-570B-C58F37A2CE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F7F77FBB-AD59-B0A1-345A-448F67284777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Energizer Topology 1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4C6151B8-504B-2173-DFE0-6C4FE96069F5}"/>
              </a:ext>
            </a:extLst>
          </p:cNvPr>
          <p:cNvSpPr txBox="1"/>
          <p:nvPr/>
        </p:nvSpPr>
        <p:spPr>
          <a:xfrm>
            <a:off x="696912" y="1282312"/>
            <a:ext cx="7761288" cy="1708160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Energizer is physically integrated with the AP/mobile AP, e.g. smart phone.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No control signalling exchange between AP and energizer.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Smart phone can serve as an mobile AP.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All AMP UL/DL, WPT and wake-up signals are exchanged between AP/smart phone and AMP STA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0E42AD1F-DD40-52DC-50A0-278280B9263B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AB15552D-71F0-E0CF-2C8C-9C875BC8C948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E9EAB419-AFF8-E235-D79D-D398D4FDF2A3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802.11-24/1781r0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4982A801-28B3-B4B9-0346-8B9BFA01F880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November 2023</a:t>
            </a:r>
            <a:endParaRPr lang="en-GB" sz="1800" b="1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199337F-CD19-B559-8D13-755F381DB1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6401" y="3276600"/>
            <a:ext cx="6584577" cy="2471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8034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765BFE-4777-065C-322D-45D163CDD6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C2E98BAE-EB34-EA57-E75D-CB4FC3AA19D3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Energizer Topology 2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151DFB1A-AB4A-07C6-2F1A-38BDD32BEE45}"/>
              </a:ext>
            </a:extLst>
          </p:cNvPr>
          <p:cNvSpPr txBox="1"/>
          <p:nvPr/>
        </p:nvSpPr>
        <p:spPr>
          <a:xfrm>
            <a:off x="696912" y="1282312"/>
            <a:ext cx="7761288" cy="2893100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Energizer is connected to the AP with wired connection.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Control signalling between AP and energizer can be via high layer signalling, e.g., application layer.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Energizer can be always on and constantly transmits power transfer signal for AMP device energy harvesting.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WPT signal can be transmitted periodically from the energizer but the period can be configured/controlled by the AP.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WPT signal can be transmitted upon the request of the AP due to, e.g., the emerging DL traffic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FEBB1204-D108-0FBB-EFD1-612376E7DCF9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57E7676-1528-ED3D-50C2-631BBA70B448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AE1CFA0F-D55C-74D8-69DF-B1C64C59DA0B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802.11-24/1781r0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4CE4C953-4A9F-2621-6BCC-2B1FA1F3A26A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November 2023</a:t>
            </a:r>
            <a:endParaRPr lang="en-GB" sz="1800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C82641C-DC98-94B3-2FBD-E084DDDECE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0200" y="4267636"/>
            <a:ext cx="6324600" cy="2159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896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F2EF77-065C-6327-8C3B-E4E623B7D9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B8415FBE-0276-CB67-402D-D215D313B489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Energizer Topology 3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C2298666-C6B2-9E18-3F4C-85E8F3104302}"/>
              </a:ext>
            </a:extLst>
          </p:cNvPr>
          <p:cNvSpPr txBox="1"/>
          <p:nvPr/>
        </p:nvSpPr>
        <p:spPr>
          <a:xfrm>
            <a:off x="696912" y="1282312"/>
            <a:ext cx="7761288" cy="3416320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cs typeface="Times New Roman" panose="02020603050405020304" pitchFamily="18" charset="0"/>
              </a:rPr>
              <a:t>Energizer is connected to the AP with wireless connection.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cs typeface="Times New Roman" panose="02020603050405020304" pitchFamily="18" charset="0"/>
              </a:rPr>
              <a:t>Control signalling between AP and energizer is via wireless interface.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cs typeface="Times New Roman" panose="02020603050405020304" pitchFamily="18" charset="0"/>
              </a:rPr>
              <a:t>Considering Wi-Fi as the wireless interface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Case 1: Energizer and AP are independent and energizer is regarded as a non-AP STA associated with the AP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Energizer should indicate to the AP that it is an energizer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AP only activate the energizer when WPT signal or wake-up signal needs to be sent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Case 2: Energizer and AP can be logically integrated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AP does not see the energizer as an associated non-AP STA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6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C58E652C-A175-F8B5-96FD-0B2F32AA8D99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03702C95-89A8-4317-6185-9B6172579F10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72E94962-5D5B-E15D-7E3F-884C52F300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802.11-24/1781r0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FB9FA562-5E5F-8BFC-3656-E4BCE746A17A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November 2023</a:t>
            </a:r>
            <a:endParaRPr lang="en-GB" sz="1800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7F21BE4-D490-4148-DDE2-21CE66347F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6400" y="4326536"/>
            <a:ext cx="5917558" cy="2112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0706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WPT Protocol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4687010" cy="4308872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Part 1: define the control and signalling between AP and energizer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Can be OOB but some key WPT info elements need to be defined, e.g., on/off indication, duty cycle related, e.g., on time, period, etc.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Part 2: define the reporting signalling between AP and AMP devices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sz="1100" dirty="0"/>
              <a:t>Yinan Qi (OPPO)</a:t>
            </a:r>
            <a:endParaRPr lang="en-US" sz="1100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802.11-24/1781r0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November 2023</a:t>
            </a:r>
            <a:endParaRPr lang="en-GB" sz="1800" b="1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B1EF673-0783-852B-B7AC-B45BE4DD45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63469" y="4435833"/>
            <a:ext cx="927783" cy="1018934"/>
          </a:xfrm>
          <a:prstGeom prst="rect">
            <a:avLst/>
          </a:prstGeom>
        </p:spPr>
      </p:pic>
      <p:pic>
        <p:nvPicPr>
          <p:cNvPr id="3" name="图片 3">
            <a:extLst>
              <a:ext uri="{FF2B5EF4-FFF2-40B4-BE49-F238E27FC236}">
                <a16:creationId xmlns:a16="http://schemas.microsoft.com/office/drawing/2014/main" id="{1065B02D-75BF-E1E4-5A82-39295A8C258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41507" y="4247257"/>
            <a:ext cx="1074513" cy="1097375"/>
          </a:xfrm>
          <a:prstGeom prst="rect">
            <a:avLst/>
          </a:prstGeom>
        </p:spPr>
      </p:pic>
      <p:pic>
        <p:nvPicPr>
          <p:cNvPr id="4" name="图片 4">
            <a:extLst>
              <a:ext uri="{FF2B5EF4-FFF2-40B4-BE49-F238E27FC236}">
                <a16:creationId xmlns:a16="http://schemas.microsoft.com/office/drawing/2014/main" id="{4BB93379-596A-4305-174E-73E021F09B6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32272" y="2253901"/>
            <a:ext cx="914479" cy="708721"/>
          </a:xfrm>
          <a:prstGeom prst="rect">
            <a:avLst/>
          </a:prstGeom>
        </p:spPr>
      </p:pic>
      <p:cxnSp>
        <p:nvCxnSpPr>
          <p:cNvPr id="5" name="直接箭头连接符 5">
            <a:extLst>
              <a:ext uri="{FF2B5EF4-FFF2-40B4-BE49-F238E27FC236}">
                <a16:creationId xmlns:a16="http://schemas.microsoft.com/office/drawing/2014/main" id="{46A76DF0-2F96-9860-6575-55403CDA75C8}"/>
              </a:ext>
            </a:extLst>
          </p:cNvPr>
          <p:cNvCxnSpPr>
            <a:cxnSpLocks/>
            <a:endCxn id="2" idx="1"/>
          </p:cNvCxnSpPr>
          <p:nvPr/>
        </p:nvCxnSpPr>
        <p:spPr bwMode="auto">
          <a:xfrm>
            <a:off x="6657179" y="4945300"/>
            <a:ext cx="130629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dash"/>
            <a:round/>
            <a:headEnd type="triangle" w="lg" len="lg"/>
            <a:tailEnd type="triangle" w="lg" len="lg"/>
          </a:ln>
        </p:spPr>
      </p:cxnSp>
      <p:cxnSp>
        <p:nvCxnSpPr>
          <p:cNvPr id="6" name="直接箭头连接符 6">
            <a:extLst>
              <a:ext uri="{FF2B5EF4-FFF2-40B4-BE49-F238E27FC236}">
                <a16:creationId xmlns:a16="http://schemas.microsoft.com/office/drawing/2014/main" id="{C9777F81-2D39-B9AA-E2B6-A7EAA4EF3431}"/>
              </a:ext>
            </a:extLst>
          </p:cNvPr>
          <p:cNvCxnSpPr>
            <a:cxnSpLocks/>
            <a:stCxn id="3" idx="0"/>
          </p:cNvCxnSpPr>
          <p:nvPr/>
        </p:nvCxnSpPr>
        <p:spPr bwMode="auto">
          <a:xfrm flipV="1">
            <a:off x="6078764" y="2753361"/>
            <a:ext cx="531552" cy="149389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lg" len="lg"/>
            <a:tailEnd type="triangle" w="lg" len="lg"/>
          </a:ln>
        </p:spPr>
      </p:cxnSp>
      <p:sp>
        <p:nvSpPr>
          <p:cNvPr id="7" name="文本框 8">
            <a:extLst>
              <a:ext uri="{FF2B5EF4-FFF2-40B4-BE49-F238E27FC236}">
                <a16:creationId xmlns:a16="http://schemas.microsoft.com/office/drawing/2014/main" id="{0735DA00-7B12-6A7B-ECFA-D70F184EBCAE}"/>
              </a:ext>
            </a:extLst>
          </p:cNvPr>
          <p:cNvSpPr txBox="1"/>
          <p:nvPr/>
        </p:nvSpPr>
        <p:spPr>
          <a:xfrm>
            <a:off x="6724523" y="5023880"/>
            <a:ext cx="12103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/>
              <a:t>Part 1</a:t>
            </a:r>
          </a:p>
        </p:txBody>
      </p:sp>
      <p:sp>
        <p:nvSpPr>
          <p:cNvPr id="10" name="文本框 10">
            <a:extLst>
              <a:ext uri="{FF2B5EF4-FFF2-40B4-BE49-F238E27FC236}">
                <a16:creationId xmlns:a16="http://schemas.microsoft.com/office/drawing/2014/main" id="{39DB2FD4-F18F-F0A7-C546-6798A2FD5A38}"/>
              </a:ext>
            </a:extLst>
          </p:cNvPr>
          <p:cNvSpPr txBox="1"/>
          <p:nvPr/>
        </p:nvSpPr>
        <p:spPr>
          <a:xfrm>
            <a:off x="5371551" y="5454767"/>
            <a:ext cx="1414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/>
              <a:t>Energizer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F2F8A434-D060-64CA-D323-2B7FEB227B9E}"/>
              </a:ext>
            </a:extLst>
          </p:cNvPr>
          <p:cNvSpPr txBox="1"/>
          <p:nvPr/>
        </p:nvSpPr>
        <p:spPr>
          <a:xfrm>
            <a:off x="6520590" y="1828800"/>
            <a:ext cx="14470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/>
              <a:t>AMP STA</a:t>
            </a:r>
          </a:p>
        </p:txBody>
      </p:sp>
      <p:sp>
        <p:nvSpPr>
          <p:cNvPr id="13" name="文本框 10">
            <a:extLst>
              <a:ext uri="{FF2B5EF4-FFF2-40B4-BE49-F238E27FC236}">
                <a16:creationId xmlns:a16="http://schemas.microsoft.com/office/drawing/2014/main" id="{2F0D8988-885B-A327-588E-966471C532F3}"/>
              </a:ext>
            </a:extLst>
          </p:cNvPr>
          <p:cNvSpPr txBox="1"/>
          <p:nvPr/>
        </p:nvSpPr>
        <p:spPr>
          <a:xfrm>
            <a:off x="7712786" y="5454767"/>
            <a:ext cx="1414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b="1" dirty="0"/>
              <a:t>AP</a:t>
            </a:r>
          </a:p>
        </p:txBody>
      </p:sp>
      <p:sp>
        <p:nvSpPr>
          <p:cNvPr id="15" name="文本框 8">
            <a:extLst>
              <a:ext uri="{FF2B5EF4-FFF2-40B4-BE49-F238E27FC236}">
                <a16:creationId xmlns:a16="http://schemas.microsoft.com/office/drawing/2014/main" id="{A66404BB-B44F-EA15-ABD0-0E3290B3B895}"/>
              </a:ext>
            </a:extLst>
          </p:cNvPr>
          <p:cNvSpPr txBox="1"/>
          <p:nvPr/>
        </p:nvSpPr>
        <p:spPr>
          <a:xfrm>
            <a:off x="6094810" y="3400251"/>
            <a:ext cx="12103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/>
              <a:t>Part 2</a:t>
            </a:r>
          </a:p>
        </p:txBody>
      </p:sp>
    </p:spTree>
    <p:extLst>
      <p:ext uri="{BB962C8B-B14F-4D97-AF65-F5344CB8AC3E}">
        <p14:creationId xmlns:p14="http://schemas.microsoft.com/office/powerpoint/2010/main" val="3103910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How/When to initiate WPT?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761288" cy="5093702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Option 1: Periodic WPT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Light control and signalling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Can be initiated by Energizer autonomously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On/off, duty cycle can still be controlled by the AP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Consistent and predictable interference to co-existing systems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Option 2: On demand WPT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Initiated by the AP autonomously based on long-term/short term reporting from AMP devices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Requested by the AMP devices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000" dirty="0">
                <a:cs typeface="Times New Roman" panose="02020603050405020304" pitchFamily="18" charset="0"/>
              </a:rPr>
              <a:t>Only for limited use cases, e.g. sensor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000" dirty="0">
                <a:cs typeface="Times New Roman" panose="02020603050405020304" pitchFamily="18" charset="0"/>
              </a:rPr>
              <a:t>Power status reporting may not be no longer needed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802.11-24/1781r0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November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2742783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0</TotalTime>
  <Words>1830</Words>
  <Application>Microsoft Office PowerPoint</Application>
  <PresentationFormat>On-screen Show (4:3)</PresentationFormat>
  <Paragraphs>309</Paragraphs>
  <Slides>23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Courier New</vt:lpstr>
      <vt:lpstr>Times New Roman</vt:lpstr>
      <vt:lpstr>Wingdings</vt:lpstr>
      <vt:lpstr>ACcord Submission Template</vt:lpstr>
      <vt:lpstr>Further Consideration of WPT for AMP</vt:lpstr>
      <vt:lpstr>Abstract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</vt:lpstr>
      <vt:lpstr>PowerPoint Presentation</vt:lpstr>
      <vt:lpstr>PowerPoint Presentation</vt:lpstr>
      <vt:lpstr>PowerPoint Presentation</vt:lpstr>
      <vt:lpstr>PowerPoint Presentation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Yinan Qi</cp:lastModifiedBy>
  <cp:revision>1949</cp:revision>
  <cp:lastPrinted>1998-02-10T13:28:00Z</cp:lastPrinted>
  <dcterms:created xsi:type="dcterms:W3CDTF">2009-12-02T19:05:00Z</dcterms:created>
  <dcterms:modified xsi:type="dcterms:W3CDTF">2024-11-09T09:10:55Z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