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56" r:id="rId5"/>
    <p:sldId id="603" r:id="rId6"/>
    <p:sldId id="658" r:id="rId7"/>
    <p:sldId id="664" r:id="rId8"/>
    <p:sldId id="665" r:id="rId9"/>
    <p:sldId id="655" r:id="rId10"/>
    <p:sldId id="656" r:id="rId11"/>
    <p:sldId id="670" r:id="rId12"/>
    <p:sldId id="667" r:id="rId13"/>
    <p:sldId id="668" r:id="rId14"/>
    <p:sldId id="654" r:id="rId15"/>
    <p:sldId id="264" r:id="rId16"/>
    <p:sldId id="640" r:id="rId17"/>
    <p:sldId id="639" r:id="rId18"/>
    <p:sldId id="671" r:id="rId19"/>
    <p:sldId id="660" r:id="rId20"/>
    <p:sldId id="663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3A92F55-695F-BD3F-64F7-160958EDFD5F}" name="Sigurd Schelstraete" initials="SS" userId="Sigurd Schelstraete" providerId="None"/>
  <p188:author id="{CFE83E71-4706-7467-DA66-7D26D36591C4}" name="Rainer Strobel" initials="RS" userId="S::rstrobel@maxlinear.com::2f077573-362c-4efe-a658-171d725f9cf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7C05A2-A902-41C4-B69F-880F544A853B}" v="52" dt="2024-11-12T19:13:39.0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09" autoAdjust="0"/>
    <p:restoredTop sz="94660"/>
  </p:normalViewPr>
  <p:slideViewPr>
    <p:cSldViewPr>
      <p:cViewPr varScale="1">
        <p:scale>
          <a:sx n="79" d="100"/>
          <a:sy n="79" d="100"/>
        </p:scale>
        <p:origin x="600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Relationship Id="rId30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iner Strobel" userId="2f077573-362c-4efe-a658-171d725f9cf0" providerId="ADAL" clId="{E75E1A06-8091-45E4-9B8D-B519290B8420}"/>
    <pc:docChg chg="undo custSel addSld delSld modSld sldOrd">
      <pc:chgData name="Rainer Strobel" userId="2f077573-362c-4efe-a658-171d725f9cf0" providerId="ADAL" clId="{E75E1A06-8091-45E4-9B8D-B519290B8420}" dt="2024-11-09T08:56:35.139" v="1217" actId="20577"/>
      <pc:docMkLst>
        <pc:docMk/>
      </pc:docMkLst>
      <pc:sldChg chg="modSp mod">
        <pc:chgData name="Rainer Strobel" userId="2f077573-362c-4efe-a658-171d725f9cf0" providerId="ADAL" clId="{E75E1A06-8091-45E4-9B8D-B519290B8420}" dt="2024-11-07T15:29:28.878" v="569" actId="20577"/>
        <pc:sldMkLst>
          <pc:docMk/>
          <pc:sldMk cId="2526486424" sldId="654"/>
        </pc:sldMkLst>
        <pc:spChg chg="mod">
          <ac:chgData name="Rainer Strobel" userId="2f077573-362c-4efe-a658-171d725f9cf0" providerId="ADAL" clId="{E75E1A06-8091-45E4-9B8D-B519290B8420}" dt="2024-11-07T15:29:28.878" v="569" actId="20577"/>
          <ac:spMkLst>
            <pc:docMk/>
            <pc:sldMk cId="2526486424" sldId="654"/>
            <ac:spMk id="3" creationId="{F0A4576D-6A5A-C7C0-467C-A1E3B5ED3590}"/>
          </ac:spMkLst>
        </pc:spChg>
      </pc:sldChg>
      <pc:sldChg chg="addSp delSp modSp mod">
        <pc:chgData name="Rainer Strobel" userId="2f077573-362c-4efe-a658-171d725f9cf0" providerId="ADAL" clId="{E75E1A06-8091-45E4-9B8D-B519290B8420}" dt="2024-11-09T08:33:07.842" v="661" actId="14100"/>
        <pc:sldMkLst>
          <pc:docMk/>
          <pc:sldMk cId="2376043229" sldId="655"/>
        </pc:sldMkLst>
        <pc:spChg chg="mod">
          <ac:chgData name="Rainer Strobel" userId="2f077573-362c-4efe-a658-171d725f9cf0" providerId="ADAL" clId="{E75E1A06-8091-45E4-9B8D-B519290B8420}" dt="2024-11-08T14:50:36.017" v="649" actId="255"/>
          <ac:spMkLst>
            <pc:docMk/>
            <pc:sldMk cId="2376043229" sldId="655"/>
            <ac:spMk id="10" creationId="{3D0ADC24-4BFE-811B-659C-1592DD1A7609}"/>
          </ac:spMkLst>
        </pc:spChg>
        <pc:picChg chg="del">
          <ac:chgData name="Rainer Strobel" userId="2f077573-362c-4efe-a658-171d725f9cf0" providerId="ADAL" clId="{E75E1A06-8091-45E4-9B8D-B519290B8420}" dt="2024-11-09T08:32:23.083" v="651" actId="478"/>
          <ac:picMkLst>
            <pc:docMk/>
            <pc:sldMk cId="2376043229" sldId="655"/>
            <ac:picMk id="3" creationId="{83D5E53E-B921-810A-5CCD-DCB7627BCEC6}"/>
          </ac:picMkLst>
        </pc:picChg>
        <pc:picChg chg="add mod ord modCrop">
          <ac:chgData name="Rainer Strobel" userId="2f077573-362c-4efe-a658-171d725f9cf0" providerId="ADAL" clId="{E75E1A06-8091-45E4-9B8D-B519290B8420}" dt="2024-11-09T08:33:07.842" v="661" actId="14100"/>
          <ac:picMkLst>
            <pc:docMk/>
            <pc:sldMk cId="2376043229" sldId="655"/>
            <ac:picMk id="8" creationId="{8716B94C-D79E-DAE3-6DCB-23F8A4C56C4C}"/>
          </ac:picMkLst>
        </pc:picChg>
      </pc:sldChg>
      <pc:sldChg chg="addSp delSp modSp mod">
        <pc:chgData name="Rainer Strobel" userId="2f077573-362c-4efe-a658-171d725f9cf0" providerId="ADAL" clId="{E75E1A06-8091-45E4-9B8D-B519290B8420}" dt="2024-11-09T08:34:06.654" v="671" actId="1076"/>
        <pc:sldMkLst>
          <pc:docMk/>
          <pc:sldMk cId="3368097887" sldId="656"/>
        </pc:sldMkLst>
        <pc:spChg chg="mod">
          <ac:chgData name="Rainer Strobel" userId="2f077573-362c-4efe-a658-171d725f9cf0" providerId="ADAL" clId="{E75E1A06-8091-45E4-9B8D-B519290B8420}" dt="2024-11-07T15:16:27.746" v="260" actId="20577"/>
          <ac:spMkLst>
            <pc:docMk/>
            <pc:sldMk cId="3368097887" sldId="656"/>
            <ac:spMk id="8" creationId="{FB983635-6387-0B50-E4FE-59EF7BEF3608}"/>
          </ac:spMkLst>
        </pc:spChg>
        <pc:picChg chg="del">
          <ac:chgData name="Rainer Strobel" userId="2f077573-362c-4efe-a658-171d725f9cf0" providerId="ADAL" clId="{E75E1A06-8091-45E4-9B8D-B519290B8420}" dt="2024-11-09T08:32:18.966" v="650" actId="478"/>
          <ac:picMkLst>
            <pc:docMk/>
            <pc:sldMk cId="3368097887" sldId="656"/>
            <ac:picMk id="3" creationId="{AB7E2233-CB75-9E0D-16DB-0DC5E2D44C88}"/>
          </ac:picMkLst>
        </pc:picChg>
        <pc:picChg chg="add mod ord modCrop">
          <ac:chgData name="Rainer Strobel" userId="2f077573-362c-4efe-a658-171d725f9cf0" providerId="ADAL" clId="{E75E1A06-8091-45E4-9B8D-B519290B8420}" dt="2024-11-09T08:34:06.654" v="671" actId="1076"/>
          <ac:picMkLst>
            <pc:docMk/>
            <pc:sldMk cId="3368097887" sldId="656"/>
            <ac:picMk id="9" creationId="{2813F9B4-6553-4848-780E-BE4FF923700C}"/>
          </ac:picMkLst>
        </pc:picChg>
      </pc:sldChg>
      <pc:sldChg chg="modSp mod">
        <pc:chgData name="Rainer Strobel" userId="2f077573-362c-4efe-a658-171d725f9cf0" providerId="ADAL" clId="{E75E1A06-8091-45E4-9B8D-B519290B8420}" dt="2024-11-09T08:36:35.292" v="694" actId="20577"/>
        <pc:sldMkLst>
          <pc:docMk/>
          <pc:sldMk cId="2653388950" sldId="658"/>
        </pc:sldMkLst>
        <pc:spChg chg="mod">
          <ac:chgData name="Rainer Strobel" userId="2f077573-362c-4efe-a658-171d725f9cf0" providerId="ADAL" clId="{E75E1A06-8091-45E4-9B8D-B519290B8420}" dt="2024-11-09T08:36:35.292" v="694" actId="20577"/>
          <ac:spMkLst>
            <pc:docMk/>
            <pc:sldMk cId="2653388950" sldId="658"/>
            <ac:spMk id="10" creationId="{3D0ADC24-4BFE-811B-659C-1592DD1A7609}"/>
          </ac:spMkLst>
        </pc:spChg>
      </pc:sldChg>
      <pc:sldChg chg="modSp mod">
        <pc:chgData name="Rainer Strobel" userId="2f077573-362c-4efe-a658-171d725f9cf0" providerId="ADAL" clId="{E75E1A06-8091-45E4-9B8D-B519290B8420}" dt="2024-11-09T08:56:35.139" v="1217" actId="20577"/>
        <pc:sldMkLst>
          <pc:docMk/>
          <pc:sldMk cId="3207078180" sldId="663"/>
        </pc:sldMkLst>
        <pc:spChg chg="mod">
          <ac:chgData name="Rainer Strobel" userId="2f077573-362c-4efe-a658-171d725f9cf0" providerId="ADAL" clId="{E75E1A06-8091-45E4-9B8D-B519290B8420}" dt="2024-11-09T08:56:35.139" v="1217" actId="20577"/>
          <ac:spMkLst>
            <pc:docMk/>
            <pc:sldMk cId="3207078180" sldId="663"/>
            <ac:spMk id="3" creationId="{03E5DF90-953B-4306-B497-BC8ACAC96377}"/>
          </ac:spMkLst>
        </pc:spChg>
      </pc:sldChg>
      <pc:sldChg chg="addSp modSp mod">
        <pc:chgData name="Rainer Strobel" userId="2f077573-362c-4efe-a658-171d725f9cf0" providerId="ADAL" clId="{E75E1A06-8091-45E4-9B8D-B519290B8420}" dt="2024-11-08T14:48:24.090" v="611"/>
        <pc:sldMkLst>
          <pc:docMk/>
          <pc:sldMk cId="2278130870" sldId="664"/>
        </pc:sldMkLst>
        <pc:spChg chg="add mod">
          <ac:chgData name="Rainer Strobel" userId="2f077573-362c-4efe-a658-171d725f9cf0" providerId="ADAL" clId="{E75E1A06-8091-45E4-9B8D-B519290B8420}" dt="2024-11-08T14:48:24.090" v="611"/>
          <ac:spMkLst>
            <pc:docMk/>
            <pc:sldMk cId="2278130870" sldId="664"/>
            <ac:spMk id="7" creationId="{75D3A627-26A3-FEA7-EF71-56E4D3653412}"/>
          </ac:spMkLst>
        </pc:spChg>
        <pc:spChg chg="mod">
          <ac:chgData name="Rainer Strobel" userId="2f077573-362c-4efe-a658-171d725f9cf0" providerId="ADAL" clId="{E75E1A06-8091-45E4-9B8D-B519290B8420}" dt="2024-11-07T15:03:40.583" v="67" actId="21"/>
          <ac:spMkLst>
            <pc:docMk/>
            <pc:sldMk cId="2278130870" sldId="664"/>
            <ac:spMk id="10" creationId="{3D0ADC24-4BFE-811B-659C-1592DD1A7609}"/>
          </ac:spMkLst>
        </pc:spChg>
      </pc:sldChg>
      <pc:sldChg chg="addSp modSp">
        <pc:chgData name="Rainer Strobel" userId="2f077573-362c-4efe-a658-171d725f9cf0" providerId="ADAL" clId="{E75E1A06-8091-45E4-9B8D-B519290B8420}" dt="2024-11-08T14:48:28.907" v="612"/>
        <pc:sldMkLst>
          <pc:docMk/>
          <pc:sldMk cId="3973800585" sldId="665"/>
        </pc:sldMkLst>
        <pc:spChg chg="add mod">
          <ac:chgData name="Rainer Strobel" userId="2f077573-362c-4efe-a658-171d725f9cf0" providerId="ADAL" clId="{E75E1A06-8091-45E4-9B8D-B519290B8420}" dt="2024-11-08T14:48:15.839" v="610"/>
          <ac:spMkLst>
            <pc:docMk/>
            <pc:sldMk cId="3973800585" sldId="665"/>
            <ac:spMk id="7" creationId="{A3A09803-806A-D98D-0645-E5B7ADF15AF4}"/>
          </ac:spMkLst>
        </pc:spChg>
        <pc:spChg chg="add mod">
          <ac:chgData name="Rainer Strobel" userId="2f077573-362c-4efe-a658-171d725f9cf0" providerId="ADAL" clId="{E75E1A06-8091-45E4-9B8D-B519290B8420}" dt="2024-11-08T14:48:28.907" v="612"/>
          <ac:spMkLst>
            <pc:docMk/>
            <pc:sldMk cId="3973800585" sldId="665"/>
            <ac:spMk id="8" creationId="{631D742F-10C3-E850-BCE5-D7C5813D4E95}"/>
          </ac:spMkLst>
        </pc:spChg>
        <pc:spChg chg="mod">
          <ac:chgData name="Rainer Strobel" userId="2f077573-362c-4efe-a658-171d725f9cf0" providerId="ADAL" clId="{E75E1A06-8091-45E4-9B8D-B519290B8420}" dt="2024-11-07T15:08:35.740" v="82" actId="20577"/>
          <ac:spMkLst>
            <pc:docMk/>
            <pc:sldMk cId="3973800585" sldId="665"/>
            <ac:spMk id="10" creationId="{3D0ADC24-4BFE-811B-659C-1592DD1A7609}"/>
          </ac:spMkLst>
        </pc:spChg>
      </pc:sldChg>
      <pc:sldChg chg="del">
        <pc:chgData name="Rainer Strobel" userId="2f077573-362c-4efe-a658-171d725f9cf0" providerId="ADAL" clId="{E75E1A06-8091-45E4-9B8D-B519290B8420}" dt="2024-11-07T14:59:03.982" v="1" actId="47"/>
        <pc:sldMkLst>
          <pc:docMk/>
          <pc:sldMk cId="3204140019" sldId="666"/>
        </pc:sldMkLst>
      </pc:sldChg>
      <pc:sldChg chg="addSp delSp modSp mod">
        <pc:chgData name="Rainer Strobel" userId="2f077573-362c-4efe-a658-171d725f9cf0" providerId="ADAL" clId="{E75E1A06-8091-45E4-9B8D-B519290B8420}" dt="2024-11-09T08:44:02.783" v="702" actId="14100"/>
        <pc:sldMkLst>
          <pc:docMk/>
          <pc:sldMk cId="2338102001" sldId="667"/>
        </pc:sldMkLst>
        <pc:spChg chg="mod">
          <ac:chgData name="Rainer Strobel" userId="2f077573-362c-4efe-a658-171d725f9cf0" providerId="ADAL" clId="{E75E1A06-8091-45E4-9B8D-B519290B8420}" dt="2024-11-07T15:26:37.048" v="568" actId="20577"/>
          <ac:spMkLst>
            <pc:docMk/>
            <pc:sldMk cId="2338102001" sldId="667"/>
            <ac:spMk id="10" creationId="{3D0ADC24-4BFE-811B-659C-1592DD1A7609}"/>
          </ac:spMkLst>
        </pc:spChg>
        <pc:picChg chg="del">
          <ac:chgData name="Rainer Strobel" userId="2f077573-362c-4efe-a658-171d725f9cf0" providerId="ADAL" clId="{E75E1A06-8091-45E4-9B8D-B519290B8420}" dt="2024-11-09T08:43:33.174" v="695" actId="478"/>
          <ac:picMkLst>
            <pc:docMk/>
            <pc:sldMk cId="2338102001" sldId="667"/>
            <ac:picMk id="7" creationId="{7AB3D434-86C9-4A7F-3319-AE029ACA530B}"/>
          </ac:picMkLst>
        </pc:picChg>
        <pc:picChg chg="add mod">
          <ac:chgData name="Rainer Strobel" userId="2f077573-362c-4efe-a658-171d725f9cf0" providerId="ADAL" clId="{E75E1A06-8091-45E4-9B8D-B519290B8420}" dt="2024-11-09T08:44:02.783" v="702" actId="14100"/>
          <ac:picMkLst>
            <pc:docMk/>
            <pc:sldMk cId="2338102001" sldId="667"/>
            <ac:picMk id="8" creationId="{61B054BA-AE26-FB9C-4643-5B368857A53F}"/>
          </ac:picMkLst>
        </pc:picChg>
      </pc:sldChg>
      <pc:sldChg chg="add del">
        <pc:chgData name="Rainer Strobel" userId="2f077573-362c-4efe-a658-171d725f9cf0" providerId="ADAL" clId="{E75E1A06-8091-45E4-9B8D-B519290B8420}" dt="2024-11-07T15:00:04.516" v="5" actId="47"/>
        <pc:sldMkLst>
          <pc:docMk/>
          <pc:sldMk cId="3059076938" sldId="669"/>
        </pc:sldMkLst>
      </pc:sldChg>
      <pc:sldChg chg="modSp add mod ord">
        <pc:chgData name="Rainer Strobel" userId="2f077573-362c-4efe-a658-171d725f9cf0" providerId="ADAL" clId="{E75E1A06-8091-45E4-9B8D-B519290B8420}" dt="2024-11-07T15:20:08.880" v="504" actId="20577"/>
        <pc:sldMkLst>
          <pc:docMk/>
          <pc:sldMk cId="2122868928" sldId="670"/>
        </pc:sldMkLst>
        <pc:spChg chg="mod">
          <ac:chgData name="Rainer Strobel" userId="2f077573-362c-4efe-a658-171d725f9cf0" providerId="ADAL" clId="{E75E1A06-8091-45E4-9B8D-B519290B8420}" dt="2024-11-07T15:20:08.880" v="504" actId="20577"/>
          <ac:spMkLst>
            <pc:docMk/>
            <pc:sldMk cId="2122868928" sldId="670"/>
            <ac:spMk id="3" creationId="{8A63E9B9-7D2C-CB98-7523-03ABFA5B8CD1}"/>
          </ac:spMkLst>
        </pc:spChg>
      </pc:sldChg>
      <pc:sldChg chg="add">
        <pc:chgData name="Rainer Strobel" userId="2f077573-362c-4efe-a658-171d725f9cf0" providerId="ADAL" clId="{E75E1A06-8091-45E4-9B8D-B519290B8420}" dt="2024-11-07T14:59:35.142" v="2"/>
        <pc:sldMkLst>
          <pc:docMk/>
          <pc:sldMk cId="984995543" sldId="671"/>
        </pc:sldMkLst>
      </pc:sldChg>
    </pc:docChg>
  </pc:docChgLst>
  <pc:docChgLst>
    <pc:chgData name="Rainer Strobel" userId="2f077573-362c-4efe-a658-171d725f9cf0" providerId="ADAL" clId="{8D7C05A2-A902-41C4-B69F-880F544A853B}"/>
    <pc:docChg chg="undo custSel modSld">
      <pc:chgData name="Rainer Strobel" userId="2f077573-362c-4efe-a658-171d725f9cf0" providerId="ADAL" clId="{8D7C05A2-A902-41C4-B69F-880F544A853B}" dt="2024-11-12T19:13:39" v="73" actId="20577"/>
      <pc:docMkLst>
        <pc:docMk/>
      </pc:docMkLst>
      <pc:sldChg chg="modSp mod">
        <pc:chgData name="Rainer Strobel" userId="2f077573-362c-4efe-a658-171d725f9cf0" providerId="ADAL" clId="{8D7C05A2-A902-41C4-B69F-880F544A853B}" dt="2024-11-12T19:09:31.207" v="55" actId="20577"/>
        <pc:sldMkLst>
          <pc:docMk/>
          <pc:sldMk cId="0" sldId="256"/>
        </pc:sldMkLst>
        <pc:spChg chg="mod">
          <ac:chgData name="Rainer Strobel" userId="2f077573-362c-4efe-a658-171d725f9cf0" providerId="ADAL" clId="{8D7C05A2-A902-41C4-B69F-880F544A853B}" dt="2024-11-12T19:09:31.207" v="55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Rainer Strobel" userId="2f077573-362c-4efe-a658-171d725f9cf0" providerId="ADAL" clId="{8D7C05A2-A902-41C4-B69F-880F544A853B}" dt="2024-11-12T19:13:39" v="73" actId="20577"/>
        <pc:sldMkLst>
          <pc:docMk/>
          <pc:sldMk cId="2376043229" sldId="655"/>
        </pc:sldMkLst>
        <pc:spChg chg="mod">
          <ac:chgData name="Rainer Strobel" userId="2f077573-362c-4efe-a658-171d725f9cf0" providerId="ADAL" clId="{8D7C05A2-A902-41C4-B69F-880F544A853B}" dt="2024-11-12T19:13:39" v="73" actId="20577"/>
          <ac:spMkLst>
            <pc:docMk/>
            <pc:sldMk cId="2376043229" sldId="655"/>
            <ac:spMk id="10" creationId="{3D0ADC24-4BFE-811B-659C-1592DD1A7609}"/>
          </ac:spMkLst>
        </pc:spChg>
      </pc:sldChg>
      <pc:sldChg chg="addSp delSp modSp mod">
        <pc:chgData name="Rainer Strobel" userId="2f077573-362c-4efe-a658-171d725f9cf0" providerId="ADAL" clId="{8D7C05A2-A902-41C4-B69F-880F544A853B}" dt="2024-11-12T18:02:57.276" v="5" actId="14100"/>
        <pc:sldMkLst>
          <pc:docMk/>
          <pc:sldMk cId="2338102001" sldId="667"/>
        </pc:sldMkLst>
        <pc:picChg chg="add mod">
          <ac:chgData name="Rainer Strobel" userId="2f077573-362c-4efe-a658-171d725f9cf0" providerId="ADAL" clId="{8D7C05A2-A902-41C4-B69F-880F544A853B}" dt="2024-11-12T18:02:57.276" v="5" actId="14100"/>
          <ac:picMkLst>
            <pc:docMk/>
            <pc:sldMk cId="2338102001" sldId="667"/>
            <ac:picMk id="7" creationId="{BD661EEE-94E5-FFB9-A608-A32ED90D7DFC}"/>
          </ac:picMkLst>
        </pc:picChg>
        <pc:picChg chg="del">
          <ac:chgData name="Rainer Strobel" userId="2f077573-362c-4efe-a658-171d725f9cf0" providerId="ADAL" clId="{8D7C05A2-A902-41C4-B69F-880F544A853B}" dt="2024-11-12T18:02:34.861" v="0" actId="478"/>
          <ac:picMkLst>
            <pc:docMk/>
            <pc:sldMk cId="2338102001" sldId="667"/>
            <ac:picMk id="8" creationId="{61B054BA-AE26-FB9C-4643-5B368857A53F}"/>
          </ac:picMkLst>
        </pc:picChg>
      </pc:sldChg>
      <pc:sldChg chg="modSp mod">
        <pc:chgData name="Rainer Strobel" userId="2f077573-362c-4efe-a658-171d725f9cf0" providerId="ADAL" clId="{8D7C05A2-A902-41C4-B69F-880F544A853B}" dt="2024-11-12T18:04:43.808" v="46" actId="179"/>
        <pc:sldMkLst>
          <pc:docMk/>
          <pc:sldMk cId="2122868928" sldId="670"/>
        </pc:sldMkLst>
        <pc:spChg chg="mod">
          <ac:chgData name="Rainer Strobel" userId="2f077573-362c-4efe-a658-171d725f9cf0" providerId="ADAL" clId="{8D7C05A2-A902-41C4-B69F-880F544A853B}" dt="2024-11-12T18:04:43.808" v="46" actId="179"/>
          <ac:spMkLst>
            <pc:docMk/>
            <pc:sldMk cId="2122868928" sldId="670"/>
            <ac:spMk id="3" creationId="{8A63E9B9-7D2C-CB98-7523-03ABFA5B8CD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802.11-yy/1779r0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802.11-yy/1779r0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802.11-yy/1779r0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802.11-24/1779r0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Multi-AP Sounding and Precoding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526118" y="17018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11-Nov-24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6B722256-0BD2-B4B8-8722-22EB0F164C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156569"/>
              </p:ext>
            </p:extLst>
          </p:nvPr>
        </p:nvGraphicFramePr>
        <p:xfrm>
          <a:off x="1851025" y="2525713"/>
          <a:ext cx="7772400" cy="239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7028" imgH="2547453" progId="Word.Document.8">
                  <p:embed/>
                </p:oleObj>
              </mc:Choice>
              <mc:Fallback>
                <p:oleObj name="Document" r:id="rId3" imgW="8257028" imgH="2547453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6B722256-0BD2-B4B8-8722-22EB0F164C5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1025" y="2525713"/>
                        <a:ext cx="7772400" cy="23939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08D74-443A-45AD-AF95-134D579FE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Dupliate Transmission of NDPs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3D0ADC24-4BFE-811B-659C-1592DD1A7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r>
              <a:rPr lang="de-DE" dirty="0"/>
              <a:t>In [1, 2], it is proposed to send the NDPs twice, ONLY to remove the requirement for the STAs to listen to non-associated APs NDPA packets.</a:t>
            </a:r>
          </a:p>
          <a:p>
            <a:r>
              <a:rPr lang="de-DE" dirty="0"/>
              <a:t>To satisfy that, only the NDPA packets must be duplicated, not the NDPs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4D2236-F0AF-25CE-7DA3-8E99DB5B0C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D81A-BB59-C429-90F8-0904FC97F41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8643AF-6529-BD29-4D00-38FC2DFEA7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CB79C5A-493A-95D7-9BB6-6CFAA28FD6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248"/>
          <a:stretch/>
        </p:blipFill>
        <p:spPr bwMode="auto">
          <a:xfrm>
            <a:off x="7467600" y="3706805"/>
            <a:ext cx="2986952" cy="2370291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A33B4B4-6DF9-F97B-BF18-C8C9146054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950"/>
          <a:stretch/>
        </p:blipFill>
        <p:spPr bwMode="auto">
          <a:xfrm>
            <a:off x="2133600" y="3750725"/>
            <a:ext cx="2986952" cy="243186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3B00666-3410-07FE-FB76-21E9301C8B09}"/>
              </a:ext>
            </a:extLst>
          </p:cNvPr>
          <p:cNvSpPr txBox="1"/>
          <p:nvPr/>
        </p:nvSpPr>
        <p:spPr>
          <a:xfrm>
            <a:off x="3124200" y="5235855"/>
            <a:ext cx="14456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tx1"/>
                </a:solidFill>
              </a:rPr>
              <a:t>Joint Sounding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B7957C6-D38C-0C9D-1FB2-DF2061760A69}"/>
              </a:ext>
            </a:extLst>
          </p:cNvPr>
          <p:cNvSpPr txBox="1"/>
          <p:nvPr/>
        </p:nvSpPr>
        <p:spPr>
          <a:xfrm>
            <a:off x="8318587" y="5235854"/>
            <a:ext cx="18963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tx1"/>
                </a:solidFill>
              </a:rPr>
              <a:t>Independent Sounding</a:t>
            </a:r>
          </a:p>
        </p:txBody>
      </p:sp>
    </p:spTree>
    <p:extLst>
      <p:ext uri="{BB962C8B-B14F-4D97-AF65-F5344CB8AC3E}">
        <p14:creationId xmlns:p14="http://schemas.microsoft.com/office/powerpoint/2010/main" val="39971654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10C84-ED6B-B2EC-ACC7-7B10481B9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Concusions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4576D-6A5A-C7C0-467C-A1E3B5ED3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000" dirty="0"/>
              <a:t>Jointly optimized spatial nulling pvovides a performance advantage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800" dirty="0"/>
              <a:t>Simulation results show approx. 40% increased PHY rate</a:t>
            </a:r>
          </a:p>
          <a:p>
            <a:r>
              <a:rPr lang="de-DE" sz="2000" dirty="0"/>
              <a:t>Feedback exchange for joint sounding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800" dirty="0"/>
              <a:t>Feedback exchange between APs allows for joint optimization of precoding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800" dirty="0"/>
              <a:t>STAs are not required to transmit to un-associated STAs, which can be inefficient due to a lack of channel knowledge</a:t>
            </a:r>
          </a:p>
          <a:p>
            <a:r>
              <a:rPr lang="de-DE" sz="2000" dirty="0"/>
              <a:t>Independent sounding has advantages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800" dirty="0"/>
              <a:t>Dedicated feedback for data and nulling, which can be optimized for the needs (e.g., do sounding for nulling less frequently).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800" dirty="0"/>
              <a:t>Feedback packets have a specific recipient, which allows higher rates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800" dirty="0"/>
              <a:t>Joint optimization is easier to implement</a:t>
            </a:r>
          </a:p>
          <a:p>
            <a:pPr marL="0" indent="0"/>
            <a:r>
              <a:rPr lang="de-DE" sz="2000" dirty="0"/>
              <a:t>Duplicate transmission of NDPs, as in [1, 2] can be avoided by duplicating NDPA, only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6307C8-D3A5-9F00-547E-C9A7005E73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CDBAB3-2CF9-99D5-8BA4-5F81C93B4E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F0C8228-F74E-98FD-DA3A-774E491A0AA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6486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/>
            <a:r>
              <a:rPr lang="en-GB" sz="1800" b="0" dirty="0">
                <a:solidFill>
                  <a:schemeClr val="tx1"/>
                </a:solidFill>
              </a:rPr>
              <a:t>[1] Sameer Vermani et.al., “Sounding Schemes for Coordinated Beamforming”, IEEE 802.11-24/1542 September 2024</a:t>
            </a:r>
          </a:p>
          <a:p>
            <a:pPr marL="0" indent="0"/>
            <a:r>
              <a:rPr lang="en-GB" sz="1800" b="0" dirty="0">
                <a:solidFill>
                  <a:schemeClr val="tx1"/>
                </a:solidFill>
              </a:rPr>
              <a:t>[2] Ron Porat et.al., “Sounding Design for C-BF”, IEEE 802.11-24/1568 September 2024</a:t>
            </a:r>
          </a:p>
          <a:p>
            <a:pPr marL="0" indent="0"/>
            <a:r>
              <a:rPr lang="en-GB" sz="1800" b="0" dirty="0">
                <a:solidFill>
                  <a:schemeClr val="tx1"/>
                </a:solidFill>
              </a:rPr>
              <a:t>[3] </a:t>
            </a:r>
            <a:r>
              <a:rPr lang="en-GB" sz="1800" b="0" dirty="0" err="1">
                <a:solidFill>
                  <a:schemeClr val="tx1"/>
                </a:solidFill>
              </a:rPr>
              <a:t>Insing</a:t>
            </a:r>
            <a:r>
              <a:rPr lang="en-GB" sz="1800" b="0" dirty="0">
                <a:solidFill>
                  <a:schemeClr val="tx1"/>
                </a:solidFill>
              </a:rPr>
              <a:t> Jung et.al., “</a:t>
            </a:r>
            <a:r>
              <a:rPr lang="en-US" sz="1800" b="0" dirty="0">
                <a:solidFill>
                  <a:schemeClr val="tx1"/>
                </a:solidFill>
              </a:rPr>
              <a:t>Coordinated Beamforming for 11bn – Follow Up”,</a:t>
            </a:r>
            <a:r>
              <a:rPr lang="en-GB" sz="1800" b="0" dirty="0">
                <a:solidFill>
                  <a:schemeClr val="tx1"/>
                </a:solidFill>
              </a:rPr>
              <a:t> IEEE 802.11-24/1515r2 September 2024</a:t>
            </a:r>
            <a:endParaRPr lang="en-GB" sz="1800" b="0" dirty="0">
              <a:solidFill>
                <a:schemeClr val="tx1"/>
              </a:solidFill>
              <a:ea typeface="Malgun Gothic" panose="020B0503020000020004" pitchFamily="34" charset="-127"/>
            </a:endParaRPr>
          </a:p>
          <a:p>
            <a:pPr marL="0" indent="0">
              <a:buNone/>
            </a:pPr>
            <a:r>
              <a:rPr lang="en-US" altLang="ko-KR" sz="1800" b="0" dirty="0"/>
              <a:t>[3] Aiguo Yan et.al., “Unified </a:t>
            </a:r>
            <a:r>
              <a:rPr lang="en-US" altLang="ko-KR" sz="1800" b="0" dirty="0" err="1"/>
              <a:t>CoBF</a:t>
            </a:r>
            <a:r>
              <a:rPr lang="en-US" altLang="ko-KR" sz="1800" b="0" dirty="0"/>
              <a:t>/MUMIMO Schemes with Zero-MUI”, </a:t>
            </a:r>
            <a:r>
              <a:rPr lang="en-GB" sz="1800" b="0" dirty="0">
                <a:solidFill>
                  <a:schemeClr val="tx1"/>
                </a:solidFill>
              </a:rPr>
              <a:t>IEEE 802.11-24/1432r2 August 2024</a:t>
            </a:r>
            <a:endParaRPr lang="en-US" altLang="ko-KR" sz="1800" b="0" dirty="0"/>
          </a:p>
          <a:p>
            <a:pPr marL="0" indent="0"/>
            <a:r>
              <a:rPr lang="en-US" altLang="ko-KR" sz="1800" b="0" dirty="0"/>
              <a:t>[4] </a:t>
            </a:r>
            <a:r>
              <a:rPr lang="de-DE" altLang="ko-KR" sz="1800" b="0" dirty="0"/>
              <a:t>Shimi Shilo et.al., „</a:t>
            </a:r>
            <a:r>
              <a:rPr lang="en-US" altLang="ko-KR" sz="1800" b="0" dirty="0"/>
              <a:t>Coordinated BF: Figures of Merit”, </a:t>
            </a:r>
            <a:r>
              <a:rPr lang="en-GB" sz="1800" b="0" dirty="0">
                <a:solidFill>
                  <a:schemeClr val="tx1"/>
                </a:solidFill>
              </a:rPr>
              <a:t>IEEE 802.11-24/1484r0 September 2024</a:t>
            </a:r>
          </a:p>
          <a:p>
            <a:pPr marL="0" indent="0"/>
            <a:r>
              <a:rPr lang="en-GB" altLang="ko-KR" sz="1800" b="0" dirty="0">
                <a:solidFill>
                  <a:schemeClr val="tx1"/>
                </a:solidFill>
              </a:rPr>
              <a:t>[5]</a:t>
            </a:r>
            <a:r>
              <a:rPr lang="en-US" altLang="ko-KR" sz="1800" b="0" dirty="0"/>
              <a:t> </a:t>
            </a:r>
            <a:r>
              <a:rPr lang="de-DE" altLang="ko-KR" sz="1800" b="0" dirty="0"/>
              <a:t>Shimi Shilo et.al., „</a:t>
            </a:r>
            <a:r>
              <a:rPr lang="en-US" altLang="ko-KR" sz="1800" b="0" dirty="0"/>
              <a:t>Zero MUI Coordinated BF”, </a:t>
            </a:r>
            <a:r>
              <a:rPr lang="en-GB" sz="1800" b="0" dirty="0">
                <a:solidFill>
                  <a:schemeClr val="tx1"/>
                </a:solidFill>
              </a:rPr>
              <a:t>IEEE 802.11-23/1998r0 November 2023</a:t>
            </a:r>
          </a:p>
          <a:p>
            <a:pPr marL="0" indent="0"/>
            <a:r>
              <a:rPr lang="en-GB" sz="1800" b="0" dirty="0">
                <a:solidFill>
                  <a:schemeClr val="tx1"/>
                </a:solidFill>
              </a:rPr>
              <a:t>[6] Rainer Strobel et.al, “</a:t>
            </a:r>
            <a:r>
              <a:rPr lang="en-US" sz="1800" b="0" dirty="0">
                <a:solidFill>
                  <a:schemeClr val="tx1"/>
                </a:solidFill>
              </a:rPr>
              <a:t>Coordinated Spatial Nulling (C-SN) Concept”, </a:t>
            </a:r>
            <a:r>
              <a:rPr lang="en-US" altLang="ko-KR" sz="1800" b="0" dirty="0"/>
              <a:t>, </a:t>
            </a:r>
            <a:r>
              <a:rPr lang="en-GB" sz="1800" b="0" dirty="0">
                <a:solidFill>
                  <a:schemeClr val="tx1"/>
                </a:solidFill>
              </a:rPr>
              <a:t>IEEE 802.11-24/0011r0 January 2024</a:t>
            </a:r>
          </a:p>
          <a:p>
            <a:pPr marL="0" indent="0"/>
            <a:r>
              <a:rPr lang="en-GB" sz="1800" b="0" dirty="0">
                <a:solidFill>
                  <a:schemeClr val="tx1"/>
                </a:solidFill>
              </a:rPr>
              <a:t>[7] Rainer Strobel et.al, “</a:t>
            </a:r>
            <a:r>
              <a:rPr lang="en-US" sz="1800" b="0" dirty="0">
                <a:solidFill>
                  <a:schemeClr val="tx1"/>
                </a:solidFill>
              </a:rPr>
              <a:t>Coordinated Spatial Nulling (C-SN) Simulations”, </a:t>
            </a:r>
            <a:r>
              <a:rPr lang="en-US" altLang="ko-KR" sz="1800" b="0" dirty="0"/>
              <a:t>, </a:t>
            </a:r>
            <a:r>
              <a:rPr lang="en-GB" sz="1800" b="0" dirty="0">
                <a:solidFill>
                  <a:schemeClr val="tx1"/>
                </a:solidFill>
              </a:rPr>
              <a:t>IEEE 802.11-24/0012r0 January 2024</a:t>
            </a:r>
          </a:p>
          <a:p>
            <a:pPr marL="0" indent="0"/>
            <a:r>
              <a:rPr lang="en-GB" sz="1800" b="0" dirty="0">
                <a:solidFill>
                  <a:schemeClr val="tx1"/>
                </a:solidFill>
              </a:rPr>
              <a:t>[8] Rainer Strobel et.al, “</a:t>
            </a:r>
            <a:r>
              <a:rPr lang="en-US" sz="1800" b="0" dirty="0">
                <a:solidFill>
                  <a:schemeClr val="tx1"/>
                </a:solidFill>
              </a:rPr>
              <a:t>Coordinated Spatial Re-Use and Coordinated Spatial Nulling Follow-Up”, </a:t>
            </a:r>
            <a:r>
              <a:rPr lang="en-US" altLang="ko-KR" sz="1800" b="0" dirty="0"/>
              <a:t>, </a:t>
            </a:r>
            <a:r>
              <a:rPr lang="en-GB" sz="1800" b="0" dirty="0">
                <a:solidFill>
                  <a:schemeClr val="tx1"/>
                </a:solidFill>
              </a:rPr>
              <a:t>IEEE 802.11-24/0635r0 March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556BD-F413-651A-70E8-3B26F6069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041256-1FBD-4159-B875-75CD22B685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79B93D-0C73-4BCB-BD2F-1C97AA46048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D50AFE-F475-3294-E4BA-31808C728D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449838-D8BC-3D02-B043-FECE6F1CF6B4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Rainer Strobel, 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3672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A6280-039E-FFEA-4D1A-302B4B8DB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parameters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882F65-2DE6-8CFD-D90A-B92D7FC587A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51B292-0C2E-1EE8-7B30-E2961E8197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graphicFrame>
        <p:nvGraphicFramePr>
          <p:cNvPr id="17" name="Table 7">
            <a:extLst>
              <a:ext uri="{FF2B5EF4-FFF2-40B4-BE49-F238E27FC236}">
                <a16:creationId xmlns:a16="http://schemas.microsoft.com/office/drawing/2014/main" id="{F08364A0-38FC-4AAB-5702-CE5B8593A96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56102950"/>
              </p:ext>
            </p:extLst>
          </p:nvPr>
        </p:nvGraphicFramePr>
        <p:xfrm>
          <a:off x="2192954" y="1295400"/>
          <a:ext cx="4040187" cy="4622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7584">
                  <a:extLst>
                    <a:ext uri="{9D8B030D-6E8A-4147-A177-3AD203B41FA5}">
                      <a16:colId xmlns:a16="http://schemas.microsoft.com/office/drawing/2014/main" val="665409201"/>
                    </a:ext>
                  </a:extLst>
                </a:gridCol>
                <a:gridCol w="2062603">
                  <a:extLst>
                    <a:ext uri="{9D8B030D-6E8A-4147-A177-3AD203B41FA5}">
                      <a16:colId xmlns:a16="http://schemas.microsoft.com/office/drawing/2014/main" val="22630493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Parameter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47753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TX/RX Antennas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461739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APs/STAs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2/4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8133142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Spatial streams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473623"/>
                  </a:ext>
                </a:extLst>
              </a:tr>
              <a:tr h="298858">
                <a:tc>
                  <a:txBody>
                    <a:bodyPr/>
                    <a:lstStyle/>
                    <a:p>
                      <a:r>
                        <a:rPr lang="en-US" sz="1200" b="0" dirty="0"/>
                        <a:t>Bandwidth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160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616342"/>
                  </a:ext>
                </a:extLst>
              </a:tr>
              <a:tr h="298858">
                <a:tc>
                  <a:txBody>
                    <a:bodyPr/>
                    <a:lstStyle/>
                    <a:p>
                      <a:r>
                        <a:rPr lang="en-US" sz="1200" b="0" dirty="0"/>
                        <a:t>AP TX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21 dBm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5850847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Channel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D NLOS [8]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53710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0-13 (optimized)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689474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5 GHz</a:t>
                      </a:r>
                      <a:endParaRPr lang="en-US" sz="1200" b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573421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1.6µs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0314153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TX/RX SNR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As on 42/40dB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461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Channel aging/Doppler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/>
                        <a:t>1.2km/h, 6Hz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1817447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BF quantization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ideal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69759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Precoder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Zero-forcing, joint or independent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2250730"/>
                  </a:ext>
                </a:extLst>
              </a:tr>
              <a:tr h="275366">
                <a:tc>
                  <a:txBody>
                    <a:bodyPr/>
                    <a:lstStyle/>
                    <a:p>
                      <a:r>
                        <a:rPr lang="en-US" sz="1200" dirty="0"/>
                        <a:t>Overhead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Sounding and MAC overhead not considered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1671941"/>
                  </a:ext>
                </a:extLst>
              </a:tr>
            </a:tbl>
          </a:graphicData>
        </a:graphic>
      </p:graphicFrame>
      <p:sp>
        <p:nvSpPr>
          <p:cNvPr id="8" name="바닥글 개체 틀 5">
            <a:extLst>
              <a:ext uri="{FF2B5EF4-FFF2-40B4-BE49-F238E27FC236}">
                <a16:creationId xmlns:a16="http://schemas.microsoft.com/office/drawing/2014/main" id="{C1764C1B-8BD8-5316-F198-FEB18DFF6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8408817" y="6475413"/>
            <a:ext cx="16591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Rainer Strobel, MaxLinear</a:t>
            </a:r>
          </a:p>
        </p:txBody>
      </p:sp>
    </p:spTree>
    <p:extLst>
      <p:ext uri="{BB962C8B-B14F-4D97-AF65-F5344CB8AC3E}">
        <p14:creationId xmlns:p14="http://schemas.microsoft.com/office/powerpoint/2010/main" val="2109755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78F98-4F5C-A9C7-158B-46B361206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More Simulation Results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5B64B26-B933-119F-7206-93CC6778FE1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/>
              <a:t>Rate vs. Channel SNR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468272E-5D01-D59F-83BB-3283E2D09F7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95CD4C-58F0-4CE2-263F-FB1197AFCB0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B9310E-A56F-9F5A-36AA-3BBD03C88C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39CA34AA-64DB-0AE6-41FE-DE95AB9D338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5739" t="10129" r="7678"/>
          <a:stretch/>
        </p:blipFill>
        <p:spPr>
          <a:xfrm>
            <a:off x="5668925" y="2018321"/>
            <a:ext cx="6496421" cy="2166414"/>
          </a:xfr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FDB821C-5757-A339-8895-10F142B6A20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5971" t="13584" r="7888"/>
          <a:stretch/>
        </p:blipFill>
        <p:spPr>
          <a:xfrm>
            <a:off x="5668924" y="4277619"/>
            <a:ext cx="6523075" cy="211386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DD3F2C5-66D9-57AF-8D79-0C26CC71946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r="7741"/>
          <a:stretch/>
        </p:blipFill>
        <p:spPr>
          <a:xfrm>
            <a:off x="731876" y="2442182"/>
            <a:ext cx="4754524" cy="3865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9955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08D74-443A-45AD-AF95-134D579FE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Terminology I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3D0ADC24-4BFE-811B-659C-1592DD1A760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sz="1800" dirty="0"/>
              <a:t>Coordinated Beamforming</a:t>
            </a:r>
          </a:p>
          <a:p>
            <a:pPr marL="174625" lvl="1" indent="0"/>
            <a:r>
              <a:rPr lang="de-DE" sz="1600" dirty="0"/>
              <a:t>Multiple APs simultaneously transmit to 1 STA, each.</a:t>
            </a:r>
          </a:p>
          <a:p>
            <a:r>
              <a:rPr lang="de-DE" sz="1800" dirty="0"/>
              <a:t>Coordinated Spatial Re-use with Spatial Nulling</a:t>
            </a:r>
          </a:p>
          <a:p>
            <a:pPr marL="174625" lvl="1" indent="0"/>
            <a:r>
              <a:rPr lang="de-DE" sz="1600" dirty="0"/>
              <a:t>Multiple APs simultaneously transmit to their respective STAs. Each AP serves one or more STAs. Interference between diffent APs is reduced by power optimization or spatial nulling.</a:t>
            </a:r>
          </a:p>
          <a:p>
            <a:r>
              <a:rPr lang="de-DE" sz="1800" kern="100" dirty="0">
                <a:ea typeface="Times New Roman" panose="02020603050405020304" pitchFamily="18" charset="0"/>
                <a:cs typeface="Arial" panose="020B0604020202020204" pitchFamily="34" charset="0"/>
              </a:rPr>
              <a:t>Partial Nulling</a:t>
            </a:r>
          </a:p>
          <a:p>
            <a:pPr marL="174625" lvl="1" indent="0"/>
            <a:r>
              <a:rPr lang="de-DE" sz="1600" kern="100" dirty="0">
                <a:cs typeface="Arial" panose="020B0604020202020204" pitchFamily="34" charset="0"/>
              </a:rPr>
              <a:t>Interference between different Aps is not perfectly canceled, but only to a certain level. This is done by</a:t>
            </a:r>
          </a:p>
          <a:p>
            <a:pPr marL="360363" lvl="1" indent="-185738">
              <a:buFont typeface="+mj-lt"/>
              <a:buAutoNum type="arabicPeriod"/>
            </a:pPr>
            <a:r>
              <a:rPr lang="de-DE" sz="1600" kern="100" dirty="0">
                <a:cs typeface="Arial" panose="020B0604020202020204" pitchFamily="34" charset="0"/>
              </a:rPr>
              <a:t>Control of the number of spatial nulls generated (not all STAs served require a spatial null)</a:t>
            </a:r>
          </a:p>
          <a:p>
            <a:pPr marL="360363" lvl="1" indent="-185738">
              <a:buFont typeface="+mj-lt"/>
              <a:buAutoNum type="arabicPeriod"/>
            </a:pPr>
            <a:r>
              <a:rPr lang="de-DE" sz="1600" kern="100" dirty="0">
                <a:cs typeface="Arial" panose="020B0604020202020204" pitchFamily="34" charset="0"/>
              </a:rPr>
              <a:t>Control of the nulling depth by a regularized inversion when calculating the transmit precoder</a:t>
            </a:r>
            <a:endParaRPr lang="de-DE" sz="1600" dirty="0"/>
          </a:p>
          <a:p>
            <a:endParaRPr lang="en-US" kern="100" dirty="0">
              <a:solidFill>
                <a:srgbClr val="000000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5DF90-953B-4306-B497-BC8ACAC9637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sz="1800" dirty="0"/>
              <a:t>Primary AP (Sharing AP)</a:t>
            </a:r>
          </a:p>
          <a:p>
            <a:pPr marL="174625" lvl="1" indent="0"/>
            <a:r>
              <a:rPr lang="de-DE" sz="1600" dirty="0"/>
              <a:t>The AP which gained channel access and triggers the coordinated transmission for spatial nulling.</a:t>
            </a:r>
          </a:p>
          <a:p>
            <a:r>
              <a:rPr lang="de-DE" sz="1800" kern="100" dirty="0">
                <a:ea typeface="Times New Roman" panose="02020603050405020304" pitchFamily="18" charset="0"/>
                <a:cs typeface="Arial" panose="020B0604020202020204" pitchFamily="34" charset="0"/>
              </a:rPr>
              <a:t>Secondary APs (Shared APs)</a:t>
            </a:r>
          </a:p>
          <a:p>
            <a:pPr marL="174625" lvl="1" indent="0"/>
            <a:r>
              <a:rPr lang="de-DE" sz="1600" kern="100" dirty="0">
                <a:ea typeface="Times New Roman" panose="02020603050405020304" pitchFamily="18" charset="0"/>
                <a:cs typeface="Arial" panose="020B0604020202020204" pitchFamily="34" charset="0"/>
              </a:rPr>
              <a:t>Other APs which transmit simultaneously with the primary AP. For spatial nulling, transmission is triggered by the primary AP for a joint transmission.</a:t>
            </a:r>
          </a:p>
          <a:p>
            <a:r>
              <a:rPr lang="de-DE" sz="1800" kern="100" dirty="0">
                <a:ea typeface="Times New Roman" panose="02020603050405020304" pitchFamily="18" charset="0"/>
                <a:cs typeface="Arial" panose="020B0604020202020204" pitchFamily="34" charset="0"/>
              </a:rPr>
              <a:t>Half-coordinated Spatial Re-Use</a:t>
            </a:r>
          </a:p>
          <a:p>
            <a:pPr marL="174625" lvl="1" indent="0"/>
            <a:r>
              <a:rPr lang="de-DE" sz="1600" kern="100" dirty="0">
                <a:ea typeface="Times New Roman" panose="02020603050405020304" pitchFamily="18" charset="0"/>
                <a:cs typeface="Arial" panose="020B0604020202020204" pitchFamily="34" charset="0"/>
              </a:rPr>
              <a:t>The primary AP transmits without any measures (e.g. Power back-off, spatial null) to protect other APs. Secondary APs transmit simultaneously, but reduce the interference to the primary AP to a level that doesn‘t impact the primary APs beyond a certain threshold.</a:t>
            </a:r>
          </a:p>
          <a:p>
            <a:endParaRPr lang="en-US" sz="18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8643AF-6529-BD29-4D00-38FC2DFEA74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D81A-BB59-C429-90F8-0904FC97F41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Rainer Strobel,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4D2236-F0AF-25CE-7DA3-8E99DB5B0C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22378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08D74-443A-45AD-AF95-134D579FE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Terminology II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3D0ADC24-4BFE-811B-659C-1592DD1A760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1800" dirty="0"/>
              <a:t>Fully Coordinated Spatial Re-Use</a:t>
            </a:r>
          </a:p>
          <a:p>
            <a:pPr marL="174625" indent="0"/>
            <a:r>
              <a:rPr lang="en-US" sz="1800" b="0" dirty="0"/>
              <a:t>The primary AP and the secondary APs mutually perform power back-off and spatial nulling to protect each other‘s transmission.</a:t>
            </a:r>
          </a:p>
          <a:p>
            <a:r>
              <a:rPr lang="en-US" sz="1800" dirty="0"/>
              <a:t>Independent Sounding</a:t>
            </a:r>
          </a:p>
          <a:p>
            <a:pPr marL="174625" indent="0">
              <a:tabLst>
                <a:tab pos="174625" algn="l"/>
              </a:tabLst>
            </a:pPr>
            <a:r>
              <a:rPr lang="en-US" sz="1800" b="0" dirty="0"/>
              <a:t>Sounding NDPs are transmitted from each AP to the STAs independently. The STAs may receive the NDPs from an associated or un-associated AP.</a:t>
            </a:r>
            <a:endParaRPr lang="en-US" sz="1800" dirty="0"/>
          </a:p>
          <a:p>
            <a:r>
              <a:rPr lang="en-US" sz="1800" dirty="0"/>
              <a:t>Joint Sounding</a:t>
            </a:r>
          </a:p>
          <a:p>
            <a:pPr marL="174625" indent="0"/>
            <a:r>
              <a:rPr lang="en-US" sz="1800" b="0" dirty="0"/>
              <a:t>Sounding NDPs are transmitted simultaneously from multiple APs, using a longer sequence of LTFs such that all antennas of all APs can be separated.</a:t>
            </a:r>
            <a:endParaRPr lang="en-US" sz="1800" dirty="0"/>
          </a:p>
          <a:p>
            <a:endParaRPr lang="en-US" kern="100" dirty="0">
              <a:solidFill>
                <a:srgbClr val="000000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5DF90-953B-4306-B497-BC8ACAC9637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sz="1800" kern="100" dirty="0">
                <a:ea typeface="Times New Roman" panose="02020603050405020304" pitchFamily="18" charset="0"/>
                <a:cs typeface="Arial" panose="020B0604020202020204" pitchFamily="34" charset="0"/>
              </a:rPr>
              <a:t>Independent Nulling Precoding</a:t>
            </a:r>
          </a:p>
          <a:p>
            <a:pPr marL="174625" indent="0"/>
            <a:r>
              <a:rPr lang="de-DE" sz="1800" b="0" kern="100" dirty="0">
                <a:ea typeface="Times New Roman" panose="02020603050405020304" pitchFamily="18" charset="0"/>
                <a:cs typeface="Arial" panose="020B0604020202020204" pitchFamily="34" charset="0"/>
              </a:rPr>
              <a:t>Each AP performs spatial nulling, assuming the receive equalizer as given by the (joint) sounding feedback.</a:t>
            </a:r>
          </a:p>
          <a:p>
            <a:r>
              <a:rPr lang="de-DE" sz="1800" kern="100" dirty="0">
                <a:ea typeface="Times New Roman" panose="02020603050405020304" pitchFamily="18" charset="0"/>
                <a:cs typeface="Arial" panose="020B0604020202020204" pitchFamily="34" charset="0"/>
              </a:rPr>
              <a:t>Joint Nulling Precoding</a:t>
            </a:r>
          </a:p>
          <a:p>
            <a:pPr marL="174625" indent="0"/>
            <a:r>
              <a:rPr lang="de-DE" sz="1800" b="0" kern="100">
                <a:ea typeface="Times New Roman" panose="02020603050405020304" pitchFamily="18" charset="0"/>
                <a:cs typeface="Arial" panose="020B0604020202020204" pitchFamily="34" charset="0"/>
              </a:rPr>
              <a:t>APs jointly optimize the predoding by a feedback exchange or by independent sounding with a dedicated nulling NDP.</a:t>
            </a:r>
            <a:endParaRPr lang="en-US" sz="1800" dirty="0"/>
          </a:p>
          <a:p>
            <a:pPr marL="174625" indent="0"/>
            <a:endParaRPr lang="en-US" sz="18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8643AF-6529-BD29-4D00-38FC2DFEA74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D81A-BB59-C429-90F8-0904FC97F41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Rainer Strobel,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4D2236-F0AF-25CE-7DA3-8E99DB5B0C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7078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B0625-EC10-9D94-4453-B548C70F0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F3F4D-C6E4-EE18-51FE-27DD633BA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Previous contributions on coordinated beamforming and spatial nulling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/>
              <a:t>Coordinated spatial re-use and spatial nulling is accepted for </a:t>
            </a:r>
            <a:r>
              <a:rPr lang="en-US" dirty="0" err="1"/>
              <a:t>TGbn</a:t>
            </a:r>
            <a:r>
              <a:rPr lang="en-US" dirty="0"/>
              <a:t> [8]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/>
              <a:t>In [6, 7] the high-level concept and a performance evaluation is presented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/>
              <a:t>Proposals for the sounding procedure were recently presented in [1, 2]</a:t>
            </a:r>
          </a:p>
          <a:p>
            <a:pPr marL="57150" indent="0"/>
            <a:endParaRPr lang="en-US" dirty="0"/>
          </a:p>
          <a:p>
            <a:pPr marL="57150" indent="0"/>
            <a:r>
              <a:rPr lang="en-US" dirty="0"/>
              <a:t>This contribution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Joint sounding vs. independent sounding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Sounding information exchange between APs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Joint optimization of spatial nulling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D4F091-C873-56E9-0D44-4351EF3771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85DCF-673D-F531-90CF-003A90101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BAB35C-6EF6-5245-458A-4D10B60EC2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3289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08D74-443A-45AD-AF95-134D579FE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Spatial Nulling Math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9">
                <a:extLst>
                  <a:ext uri="{FF2B5EF4-FFF2-40B4-BE49-F238E27FC236}">
                    <a16:creationId xmlns:a16="http://schemas.microsoft.com/office/drawing/2014/main" id="{3D0ADC24-4BFE-811B-659C-1592DD1A760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de-DE" dirty="0"/>
                  <a:t>Spatial nulling math example (S=2 APs, M=4 STAs)</a:t>
                </a:r>
              </a:p>
              <a:p>
                <a:r>
                  <a:rPr lang="de-DE" b="0" dirty="0"/>
                  <a:t>Receiver equalizer (4 STAs)			Channel		 Transmitter precoding (2 APs)</a:t>
                </a:r>
              </a:p>
              <a:p>
                <a:r>
                  <a:rPr lang="en-US" sz="1800" i="1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𝑮</m:t>
                                        </m:r>
                                      </m:e>
                                      <m:sub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de-DE" sz="1800" b="1" i="1" smtClean="0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1800" b="1" i="1" smtClean="0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𝑮</m:t>
                                        </m:r>
                                      </m:e>
                                      <m:sub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de-DE" sz="1800" b="1" i="1" smtClean="0">
                                        <a:latin typeface="Cambria Math" panose="02040503050406030204" pitchFamily="18" charset="0"/>
                                      </a:rPr>
                                      <m:t>…</m:t>
                                    </m:r>
                                  </m:e>
                                  <m:e>
                                    <m:r>
                                      <a:rPr lang="de-DE" sz="1800" b="1" i="1" smtClean="0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800" i="1" smtClean="0">
                                        <a:latin typeface="Cambria Math" panose="02040503050406030204" pitchFamily="18" charset="0"/>
                                      </a:rPr>
                                      <m:t>⋱</m:t>
                                    </m:r>
                                  </m:e>
                                  <m:e>
                                    <m:r>
                                      <a:rPr lang="en-US" sz="1800" i="1" smtClean="0">
                                        <a:latin typeface="Cambria Math" panose="02040503050406030204" pitchFamily="18" charset="0"/>
                                      </a:rPr>
                                      <m:t>⋮</m:t>
                                    </m:r>
                                  </m:e>
                                </m:mr>
                              </m:m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800" i="1" smtClean="0">
                                        <a:latin typeface="Cambria Math" panose="02040503050406030204" pitchFamily="18" charset="0"/>
                                      </a:rPr>
                                      <m:t>⋮</m:t>
                                    </m:r>
                                  </m:e>
                                  <m:e>
                                    <m:r>
                                      <a:rPr lang="en-US" sz="1800" i="1" smtClean="0">
                                        <a:latin typeface="Cambria Math" panose="02040503050406030204" pitchFamily="18" charset="0"/>
                                      </a:rPr>
                                      <m:t>⋱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1800" b="1" i="1" smtClean="0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e>
                                  <m:e>
                                    <m:r>
                                      <a:rPr lang="de-DE" sz="1800" b="1" i="1" smtClean="0">
                                        <a:latin typeface="Cambria Math" panose="02040503050406030204" pitchFamily="18" charset="0"/>
                                      </a:rPr>
                                      <m:t>…</m:t>
                                    </m:r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𝑮</m:t>
                                        </m:r>
                                      </m:e>
                                      <m:sub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de-DE" sz="1800" b="1" i="1" smtClean="0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1800" b="1" i="1" smtClean="0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𝑮</m:t>
                                        </m:r>
                                      </m:e>
                                      <m:sub>
                                        <m:r>
                                          <a:rPr lang="de-DE" sz="1800" b="0" i="1" smtClean="0"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4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</m:oMath>
                </a14:m>
                <a:r>
                  <a:rPr lang="de-DE" sz="1800" dirty="0"/>
                  <a:t>	             		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𝑯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b="1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𝑯</m:t>
                                        </m:r>
                                      </m:e>
                                      <m:sub>
                                        <m:r>
                                          <a:rPr lang="en-US" sz="18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11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b="1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𝑯</m:t>
                                        </m:r>
                                      </m:e>
                                      <m:sub>
                                        <m:r>
                                          <a:rPr lang="en-US" sz="18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21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b="1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𝑯</m:t>
                                        </m:r>
                                      </m:e>
                                      <m:sub>
                                        <m:r>
                                          <a:rPr lang="en-US" sz="18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b="1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𝑯</m:t>
                                        </m:r>
                                      </m:e>
                                      <m:sub>
                                        <m:r>
                                          <a:rPr lang="en-US" sz="18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22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b="1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𝑯</m:t>
                                        </m:r>
                                      </m:e>
                                      <m:sub>
                                        <m:r>
                                          <a:rPr lang="en-US" sz="18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31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b="1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𝑯</m:t>
                                        </m:r>
                                      </m:e>
                                      <m:sub>
                                        <m:r>
                                          <a:rPr lang="en-US" sz="18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41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b="1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𝑯</m:t>
                                        </m:r>
                                      </m:e>
                                      <m:sub>
                                        <m:r>
                                          <a:rPr lang="en-US" sz="18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32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b="1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𝑯</m:t>
                                        </m:r>
                                      </m:e>
                                      <m:sub>
                                        <m:r>
                                          <a:rPr lang="en-US" sz="18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42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</m:oMath>
                </a14:m>
                <a:r>
                  <a:rPr lang="de-DE" dirty="0"/>
                  <a:t>			</a:t>
                </a:r>
                <a:r>
                  <a:rPr lang="en-US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i="1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b="1" i="1" smtClean="0">
                                      <a:latin typeface="Cambria Math" panose="02040503050406030204" pitchFamily="18" charset="0"/>
                                    </a:rPr>
                                    <m:t>𝑷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de-DE" b="1" i="1" smtClean="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𝟎</m:t>
                              </m:r>
                            </m:e>
                          </m:mr>
                          <m:mr>
                            <m:e>
                              <m:r>
                                <a:rPr lang="de-DE" b="1" i="1" smtClean="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𝟎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b="1" i="1" smtClean="0">
                                      <a:latin typeface="Cambria Math" panose="02040503050406030204" pitchFamily="18" charset="0"/>
                                    </a:rPr>
                                    <m:t>𝑷</m:t>
                                  </m:r>
                                </m:e>
                                <m:sub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de-DE" dirty="0"/>
              </a:p>
              <a:p>
                <a:r>
                  <a:rPr lang="de-DE" b="0" dirty="0"/>
                  <a:t>STA with 2 antennas and 1 spatial stream:</a:t>
                </a:r>
                <a:r>
                  <a:rPr lang="en-US" sz="2400" b="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𝑮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sub>
                    </m:sSub>
                    <m:r>
                      <a:rPr lang="de-DE" sz="24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de-DE" sz="24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de-DE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b="1" i="1" smtClean="0">
                                      <a:latin typeface="Cambria Math" panose="02040503050406030204" pitchFamily="18" charset="0"/>
                                    </a:rPr>
                                    <m:t>𝒈</m:t>
                                  </m:r>
                                </m:e>
                                <m:sub>
                                  <m:r>
                                    <a:rPr lang="de-DE" b="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𝑚</m:t>
                                  </m:r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b="1" i="1" smtClean="0">
                                      <a:latin typeface="Cambria Math" panose="02040503050406030204" pitchFamily="18" charset="0"/>
                                    </a:rPr>
                                    <m:t>𝒈</m:t>
                                  </m:r>
                                </m:e>
                                <m:sub>
                                  <m:r>
                                    <a:rPr lang="de-DE" b="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𝑚</m:t>
                                  </m:r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de-DE" b="0" dirty="0"/>
                  <a:t>, 1x2 matrix</a:t>
                </a:r>
              </a:p>
              <a:p>
                <a:r>
                  <a:rPr lang="en-US" b="0" kern="100" dirty="0">
                    <a:ea typeface="Times New Roman" panose="02020603050405020304" pitchFamily="18" charset="0"/>
                    <a:cs typeface="Arial" panose="020B0604020202020204" pitchFamily="34" charset="0"/>
                  </a:rPr>
                  <a:t>AP-STA association: e.g., STA m=1, 2 with AP s=1 and STA m=3,4 with AP s=2</a:t>
                </a:r>
              </a:p>
              <a:p>
                <a:r>
                  <a:rPr lang="en-US" sz="2400" b="0" kern="100" dirty="0">
                    <a:cs typeface="Arial" panose="020B0604020202020204" pitchFamily="34" charset="0"/>
                  </a:rPr>
                  <a:t>Spatial nulling conditions: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𝑮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</m:mr>
                          <m:m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𝑮</m:t>
                                  </m:r>
                                </m:e>
                                <m:sub>
                                  <m:r>
                                    <a:rPr lang="de-DE" b="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𝑯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𝑯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41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DE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DE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en-US" b="0" kern="1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𝑮</m:t>
                                  </m:r>
                                </m:e>
                                <m:sub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</m:mr>
                          <m:m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𝑮</m:t>
                                  </m:r>
                                </m:e>
                                <m:sub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𝑯</m:t>
                                  </m:r>
                                </m:e>
                                <m:sub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𝑯</m:t>
                                  </m:r>
                                </m:e>
                                <m:sub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DE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endParaRPr lang="en-US" b="0" kern="100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Content Placeholder 9">
                <a:extLst>
                  <a:ext uri="{FF2B5EF4-FFF2-40B4-BE49-F238E27FC236}">
                    <a16:creationId xmlns:a16="http://schemas.microsoft.com/office/drawing/2014/main" id="{3D0ADC24-4BFE-811B-659C-1592DD1A760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82" t="-1185" r="-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4D2236-F0AF-25CE-7DA3-8E99DB5B0C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D81A-BB59-C429-90F8-0904FC97F41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8643AF-6529-BD29-4D00-38FC2DFEA7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3388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08D74-443A-45AD-AF95-134D579FE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Sounding Math (Joint Sounding)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9">
                <a:extLst>
                  <a:ext uri="{FF2B5EF4-FFF2-40B4-BE49-F238E27FC236}">
                    <a16:creationId xmlns:a16="http://schemas.microsoft.com/office/drawing/2014/main" id="{3D0ADC24-4BFE-811B-659C-1592DD1A760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/>
                <a:r>
                  <a:rPr lang="de-DE" b="0" kern="1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SVD-based feedback (Joint Sounding):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de-DE" sz="24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𝑯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𝑚</m:t>
                                    </m:r>
                                    <m:r>
                                      <a:rPr lang="en-US" b="0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𝑯</m:t>
                                    </m:r>
                                  </m:e>
                                  <m:sub>
                                    <m:r>
                                      <a:rPr lang="de-DE" b="0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𝑚</m:t>
                                    </m:r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de-DE" sz="2400" b="1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𝑼</m:t>
                          </m:r>
                        </m:e>
                        <m:sub>
                          <m:r>
                            <a:rPr lang="de-DE" b="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de-DE" b="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sub>
                      </m:sSub>
                      <m:sSubSup>
                        <m:sSubSupPr>
                          <m:ctrlPr>
                            <a:rPr lang="de-DE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de-DE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H</m:t>
                          </m:r>
                        </m:sup>
                      </m:sSubSup>
                    </m:oMath>
                  </m:oMathPara>
                </a14:m>
                <a:endParaRPr lang="de-DE" sz="24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de-DE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sub>
                        <m:sup>
                          <m:r>
                            <a:rPr lang="de-DE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sup>
                      </m:sSubSup>
                      <m:r>
                        <a:rPr lang="de-DE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sSubSup>
                        <m:sSubSupPr>
                          <m:ctrlPr>
                            <a:rPr lang="de-DE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𝑼</m:t>
                          </m:r>
                        </m:e>
                        <m:sub>
                          <m:r>
                            <a:rPr lang="de-DE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de-DE" b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H</m:t>
                          </m:r>
                        </m:sup>
                      </m:sSubSup>
                      <m:r>
                        <a:rPr lang="de-DE" b="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2400" b="1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de-DE" sz="24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sub>
                      </m:sSub>
                      <m:r>
                        <a:rPr lang="de-DE" sz="2400" b="1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de-DE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de-DE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H</m:t>
                          </m:r>
                        </m:sup>
                      </m:sSubSup>
                    </m:oMath>
                  </m:oMathPara>
                </a14:m>
                <a:endParaRPr lang="de-DE" sz="24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𝑮</m:t>
                          </m:r>
                        </m:e>
                        <m:sub>
                          <m:r>
                            <a:rPr lang="de-DE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sub>
                      </m:sSub>
                      <m:sSub>
                        <m:sSubPr>
                          <m:ctrlPr>
                            <a:rPr lang="en-US" sz="2400" b="1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de-DE" sz="24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sub>
                      </m:sSub>
                      <m:r>
                        <a:rPr lang="de-DE" sz="2400" b="1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de-DE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de-DE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H</m:t>
                          </m:r>
                        </m:sup>
                      </m:sSubSup>
                    </m:oMath>
                  </m:oMathPara>
                </a14:m>
                <a:endParaRPr lang="en-US" b="0" kern="100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r>
                  <a:rPr lang="en-US" b="0" kern="100" dirty="0">
                    <a:ea typeface="Times New Roman" panose="02020603050405020304" pitchFamily="18" charset="0"/>
                    <a:cs typeface="Arial" panose="020B0604020202020204" pitchFamily="34" charset="0"/>
                  </a:rPr>
                  <a:t>With V matrix feedback, the receive equalizer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𝑮</m:t>
                        </m:r>
                      </m:e>
                      <m:sub>
                        <m:r>
                          <a:rPr lang="de-D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b="0" kern="100" dirty="0">
                    <a:solidFill>
                      <a:schemeClr val="tx1"/>
                    </a:solidFill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=</a:t>
                </a:r>
                <a:r>
                  <a:rPr lang="de-DE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𝑺</m:t>
                        </m:r>
                      </m:e>
                      <m:sub>
                        <m:r>
                          <a:rPr lang="de-D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sub>
                      <m:sup>
                        <m:r>
                          <a:rPr lang="de-DE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sup>
                    </m:sSubSup>
                    <m:r>
                      <a:rPr lang="de-DE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sSubSup>
                      <m:sSubSupPr>
                        <m:ctrlPr>
                          <a:rPr lang="de-D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𝑼</m:t>
                        </m:r>
                      </m:e>
                      <m:sub>
                        <m:r>
                          <a:rPr lang="de-D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de-DE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sup>
                    </m:sSubSup>
                    <m:r>
                      <a:rPr lang="de-DE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b="0" kern="1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is implicitly assumed.</a:t>
                </a:r>
              </a:p>
              <a:p>
                <a:r>
                  <a:rPr lang="en-US" b="0" kern="100" dirty="0">
                    <a:ea typeface="Times New Roman" panose="02020603050405020304" pitchFamily="18" charset="0"/>
                    <a:cs typeface="Arial" panose="020B0604020202020204" pitchFamily="34" charset="0"/>
                  </a:rPr>
                  <a:t>The feedback of STA </a:t>
                </a:r>
                <a:r>
                  <a:rPr lang="en-US" b="0" i="1" kern="100" dirty="0">
                    <a:ea typeface="Times New Roman" panose="02020603050405020304" pitchFamily="18" charset="0"/>
                    <a:cs typeface="Arial" panose="020B0604020202020204" pitchFamily="34" charset="0"/>
                  </a:rPr>
                  <a:t>m</a:t>
                </a:r>
                <a:r>
                  <a:rPr lang="en-US" b="0" kern="100" dirty="0">
                    <a:ea typeface="Times New Roman" panose="02020603050405020304" pitchFamily="18" charset="0"/>
                    <a:cs typeface="Arial" panose="020B0604020202020204" pitchFamily="34" charset="0"/>
                  </a:rPr>
                  <a:t> is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𝑽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de-DE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sup>
                    </m:sSubSup>
                  </m:oMath>
                </a14:m>
                <a:r>
                  <a:rPr lang="en-US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Sup>
                                <m:sSubSup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de-DE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𝑽</m:t>
                                  </m:r>
                                </m:e>
                                <m:sub>
                                  <m:r>
                                    <a:rPr lang="de-DE" b="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𝑚</m:t>
                                  </m:r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m:rPr>
                                      <m:sty m:val="p"/>
                                    </m:rPr>
                                    <a:rPr lang="de-DE" b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H</m:t>
                                  </m:r>
                                </m:sup>
                              </m:sSubSup>
                            </m:e>
                            <m:e>
                              <m:sSubSup>
                                <m:sSubSup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de-DE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𝑽</m:t>
                                  </m:r>
                                </m:e>
                                <m:sub>
                                  <m:r>
                                    <a:rPr lang="de-DE" b="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𝑚</m:t>
                                  </m:r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m:rPr>
                                      <m:sty m:val="p"/>
                                    </m:rPr>
                                    <a:rPr lang="de-DE" b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H</m:t>
                                  </m:r>
                                </m:sup>
                              </m:sSubSup>
                            </m:e>
                          </m:mr>
                        </m:m>
                      </m:e>
                    </m:d>
                  </m:oMath>
                </a14:m>
                <a:r>
                  <a:rPr lang="en-US" b="0" kern="1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. From the feedback of all STAs, the nulling conditions are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Sup>
                                <m:sSubSup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de-DE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𝑽</m:t>
                                  </m:r>
                                </m:e>
                                <m:sub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  <m:r>
                                    <a:rPr lang="de-DE" b="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m:rPr>
                                      <m:sty m:val="p"/>
                                    </m:rPr>
                                    <a:rPr lang="de-DE" b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H</m:t>
                                  </m:r>
                                </m:sup>
                              </m:sSubSup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de-DE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𝑽</m:t>
                                  </m:r>
                                </m:e>
                                <m:sub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  <m:r>
                                    <a:rPr lang="de-DE" b="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m:rPr>
                                      <m:sty m:val="p"/>
                                    </m:rPr>
                                    <a:rPr lang="de-DE" b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H</m:t>
                                  </m:r>
                                </m:sup>
                              </m:sSubSup>
                            </m:e>
                          </m:mr>
                        </m:m>
                      </m:e>
                    </m:d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DE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DE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en-US" b="0" kern="1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Sup>
                                <m:sSubSup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de-DE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𝑽</m:t>
                                  </m:r>
                                </m:e>
                                <m:sub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12</m:t>
                                  </m:r>
                                </m:sub>
                                <m:sup>
                                  <m:r>
                                    <m:rPr>
                                      <m:sty m:val="p"/>
                                    </m:rPr>
                                    <a:rPr lang="de-DE" b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H</m:t>
                                  </m:r>
                                </m:sup>
                              </m:sSubSup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de-DE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𝑽</m:t>
                                  </m:r>
                                </m:e>
                                <m:sub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22</m:t>
                                  </m:r>
                                </m:sub>
                                <m:sup>
                                  <m:r>
                                    <m:rPr>
                                      <m:sty m:val="p"/>
                                    </m:rPr>
                                    <a:rPr lang="de-DE" b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H</m:t>
                                  </m:r>
                                </m:sup>
                              </m:sSubSup>
                            </m:e>
                          </m:mr>
                        </m:m>
                      </m:e>
                    </m:d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DE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endParaRPr lang="en-US" b="0" kern="100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endParaRPr lang="en-US" b="0" kern="100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Content Placeholder 9">
                <a:extLst>
                  <a:ext uri="{FF2B5EF4-FFF2-40B4-BE49-F238E27FC236}">
                    <a16:creationId xmlns:a16="http://schemas.microsoft.com/office/drawing/2014/main" id="{3D0ADC24-4BFE-811B-659C-1592DD1A760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82" t="-1185" r="-7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4D2236-F0AF-25CE-7DA3-8E99DB5B0C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D81A-BB59-C429-90F8-0904FC97F41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8643AF-6529-BD29-4D00-38FC2DFEA7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3" name="Left Brace 2">
            <a:extLst>
              <a:ext uri="{FF2B5EF4-FFF2-40B4-BE49-F238E27FC236}">
                <a16:creationId xmlns:a16="http://schemas.microsoft.com/office/drawing/2014/main" id="{1232EFB8-DB84-B05D-ABF0-705C610E5432}"/>
              </a:ext>
            </a:extLst>
          </p:cNvPr>
          <p:cNvSpPr/>
          <p:nvPr/>
        </p:nvSpPr>
        <p:spPr bwMode="auto">
          <a:xfrm rot="16200000">
            <a:off x="5180541" y="2665941"/>
            <a:ext cx="152400" cy="1068918"/>
          </a:xfrm>
          <a:prstGeom prst="leftBrac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5D3A627-26A3-FEA7-EF71-56E4D3653412}"/>
                  </a:ext>
                </a:extLst>
              </p:cNvPr>
              <p:cNvSpPr txBox="1"/>
              <p:nvPr/>
            </p:nvSpPr>
            <p:spPr>
              <a:xfrm>
                <a:off x="5636685" y="5927099"/>
                <a:ext cx="5638800" cy="4901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>
                    <a:solidFill>
                      <a:schemeClr val="tx1"/>
                    </a:solidFill>
                  </a:rPr>
                  <a:t>Nomenclature: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𝑯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STA</m:t>
                        </m:r>
                        <m:r>
                          <a:rPr lang="de-DE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de-DE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index</m:t>
                        </m:r>
                        <m:r>
                          <a:rPr lang="de-DE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  </m:t>
                        </m:r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de-DE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de-DE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AP</m:t>
                        </m:r>
                        <m:r>
                          <a:rPr lang="de-DE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de-DE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index</m:t>
                        </m:r>
                        <m:r>
                          <a:rPr lang="de-DE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sub>
                    </m:sSub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5D3A627-26A3-FEA7-EF71-56E4D36534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6685" y="5927099"/>
                <a:ext cx="5638800" cy="490199"/>
              </a:xfrm>
              <a:prstGeom prst="rect">
                <a:avLst/>
              </a:prstGeom>
              <a:blipFill>
                <a:blip r:embed="rId3"/>
                <a:stretch>
                  <a:fillRect l="-1730" t="-9877" b="-20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8130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08D74-443A-45AD-AF95-134D579FE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Sounding Math (Independent sounding)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9">
                <a:extLst>
                  <a:ext uri="{FF2B5EF4-FFF2-40B4-BE49-F238E27FC236}">
                    <a16:creationId xmlns:a16="http://schemas.microsoft.com/office/drawing/2014/main" id="{3D0ADC24-4BFE-811B-659C-1592DD1A760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/>
                <a:r>
                  <a:rPr lang="de-DE" b="0" kern="1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SVD-based feedback for Data: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de-DE" sz="24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𝑚𝑠</m:t>
                          </m:r>
                        </m:sub>
                      </m:sSub>
                      <m:r>
                        <a:rPr lang="de-DE" sz="2400" b="1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𝑼</m:t>
                          </m:r>
                        </m:e>
                        <m:sub>
                          <m:r>
                            <a:rPr lang="de-DE" b="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de-DE" b="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sub>
                      </m:sSub>
                      <m:sSubSup>
                        <m:sSubSupPr>
                          <m:ctrlPr>
                            <a:rPr lang="de-DE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𝑚𝑠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de-DE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H</m:t>
                          </m:r>
                        </m:sup>
                      </m:sSubSup>
                    </m:oMath>
                  </m:oMathPara>
                </a14:m>
                <a:endParaRPr lang="de-DE" sz="24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de-DE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de-DE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sup>
                      </m:sSubSup>
                      <m:r>
                        <a:rPr lang="de-DE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sSubSup>
                        <m:sSubSupPr>
                          <m:ctrlPr>
                            <a:rPr lang="de-DE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𝑼</m:t>
                          </m:r>
                        </m:e>
                        <m:sub>
                          <m:r>
                            <a:rPr lang="de-DE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de-DE" b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H</m:t>
                          </m:r>
                        </m:sup>
                      </m:sSubSup>
                      <m:r>
                        <a:rPr lang="de-DE" b="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2400" b="1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de-DE" sz="24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𝑚𝑠</m:t>
                          </m:r>
                        </m:sub>
                      </m:sSub>
                      <m:r>
                        <a:rPr lang="de-DE" sz="2400" b="1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de-DE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𝑚𝑠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de-DE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H</m:t>
                          </m:r>
                        </m:sup>
                      </m:sSubSup>
                    </m:oMath>
                  </m:oMathPara>
                </a14:m>
                <a:endParaRPr lang="de-DE" sz="24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𝑮</m:t>
                          </m:r>
                        </m:e>
                        <m:sub>
                          <m:r>
                            <a:rPr lang="de-DE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sub>
                      </m:sSub>
                      <m:sSub>
                        <m:sSubPr>
                          <m:ctrlPr>
                            <a:rPr lang="en-US" sz="2400" b="1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de-DE" sz="24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𝑚𝑠</m:t>
                          </m:r>
                        </m:sub>
                      </m:sSub>
                      <m:r>
                        <a:rPr lang="de-DE" sz="2400" b="1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de-DE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𝑚𝑠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de-DE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H</m:t>
                          </m:r>
                        </m:sup>
                      </m:sSubSup>
                    </m:oMath>
                  </m:oMathPara>
                </a14:m>
                <a:endParaRPr lang="en-US" b="0" kern="100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r>
                  <a:rPr lang="en-US" b="0" kern="100" dirty="0">
                    <a:ea typeface="Times New Roman" panose="02020603050405020304" pitchFamily="18" charset="0"/>
                    <a:cs typeface="Arial" panose="020B0604020202020204" pitchFamily="34" charset="0"/>
                  </a:rPr>
                  <a:t>The nulling feedback for the un-associated AP must be done with the same assumption on the receive equalizer, e.g.,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𝑮</m:t>
                        </m:r>
                      </m:e>
                      <m:sub>
                        <m:r>
                          <a:rPr lang="de-D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sub>
                    </m:sSub>
                    <m:r>
                      <a:rPr lang="de-D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bSup>
                      <m:sSubSupPr>
                        <m:ctrlPr>
                          <a:rPr lang="de-D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𝑺</m:t>
                        </m:r>
                      </m:e>
                      <m:sub>
                        <m:r>
                          <a:rPr lang="de-D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sub>
                      <m:sup>
                        <m:r>
                          <a:rPr lang="de-DE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sup>
                    </m:sSubSup>
                    <m:r>
                      <a:rPr lang="de-DE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sSubSup>
                      <m:sSubSupPr>
                        <m:ctrlPr>
                          <a:rPr lang="de-D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𝑼</m:t>
                        </m:r>
                      </m:e>
                      <m:sub>
                        <m:r>
                          <a:rPr lang="de-D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de-DE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sup>
                    </m:sSubSup>
                    <m:r>
                      <a:rPr lang="de-D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de-DE" b="0" dirty="0">
                  <a:solidFill>
                    <a:schemeClr val="tx1"/>
                  </a:solidFill>
                  <a:cs typeface="Times New Roman" panose="02020603050405020304" pitchFamily="18" charset="0"/>
                </a:endParaRPr>
              </a:p>
              <a:p>
                <a:r>
                  <a:rPr lang="de-DE" b="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For AP </a:t>
                </a:r>
                <a14:m>
                  <m:oMath xmlns:m="http://schemas.openxmlformats.org/officeDocument/2006/math">
                    <m:r>
                      <a:rPr lang="de-D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de-D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  <m:r>
                      <a:rPr lang="de-D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de-DE" b="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 the feedback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𝑮</m:t>
                        </m:r>
                      </m:e>
                      <m:sub>
                        <m:r>
                          <a:rPr lang="de-D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𝑯</m:t>
                        </m:r>
                      </m:e>
                      <m:sub>
                        <m:r>
                          <a:rPr lang="de-D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de-DE" b="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Content Placeholder 9">
                <a:extLst>
                  <a:ext uri="{FF2B5EF4-FFF2-40B4-BE49-F238E27FC236}">
                    <a16:creationId xmlns:a16="http://schemas.microsoft.com/office/drawing/2014/main" id="{3D0ADC24-4BFE-811B-659C-1592DD1A760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82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4D2236-F0AF-25CE-7DA3-8E99DB5B0C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D81A-BB59-C429-90F8-0904FC97F41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8643AF-6529-BD29-4D00-38FC2DFEA7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3" name="Left Brace 2">
            <a:extLst>
              <a:ext uri="{FF2B5EF4-FFF2-40B4-BE49-F238E27FC236}">
                <a16:creationId xmlns:a16="http://schemas.microsoft.com/office/drawing/2014/main" id="{1232EFB8-DB84-B05D-ABF0-705C610E5432}"/>
              </a:ext>
            </a:extLst>
          </p:cNvPr>
          <p:cNvSpPr/>
          <p:nvPr/>
        </p:nvSpPr>
        <p:spPr bwMode="auto">
          <a:xfrm rot="16200000">
            <a:off x="5180541" y="2665941"/>
            <a:ext cx="152400" cy="1068918"/>
          </a:xfrm>
          <a:prstGeom prst="leftBrac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31D742F-10C3-E850-BCE5-D7C5813D4E95}"/>
                  </a:ext>
                </a:extLst>
              </p:cNvPr>
              <p:cNvSpPr txBox="1"/>
              <p:nvPr/>
            </p:nvSpPr>
            <p:spPr>
              <a:xfrm>
                <a:off x="5636685" y="5927099"/>
                <a:ext cx="5638800" cy="4901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>
                    <a:solidFill>
                      <a:schemeClr val="tx1"/>
                    </a:solidFill>
                  </a:rPr>
                  <a:t>Nomenclature: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𝑯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STA</m:t>
                        </m:r>
                        <m:r>
                          <a:rPr lang="de-DE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de-DE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index</m:t>
                        </m:r>
                        <m:r>
                          <a:rPr lang="de-DE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  </m:t>
                        </m:r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de-DE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de-DE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AP</m:t>
                        </m:r>
                        <m:r>
                          <a:rPr lang="de-DE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de-DE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index</m:t>
                        </m:r>
                        <m:r>
                          <a:rPr lang="de-DE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sub>
                    </m:sSub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31D742F-10C3-E850-BCE5-D7C5813D4E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6685" y="5927099"/>
                <a:ext cx="5638800" cy="490199"/>
              </a:xfrm>
              <a:prstGeom prst="rect">
                <a:avLst/>
              </a:prstGeom>
              <a:blipFill>
                <a:blip r:embed="rId3"/>
                <a:stretch>
                  <a:fillRect l="-1730" t="-9877" b="-20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3800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diagram of a diagram&#10;&#10;Description automatically generated">
            <a:extLst>
              <a:ext uri="{FF2B5EF4-FFF2-40B4-BE49-F238E27FC236}">
                <a16:creationId xmlns:a16="http://schemas.microsoft.com/office/drawing/2014/main" id="{8716B94C-D79E-DAE3-6DCB-23F8A4C56C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184"/>
          <a:stretch/>
        </p:blipFill>
        <p:spPr>
          <a:xfrm>
            <a:off x="6498167" y="1126457"/>
            <a:ext cx="5488368" cy="207722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EA08D74-443A-45AD-AF95-134D579FE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Sounding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ontent Placeholder 9">
                <a:extLst>
                  <a:ext uri="{FF2B5EF4-FFF2-40B4-BE49-F238E27FC236}">
                    <a16:creationId xmlns:a16="http://schemas.microsoft.com/office/drawing/2014/main" id="{3D0ADC24-4BFE-811B-659C-1592DD1A760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4402" y="1981201"/>
                <a:ext cx="5583766" cy="4113213"/>
              </a:xfrm>
            </p:spPr>
            <p:txBody>
              <a:bodyPr/>
              <a:lstStyle/>
              <a:p>
                <a:r>
                  <a:rPr lang="de-DE" dirty="0"/>
                  <a:t>Joint Sounding proposal from [1, 2]</a:t>
                </a:r>
                <a:endParaRPr lang="de-DE" sz="2800" dirty="0"/>
              </a:p>
              <a:p>
                <a:pPr algn="just"/>
                <a:r>
                  <a:rPr lang="en-US" sz="2000" b="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AP1 and STAs m=3, 4 associated with AP2, the feedback give to </a:t>
                </a:r>
                <a:r>
                  <a:rPr lang="en-US" sz="2000" b="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AP1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000" b="0" i="1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11</m:t>
                        </m:r>
                      </m:sub>
                    </m:sSub>
                    <m:r>
                      <a:rPr lang="en-US" sz="2000" b="0" i="1">
                        <a:solidFill>
                          <a:srgbClr val="C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n-US" sz="2000" b="0" i="1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000" b="0" i="1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12</m:t>
                        </m:r>
                      </m:sub>
                    </m:sSub>
                  </m:oMath>
                </a14:m>
                <a:r>
                  <a:rPr lang="en-US" sz="2000" b="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from STA1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000" b="0" i="1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21</m:t>
                        </m:r>
                      </m:sub>
                    </m:sSub>
                    <m:r>
                      <a:rPr lang="en-US" sz="2000" b="0" i="1">
                        <a:solidFill>
                          <a:srgbClr val="C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en-US" sz="2000" b="0" i="1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000" b="0" i="1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22</m:t>
                        </m:r>
                      </m:sub>
                    </m:sSub>
                  </m:oMath>
                </a14:m>
                <a:r>
                  <a:rPr lang="en-US" sz="2000" b="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from STA2) </a:t>
                </a:r>
                <a:r>
                  <a:rPr lang="en-US" sz="2000" b="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and </a:t>
                </a:r>
                <a:r>
                  <a:rPr lang="en-US" sz="2000" b="0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AP2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000" b="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31</m:t>
                        </m:r>
                      </m:sub>
                    </m:sSub>
                    <m:r>
                      <a:rPr lang="en-US" sz="2000" b="0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en-US" sz="2000" b="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000" b="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32</m:t>
                        </m:r>
                      </m:sub>
                    </m:sSub>
                  </m:oMath>
                </a14:m>
                <a:r>
                  <a:rPr lang="en-US" sz="2000" b="0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from STA3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000" b="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41</m:t>
                        </m:r>
                      </m:sub>
                    </m:sSub>
                    <m:sSub>
                      <m:sSubPr>
                        <m:ctrlPr>
                          <a:rPr lang="en-US" sz="2000" b="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000" b="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42</m:t>
                        </m:r>
                      </m:sub>
                    </m:sSub>
                  </m:oMath>
                </a14:m>
                <a:r>
                  <a:rPr lang="en-US" sz="2000" b="0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from STA4 )  </a:t>
                </a:r>
                <a:r>
                  <a:rPr lang="en-US" sz="2000" b="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is as follows: 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en-US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𝑯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000" i="1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sz="2000" i="1">
                                            <a:solidFill>
                                              <a:srgbClr val="C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</m:ctrlPr>
                                      </m:sSubPr>
                                      <m:e>
                                        <m:sSub>
                                          <m:sSubPr>
                                            <m:ctrlPr>
                                              <a:rPr lang="en-US" sz="2000" i="1">
                                                <a:solidFill>
                                                  <a:srgbClr val="C00000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000" b="1" i="1">
                                                <a:solidFill>
                                                  <a:srgbClr val="C00000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</a:rPr>
                                              <m:t>𝑮</m:t>
                                            </m:r>
                                          </m:e>
                                          <m:sub>
                                            <m:r>
                                              <a:rPr lang="en-US" sz="2000" i="1">
                                                <a:solidFill>
                                                  <a:srgbClr val="C00000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  <m:r>
                                          <a:rPr lang="en-US" sz="2000" b="1" i="1">
                                            <a:solidFill>
                                              <a:srgbClr val="C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  <m:t>𝑯</m:t>
                                        </m:r>
                                      </m:e>
                                      <m:sub>
                                        <m:r>
                                          <a:rPr lang="en-US" sz="2000" i="1">
                                            <a:solidFill>
                                              <a:srgbClr val="C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  <m:t>11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sz="2000" i="1">
                                            <a:solidFill>
                                              <a:srgbClr val="C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b="1" i="1">
                                            <a:solidFill>
                                              <a:srgbClr val="C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  <m:t>𝑮</m:t>
                                        </m:r>
                                      </m:e>
                                      <m:sub>
                                        <m:r>
                                          <a:rPr lang="en-US" sz="2000" i="1">
                                            <a:solidFill>
                                              <a:srgbClr val="C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sz="2000" i="1">
                                            <a:solidFill>
                                              <a:srgbClr val="C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b="1" i="1">
                                            <a:solidFill>
                                              <a:srgbClr val="C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  <m:t>𝑯</m:t>
                                        </m:r>
                                      </m:e>
                                      <m:sub>
                                        <m:r>
                                          <a:rPr lang="en-US" sz="2000" i="1">
                                            <a:solidFill>
                                              <a:srgbClr val="C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  <m:t>21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000" i="1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sz="2000" i="1">
                                            <a:solidFill>
                                              <a:srgbClr val="C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</m:ctrlPr>
                                      </m:sSubPr>
                                      <m:e>
                                        <m:sSub>
                                          <m:sSubPr>
                                            <m:ctrlPr>
                                              <a:rPr lang="en-US" sz="2000" i="1">
                                                <a:solidFill>
                                                  <a:srgbClr val="C00000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000" b="1" i="1">
                                                <a:solidFill>
                                                  <a:srgbClr val="C00000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</a:rPr>
                                              <m:t>𝑮</m:t>
                                            </m:r>
                                          </m:e>
                                          <m:sub>
                                            <m:r>
                                              <a:rPr lang="en-US" sz="2000" i="1">
                                                <a:solidFill>
                                                  <a:srgbClr val="C00000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  <m:r>
                                          <a:rPr lang="en-US" sz="2000" b="1" i="1">
                                            <a:solidFill>
                                              <a:srgbClr val="C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  <m:t>𝑯</m:t>
                                        </m:r>
                                      </m:e>
                                      <m:sub>
                                        <m:r>
                                          <a:rPr lang="en-US" sz="2000" i="1">
                                            <a:solidFill>
                                              <a:srgbClr val="C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sz="2000" i="1">
                                            <a:solidFill>
                                              <a:srgbClr val="C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b="1" i="1">
                                            <a:solidFill>
                                              <a:srgbClr val="C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  <m:t>𝑮</m:t>
                                        </m:r>
                                      </m:e>
                                      <m:sub>
                                        <m:r>
                                          <a:rPr lang="en-US" sz="2000" i="1">
                                            <a:solidFill>
                                              <a:srgbClr val="C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sz="2000" i="1">
                                            <a:solidFill>
                                              <a:srgbClr val="C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b="1" i="1">
                                            <a:solidFill>
                                              <a:srgbClr val="C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  <m:t>𝑯</m:t>
                                        </m:r>
                                      </m:e>
                                      <m:sub>
                                        <m:r>
                                          <a:rPr lang="en-US" sz="2000" i="1">
                                            <a:solidFill>
                                              <a:srgbClr val="C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  <m:t>22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000" i="1">
                                      <a:solidFill>
                                        <a:srgbClr val="00B05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sz="2000" i="1">
                                            <a:solidFill>
                                              <a:srgbClr val="00B05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</m:ctrlPr>
                                      </m:sSubPr>
                                      <m:e>
                                        <m:sSub>
                                          <m:sSubPr>
                                            <m:ctrlPr>
                                              <a:rPr lang="en-US" sz="2000" i="1">
                                                <a:solidFill>
                                                  <a:srgbClr val="00B050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000" b="1" i="1">
                                                <a:solidFill>
                                                  <a:srgbClr val="00B050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</a:rPr>
                                              <m:t>𝑮</m:t>
                                            </m:r>
                                          </m:e>
                                          <m:sub>
                                            <m:r>
                                              <a:rPr lang="en-US" sz="2000" i="1">
                                                <a:solidFill>
                                                  <a:srgbClr val="00B050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</a:rPr>
                                              <m:t>3</m:t>
                                            </m:r>
                                          </m:sub>
                                        </m:sSub>
                                        <m:r>
                                          <a:rPr lang="en-US" sz="2000" b="1" i="1">
                                            <a:solidFill>
                                              <a:srgbClr val="00B05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  <m:t>𝑯</m:t>
                                        </m:r>
                                      </m:e>
                                      <m:sub>
                                        <m:r>
                                          <a:rPr lang="en-US" sz="2000" i="1">
                                            <a:solidFill>
                                              <a:srgbClr val="00B05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  <m:t>31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sz="2000" i="1">
                                            <a:solidFill>
                                              <a:srgbClr val="00B05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</m:ctrlPr>
                                      </m:sSubPr>
                                      <m:e>
                                        <m:sSub>
                                          <m:sSubPr>
                                            <m:ctrlPr>
                                              <a:rPr lang="en-US" sz="2000" i="1">
                                                <a:solidFill>
                                                  <a:srgbClr val="00B050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000" b="1" i="1">
                                                <a:solidFill>
                                                  <a:srgbClr val="00B050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</a:rPr>
                                              <m:t>𝑮</m:t>
                                            </m:r>
                                          </m:e>
                                          <m:sub>
                                            <m:r>
                                              <a:rPr lang="en-US" sz="2000" i="1">
                                                <a:solidFill>
                                                  <a:srgbClr val="00B050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</a:rPr>
                                              <m:t>4</m:t>
                                            </m:r>
                                          </m:sub>
                                        </m:sSub>
                                        <m:r>
                                          <a:rPr lang="en-US" sz="2000" b="1" i="1">
                                            <a:solidFill>
                                              <a:srgbClr val="00B05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  <m:t>𝑯</m:t>
                                        </m:r>
                                      </m:e>
                                      <m:sub>
                                        <m:r>
                                          <a:rPr lang="en-US" sz="2000" i="1">
                                            <a:solidFill>
                                              <a:srgbClr val="00B05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  <m:t>41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000" i="1">
                                      <a:solidFill>
                                        <a:srgbClr val="00B05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sz="2000" i="1">
                                            <a:solidFill>
                                              <a:srgbClr val="00B05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</m:ctrlPr>
                                      </m:sSubPr>
                                      <m:e>
                                        <m:sSub>
                                          <m:sSubPr>
                                            <m:ctrlPr>
                                              <a:rPr lang="en-US" sz="2000" i="1">
                                                <a:solidFill>
                                                  <a:srgbClr val="00B050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000" b="1" i="1">
                                                <a:solidFill>
                                                  <a:srgbClr val="00B050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</a:rPr>
                                              <m:t>𝑮</m:t>
                                            </m:r>
                                          </m:e>
                                          <m:sub>
                                            <m:r>
                                              <a:rPr lang="en-US" sz="2000" i="1">
                                                <a:solidFill>
                                                  <a:srgbClr val="00B050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</a:rPr>
                                              <m:t>3</m:t>
                                            </m:r>
                                          </m:sub>
                                        </m:sSub>
                                        <m:r>
                                          <a:rPr lang="en-US" sz="2000" b="1" i="1">
                                            <a:solidFill>
                                              <a:srgbClr val="00B05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  <m:t>𝑯</m:t>
                                        </m:r>
                                      </m:e>
                                      <m:sub>
                                        <m:r>
                                          <a:rPr lang="en-US" sz="2000" i="1">
                                            <a:solidFill>
                                              <a:srgbClr val="00B05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  <m:t>32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sz="2000" i="1">
                                            <a:solidFill>
                                              <a:srgbClr val="00B05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</m:ctrlPr>
                                      </m:sSubPr>
                                      <m:e>
                                        <m:sSub>
                                          <m:sSubPr>
                                            <m:ctrlPr>
                                              <a:rPr lang="en-US" sz="2000" i="1">
                                                <a:solidFill>
                                                  <a:srgbClr val="00B050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000" b="1" i="1">
                                                <a:solidFill>
                                                  <a:srgbClr val="00B050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</a:rPr>
                                              <m:t>𝑮</m:t>
                                            </m:r>
                                          </m:e>
                                          <m:sub>
                                            <m:r>
                                              <a:rPr lang="en-US" sz="2000" i="1">
                                                <a:solidFill>
                                                  <a:srgbClr val="00B050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</a:rPr>
                                              <m:t>4</m:t>
                                            </m:r>
                                          </m:sub>
                                        </m:sSub>
                                        <m:r>
                                          <a:rPr lang="en-US" sz="2000" b="1" i="1">
                                            <a:solidFill>
                                              <a:srgbClr val="00B05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  <m:t>𝑯</m:t>
                                        </m:r>
                                      </m:e>
                                      <m:sub>
                                        <m:r>
                                          <a:rPr lang="en-US" sz="2000" i="1">
                                            <a:solidFill>
                                              <a:srgbClr val="00B05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  <m:t>42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</m:oMath>
                </a14:m>
                <a:r>
                  <a:rPr lang="en-US" sz="1800" dirty="0">
                    <a:ea typeface="Times New Roman" panose="02020603050405020304" pitchFamily="18" charset="0"/>
                  </a:rPr>
                  <a:t> 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8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sz="1800" i="1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</m:ctrlPr>
                                      </m:sSubPr>
                                      <m:e>
                                        <m:sSub>
                                          <m:sSubPr>
                                            <m:ctrlPr>
                                              <a:rPr lang="en-US" sz="1800" i="1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i="1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</a:rPr>
                                              <m:t>𝑮</m:t>
                                            </m:r>
                                          </m:e>
                                          <m:sub>
                                            <m:r>
                                              <a:rPr lang="en-US" sz="1800" i="1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  <m:r>
                                          <a:rPr lang="en-US" sz="1800" i="1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  <m:t>𝑯</m:t>
                                        </m:r>
                                      </m:e>
                                      <m:sub>
                                        <m:r>
                                          <a:rPr lang="en-US" sz="1800" i="1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sz="1800" i="1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i="1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  <m:t>𝑮</m:t>
                                        </m:r>
                                      </m:e>
                                      <m:sub>
                                        <m:r>
                                          <a:rPr lang="en-US" sz="1800" i="1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sz="1800" i="1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i="1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  <m:t>𝑯</m:t>
                                        </m:r>
                                      </m:e>
                                      <m:sub>
                                        <m:r>
                                          <a:rPr lang="en-US" sz="1800" i="1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8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sz="1800" i="1">
                                            <a:solidFill>
                                              <a:srgbClr val="00B050"/>
                                            </a:solidFill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</m:ctrlPr>
                                      </m:sSubPr>
                                      <m:e>
                                        <m:sSub>
                                          <m:sSubPr>
                                            <m:ctrlPr>
                                              <a:rPr lang="en-US" sz="1800" i="1">
                                                <a:solidFill>
                                                  <a:srgbClr val="00B050"/>
                                                </a:solidFill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i="1">
                                                <a:solidFill>
                                                  <a:srgbClr val="00B050"/>
                                                </a:solidFill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</a:rPr>
                                              <m:t>𝑮</m:t>
                                            </m:r>
                                          </m:e>
                                          <m:sub>
                                            <m:r>
                                              <a:rPr lang="en-US" sz="1800" i="1">
                                                <a:solidFill>
                                                  <a:srgbClr val="00B050"/>
                                                </a:solidFill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</a:rPr>
                                              <m:t>3</m:t>
                                            </m:r>
                                          </m:sub>
                                        </m:sSub>
                                        <m:r>
                                          <a:rPr lang="en-US" sz="1800" i="1">
                                            <a:solidFill>
                                              <a:srgbClr val="00B050"/>
                                            </a:solidFill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  <m:t>𝑯</m:t>
                                        </m:r>
                                      </m:e>
                                      <m:sub>
                                        <m:r>
                                          <a:rPr lang="en-US" sz="1800" i="1">
                                            <a:solidFill>
                                              <a:srgbClr val="00B050"/>
                                            </a:solidFill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sz="1800" i="1">
                                            <a:solidFill>
                                              <a:srgbClr val="00B050"/>
                                            </a:solidFill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</m:ctrlPr>
                                      </m:sSubPr>
                                      <m:e>
                                        <m:sSub>
                                          <m:sSubPr>
                                            <m:ctrlPr>
                                              <a:rPr lang="en-US" sz="1800" i="1">
                                                <a:solidFill>
                                                  <a:srgbClr val="00B050"/>
                                                </a:solidFill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i="1">
                                                <a:solidFill>
                                                  <a:srgbClr val="00B050"/>
                                                </a:solidFill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</a:rPr>
                                              <m:t>𝑮</m:t>
                                            </m:r>
                                          </m:e>
                                          <m:sub>
                                            <m:r>
                                              <a:rPr lang="en-US" sz="1800" i="1">
                                                <a:solidFill>
                                                  <a:srgbClr val="00B050"/>
                                                </a:solidFill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</a:rPr>
                                              <m:t>4</m:t>
                                            </m:r>
                                          </m:sub>
                                        </m:sSub>
                                        <m:r>
                                          <a:rPr lang="en-US" sz="1800" i="1">
                                            <a:solidFill>
                                              <a:srgbClr val="00B050"/>
                                            </a:solidFill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  <m:t>𝑯</m:t>
                                        </m:r>
                                      </m:e>
                                      <m:sub>
                                        <m:r>
                                          <a:rPr lang="en-US" sz="1800" i="1">
                                            <a:solidFill>
                                              <a:srgbClr val="00B050"/>
                                            </a:solidFill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  <m:t>4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</m:oMath>
                </a14:m>
                <a:endParaRPr lang="en-U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indent="0"/>
                <a:r>
                  <a:rPr lang="de-DE" sz="2000" b="0" dirty="0"/>
                  <a:t>APs get more information than needed from associated STAs. Some of the information from un-associated STAs is needed.</a:t>
                </a:r>
              </a:p>
              <a:p>
                <a:endParaRPr lang="de-DE" kern="100" dirty="0"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kern="100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Content Placeholder 9">
                <a:extLst>
                  <a:ext uri="{FF2B5EF4-FFF2-40B4-BE49-F238E27FC236}">
                    <a16:creationId xmlns:a16="http://schemas.microsoft.com/office/drawing/2014/main" id="{3D0ADC24-4BFE-811B-659C-1592DD1A760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2" y="1981201"/>
                <a:ext cx="5583766" cy="4113213"/>
              </a:xfrm>
              <a:blipFill>
                <a:blip r:embed="rId3"/>
                <a:stretch>
                  <a:fillRect l="-1638" t="-1185" r="-12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4D2236-F0AF-25CE-7DA3-8E99DB5B0C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D81A-BB59-C429-90F8-0904FC97F41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8643AF-6529-BD29-4D00-38FC2DFEA7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9">
                <a:extLst>
                  <a:ext uri="{FF2B5EF4-FFF2-40B4-BE49-F238E27FC236}">
                    <a16:creationId xmlns:a16="http://schemas.microsoft.com/office/drawing/2014/main" id="{9B4C0FFC-2AA8-E5C7-D63F-4397DA586B49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6752170" y="3203677"/>
                <a:ext cx="5439831" cy="308123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r>
                  <a:rPr lang="de-DE" sz="2000" b="0" kern="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Information requried by </a:t>
                </a:r>
                <a:r>
                  <a:rPr lang="de-DE" sz="2000" b="0" kern="0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AP1</a:t>
                </a:r>
                <a:r>
                  <a:rPr lang="de-DE" sz="2000" b="0" kern="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and </a:t>
                </a:r>
                <a:r>
                  <a:rPr lang="de-DE" sz="2000" b="0" kern="0" dirty="0">
                    <a:solidFill>
                      <a:srgbClr val="00B05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AP2</a:t>
                </a:r>
                <a:r>
                  <a:rPr lang="de-DE" sz="2000" b="0" kern="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to compute the nulling:</a:t>
                </a:r>
                <a:endParaRPr lang="en-US" sz="2000" b="0" kern="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𝑯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i="1">
                                        <a:solidFill>
                                          <a:srgbClr val="C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1600" b="1" i="1">
                                              <a:solidFill>
                                                <a:srgbClr val="C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1600" b="1" i="1">
                                                  <a:solidFill>
                                                    <a:srgbClr val="C0000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000" b="1" i="1">
                                                  <a:solidFill>
                                                    <a:srgbClr val="C0000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𝑮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000" i="1">
                                                  <a:solidFill>
                                                    <a:srgbClr val="C0000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000" b="1" i="1">
                                              <a:solidFill>
                                                <a:srgbClr val="C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𝑯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solidFill>
                                                <a:srgbClr val="C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11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1600" i="1">
                                              <a:solidFill>
                                                <a:srgbClr val="C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1600" i="1">
                                                  <a:solidFill>
                                                    <a:srgbClr val="C0000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000" b="1" i="1">
                                                  <a:solidFill>
                                                    <a:srgbClr val="C0000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𝑮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000" i="1">
                                                  <a:solidFill>
                                                    <a:srgbClr val="C0000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000" b="1" i="1">
                                              <a:solidFill>
                                                <a:srgbClr val="C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𝑯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solidFill>
                                                <a:srgbClr val="C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21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i="1">
                                        <a:solidFill>
                                          <a:srgbClr val="00B05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1600" i="1">
                                              <a:solidFill>
                                                <a:srgbClr val="00B05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1600" i="1">
                                                  <a:solidFill>
                                                    <a:srgbClr val="00B05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000" b="1" i="1">
                                                  <a:solidFill>
                                                    <a:srgbClr val="00B05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𝑮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000" i="1">
                                                  <a:solidFill>
                                                    <a:srgbClr val="00B05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000" b="1" i="1">
                                              <a:solidFill>
                                                <a:srgbClr val="00B05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𝑯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solidFill>
                                                <a:srgbClr val="00B05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12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1600" i="1">
                                              <a:solidFill>
                                                <a:srgbClr val="00B05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1600" i="1">
                                                  <a:solidFill>
                                                    <a:srgbClr val="00B05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000" b="1" i="1">
                                                  <a:solidFill>
                                                    <a:srgbClr val="00B05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𝑮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000" i="1">
                                                  <a:solidFill>
                                                    <a:srgbClr val="00B05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000" b="1" i="1">
                                              <a:solidFill>
                                                <a:srgbClr val="00B05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𝑯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solidFill>
                                                <a:srgbClr val="00B05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22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i="1">
                                        <a:solidFill>
                                          <a:srgbClr val="C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1600" i="1">
                                              <a:solidFill>
                                                <a:srgbClr val="C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1600" i="1">
                                                  <a:solidFill>
                                                    <a:srgbClr val="C0000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000" b="1" i="1">
                                                  <a:solidFill>
                                                    <a:srgbClr val="C0000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𝑮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000" i="1">
                                                  <a:solidFill>
                                                    <a:srgbClr val="C0000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3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000" b="1" i="1">
                                              <a:solidFill>
                                                <a:srgbClr val="C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𝑯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solidFill>
                                                <a:srgbClr val="C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31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1600" i="1">
                                              <a:solidFill>
                                                <a:srgbClr val="C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1600" i="1">
                                                  <a:solidFill>
                                                    <a:srgbClr val="C0000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000" b="1" i="1">
                                                  <a:solidFill>
                                                    <a:srgbClr val="C0000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𝑮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000" i="1">
                                                  <a:solidFill>
                                                    <a:srgbClr val="C0000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4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000" b="1" i="1">
                                              <a:solidFill>
                                                <a:srgbClr val="C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𝑯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solidFill>
                                                <a:srgbClr val="C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41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i="1">
                                        <a:solidFill>
                                          <a:srgbClr val="00B05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1600" i="1">
                                              <a:solidFill>
                                                <a:srgbClr val="00B05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1600" i="1">
                                                  <a:solidFill>
                                                    <a:srgbClr val="00B05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000" b="1" i="1">
                                                  <a:solidFill>
                                                    <a:srgbClr val="00B05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𝑮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000" i="1">
                                                  <a:solidFill>
                                                    <a:srgbClr val="00B05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3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000" b="1" i="1">
                                              <a:solidFill>
                                                <a:srgbClr val="00B05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𝑯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solidFill>
                                                <a:srgbClr val="00B05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32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1600" i="1">
                                              <a:solidFill>
                                                <a:srgbClr val="00B05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1600" i="1">
                                                  <a:solidFill>
                                                    <a:srgbClr val="00B05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000" b="1" i="1">
                                                  <a:solidFill>
                                                    <a:srgbClr val="00B05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𝑮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000" i="1">
                                                  <a:solidFill>
                                                    <a:srgbClr val="00B05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4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000" b="1" i="1">
                                              <a:solidFill>
                                                <a:srgbClr val="00B05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𝑯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solidFill>
                                                <a:srgbClr val="00B05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42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kern="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indent="0"/>
                <a:r>
                  <a:rPr lang="en-US" sz="2000" b="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To provide appropriate feedback, AP1 needs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2000" b="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mPr>
                      <m:mr>
                        <m:e>
                          <m:sSub>
                            <m:sSubPr>
                              <m:ctrlPr>
                                <a:rPr lang="en-US" sz="2000" b="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sz="2000" b="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2000" b="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31</m:t>
                              </m:r>
                            </m:sub>
                          </m:sSub>
                        </m:e>
                      </m:mr>
                      <m:mr>
                        <m:e>
                          <m:sSub>
                            <m:sSubPr>
                              <m:ctrlPr>
                                <a:rPr lang="en-US" sz="2000" b="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4</m:t>
                                  </m:r>
                                </m:sub>
                              </m:sSub>
                              <m:r>
                                <a:rPr lang="en-US" sz="2000" b="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2000" b="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41</m:t>
                              </m:r>
                            </m:sub>
                          </m:sSub>
                        </m:e>
                      </m:mr>
                    </m:m>
                  </m:oMath>
                </a14:m>
                <a:r>
                  <a:rPr lang="en-US" sz="2000" b="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from AP2 and AP2 needs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2000" b="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mPr>
                      <m:mr>
                        <m:e>
                          <m:sSub>
                            <m:sSubPr>
                              <m:ctrlPr>
                                <a:rPr lang="en-US" sz="2000" b="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000" b="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2000" b="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12</m:t>
                              </m:r>
                            </m:sub>
                          </m:sSub>
                        </m:e>
                      </m:mr>
                      <m:mr>
                        <m:e>
                          <m:sSub>
                            <m:sSubPr>
                              <m:ctrlPr>
                                <a:rPr lang="en-US" sz="2000" b="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000" b="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2000" b="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22</m:t>
                              </m:r>
                            </m:sub>
                          </m:sSub>
                        </m:e>
                      </m:mr>
                    </m:m>
                  </m:oMath>
                </a14:m>
                <a:r>
                  <a:rPr lang="en-US" sz="2000" b="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from AP1.</a:t>
                </a:r>
              </a:p>
              <a:p>
                <a:endParaRPr lang="de-DE" kern="0" dirty="0"/>
              </a:p>
              <a:p>
                <a:endParaRPr lang="de-DE" kern="100" dirty="0"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kern="100" dirty="0"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Content Placeholder 9">
                <a:extLst>
                  <a:ext uri="{FF2B5EF4-FFF2-40B4-BE49-F238E27FC236}">
                    <a16:creationId xmlns:a16="http://schemas.microsoft.com/office/drawing/2014/main" id="{9B4C0FFC-2AA8-E5C7-D63F-4397DA586B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52170" y="3203677"/>
                <a:ext cx="5439831" cy="3081237"/>
              </a:xfrm>
              <a:prstGeom prst="rect">
                <a:avLst/>
              </a:prstGeom>
              <a:blipFill>
                <a:blip r:embed="rId4"/>
                <a:stretch>
                  <a:fillRect l="-1233" t="-1188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6043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diagram of a diagram&#10;&#10;Description automatically generated">
            <a:extLst>
              <a:ext uri="{FF2B5EF4-FFF2-40B4-BE49-F238E27FC236}">
                <a16:creationId xmlns:a16="http://schemas.microsoft.com/office/drawing/2014/main" id="{2813F9B4-6553-4848-780E-BE4FF92370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125"/>
          <a:stretch/>
        </p:blipFill>
        <p:spPr>
          <a:xfrm>
            <a:off x="1530927" y="3829524"/>
            <a:ext cx="8564563" cy="249507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60D0294-475D-122C-653B-F1AFE6435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AP-AP Communication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B983635-6387-0B50-E4FE-59EF7BEF36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How to do the exchange:</a:t>
            </a:r>
          </a:p>
          <a:p>
            <a:pPr marL="0" indent="0"/>
            <a:r>
              <a:rPr lang="de-DE" b="0" dirty="0"/>
              <a:t>Option 1 [1,2]: STAs send feedback in a way that all APs can receive it.</a:t>
            </a:r>
          </a:p>
          <a:p>
            <a:pPr lvl="1" indent="-342900">
              <a:buFont typeface="Wingdings" panose="05000000000000000000" pitchFamily="2" charset="2"/>
              <a:buChar char="è"/>
            </a:pPr>
            <a:r>
              <a:rPr lang="de-DE" b="0" dirty="0">
                <a:sym typeface="Wingdings" panose="05000000000000000000" pitchFamily="2" charset="2"/>
              </a:rPr>
              <a:t>requires very conservative transmission settings for large amount of data (inefficient).</a:t>
            </a:r>
          </a:p>
          <a:p>
            <a:pPr lvl="1" indent="-342900">
              <a:buFont typeface="Wingdings" panose="05000000000000000000" pitchFamily="2" charset="2"/>
              <a:buChar char="è"/>
            </a:pPr>
            <a:r>
              <a:rPr lang="de-DE" dirty="0">
                <a:sym typeface="Wingdings" panose="05000000000000000000" pitchFamily="2" charset="2"/>
              </a:rPr>
              <a:t>For spatial nulling a lower resolution of the feedback may be acceptable</a:t>
            </a:r>
          </a:p>
          <a:p>
            <a:pPr marL="0" indent="0"/>
            <a:r>
              <a:rPr lang="en-US" b="0" dirty="0"/>
              <a:t>Option 2: Dedicated feedback exchange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07F4E3-3E22-9CAB-53CE-ABA34CE9FBA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446D44-BA64-4BAA-B648-2E26531455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7BEB02-837A-3838-1AAF-C93CEC63A9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097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F426A0AD-3923-3B7C-E8DA-EC50CC4216B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577" t="6631" r="7593"/>
          <a:stretch/>
        </p:blipFill>
        <p:spPr>
          <a:xfrm>
            <a:off x="5904347" y="1922945"/>
            <a:ext cx="6101481" cy="209523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F332277-476E-CDB8-B9A3-CD4A7D98B8F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673" t="4912" r="6631"/>
          <a:stretch/>
        </p:blipFill>
        <p:spPr>
          <a:xfrm>
            <a:off x="5953126" y="4257338"/>
            <a:ext cx="6105124" cy="210278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D289ADF-AF91-CF89-95C3-9AB4E9FC9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Joint Optimization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A63E9B9-7D2C-CB98-7523-03ABFA5B8CD1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914401" y="1981201"/>
                <a:ext cx="5329804" cy="4113213"/>
              </a:xfrm>
            </p:spPr>
            <p:txBody>
              <a:bodyPr/>
              <a:lstStyle/>
              <a:p>
                <a:r>
                  <a:rPr lang="de-DE" dirty="0"/>
                  <a:t>Feedback exchange phase allows to jointly optimize precoding</a:t>
                </a:r>
              </a:p>
              <a:p>
                <a:pPr marL="622300" lvl="1" indent="-222250">
                  <a:buFont typeface="Arial" panose="020B0604020202020204" pitchFamily="34" charset="0"/>
                  <a:buChar char="•"/>
                </a:pPr>
                <a:r>
                  <a:rPr lang="de-DE" dirty="0"/>
                  <a:t>Use the best possible equalizer rather than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𝑼</m:t>
                        </m:r>
                      </m:e>
                      <m:sub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de-DE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sup>
                    </m:sSubSup>
                    <m:r>
                      <a:rPr lang="de-DE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DE" dirty="0"/>
                  <a:t>from joint sounding or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𝑼</m:t>
                        </m:r>
                      </m:e>
                      <m:sub>
                        <m:r>
                          <a:rPr lang="de-D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𝑚𝑠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de-DE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sup>
                    </m:sSubSup>
                    <m:r>
                      <a:rPr lang="de-DE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DE" dirty="0"/>
                  <a:t>from independent sounding</a:t>
                </a:r>
              </a:p>
              <a:p>
                <a:pPr marL="622300" lvl="1" indent="-222250">
                  <a:buFont typeface="Arial" panose="020B0604020202020204" pitchFamily="34" charset="0"/>
                  <a:buChar char="•"/>
                </a:pPr>
                <a:r>
                  <a:rPr lang="de-DE" dirty="0"/>
                  <a:t>Top figure indepenent nulling</a:t>
                </a:r>
              </a:p>
              <a:p>
                <a:pPr marL="622300" lvl="1" indent="-222250">
                  <a:buFont typeface="Arial" panose="020B0604020202020204" pitchFamily="34" charset="0"/>
                  <a:buChar char="•"/>
                </a:pPr>
                <a:r>
                  <a:rPr lang="de-DE" dirty="0"/>
                  <a:t>Bottom figure is joint optimization of nulling (40% higher rates avg.)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A63E9B9-7D2C-CB98-7523-03ABFA5B8CD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914401" y="1981201"/>
                <a:ext cx="5329804" cy="4113213"/>
              </a:xfrm>
              <a:blipFill>
                <a:blip r:embed="rId4"/>
                <a:stretch>
                  <a:fillRect l="-2288" t="-1481" r="-3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9BB888-EA06-9C48-FD71-BF5C7A61F32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66C99D-13E9-641B-402F-E7468C96070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Rainer Strobel,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A069F7-F9C5-B19D-E8FF-364E2A4475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FDD802BD-FF6D-5E3D-EBAD-0173714BA6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5176" y="5783667"/>
            <a:ext cx="107950" cy="22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211E8D71-7931-BCD2-BB36-640BF1173175}"/>
              </a:ext>
            </a:extLst>
          </p:cNvPr>
          <p:cNvGrpSpPr/>
          <p:nvPr/>
        </p:nvGrpSpPr>
        <p:grpSpPr>
          <a:xfrm>
            <a:off x="7656513" y="2116915"/>
            <a:ext cx="2554287" cy="1662113"/>
            <a:chOff x="7837303" y="1656317"/>
            <a:chExt cx="2554287" cy="1662113"/>
          </a:xfrm>
        </p:grpSpPr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1FAB93B3-44BA-432E-175B-004732584FB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972365" y="1656317"/>
              <a:ext cx="46037" cy="1511300"/>
            </a:xfrm>
            <a:custGeom>
              <a:avLst/>
              <a:gdLst>
                <a:gd name="T0" fmla="*/ 23 w 23"/>
                <a:gd name="T1" fmla="*/ 71 h 1231"/>
                <a:gd name="T2" fmla="*/ 0 w 23"/>
                <a:gd name="T3" fmla="*/ 0 h 1231"/>
                <a:gd name="T4" fmla="*/ 23 w 23"/>
                <a:gd name="T5" fmla="*/ 94 h 1231"/>
                <a:gd name="T6" fmla="*/ 0 w 23"/>
                <a:gd name="T7" fmla="*/ 165 h 1231"/>
                <a:gd name="T8" fmla="*/ 23 w 23"/>
                <a:gd name="T9" fmla="*/ 94 h 1231"/>
                <a:gd name="T10" fmla="*/ 23 w 23"/>
                <a:gd name="T11" fmla="*/ 259 h 1231"/>
                <a:gd name="T12" fmla="*/ 0 w 23"/>
                <a:gd name="T13" fmla="*/ 189 h 1231"/>
                <a:gd name="T14" fmla="*/ 23 w 23"/>
                <a:gd name="T15" fmla="*/ 283 h 1231"/>
                <a:gd name="T16" fmla="*/ 0 w 23"/>
                <a:gd name="T17" fmla="*/ 354 h 1231"/>
                <a:gd name="T18" fmla="*/ 23 w 23"/>
                <a:gd name="T19" fmla="*/ 283 h 1231"/>
                <a:gd name="T20" fmla="*/ 23 w 23"/>
                <a:gd name="T21" fmla="*/ 448 h 1231"/>
                <a:gd name="T22" fmla="*/ 0 w 23"/>
                <a:gd name="T23" fmla="*/ 377 h 1231"/>
                <a:gd name="T24" fmla="*/ 23 w 23"/>
                <a:gd name="T25" fmla="*/ 472 h 1231"/>
                <a:gd name="T26" fmla="*/ 0 w 23"/>
                <a:gd name="T27" fmla="*/ 542 h 1231"/>
                <a:gd name="T28" fmla="*/ 23 w 23"/>
                <a:gd name="T29" fmla="*/ 472 h 1231"/>
                <a:gd name="T30" fmla="*/ 23 w 23"/>
                <a:gd name="T31" fmla="*/ 637 h 1231"/>
                <a:gd name="T32" fmla="*/ 0 w 23"/>
                <a:gd name="T33" fmla="*/ 566 h 1231"/>
                <a:gd name="T34" fmla="*/ 23 w 23"/>
                <a:gd name="T35" fmla="*/ 660 h 1231"/>
                <a:gd name="T36" fmla="*/ 0 w 23"/>
                <a:gd name="T37" fmla="*/ 731 h 1231"/>
                <a:gd name="T38" fmla="*/ 23 w 23"/>
                <a:gd name="T39" fmla="*/ 660 h 1231"/>
                <a:gd name="T40" fmla="*/ 23 w 23"/>
                <a:gd name="T41" fmla="*/ 826 h 1231"/>
                <a:gd name="T42" fmla="*/ 0 w 23"/>
                <a:gd name="T43" fmla="*/ 755 h 1231"/>
                <a:gd name="T44" fmla="*/ 23 w 23"/>
                <a:gd name="T45" fmla="*/ 849 h 1231"/>
                <a:gd name="T46" fmla="*/ 0 w 23"/>
                <a:gd name="T47" fmla="*/ 920 h 1231"/>
                <a:gd name="T48" fmla="*/ 23 w 23"/>
                <a:gd name="T49" fmla="*/ 849 h 1231"/>
                <a:gd name="T50" fmla="*/ 23 w 23"/>
                <a:gd name="T51" fmla="*/ 1014 h 1231"/>
                <a:gd name="T52" fmla="*/ 0 w 23"/>
                <a:gd name="T53" fmla="*/ 944 h 1231"/>
                <a:gd name="T54" fmla="*/ 23 w 23"/>
                <a:gd name="T55" fmla="*/ 1038 h 1231"/>
                <a:gd name="T56" fmla="*/ 0 w 23"/>
                <a:gd name="T57" fmla="*/ 1109 h 1231"/>
                <a:gd name="T58" fmla="*/ 23 w 23"/>
                <a:gd name="T59" fmla="*/ 1038 h 1231"/>
                <a:gd name="T60" fmla="*/ 23 w 23"/>
                <a:gd name="T61" fmla="*/ 1203 h 1231"/>
                <a:gd name="T62" fmla="*/ 0 w 23"/>
                <a:gd name="T63" fmla="*/ 1132 h 1231"/>
                <a:gd name="T64" fmla="*/ 23 w 23"/>
                <a:gd name="T65" fmla="*/ 1227 h 1231"/>
                <a:gd name="T66" fmla="*/ 0 w 23"/>
                <a:gd name="T67" fmla="*/ 1231 h 1231"/>
                <a:gd name="T68" fmla="*/ 23 w 23"/>
                <a:gd name="T69" fmla="*/ 1227 h 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3" h="1231">
                  <a:moveTo>
                    <a:pt x="23" y="0"/>
                  </a:moveTo>
                  <a:lnTo>
                    <a:pt x="23" y="71"/>
                  </a:lnTo>
                  <a:lnTo>
                    <a:pt x="0" y="71"/>
                  </a:lnTo>
                  <a:lnTo>
                    <a:pt x="0" y="0"/>
                  </a:lnTo>
                  <a:lnTo>
                    <a:pt x="23" y="0"/>
                  </a:lnTo>
                  <a:close/>
                  <a:moveTo>
                    <a:pt x="23" y="94"/>
                  </a:moveTo>
                  <a:lnTo>
                    <a:pt x="23" y="165"/>
                  </a:lnTo>
                  <a:lnTo>
                    <a:pt x="0" y="165"/>
                  </a:lnTo>
                  <a:lnTo>
                    <a:pt x="0" y="94"/>
                  </a:lnTo>
                  <a:lnTo>
                    <a:pt x="23" y="94"/>
                  </a:lnTo>
                  <a:close/>
                  <a:moveTo>
                    <a:pt x="23" y="189"/>
                  </a:moveTo>
                  <a:lnTo>
                    <a:pt x="23" y="259"/>
                  </a:lnTo>
                  <a:lnTo>
                    <a:pt x="0" y="259"/>
                  </a:lnTo>
                  <a:lnTo>
                    <a:pt x="0" y="189"/>
                  </a:lnTo>
                  <a:lnTo>
                    <a:pt x="23" y="189"/>
                  </a:lnTo>
                  <a:close/>
                  <a:moveTo>
                    <a:pt x="23" y="283"/>
                  </a:moveTo>
                  <a:lnTo>
                    <a:pt x="23" y="354"/>
                  </a:lnTo>
                  <a:lnTo>
                    <a:pt x="0" y="354"/>
                  </a:lnTo>
                  <a:lnTo>
                    <a:pt x="0" y="283"/>
                  </a:lnTo>
                  <a:lnTo>
                    <a:pt x="23" y="283"/>
                  </a:lnTo>
                  <a:close/>
                  <a:moveTo>
                    <a:pt x="23" y="377"/>
                  </a:moveTo>
                  <a:lnTo>
                    <a:pt x="23" y="448"/>
                  </a:lnTo>
                  <a:lnTo>
                    <a:pt x="0" y="448"/>
                  </a:lnTo>
                  <a:lnTo>
                    <a:pt x="0" y="377"/>
                  </a:lnTo>
                  <a:lnTo>
                    <a:pt x="23" y="377"/>
                  </a:lnTo>
                  <a:close/>
                  <a:moveTo>
                    <a:pt x="23" y="472"/>
                  </a:moveTo>
                  <a:lnTo>
                    <a:pt x="23" y="542"/>
                  </a:lnTo>
                  <a:lnTo>
                    <a:pt x="0" y="542"/>
                  </a:lnTo>
                  <a:lnTo>
                    <a:pt x="0" y="472"/>
                  </a:lnTo>
                  <a:lnTo>
                    <a:pt x="23" y="472"/>
                  </a:lnTo>
                  <a:close/>
                  <a:moveTo>
                    <a:pt x="23" y="566"/>
                  </a:moveTo>
                  <a:lnTo>
                    <a:pt x="23" y="637"/>
                  </a:lnTo>
                  <a:lnTo>
                    <a:pt x="0" y="637"/>
                  </a:lnTo>
                  <a:lnTo>
                    <a:pt x="0" y="566"/>
                  </a:lnTo>
                  <a:lnTo>
                    <a:pt x="23" y="566"/>
                  </a:lnTo>
                  <a:close/>
                  <a:moveTo>
                    <a:pt x="23" y="660"/>
                  </a:moveTo>
                  <a:lnTo>
                    <a:pt x="23" y="731"/>
                  </a:lnTo>
                  <a:lnTo>
                    <a:pt x="0" y="731"/>
                  </a:lnTo>
                  <a:lnTo>
                    <a:pt x="0" y="660"/>
                  </a:lnTo>
                  <a:lnTo>
                    <a:pt x="23" y="660"/>
                  </a:lnTo>
                  <a:close/>
                  <a:moveTo>
                    <a:pt x="23" y="755"/>
                  </a:moveTo>
                  <a:lnTo>
                    <a:pt x="23" y="826"/>
                  </a:lnTo>
                  <a:lnTo>
                    <a:pt x="0" y="826"/>
                  </a:lnTo>
                  <a:lnTo>
                    <a:pt x="0" y="755"/>
                  </a:lnTo>
                  <a:lnTo>
                    <a:pt x="23" y="755"/>
                  </a:lnTo>
                  <a:close/>
                  <a:moveTo>
                    <a:pt x="23" y="849"/>
                  </a:moveTo>
                  <a:lnTo>
                    <a:pt x="23" y="920"/>
                  </a:lnTo>
                  <a:lnTo>
                    <a:pt x="0" y="920"/>
                  </a:lnTo>
                  <a:lnTo>
                    <a:pt x="0" y="849"/>
                  </a:lnTo>
                  <a:lnTo>
                    <a:pt x="23" y="849"/>
                  </a:lnTo>
                  <a:close/>
                  <a:moveTo>
                    <a:pt x="23" y="944"/>
                  </a:moveTo>
                  <a:lnTo>
                    <a:pt x="23" y="1014"/>
                  </a:lnTo>
                  <a:lnTo>
                    <a:pt x="0" y="1014"/>
                  </a:lnTo>
                  <a:lnTo>
                    <a:pt x="0" y="944"/>
                  </a:lnTo>
                  <a:lnTo>
                    <a:pt x="23" y="944"/>
                  </a:lnTo>
                  <a:close/>
                  <a:moveTo>
                    <a:pt x="23" y="1038"/>
                  </a:moveTo>
                  <a:lnTo>
                    <a:pt x="23" y="1109"/>
                  </a:lnTo>
                  <a:lnTo>
                    <a:pt x="0" y="1109"/>
                  </a:lnTo>
                  <a:lnTo>
                    <a:pt x="0" y="1038"/>
                  </a:lnTo>
                  <a:lnTo>
                    <a:pt x="23" y="1038"/>
                  </a:lnTo>
                  <a:close/>
                  <a:moveTo>
                    <a:pt x="23" y="1132"/>
                  </a:moveTo>
                  <a:lnTo>
                    <a:pt x="23" y="1203"/>
                  </a:lnTo>
                  <a:lnTo>
                    <a:pt x="0" y="1203"/>
                  </a:lnTo>
                  <a:lnTo>
                    <a:pt x="0" y="1132"/>
                  </a:lnTo>
                  <a:lnTo>
                    <a:pt x="23" y="1132"/>
                  </a:lnTo>
                  <a:close/>
                  <a:moveTo>
                    <a:pt x="23" y="1227"/>
                  </a:moveTo>
                  <a:lnTo>
                    <a:pt x="23" y="1231"/>
                  </a:lnTo>
                  <a:lnTo>
                    <a:pt x="0" y="1231"/>
                  </a:lnTo>
                  <a:lnTo>
                    <a:pt x="0" y="1227"/>
                  </a:lnTo>
                  <a:lnTo>
                    <a:pt x="23" y="1227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3A326C06-15C6-73AB-D481-E4092320529C}"/>
                </a:ext>
              </a:extLst>
            </p:cNvPr>
            <p:cNvSpPr>
              <a:spLocks/>
            </p:cNvSpPr>
            <p:nvPr/>
          </p:nvSpPr>
          <p:spPr bwMode="auto">
            <a:xfrm>
              <a:off x="9105715" y="2734229"/>
              <a:ext cx="309562" cy="177800"/>
            </a:xfrm>
            <a:custGeom>
              <a:avLst/>
              <a:gdLst>
                <a:gd name="T0" fmla="*/ 0 w 195"/>
                <a:gd name="T1" fmla="*/ 28 h 112"/>
                <a:gd name="T2" fmla="*/ 139 w 195"/>
                <a:gd name="T3" fmla="*/ 28 h 112"/>
                <a:gd name="T4" fmla="*/ 139 w 195"/>
                <a:gd name="T5" fmla="*/ 0 h 112"/>
                <a:gd name="T6" fmla="*/ 195 w 195"/>
                <a:gd name="T7" fmla="*/ 56 h 112"/>
                <a:gd name="T8" fmla="*/ 139 w 195"/>
                <a:gd name="T9" fmla="*/ 112 h 112"/>
                <a:gd name="T10" fmla="*/ 139 w 195"/>
                <a:gd name="T11" fmla="*/ 84 h 112"/>
                <a:gd name="T12" fmla="*/ 0 w 195"/>
                <a:gd name="T13" fmla="*/ 84 h 112"/>
                <a:gd name="T14" fmla="*/ 0 w 195"/>
                <a:gd name="T15" fmla="*/ 28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5" h="112">
                  <a:moveTo>
                    <a:pt x="0" y="28"/>
                  </a:moveTo>
                  <a:lnTo>
                    <a:pt x="139" y="28"/>
                  </a:lnTo>
                  <a:lnTo>
                    <a:pt x="139" y="0"/>
                  </a:lnTo>
                  <a:lnTo>
                    <a:pt x="195" y="56"/>
                  </a:lnTo>
                  <a:lnTo>
                    <a:pt x="139" y="112"/>
                  </a:lnTo>
                  <a:lnTo>
                    <a:pt x="139" y="84"/>
                  </a:lnTo>
                  <a:lnTo>
                    <a:pt x="0" y="84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B802BD52-8025-11B9-31DB-4A665DD5DDE1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8190" y="2707242"/>
              <a:ext cx="298450" cy="192088"/>
            </a:xfrm>
            <a:custGeom>
              <a:avLst/>
              <a:gdLst>
                <a:gd name="T0" fmla="*/ 188 w 188"/>
                <a:gd name="T1" fmla="*/ 30 h 121"/>
                <a:gd name="T2" fmla="*/ 60 w 188"/>
                <a:gd name="T3" fmla="*/ 30 h 121"/>
                <a:gd name="T4" fmla="*/ 60 w 188"/>
                <a:gd name="T5" fmla="*/ 0 h 121"/>
                <a:gd name="T6" fmla="*/ 0 w 188"/>
                <a:gd name="T7" fmla="*/ 61 h 121"/>
                <a:gd name="T8" fmla="*/ 60 w 188"/>
                <a:gd name="T9" fmla="*/ 121 h 121"/>
                <a:gd name="T10" fmla="*/ 60 w 188"/>
                <a:gd name="T11" fmla="*/ 91 h 121"/>
                <a:gd name="T12" fmla="*/ 188 w 188"/>
                <a:gd name="T13" fmla="*/ 91 h 121"/>
                <a:gd name="T14" fmla="*/ 188 w 188"/>
                <a:gd name="T15" fmla="*/ 3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8" h="121">
                  <a:moveTo>
                    <a:pt x="188" y="30"/>
                  </a:moveTo>
                  <a:lnTo>
                    <a:pt x="60" y="30"/>
                  </a:lnTo>
                  <a:lnTo>
                    <a:pt x="60" y="0"/>
                  </a:lnTo>
                  <a:lnTo>
                    <a:pt x="0" y="61"/>
                  </a:lnTo>
                  <a:lnTo>
                    <a:pt x="60" y="121"/>
                  </a:lnTo>
                  <a:lnTo>
                    <a:pt x="60" y="91"/>
                  </a:lnTo>
                  <a:lnTo>
                    <a:pt x="188" y="91"/>
                  </a:lnTo>
                  <a:lnTo>
                    <a:pt x="188" y="30"/>
                  </a:ln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2">
              <a:extLst>
                <a:ext uri="{FF2B5EF4-FFF2-40B4-BE49-F238E27FC236}">
                  <a16:creationId xmlns:a16="http://schemas.microsoft.com/office/drawing/2014/main" id="{33603BA8-5487-819B-8DB9-92277AC8FB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75465" y="2980292"/>
              <a:ext cx="387350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AP1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3">
              <a:extLst>
                <a:ext uri="{FF2B5EF4-FFF2-40B4-BE49-F238E27FC236}">
                  <a16:creationId xmlns:a16="http://schemas.microsoft.com/office/drawing/2014/main" id="{647EEB2F-F9FB-A944-7459-B0B481FD02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69153" y="3072367"/>
              <a:ext cx="115887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4">
              <a:extLst>
                <a:ext uri="{FF2B5EF4-FFF2-40B4-BE49-F238E27FC236}">
                  <a16:creationId xmlns:a16="http://schemas.microsoft.com/office/drawing/2014/main" id="{ACDB7101-FA89-7A62-A2C1-F76B652A4A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96215" y="2980292"/>
              <a:ext cx="387350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AP2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5">
              <a:extLst>
                <a:ext uri="{FF2B5EF4-FFF2-40B4-BE49-F238E27FC236}">
                  <a16:creationId xmlns:a16="http://schemas.microsoft.com/office/drawing/2014/main" id="{05CF289C-9047-F5C0-A062-AB95FB0CCE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23240" y="3072367"/>
              <a:ext cx="115887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6">
              <a:extLst>
                <a:ext uri="{FF2B5EF4-FFF2-40B4-BE49-F238E27FC236}">
                  <a16:creationId xmlns:a16="http://schemas.microsoft.com/office/drawing/2014/main" id="{A3AA233C-15B8-D93F-2C0D-5D25CE7556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37303" y="2484992"/>
              <a:ext cx="1298575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STAs associated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7">
              <a:extLst>
                <a:ext uri="{FF2B5EF4-FFF2-40B4-BE49-F238E27FC236}">
                  <a16:creationId xmlns:a16="http://schemas.microsoft.com/office/drawing/2014/main" id="{66B13543-E75F-877F-529A-4C63BF3DFA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39434" y="2715920"/>
              <a:ext cx="693737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with AP1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18">
              <a:extLst>
                <a:ext uri="{FF2B5EF4-FFF2-40B4-BE49-F238E27FC236}">
                  <a16:creationId xmlns:a16="http://schemas.microsoft.com/office/drawing/2014/main" id="{C0E6E3E1-08E7-A0BE-0670-A33D9C78AE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78640" y="2451654"/>
              <a:ext cx="107950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19">
              <a:extLst>
                <a:ext uri="{FF2B5EF4-FFF2-40B4-BE49-F238E27FC236}">
                  <a16:creationId xmlns:a16="http://schemas.microsoft.com/office/drawing/2014/main" id="{F2F0641C-B63E-3BE7-B66A-55B781E86B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92837" y="2487572"/>
              <a:ext cx="1201737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STAs associated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0">
              <a:extLst>
                <a:ext uri="{FF2B5EF4-FFF2-40B4-BE49-F238E27FC236}">
                  <a16:creationId xmlns:a16="http://schemas.microsoft.com/office/drawing/2014/main" id="{4292ABF5-4E53-52E6-2ECF-BF399101A8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39102" y="2705382"/>
              <a:ext cx="695325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with AP2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1">
              <a:extLst>
                <a:ext uri="{FF2B5EF4-FFF2-40B4-BE49-F238E27FC236}">
                  <a16:creationId xmlns:a16="http://schemas.microsoft.com/office/drawing/2014/main" id="{B84A1EB8-501A-04F3-9E67-214CADD06A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83640" y="2565954"/>
              <a:ext cx="107950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1BE6FD0-B526-2AE3-3EEF-8D1FFA8EE3BB}"/>
              </a:ext>
            </a:extLst>
          </p:cNvPr>
          <p:cNvGrpSpPr/>
          <p:nvPr/>
        </p:nvGrpSpPr>
        <p:grpSpPr>
          <a:xfrm>
            <a:off x="7647781" y="4467446"/>
            <a:ext cx="2554287" cy="1662113"/>
            <a:chOff x="7837303" y="1656317"/>
            <a:chExt cx="2554287" cy="1662113"/>
          </a:xfrm>
        </p:grpSpPr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17DF994F-E7F1-FDA8-A660-73AF1F8A2A4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972365" y="1656317"/>
              <a:ext cx="46037" cy="1511300"/>
            </a:xfrm>
            <a:custGeom>
              <a:avLst/>
              <a:gdLst>
                <a:gd name="T0" fmla="*/ 23 w 23"/>
                <a:gd name="T1" fmla="*/ 71 h 1231"/>
                <a:gd name="T2" fmla="*/ 0 w 23"/>
                <a:gd name="T3" fmla="*/ 0 h 1231"/>
                <a:gd name="T4" fmla="*/ 23 w 23"/>
                <a:gd name="T5" fmla="*/ 94 h 1231"/>
                <a:gd name="T6" fmla="*/ 0 w 23"/>
                <a:gd name="T7" fmla="*/ 165 h 1231"/>
                <a:gd name="T8" fmla="*/ 23 w 23"/>
                <a:gd name="T9" fmla="*/ 94 h 1231"/>
                <a:gd name="T10" fmla="*/ 23 w 23"/>
                <a:gd name="T11" fmla="*/ 259 h 1231"/>
                <a:gd name="T12" fmla="*/ 0 w 23"/>
                <a:gd name="T13" fmla="*/ 189 h 1231"/>
                <a:gd name="T14" fmla="*/ 23 w 23"/>
                <a:gd name="T15" fmla="*/ 283 h 1231"/>
                <a:gd name="T16" fmla="*/ 0 w 23"/>
                <a:gd name="T17" fmla="*/ 354 h 1231"/>
                <a:gd name="T18" fmla="*/ 23 w 23"/>
                <a:gd name="T19" fmla="*/ 283 h 1231"/>
                <a:gd name="T20" fmla="*/ 23 w 23"/>
                <a:gd name="T21" fmla="*/ 448 h 1231"/>
                <a:gd name="T22" fmla="*/ 0 w 23"/>
                <a:gd name="T23" fmla="*/ 377 h 1231"/>
                <a:gd name="T24" fmla="*/ 23 w 23"/>
                <a:gd name="T25" fmla="*/ 472 h 1231"/>
                <a:gd name="T26" fmla="*/ 0 w 23"/>
                <a:gd name="T27" fmla="*/ 542 h 1231"/>
                <a:gd name="T28" fmla="*/ 23 w 23"/>
                <a:gd name="T29" fmla="*/ 472 h 1231"/>
                <a:gd name="T30" fmla="*/ 23 w 23"/>
                <a:gd name="T31" fmla="*/ 637 h 1231"/>
                <a:gd name="T32" fmla="*/ 0 w 23"/>
                <a:gd name="T33" fmla="*/ 566 h 1231"/>
                <a:gd name="T34" fmla="*/ 23 w 23"/>
                <a:gd name="T35" fmla="*/ 660 h 1231"/>
                <a:gd name="T36" fmla="*/ 0 w 23"/>
                <a:gd name="T37" fmla="*/ 731 h 1231"/>
                <a:gd name="T38" fmla="*/ 23 w 23"/>
                <a:gd name="T39" fmla="*/ 660 h 1231"/>
                <a:gd name="T40" fmla="*/ 23 w 23"/>
                <a:gd name="T41" fmla="*/ 826 h 1231"/>
                <a:gd name="T42" fmla="*/ 0 w 23"/>
                <a:gd name="T43" fmla="*/ 755 h 1231"/>
                <a:gd name="T44" fmla="*/ 23 w 23"/>
                <a:gd name="T45" fmla="*/ 849 h 1231"/>
                <a:gd name="T46" fmla="*/ 0 w 23"/>
                <a:gd name="T47" fmla="*/ 920 h 1231"/>
                <a:gd name="T48" fmla="*/ 23 w 23"/>
                <a:gd name="T49" fmla="*/ 849 h 1231"/>
                <a:gd name="T50" fmla="*/ 23 w 23"/>
                <a:gd name="T51" fmla="*/ 1014 h 1231"/>
                <a:gd name="T52" fmla="*/ 0 w 23"/>
                <a:gd name="T53" fmla="*/ 944 h 1231"/>
                <a:gd name="T54" fmla="*/ 23 w 23"/>
                <a:gd name="T55" fmla="*/ 1038 h 1231"/>
                <a:gd name="T56" fmla="*/ 0 w 23"/>
                <a:gd name="T57" fmla="*/ 1109 h 1231"/>
                <a:gd name="T58" fmla="*/ 23 w 23"/>
                <a:gd name="T59" fmla="*/ 1038 h 1231"/>
                <a:gd name="T60" fmla="*/ 23 w 23"/>
                <a:gd name="T61" fmla="*/ 1203 h 1231"/>
                <a:gd name="T62" fmla="*/ 0 w 23"/>
                <a:gd name="T63" fmla="*/ 1132 h 1231"/>
                <a:gd name="T64" fmla="*/ 23 w 23"/>
                <a:gd name="T65" fmla="*/ 1227 h 1231"/>
                <a:gd name="T66" fmla="*/ 0 w 23"/>
                <a:gd name="T67" fmla="*/ 1231 h 1231"/>
                <a:gd name="T68" fmla="*/ 23 w 23"/>
                <a:gd name="T69" fmla="*/ 1227 h 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3" h="1231">
                  <a:moveTo>
                    <a:pt x="23" y="0"/>
                  </a:moveTo>
                  <a:lnTo>
                    <a:pt x="23" y="71"/>
                  </a:lnTo>
                  <a:lnTo>
                    <a:pt x="0" y="71"/>
                  </a:lnTo>
                  <a:lnTo>
                    <a:pt x="0" y="0"/>
                  </a:lnTo>
                  <a:lnTo>
                    <a:pt x="23" y="0"/>
                  </a:lnTo>
                  <a:close/>
                  <a:moveTo>
                    <a:pt x="23" y="94"/>
                  </a:moveTo>
                  <a:lnTo>
                    <a:pt x="23" y="165"/>
                  </a:lnTo>
                  <a:lnTo>
                    <a:pt x="0" y="165"/>
                  </a:lnTo>
                  <a:lnTo>
                    <a:pt x="0" y="94"/>
                  </a:lnTo>
                  <a:lnTo>
                    <a:pt x="23" y="94"/>
                  </a:lnTo>
                  <a:close/>
                  <a:moveTo>
                    <a:pt x="23" y="189"/>
                  </a:moveTo>
                  <a:lnTo>
                    <a:pt x="23" y="259"/>
                  </a:lnTo>
                  <a:lnTo>
                    <a:pt x="0" y="259"/>
                  </a:lnTo>
                  <a:lnTo>
                    <a:pt x="0" y="189"/>
                  </a:lnTo>
                  <a:lnTo>
                    <a:pt x="23" y="189"/>
                  </a:lnTo>
                  <a:close/>
                  <a:moveTo>
                    <a:pt x="23" y="283"/>
                  </a:moveTo>
                  <a:lnTo>
                    <a:pt x="23" y="354"/>
                  </a:lnTo>
                  <a:lnTo>
                    <a:pt x="0" y="354"/>
                  </a:lnTo>
                  <a:lnTo>
                    <a:pt x="0" y="283"/>
                  </a:lnTo>
                  <a:lnTo>
                    <a:pt x="23" y="283"/>
                  </a:lnTo>
                  <a:close/>
                  <a:moveTo>
                    <a:pt x="23" y="377"/>
                  </a:moveTo>
                  <a:lnTo>
                    <a:pt x="23" y="448"/>
                  </a:lnTo>
                  <a:lnTo>
                    <a:pt x="0" y="448"/>
                  </a:lnTo>
                  <a:lnTo>
                    <a:pt x="0" y="377"/>
                  </a:lnTo>
                  <a:lnTo>
                    <a:pt x="23" y="377"/>
                  </a:lnTo>
                  <a:close/>
                  <a:moveTo>
                    <a:pt x="23" y="472"/>
                  </a:moveTo>
                  <a:lnTo>
                    <a:pt x="23" y="542"/>
                  </a:lnTo>
                  <a:lnTo>
                    <a:pt x="0" y="542"/>
                  </a:lnTo>
                  <a:lnTo>
                    <a:pt x="0" y="472"/>
                  </a:lnTo>
                  <a:lnTo>
                    <a:pt x="23" y="472"/>
                  </a:lnTo>
                  <a:close/>
                  <a:moveTo>
                    <a:pt x="23" y="566"/>
                  </a:moveTo>
                  <a:lnTo>
                    <a:pt x="23" y="637"/>
                  </a:lnTo>
                  <a:lnTo>
                    <a:pt x="0" y="637"/>
                  </a:lnTo>
                  <a:lnTo>
                    <a:pt x="0" y="566"/>
                  </a:lnTo>
                  <a:lnTo>
                    <a:pt x="23" y="566"/>
                  </a:lnTo>
                  <a:close/>
                  <a:moveTo>
                    <a:pt x="23" y="660"/>
                  </a:moveTo>
                  <a:lnTo>
                    <a:pt x="23" y="731"/>
                  </a:lnTo>
                  <a:lnTo>
                    <a:pt x="0" y="731"/>
                  </a:lnTo>
                  <a:lnTo>
                    <a:pt x="0" y="660"/>
                  </a:lnTo>
                  <a:lnTo>
                    <a:pt x="23" y="660"/>
                  </a:lnTo>
                  <a:close/>
                  <a:moveTo>
                    <a:pt x="23" y="755"/>
                  </a:moveTo>
                  <a:lnTo>
                    <a:pt x="23" y="826"/>
                  </a:lnTo>
                  <a:lnTo>
                    <a:pt x="0" y="826"/>
                  </a:lnTo>
                  <a:lnTo>
                    <a:pt x="0" y="755"/>
                  </a:lnTo>
                  <a:lnTo>
                    <a:pt x="23" y="755"/>
                  </a:lnTo>
                  <a:close/>
                  <a:moveTo>
                    <a:pt x="23" y="849"/>
                  </a:moveTo>
                  <a:lnTo>
                    <a:pt x="23" y="920"/>
                  </a:lnTo>
                  <a:lnTo>
                    <a:pt x="0" y="920"/>
                  </a:lnTo>
                  <a:lnTo>
                    <a:pt x="0" y="849"/>
                  </a:lnTo>
                  <a:lnTo>
                    <a:pt x="23" y="849"/>
                  </a:lnTo>
                  <a:close/>
                  <a:moveTo>
                    <a:pt x="23" y="944"/>
                  </a:moveTo>
                  <a:lnTo>
                    <a:pt x="23" y="1014"/>
                  </a:lnTo>
                  <a:lnTo>
                    <a:pt x="0" y="1014"/>
                  </a:lnTo>
                  <a:lnTo>
                    <a:pt x="0" y="944"/>
                  </a:lnTo>
                  <a:lnTo>
                    <a:pt x="23" y="944"/>
                  </a:lnTo>
                  <a:close/>
                  <a:moveTo>
                    <a:pt x="23" y="1038"/>
                  </a:moveTo>
                  <a:lnTo>
                    <a:pt x="23" y="1109"/>
                  </a:lnTo>
                  <a:lnTo>
                    <a:pt x="0" y="1109"/>
                  </a:lnTo>
                  <a:lnTo>
                    <a:pt x="0" y="1038"/>
                  </a:lnTo>
                  <a:lnTo>
                    <a:pt x="23" y="1038"/>
                  </a:lnTo>
                  <a:close/>
                  <a:moveTo>
                    <a:pt x="23" y="1132"/>
                  </a:moveTo>
                  <a:lnTo>
                    <a:pt x="23" y="1203"/>
                  </a:lnTo>
                  <a:lnTo>
                    <a:pt x="0" y="1203"/>
                  </a:lnTo>
                  <a:lnTo>
                    <a:pt x="0" y="1132"/>
                  </a:lnTo>
                  <a:lnTo>
                    <a:pt x="23" y="1132"/>
                  </a:lnTo>
                  <a:close/>
                  <a:moveTo>
                    <a:pt x="23" y="1227"/>
                  </a:moveTo>
                  <a:lnTo>
                    <a:pt x="23" y="1231"/>
                  </a:lnTo>
                  <a:lnTo>
                    <a:pt x="0" y="1231"/>
                  </a:lnTo>
                  <a:lnTo>
                    <a:pt x="0" y="1227"/>
                  </a:lnTo>
                  <a:lnTo>
                    <a:pt x="23" y="1227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8">
              <a:extLst>
                <a:ext uri="{FF2B5EF4-FFF2-40B4-BE49-F238E27FC236}">
                  <a16:creationId xmlns:a16="http://schemas.microsoft.com/office/drawing/2014/main" id="{17E0E4A0-E39E-0C9A-C5FA-C3A0F2756FBD}"/>
                </a:ext>
              </a:extLst>
            </p:cNvPr>
            <p:cNvSpPr>
              <a:spLocks/>
            </p:cNvSpPr>
            <p:nvPr/>
          </p:nvSpPr>
          <p:spPr bwMode="auto">
            <a:xfrm>
              <a:off x="9105715" y="2734229"/>
              <a:ext cx="309562" cy="177800"/>
            </a:xfrm>
            <a:custGeom>
              <a:avLst/>
              <a:gdLst>
                <a:gd name="T0" fmla="*/ 0 w 195"/>
                <a:gd name="T1" fmla="*/ 28 h 112"/>
                <a:gd name="T2" fmla="*/ 139 w 195"/>
                <a:gd name="T3" fmla="*/ 28 h 112"/>
                <a:gd name="T4" fmla="*/ 139 w 195"/>
                <a:gd name="T5" fmla="*/ 0 h 112"/>
                <a:gd name="T6" fmla="*/ 195 w 195"/>
                <a:gd name="T7" fmla="*/ 56 h 112"/>
                <a:gd name="T8" fmla="*/ 139 w 195"/>
                <a:gd name="T9" fmla="*/ 112 h 112"/>
                <a:gd name="T10" fmla="*/ 139 w 195"/>
                <a:gd name="T11" fmla="*/ 84 h 112"/>
                <a:gd name="T12" fmla="*/ 0 w 195"/>
                <a:gd name="T13" fmla="*/ 84 h 112"/>
                <a:gd name="T14" fmla="*/ 0 w 195"/>
                <a:gd name="T15" fmla="*/ 28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5" h="112">
                  <a:moveTo>
                    <a:pt x="0" y="28"/>
                  </a:moveTo>
                  <a:lnTo>
                    <a:pt x="139" y="28"/>
                  </a:lnTo>
                  <a:lnTo>
                    <a:pt x="139" y="0"/>
                  </a:lnTo>
                  <a:lnTo>
                    <a:pt x="195" y="56"/>
                  </a:lnTo>
                  <a:lnTo>
                    <a:pt x="139" y="112"/>
                  </a:lnTo>
                  <a:lnTo>
                    <a:pt x="139" y="84"/>
                  </a:lnTo>
                  <a:lnTo>
                    <a:pt x="0" y="84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0">
              <a:extLst>
                <a:ext uri="{FF2B5EF4-FFF2-40B4-BE49-F238E27FC236}">
                  <a16:creationId xmlns:a16="http://schemas.microsoft.com/office/drawing/2014/main" id="{C1125B1F-8D9D-D002-555F-8A74A3E2E0A7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8190" y="2707242"/>
              <a:ext cx="298450" cy="192088"/>
            </a:xfrm>
            <a:custGeom>
              <a:avLst/>
              <a:gdLst>
                <a:gd name="T0" fmla="*/ 188 w 188"/>
                <a:gd name="T1" fmla="*/ 30 h 121"/>
                <a:gd name="T2" fmla="*/ 60 w 188"/>
                <a:gd name="T3" fmla="*/ 30 h 121"/>
                <a:gd name="T4" fmla="*/ 60 w 188"/>
                <a:gd name="T5" fmla="*/ 0 h 121"/>
                <a:gd name="T6" fmla="*/ 0 w 188"/>
                <a:gd name="T7" fmla="*/ 61 h 121"/>
                <a:gd name="T8" fmla="*/ 60 w 188"/>
                <a:gd name="T9" fmla="*/ 121 h 121"/>
                <a:gd name="T10" fmla="*/ 60 w 188"/>
                <a:gd name="T11" fmla="*/ 91 h 121"/>
                <a:gd name="T12" fmla="*/ 188 w 188"/>
                <a:gd name="T13" fmla="*/ 91 h 121"/>
                <a:gd name="T14" fmla="*/ 188 w 188"/>
                <a:gd name="T15" fmla="*/ 3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8" h="121">
                  <a:moveTo>
                    <a:pt x="188" y="30"/>
                  </a:moveTo>
                  <a:lnTo>
                    <a:pt x="60" y="30"/>
                  </a:lnTo>
                  <a:lnTo>
                    <a:pt x="60" y="0"/>
                  </a:lnTo>
                  <a:lnTo>
                    <a:pt x="0" y="61"/>
                  </a:lnTo>
                  <a:lnTo>
                    <a:pt x="60" y="121"/>
                  </a:lnTo>
                  <a:lnTo>
                    <a:pt x="60" y="91"/>
                  </a:lnTo>
                  <a:lnTo>
                    <a:pt x="188" y="91"/>
                  </a:lnTo>
                  <a:lnTo>
                    <a:pt x="188" y="30"/>
                  </a:ln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12">
              <a:extLst>
                <a:ext uri="{FF2B5EF4-FFF2-40B4-BE49-F238E27FC236}">
                  <a16:creationId xmlns:a16="http://schemas.microsoft.com/office/drawing/2014/main" id="{C96030E4-3C7B-2376-53B0-8B76F8A3EA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75465" y="2980292"/>
              <a:ext cx="387350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AP1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13">
              <a:extLst>
                <a:ext uri="{FF2B5EF4-FFF2-40B4-BE49-F238E27FC236}">
                  <a16:creationId xmlns:a16="http://schemas.microsoft.com/office/drawing/2014/main" id="{ED3BD747-8D98-E45C-E167-0E24A100C6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69153" y="3072367"/>
              <a:ext cx="115887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14">
              <a:extLst>
                <a:ext uri="{FF2B5EF4-FFF2-40B4-BE49-F238E27FC236}">
                  <a16:creationId xmlns:a16="http://schemas.microsoft.com/office/drawing/2014/main" id="{B2796A0E-1845-2666-1C02-CAF7CFCE0D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96215" y="2980292"/>
              <a:ext cx="387350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AP2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15">
              <a:extLst>
                <a:ext uri="{FF2B5EF4-FFF2-40B4-BE49-F238E27FC236}">
                  <a16:creationId xmlns:a16="http://schemas.microsoft.com/office/drawing/2014/main" id="{26FA8DDC-519B-D22F-41B0-DFC10A003A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23240" y="3072367"/>
              <a:ext cx="115887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16">
              <a:extLst>
                <a:ext uri="{FF2B5EF4-FFF2-40B4-BE49-F238E27FC236}">
                  <a16:creationId xmlns:a16="http://schemas.microsoft.com/office/drawing/2014/main" id="{2BA76FF6-7BF9-F50D-22FD-EA835B92C8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37303" y="2484992"/>
              <a:ext cx="1298575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STAs associated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17">
              <a:extLst>
                <a:ext uri="{FF2B5EF4-FFF2-40B4-BE49-F238E27FC236}">
                  <a16:creationId xmlns:a16="http://schemas.microsoft.com/office/drawing/2014/main" id="{401004B9-5206-F6AD-5F3F-38CC9A64E3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39434" y="2715920"/>
              <a:ext cx="693737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with AP1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18">
              <a:extLst>
                <a:ext uri="{FF2B5EF4-FFF2-40B4-BE49-F238E27FC236}">
                  <a16:creationId xmlns:a16="http://schemas.microsoft.com/office/drawing/2014/main" id="{573765A9-C4EA-5F7C-06D0-BE69A1EC77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78640" y="2451654"/>
              <a:ext cx="107950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19">
              <a:extLst>
                <a:ext uri="{FF2B5EF4-FFF2-40B4-BE49-F238E27FC236}">
                  <a16:creationId xmlns:a16="http://schemas.microsoft.com/office/drawing/2014/main" id="{9DDBA878-1A6E-49CD-A841-70EF3D5E92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92837" y="2487572"/>
              <a:ext cx="1201737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STAs associated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Rectangle 20">
              <a:extLst>
                <a:ext uri="{FF2B5EF4-FFF2-40B4-BE49-F238E27FC236}">
                  <a16:creationId xmlns:a16="http://schemas.microsoft.com/office/drawing/2014/main" id="{CC7F8F5F-C512-3F54-E9DF-A7A324984D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39102" y="2705382"/>
              <a:ext cx="695325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with AP2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Rectangle 21">
              <a:extLst>
                <a:ext uri="{FF2B5EF4-FFF2-40B4-BE49-F238E27FC236}">
                  <a16:creationId xmlns:a16="http://schemas.microsoft.com/office/drawing/2014/main" id="{72E9E16D-22FA-95B5-F4F9-1FDC56BEF3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83640" y="2565954"/>
              <a:ext cx="107950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22868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08D74-443A-45AD-AF95-134D579FE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Independent Sounding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9">
                <a:extLst>
                  <a:ext uri="{FF2B5EF4-FFF2-40B4-BE49-F238E27FC236}">
                    <a16:creationId xmlns:a16="http://schemas.microsoft.com/office/drawing/2014/main" id="{3D0ADC24-4BFE-811B-659C-1592DD1A760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4401" y="1981201"/>
                <a:ext cx="10361084" cy="4113213"/>
              </a:xfrm>
            </p:spPr>
            <p:txBody>
              <a:bodyPr/>
              <a:lstStyle/>
              <a:p>
                <a:r>
                  <a:rPr lang="de-DE" dirty="0"/>
                  <a:t>Independent sounding</a:t>
                </a:r>
              </a:p>
              <a:p>
                <a:endParaRPr lang="de-DE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endParaRPr lang="de-DE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endParaRPr lang="de-DE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endParaRPr lang="de-DE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endParaRPr lang="de-DE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endParaRPr lang="de-DE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de-DE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No need for an exchange phase, because nulling feedback and regular feedback are separated, already. Each feedback packet has a dedicated recipient.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de-DE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How to get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𝑮</m:t>
                        </m:r>
                      </m:e>
                      <m:sub>
                        <m:r>
                          <a:rPr lang="de-D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equalizer for the nulling feedback? 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sym typeface="Wingdings" panose="05000000000000000000" pitchFamily="2" charset="2"/>
                  </a:rPr>
                  <a:t> can be derived fro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sym typeface="Wingdings" panose="05000000000000000000" pitchFamily="2" charset="2"/>
                  </a:rPr>
                  <a:t>m the equalizing used for any packet, e.g. the Nulling RP (no issue with scheduling or memory).</a:t>
                </a:r>
                <a:endParaRPr lang="en-US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Content Placeholder 9">
                <a:extLst>
                  <a:ext uri="{FF2B5EF4-FFF2-40B4-BE49-F238E27FC236}">
                    <a16:creationId xmlns:a16="http://schemas.microsoft.com/office/drawing/2014/main" id="{3D0ADC24-4BFE-811B-659C-1592DD1A760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981201"/>
                <a:ext cx="10361084" cy="4113213"/>
              </a:xfrm>
              <a:blipFill>
                <a:blip r:embed="rId2"/>
                <a:stretch>
                  <a:fillRect l="-882" t="-1185" b="-20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4D2236-F0AF-25CE-7DA3-8E99DB5B0C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D81A-BB59-C429-90F8-0904FC97F41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8643AF-6529-BD29-4D00-38FC2DFEA7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7" name="Picture 6" descr="A diagram of a diagram&#10;&#10;Description automatically generated">
            <a:extLst>
              <a:ext uri="{FF2B5EF4-FFF2-40B4-BE49-F238E27FC236}">
                <a16:creationId xmlns:a16="http://schemas.microsoft.com/office/drawing/2014/main" id="{BD661EEE-94E5-FFB9-A608-A32ED90D7D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344557"/>
            <a:ext cx="10018184" cy="2299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102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bfd848a-1557-471e-aab3-1b6857636095" xsi:nil="true"/>
    <URL xmlns="6b22517d-d879-4a65-9734-496d2dd5d1ee" xsi:nil="true"/>
    <lcf76f155ced4ddcb4097134ff3c332f xmlns="6b22517d-d879-4a65-9734-496d2dd5d1ee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BEBB1CA4EB7A4A875D703B4A3FF091" ma:contentTypeVersion="19" ma:contentTypeDescription="Create a new document." ma:contentTypeScope="" ma:versionID="36299a4542a894c0cfd0b46fb81d7dad">
  <xsd:schema xmlns:xsd="http://www.w3.org/2001/XMLSchema" xmlns:xs="http://www.w3.org/2001/XMLSchema" xmlns:p="http://schemas.microsoft.com/office/2006/metadata/properties" xmlns:ns2="6b22517d-d879-4a65-9734-496d2dd5d1ee" xmlns:ns3="9bfd848a-1557-471e-aab3-1b6857636095" targetNamespace="http://schemas.microsoft.com/office/2006/metadata/properties" ma:root="true" ma:fieldsID="df9aacc086f8d68f1e6d8a03cd90a885" ns2:_="" ns3:_="">
    <xsd:import namespace="6b22517d-d879-4a65-9734-496d2dd5d1ee"/>
    <xsd:import namespace="9bfd848a-1557-471e-aab3-1b685763609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UR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22517d-d879-4a65-9734-496d2dd5d1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9d9f15fb-9a41-47d0-93f5-3a7dcb9fb31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URL" ma:index="24" nillable="true" ma:displayName="URL" ma:format="Dropdown" ma:internalName="URL">
      <xsd:simpleType>
        <xsd:restriction base="dms:Note">
          <xsd:maxLength value="255"/>
        </xsd:restriction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fd848a-1557-471e-aab3-1b685763609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a87462eb-0f9d-4c53-896e-f65c30f6b91e}" ma:internalName="TaxCatchAll" ma:showField="CatchAllData" ma:web="9bfd848a-1557-471e-aab3-1b685763609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C7BE467-977B-4815-83D2-0DC40BE9067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4FD8765-F216-4334-9215-D52A9F60AE0E}">
  <ds:schemaRefs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elements/1.1/"/>
    <ds:schemaRef ds:uri="6b22517d-d879-4a65-9734-496d2dd5d1e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9bfd848a-1557-471e-aab3-1b6857636095"/>
  </ds:schemaRefs>
</ds:datastoreItem>
</file>

<file path=customXml/itemProps3.xml><?xml version="1.0" encoding="utf-8"?>
<ds:datastoreItem xmlns:ds="http://schemas.openxmlformats.org/officeDocument/2006/customXml" ds:itemID="{1E2BD307-E7FC-4D5D-8A41-5D61369A2D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22517d-d879-4a65-9734-496d2dd5d1ee"/>
    <ds:schemaRef ds:uri="9bfd848a-1557-471e-aab3-1b68576360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15747</TotalTime>
  <Words>1603</Words>
  <Application>Microsoft Office PowerPoint</Application>
  <PresentationFormat>Widescreen</PresentationFormat>
  <Paragraphs>231</Paragraphs>
  <Slides>17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Malgun Gothic</vt:lpstr>
      <vt:lpstr>Arial</vt:lpstr>
      <vt:lpstr>Arial Unicode MS</vt:lpstr>
      <vt:lpstr>Cambria Math</vt:lpstr>
      <vt:lpstr>Times New Roman</vt:lpstr>
      <vt:lpstr>Wingdings</vt:lpstr>
      <vt:lpstr>Office Theme</vt:lpstr>
      <vt:lpstr>Document</vt:lpstr>
      <vt:lpstr>Multi-AP Sounding and Precoding</vt:lpstr>
      <vt:lpstr>Introduction</vt:lpstr>
      <vt:lpstr>Spatial Nulling Math</vt:lpstr>
      <vt:lpstr>Sounding Math (Joint Sounding)</vt:lpstr>
      <vt:lpstr>Sounding Math (Independent sounding)</vt:lpstr>
      <vt:lpstr>Sounding</vt:lpstr>
      <vt:lpstr>AP-AP Communication</vt:lpstr>
      <vt:lpstr>Joint Optimization</vt:lpstr>
      <vt:lpstr>Independent Sounding</vt:lpstr>
      <vt:lpstr>Dupliate Transmission of NDPs</vt:lpstr>
      <vt:lpstr>Concusions</vt:lpstr>
      <vt:lpstr>References</vt:lpstr>
      <vt:lpstr>APPENDIX</vt:lpstr>
      <vt:lpstr>Simulation parameters</vt:lpstr>
      <vt:lpstr>More Simulation Results</vt:lpstr>
      <vt:lpstr>Terminology I</vt:lpstr>
      <vt:lpstr>Terminology II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Coordinated Spatial Nulling (C-SN)</dc:title>
  <dc:creator>Rainer Strobel</dc:creator>
  <cp:keywords/>
  <cp:lastModifiedBy>Rainer Strobel</cp:lastModifiedBy>
  <cp:revision>6</cp:revision>
  <cp:lastPrinted>1601-01-01T00:00:00Z</cp:lastPrinted>
  <dcterms:created xsi:type="dcterms:W3CDTF">2023-12-07T08:56:55Z</dcterms:created>
  <dcterms:modified xsi:type="dcterms:W3CDTF">2024-11-12T19:13:41Z</dcterms:modified>
  <cp:category>Rainer Strobel, Maxlinear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0x010100C4BEBB1CA4EB7A4A875D703B4A3FF091</vt:lpwstr>
  </property>
  <property fmtid="{D5CDD505-2E9C-101B-9397-08002B2CF9AE}" pid="3" name="MediaServiceImageTags">
    <vt:lpwstr/>
  </property>
</Properties>
</file>