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603" r:id="rId6"/>
    <p:sldId id="651" r:id="rId7"/>
    <p:sldId id="661" r:id="rId8"/>
    <p:sldId id="642" r:id="rId9"/>
    <p:sldId id="662" r:id="rId10"/>
    <p:sldId id="643" r:id="rId11"/>
    <p:sldId id="659" r:id="rId12"/>
    <p:sldId id="658" r:id="rId13"/>
    <p:sldId id="663" r:id="rId14"/>
    <p:sldId id="664" r:id="rId15"/>
    <p:sldId id="652" r:id="rId16"/>
    <p:sldId id="667" r:id="rId17"/>
    <p:sldId id="668" r:id="rId18"/>
    <p:sldId id="654" r:id="rId19"/>
    <p:sldId id="669" r:id="rId20"/>
    <p:sldId id="640" r:id="rId21"/>
    <p:sldId id="639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95" autoAdjust="0"/>
    <p:restoredTop sz="94641" autoAdjust="0"/>
  </p:normalViewPr>
  <p:slideViewPr>
    <p:cSldViewPr>
      <p:cViewPr varScale="1">
        <p:scale>
          <a:sx n="75" d="100"/>
          <a:sy n="75" d="100"/>
        </p:scale>
        <p:origin x="20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E9CA6D2F-EA4B-4FCF-9604-069FAF3AEFA5}"/>
    <pc:docChg chg="undo custSel delSld modSld">
      <pc:chgData name="Rainer Strobel" userId="2f077573-362c-4efe-a658-171d725f9cf0" providerId="ADAL" clId="{E9CA6D2F-EA4B-4FCF-9604-069FAF3AEFA5}" dt="2024-11-09T09:03:38.112" v="133" actId="47"/>
      <pc:docMkLst>
        <pc:docMk/>
      </pc:docMkLst>
      <pc:sldChg chg="modSp mod">
        <pc:chgData name="Rainer Strobel" userId="2f077573-362c-4efe-a658-171d725f9cf0" providerId="ADAL" clId="{E9CA6D2F-EA4B-4FCF-9604-069FAF3AEFA5}" dt="2024-11-08T14:32:56.586" v="43" actId="20577"/>
        <pc:sldMkLst>
          <pc:docMk/>
          <pc:sldMk cId="2706043375" sldId="651"/>
        </pc:sldMkLst>
        <pc:spChg chg="mod">
          <ac:chgData name="Rainer Strobel" userId="2f077573-362c-4efe-a658-171d725f9cf0" providerId="ADAL" clId="{E9CA6D2F-EA4B-4FCF-9604-069FAF3AEFA5}" dt="2024-11-08T14:32:56.586" v="43" actId="20577"/>
          <ac:spMkLst>
            <pc:docMk/>
            <pc:sldMk cId="2706043375" sldId="651"/>
            <ac:spMk id="8" creationId="{DCF5502A-4056-0DA4-DDBC-9A3CC035889A}"/>
          </ac:spMkLst>
        </pc:spChg>
      </pc:sldChg>
      <pc:sldChg chg="modSp mod">
        <pc:chgData name="Rainer Strobel" userId="2f077573-362c-4efe-a658-171d725f9cf0" providerId="ADAL" clId="{E9CA6D2F-EA4B-4FCF-9604-069FAF3AEFA5}" dt="2024-11-08T14:43:11.369" v="69" actId="20577"/>
        <pc:sldMkLst>
          <pc:docMk/>
          <pc:sldMk cId="3511064636" sldId="652"/>
        </pc:sldMkLst>
        <pc:spChg chg="mod">
          <ac:chgData name="Rainer Strobel" userId="2f077573-362c-4efe-a658-171d725f9cf0" providerId="ADAL" clId="{E9CA6D2F-EA4B-4FCF-9604-069FAF3AEFA5}" dt="2024-11-08T14:43:11.369" v="69" actId="20577"/>
          <ac:spMkLst>
            <pc:docMk/>
            <pc:sldMk cId="3511064636" sldId="652"/>
            <ac:spMk id="7" creationId="{A8E94EEA-8355-3BE0-1169-76F824C49E19}"/>
          </ac:spMkLst>
        </pc:spChg>
      </pc:sldChg>
      <pc:sldChg chg="modSp mod">
        <pc:chgData name="Rainer Strobel" userId="2f077573-362c-4efe-a658-171d725f9cf0" providerId="ADAL" clId="{E9CA6D2F-EA4B-4FCF-9604-069FAF3AEFA5}" dt="2024-11-09T09:02:33.192" v="132" actId="20577"/>
        <pc:sldMkLst>
          <pc:docMk/>
          <pc:sldMk cId="2526486424" sldId="654"/>
        </pc:sldMkLst>
        <pc:spChg chg="mod">
          <ac:chgData name="Rainer Strobel" userId="2f077573-362c-4efe-a658-171d725f9cf0" providerId="ADAL" clId="{E9CA6D2F-EA4B-4FCF-9604-069FAF3AEFA5}" dt="2024-11-09T09:02:33.192" v="132" actId="20577"/>
          <ac:spMkLst>
            <pc:docMk/>
            <pc:sldMk cId="2526486424" sldId="654"/>
            <ac:spMk id="3" creationId="{F0A4576D-6A5A-C7C0-467C-A1E3B5ED3590}"/>
          </ac:spMkLst>
        </pc:spChg>
      </pc:sldChg>
      <pc:sldChg chg="del">
        <pc:chgData name="Rainer Strobel" userId="2f077573-362c-4efe-a658-171d725f9cf0" providerId="ADAL" clId="{E9CA6D2F-EA4B-4FCF-9604-069FAF3AEFA5}" dt="2024-11-09T09:03:38.112" v="133" actId="47"/>
        <pc:sldMkLst>
          <pc:docMk/>
          <pc:sldMk cId="335475072" sldId="66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802.11-yy/1778r0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802.11-yy/1778r0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802.11-yy/1778r0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64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emf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emf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Distributed RU Distortion, Beamforming, Power Control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1701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08-November-24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B722256-0BD2-B4B8-8722-22EB0F164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07447"/>
              </p:ext>
            </p:extLst>
          </p:nvPr>
        </p:nvGraphicFramePr>
        <p:xfrm>
          <a:off x="1851025" y="2525713"/>
          <a:ext cx="7772400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B722256-0BD2-B4B8-8722-22EB0F164C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2525713"/>
                        <a:ext cx="7772400" cy="2393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F901-C067-1DAD-8F67-DC4768FC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Transmitter Nonlinear Distortion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3258-8670-AA7B-97DF-5F6689524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583766" cy="4113213"/>
          </a:xfrm>
        </p:spPr>
        <p:txBody>
          <a:bodyPr/>
          <a:lstStyle/>
          <a:p>
            <a:r>
              <a:rPr lang="de-DE" dirty="0"/>
              <a:t>Nonlinear distortion in a dRU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The dRU spectrum is not flat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Thus, the TX distortion is not flat</a:t>
            </a:r>
          </a:p>
          <a:p>
            <a:pPr marL="400050" lvl="1" indent="0"/>
            <a:r>
              <a:rPr lang="de-DE" dirty="0">
                <a:sym typeface="Wingdings" panose="05000000000000000000" pitchFamily="2" charset="2"/>
              </a:rPr>
              <a:t> Distortion impact on other Rus depends on the tone plan design</a:t>
            </a:r>
            <a:endParaRPr lang="de-DE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0BDB-5E22-7DED-7545-D61C5B1EF2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5E71-15BA-D12D-C95C-ADED7E13BB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5FD8D-94FD-14F1-F6AC-E4F73E6AE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83" name="Content Placeholder 82">
            <a:extLst>
              <a:ext uri="{FF2B5EF4-FFF2-40B4-BE49-F238E27FC236}">
                <a16:creationId xmlns:a16="http://schemas.microsoft.com/office/drawing/2014/main" id="{FCE22974-3AC3-5D3C-E942-1DE81AA445E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86590" y="1371600"/>
            <a:ext cx="4894156" cy="4013726"/>
          </a:xfrm>
        </p:spPr>
      </p:pic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43F9437-8F7D-0B64-B636-6E533F504499}"/>
              </a:ext>
            </a:extLst>
          </p:cNvPr>
          <p:cNvCxnSpPr>
            <a:cxnSpLocks/>
          </p:cNvCxnSpPr>
          <p:nvPr/>
        </p:nvCxnSpPr>
        <p:spPr bwMode="auto">
          <a:xfrm flipV="1">
            <a:off x="5533646" y="2209800"/>
            <a:ext cx="3457954" cy="53340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173F34FF-7D1D-2D41-CB2B-39FBC180ACC8}"/>
              </a:ext>
            </a:extLst>
          </p:cNvPr>
          <p:cNvCxnSpPr>
            <a:cxnSpLocks/>
          </p:cNvCxnSpPr>
          <p:nvPr/>
        </p:nvCxnSpPr>
        <p:spPr bwMode="auto">
          <a:xfrm>
            <a:off x="5533646" y="3651361"/>
            <a:ext cx="1857754" cy="768239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346CA105-D378-00CB-23E1-7D4CEF2038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4002081"/>
            <a:ext cx="4906349" cy="246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995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F2F1E-9E49-D81A-EFC4-4273947C3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Transmitter distortion evaluation</a:t>
            </a:r>
            <a:br>
              <a:rPr lang="de-DE" dirty="0"/>
            </a:br>
            <a:r>
              <a:rPr lang="de-DE" dirty="0"/>
              <a:t>of DRU Tone Plans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816B4F-6085-6B22-B1BD-D897F850C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1640"/>
            <a:ext cx="10361084" cy="4113213"/>
          </a:xfrm>
        </p:spPr>
        <p:txBody>
          <a:bodyPr/>
          <a:lstStyle/>
          <a:p>
            <a:r>
              <a:rPr lang="de-DE" dirty="0"/>
              <a:t>242-tone and 484-tone DRU design are fine in the proposals ([6, 7, 8])</a:t>
            </a:r>
          </a:p>
          <a:p>
            <a:r>
              <a:rPr lang="de-DE" dirty="0"/>
              <a:t>26-tone RU in [</a:t>
            </a:r>
            <a:r>
              <a:rPr lang="de-DE"/>
              <a:t>6] is </a:t>
            </a:r>
            <a:r>
              <a:rPr lang="de-DE" dirty="0"/>
              <a:t>ok</a:t>
            </a:r>
          </a:p>
          <a:p>
            <a:r>
              <a:rPr lang="de-DE" dirty="0"/>
              <a:t>52-tone RU in [6] is not ok (example)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0E368-F027-F6B4-AB50-246B77103C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38295-76EC-A5EC-AD5A-03D9C227CB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47B7B-09D3-C624-3508-E6840BD3EF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1F09EB9-DC79-6163-0644-74E46ED1F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3770336"/>
            <a:ext cx="10055014" cy="1239856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49E2864-FEB3-4483-0960-8EBC9F80B8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0363200" y="4488432"/>
            <a:ext cx="331196" cy="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C941F16-B958-0F06-819F-0DAE3AE08C14}"/>
              </a:ext>
            </a:extLst>
          </p:cNvPr>
          <p:cNvSpPr txBox="1"/>
          <p:nvPr/>
        </p:nvSpPr>
        <p:spPr>
          <a:xfrm>
            <a:off x="10287000" y="4488432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DRU2 with</a:t>
            </a:r>
          </a:p>
          <a:p>
            <a:r>
              <a:rPr lang="de-DE" dirty="0">
                <a:solidFill>
                  <a:srgbClr val="C00000"/>
                </a:solidFill>
              </a:rPr>
              <a:t>high distortion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E8B2F5A-D38C-75EA-25FD-037DD4CD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10061448" y="3713447"/>
            <a:ext cx="301752" cy="30480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47DBACE-A443-7A7D-0A4F-466A9EE17273}"/>
              </a:ext>
            </a:extLst>
          </p:cNvPr>
          <p:cNvSpPr txBox="1"/>
          <p:nvPr/>
        </p:nvSpPr>
        <p:spPr>
          <a:xfrm>
            <a:off x="7907638" y="3271988"/>
            <a:ext cx="3903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Affected tones in RU 3 and 4</a:t>
            </a:r>
          </a:p>
        </p:txBody>
      </p:sp>
    </p:spTree>
    <p:extLst>
      <p:ext uri="{BB962C8B-B14F-4D97-AF65-F5344CB8AC3E}">
        <p14:creationId xmlns:p14="http://schemas.microsoft.com/office/powerpoint/2010/main" val="559416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8E94EEA-8355-3BE0-1169-76F824C4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Receiver Distortion</a:t>
            </a:r>
            <a:br>
              <a:rPr lang="de-DE" dirty="0"/>
            </a:br>
            <a:r>
              <a:rPr lang="de-DE" dirty="0"/>
              <a:t>Power Back-off for DRU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54D53-E48B-A430-374E-693881EFE7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CFC8E-45F3-A9E8-2C43-C01A00F581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9624F-4F8F-E6F3-C29F-A8E0CF312FA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43575" y="6474620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AD1B7F7-C47D-14CC-DEF1-316736BB1B61}"/>
              </a:ext>
            </a:extLst>
          </p:cNvPr>
          <p:cNvGrpSpPr/>
          <p:nvPr/>
        </p:nvGrpSpPr>
        <p:grpSpPr>
          <a:xfrm>
            <a:off x="6448424" y="3593900"/>
            <a:ext cx="2656742" cy="2634130"/>
            <a:chOff x="8837264" y="610066"/>
            <a:chExt cx="2656742" cy="2634130"/>
          </a:xfrm>
        </p:grpSpPr>
        <p:pic>
          <p:nvPicPr>
            <p:cNvPr id="9" name="Content Placeholder 7">
              <a:extLst>
                <a:ext uri="{FF2B5EF4-FFF2-40B4-BE49-F238E27FC236}">
                  <a16:creationId xmlns:a16="http://schemas.microsoft.com/office/drawing/2014/main" id="{4BAEEFFD-9169-496B-C788-8832D06B2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9921998" y="2682221"/>
              <a:ext cx="609600" cy="561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B8DCD68-3E05-8BE2-FA74-C24835C00F12}"/>
                </a:ext>
              </a:extLst>
            </p:cNvPr>
            <p:cNvGrpSpPr/>
            <p:nvPr/>
          </p:nvGrpSpPr>
          <p:grpSpPr>
            <a:xfrm>
              <a:off x="9342393" y="972094"/>
              <a:ext cx="345403" cy="338554"/>
              <a:chOff x="7496738" y="2200582"/>
              <a:chExt cx="263524" cy="314326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9AF9DEC-279C-B398-29BA-B6DB130BA90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956E5EF-D759-28C4-906D-F9A2A705A8DB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5" name="Graphic 14" descr="Smart Phone outline">
                  <a:extLst>
                    <a:ext uri="{FF2B5EF4-FFF2-40B4-BE49-F238E27FC236}">
                      <a16:creationId xmlns:a16="http://schemas.microsoft.com/office/drawing/2014/main" id="{44B6D9DD-2226-23D3-6F9A-76BAF5D55B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464C786F-7F4A-B740-72AA-49F84BFE891D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FDA4E50C-A57F-6234-FC2F-0A262508DF45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Arc 17">
                  <a:extLst>
                    <a:ext uri="{FF2B5EF4-FFF2-40B4-BE49-F238E27FC236}">
                      <a16:creationId xmlns:a16="http://schemas.microsoft.com/office/drawing/2014/main" id="{F17AFA8E-6BFB-CD3C-CA1D-3B0FDEA677E5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17204C1-5741-22D9-C6A6-A7637A632664}"/>
                </a:ext>
              </a:extLst>
            </p:cNvPr>
            <p:cNvGrpSpPr/>
            <p:nvPr/>
          </p:nvGrpSpPr>
          <p:grpSpPr>
            <a:xfrm>
              <a:off x="10804931" y="1834629"/>
              <a:ext cx="345403" cy="338554"/>
              <a:chOff x="7496738" y="2200582"/>
              <a:chExt cx="263524" cy="314326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75BF85E-42CA-DCE6-A16C-7BD488E65CFE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EA6265F-7915-F541-4CDF-3C4A45AF991E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2" name="Graphic 21" descr="Smart Phone outline">
                  <a:extLst>
                    <a:ext uri="{FF2B5EF4-FFF2-40B4-BE49-F238E27FC236}">
                      <a16:creationId xmlns:a16="http://schemas.microsoft.com/office/drawing/2014/main" id="{178A114E-A662-F0A3-7114-E275C451EBB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DB62D93B-5905-D87F-2831-8E46F43BB0C3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Arc 23">
                  <a:extLst>
                    <a:ext uri="{FF2B5EF4-FFF2-40B4-BE49-F238E27FC236}">
                      <a16:creationId xmlns:a16="http://schemas.microsoft.com/office/drawing/2014/main" id="{ED260733-018F-FEC7-B85D-DB44049399B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" name="Arc 24">
                  <a:extLst>
                    <a:ext uri="{FF2B5EF4-FFF2-40B4-BE49-F238E27FC236}">
                      <a16:creationId xmlns:a16="http://schemas.microsoft.com/office/drawing/2014/main" id="{7D5E9A05-4C3D-50A7-AD37-2B2A9EBE2DF5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6" name="Partial Circle 25">
              <a:extLst>
                <a:ext uri="{FF2B5EF4-FFF2-40B4-BE49-F238E27FC236}">
                  <a16:creationId xmlns:a16="http://schemas.microsoft.com/office/drawing/2014/main" id="{F6195B96-5550-E2CC-53C5-15084DAA7ABF}"/>
                </a:ext>
              </a:extLst>
            </p:cNvPr>
            <p:cNvSpPr/>
            <p:nvPr/>
          </p:nvSpPr>
          <p:spPr bwMode="auto">
            <a:xfrm>
              <a:off x="8837264" y="610066"/>
              <a:ext cx="1355662" cy="1414042"/>
            </a:xfrm>
            <a:prstGeom prst="pie">
              <a:avLst>
                <a:gd name="adj1" fmla="val 1943728"/>
                <a:gd name="adj2" fmla="val 4996624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Partial Circle 26">
              <a:extLst>
                <a:ext uri="{FF2B5EF4-FFF2-40B4-BE49-F238E27FC236}">
                  <a16:creationId xmlns:a16="http://schemas.microsoft.com/office/drawing/2014/main" id="{0B542DCB-CAB3-F751-5751-01FA2A5197DC}"/>
                </a:ext>
              </a:extLst>
            </p:cNvPr>
            <p:cNvSpPr/>
            <p:nvPr/>
          </p:nvSpPr>
          <p:spPr bwMode="auto">
            <a:xfrm>
              <a:off x="10138344" y="1400414"/>
              <a:ext cx="1355662" cy="1414042"/>
            </a:xfrm>
            <a:prstGeom prst="pie">
              <a:avLst>
                <a:gd name="adj1" fmla="val 5415516"/>
                <a:gd name="adj2" fmla="val 9155999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0185DFE3-F213-AA82-5340-4A427DD43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7086600" cy="4113213"/>
          </a:xfrm>
        </p:spPr>
        <p:txBody>
          <a:bodyPr/>
          <a:lstStyle/>
          <a:p>
            <a:r>
              <a:rPr lang="de-DE" dirty="0"/>
              <a:t>Arrangement: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2 STAs transmit to the 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One STA is very close, the other one is far away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TX EVM according to 802.11be spec (2dB better than worst case)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TX power of nearby STA is varied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40dB RX SNR</a:t>
            </a:r>
          </a:p>
          <a:p>
            <a:pPr marL="0" indent="0"/>
            <a:r>
              <a:rPr lang="de-DE" dirty="0">
                <a:sym typeface="Wingdings" panose="05000000000000000000" pitchFamily="2" charset="2"/>
              </a:rPr>
              <a:t> Power back-off is important for high performance, especially for the weak link</a:t>
            </a:r>
            <a:endParaRPr lang="de-DE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75EC384E-2116-3C56-2289-83B4E643977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5422" r="7498"/>
          <a:stretch/>
        </p:blipFill>
        <p:spPr>
          <a:xfrm>
            <a:off x="7973879" y="1557791"/>
            <a:ext cx="4169396" cy="297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064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8E94EEA-8355-3BE0-1169-76F824C4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Current Power-Backoff Procedure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92A9AD-A845-60FB-4856-4F0C3BDF4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43599" cy="4113213"/>
          </a:xfrm>
        </p:spPr>
        <p:txBody>
          <a:bodyPr/>
          <a:lstStyle/>
          <a:p>
            <a:r>
              <a:rPr lang="de-DE" dirty="0"/>
              <a:t>Power back-off effectively depends on two measurments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AP receiver measures receive power of each each STA to destinguish the desired rx power levels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STA receiver measures the RX power to evaluate the link loss and derive the TX power that achieves the desired AP RX power level</a:t>
            </a:r>
          </a:p>
          <a:p>
            <a:pPr marL="0" indent="0"/>
            <a:r>
              <a:rPr lang="de-DE" dirty="0">
                <a:sym typeface="Wingdings" panose="05000000000000000000" pitchFamily="2" charset="2"/>
              </a:rPr>
              <a:t> STAs usually have limited capabilities and the measurement is less accurate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9624F-4F8F-E6F3-C29F-A8E0CF312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CFC8E-45F3-A9E8-2C43-C01A00F581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54D53-E48B-A430-374E-693881EFE7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0" name="Picture 9" descr="A diagram of a computer system&#10;&#10;Description automatically generated with medium confidence">
            <a:extLst>
              <a:ext uri="{FF2B5EF4-FFF2-40B4-BE49-F238E27FC236}">
                <a16:creationId xmlns:a16="http://schemas.microsoft.com/office/drawing/2014/main" id="{B410B07E-2D47-7DEA-EA69-CD26CC45AD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447800"/>
            <a:ext cx="2057400" cy="4884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4024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8E94EEA-8355-3BE0-1169-76F824C4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Procedure with a single Measurement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92A9AD-A845-60FB-4856-4F0C3BDF4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43599" cy="4113213"/>
          </a:xfrm>
        </p:spPr>
        <p:txBody>
          <a:bodyPr/>
          <a:lstStyle/>
          <a:p>
            <a:r>
              <a:rPr lang="de-DE" dirty="0"/>
              <a:t>The STA-side power measurement can be eliminated from the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Option 1: Signal the desired tx power (requires knowledge of the link attenuation and the tx power limitations of the STA)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Option 2 (preferred): Signal the tx power delta w.r.t. the previous packet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9624F-4F8F-E6F3-C29F-A8E0CF312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CFC8E-45F3-A9E8-2C43-C01A00F581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54D53-E48B-A430-374E-693881EFE7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66099D-3077-CD28-1157-88FE7AED18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83678"/>
            <a:ext cx="2057400" cy="3671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1CF6D3-CF2C-6EA2-A686-E0068F0BA0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2098979"/>
            <a:ext cx="2057400" cy="3756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4107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10C84-ED6B-B2EC-ACC7-7B10481B9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Conclusion and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4576D-6A5A-C7C0-467C-A1E3B5ED3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Important aspects for efficient dRU operation: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0" dirty="0"/>
              <a:t>Allow beamforming by introducing triggered uplink sounding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0" dirty="0"/>
              <a:t>Consider nonlinear transmitter distortion in the tone plan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0" dirty="0"/>
              <a:t>Re-evaluate unused tone error and TX EVM specs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0" dirty="0"/>
              <a:t>Improve power control accuracy to reduce performance impact of rx distortion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307C8-D3A5-9F00-547E-C9A7005E73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DBAB3-2CF9-99D5-8BA4-5F81C93B4E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C8228-F74E-98FD-DA3A-774E491A0A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486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en-GB" sz="1800" b="0" dirty="0">
                <a:solidFill>
                  <a:schemeClr val="tx1"/>
                </a:solidFill>
              </a:rPr>
              <a:t>[1] </a:t>
            </a:r>
            <a:r>
              <a:rPr lang="en-GB" sz="1800" b="0" dirty="0" err="1">
                <a:solidFill>
                  <a:schemeClr val="tx1"/>
                </a:solidFill>
              </a:rPr>
              <a:t>Jianhan</a:t>
            </a:r>
            <a:r>
              <a:rPr lang="en-GB" sz="1800" b="0" dirty="0">
                <a:solidFill>
                  <a:schemeClr val="tx1"/>
                </a:solidFill>
              </a:rPr>
              <a:t> Liu et.al., “UHR Feature to Overcome PSD Limitations: Distributed-Tone Resource Units”, IEEE 802.11-23/0037r0, December 2022</a:t>
            </a:r>
            <a:endParaRPr lang="en-GB" sz="1800" b="0" dirty="0">
              <a:solidFill>
                <a:schemeClr val="tx1"/>
              </a:solidFill>
              <a:ea typeface="Malgun Gothic" panose="020B0503020000020004" pitchFamily="34" charset="-12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b="0" dirty="0"/>
              <a:t>[2] Eunsung Park et.al., “CFO Impact and Pilot Design for </a:t>
            </a:r>
            <a:r>
              <a:rPr lang="en-US" altLang="ko-KR" sz="1800" b="0" dirty="0" err="1"/>
              <a:t>dRU</a:t>
            </a:r>
            <a:r>
              <a:rPr lang="en-US" altLang="ko-KR" sz="1800" b="0" dirty="0"/>
              <a:t>” 11-23-1115-00-0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b="0" dirty="0"/>
              <a:t>[3] Eunsung Park et.al., “</a:t>
            </a:r>
            <a:r>
              <a:rPr lang="en-US" altLang="ko-KR" sz="1800" b="0" dirty="0">
                <a:solidFill>
                  <a:schemeClr val="tx1"/>
                </a:solidFill>
                <a:ea typeface="굴림" panose="020B0600000101010101" pitchFamily="50" charset="-127"/>
              </a:rPr>
              <a:t>CFO Impact and Pilot Design for </a:t>
            </a:r>
            <a:r>
              <a:rPr lang="en-US" altLang="ko-KR" sz="1800" b="0" dirty="0" err="1">
                <a:solidFill>
                  <a:schemeClr val="tx1"/>
                </a:solidFill>
                <a:ea typeface="굴림" panose="020B0600000101010101" pitchFamily="50" charset="-127"/>
              </a:rPr>
              <a:t>dRU</a:t>
            </a:r>
            <a:r>
              <a:rPr lang="en-US" altLang="ko-KR" sz="1800" b="0" dirty="0">
                <a:solidFill>
                  <a:schemeClr val="tx1"/>
                </a:solidFill>
                <a:ea typeface="굴림" panose="020B0600000101010101" pitchFamily="50" charset="-127"/>
              </a:rPr>
              <a:t> Follow up”</a:t>
            </a:r>
            <a:r>
              <a:rPr lang="en-GB" sz="1800" b="0" dirty="0">
                <a:solidFill>
                  <a:schemeClr val="tx1"/>
                </a:solidFill>
              </a:rPr>
              <a:t>  IEEE 802.11-23/1447r0, September 2023</a:t>
            </a:r>
          </a:p>
          <a:p>
            <a:pPr marL="0" indent="0">
              <a:spcBef>
                <a:spcPts val="0"/>
              </a:spcBef>
            </a:pPr>
            <a:r>
              <a:rPr lang="en-US" sz="1800" b="0" dirty="0">
                <a:solidFill>
                  <a:schemeClr val="tx1"/>
                </a:solidFill>
              </a:rPr>
              <a:t>[4] </a:t>
            </a:r>
            <a:r>
              <a:rPr lang="en-US" sz="1800" b="0" dirty="0" err="1">
                <a:solidFill>
                  <a:schemeClr val="tx1"/>
                </a:solidFill>
              </a:rPr>
              <a:t>Shengquan</a:t>
            </a:r>
            <a:r>
              <a:rPr lang="en-US" sz="1800" b="0" dirty="0">
                <a:solidFill>
                  <a:schemeClr val="tx1"/>
                </a:solidFill>
              </a:rPr>
              <a:t> Hu et.al., “Principle and Methodology for </a:t>
            </a:r>
            <a:r>
              <a:rPr lang="en-US" sz="1800" b="0" dirty="0" err="1">
                <a:solidFill>
                  <a:schemeClr val="tx1"/>
                </a:solidFill>
              </a:rPr>
              <a:t>dRU</a:t>
            </a:r>
            <a:r>
              <a:rPr lang="en-US" sz="1800" b="0" dirty="0">
                <a:solidFill>
                  <a:schemeClr val="tx1"/>
                </a:solidFill>
              </a:rPr>
              <a:t> Tone Plan Design”</a:t>
            </a:r>
            <a:r>
              <a:rPr lang="en-GB" sz="1800" b="0" dirty="0">
                <a:solidFill>
                  <a:schemeClr val="tx1"/>
                </a:solidFill>
              </a:rPr>
              <a:t> IEEE 802.11-23/2021 November 2023</a:t>
            </a:r>
          </a:p>
          <a:p>
            <a:pPr marL="0" indent="0">
              <a:spcBef>
                <a:spcPts val="0"/>
              </a:spcBef>
            </a:pPr>
            <a:r>
              <a:rPr lang="en-GB" sz="1800" b="0" dirty="0">
                <a:solidFill>
                  <a:schemeClr val="tx1"/>
                </a:solidFill>
              </a:rPr>
              <a:t>[5] Mahmoud Kamel</a:t>
            </a:r>
            <a:r>
              <a:rPr lang="en-US" altLang="ko-KR" sz="1800" b="0" dirty="0"/>
              <a:t> et.al., “</a:t>
            </a:r>
            <a:r>
              <a:rPr lang="en-US" sz="1800" b="0" dirty="0"/>
              <a:t>Data Tones Grouping in Tone-Distributed RUs</a:t>
            </a:r>
            <a:r>
              <a:rPr lang="en-US" altLang="ko-KR" sz="1800" b="0" dirty="0"/>
              <a:t>”, </a:t>
            </a:r>
            <a:r>
              <a:rPr lang="en-GB" sz="1800" b="0" dirty="0">
                <a:solidFill>
                  <a:schemeClr val="tx1"/>
                </a:solidFill>
              </a:rPr>
              <a:t>IEEE 802.11-23/2031r2, January 2024</a:t>
            </a:r>
          </a:p>
          <a:p>
            <a:pPr marL="0" indent="0">
              <a:spcBef>
                <a:spcPts val="0"/>
              </a:spcBef>
            </a:pPr>
            <a:r>
              <a:rPr lang="en-US" sz="1800" b="0" dirty="0">
                <a:solidFill>
                  <a:schemeClr val="tx1"/>
                </a:solidFill>
              </a:rPr>
              <a:t>[6] </a:t>
            </a:r>
            <a:r>
              <a:rPr lang="en-US" sz="1800" b="0" dirty="0" err="1">
                <a:solidFill>
                  <a:schemeClr val="tx1"/>
                </a:solidFill>
              </a:rPr>
              <a:t>Shengquan</a:t>
            </a:r>
            <a:r>
              <a:rPr lang="en-US" sz="1800" b="0" dirty="0">
                <a:solidFill>
                  <a:schemeClr val="tx1"/>
                </a:solidFill>
              </a:rPr>
              <a:t> Hu et.al., “</a:t>
            </a:r>
            <a:r>
              <a:rPr lang="da-DK" sz="1800" b="0" dirty="0">
                <a:solidFill>
                  <a:schemeClr val="tx1"/>
                </a:solidFill>
              </a:rPr>
              <a:t>DRU Tone Plan for 11bn</a:t>
            </a:r>
            <a:r>
              <a:rPr lang="en-US" sz="1800" b="0" dirty="0">
                <a:solidFill>
                  <a:schemeClr val="tx1"/>
                </a:solidFill>
              </a:rPr>
              <a:t>”</a:t>
            </a:r>
            <a:r>
              <a:rPr lang="en-GB" sz="1800" b="0" dirty="0">
                <a:solidFill>
                  <a:schemeClr val="tx1"/>
                </a:solidFill>
              </a:rPr>
              <a:t> IEEE 802.11-24/0468r2 May 2024</a:t>
            </a:r>
          </a:p>
          <a:p>
            <a:pPr marL="0" indent="0">
              <a:spcBef>
                <a:spcPts val="0"/>
              </a:spcBef>
            </a:pPr>
            <a:r>
              <a:rPr lang="en-GB" sz="1800" b="0" dirty="0">
                <a:solidFill>
                  <a:schemeClr val="tx1"/>
                </a:solidFill>
              </a:rPr>
              <a:t>[7] </a:t>
            </a:r>
            <a:r>
              <a:rPr lang="en-GB" sz="1800" b="0" dirty="0" err="1">
                <a:solidFill>
                  <a:schemeClr val="tx1"/>
                </a:solidFill>
              </a:rPr>
              <a:t>Chenchen</a:t>
            </a:r>
            <a:r>
              <a:rPr lang="en-GB" sz="1800" b="0" dirty="0">
                <a:solidFill>
                  <a:schemeClr val="tx1"/>
                </a:solidFill>
              </a:rPr>
              <a:t> Liu et.al., “</a:t>
            </a:r>
            <a:r>
              <a:rPr lang="en-US" sz="1800" b="0" dirty="0">
                <a:solidFill>
                  <a:schemeClr val="tx1"/>
                </a:solidFill>
              </a:rPr>
              <a:t>Updated Proposal for 80MHz DRU Tone Plan”</a:t>
            </a:r>
            <a:r>
              <a:rPr lang="en-GB" sz="1800" b="0" dirty="0">
                <a:solidFill>
                  <a:schemeClr val="tx1"/>
                </a:solidFill>
              </a:rPr>
              <a:t> IEEE 802.11-24/1465r1 September 2024</a:t>
            </a:r>
          </a:p>
          <a:p>
            <a:pPr marL="0" indent="0">
              <a:spcBef>
                <a:spcPts val="0"/>
              </a:spcBef>
            </a:pPr>
            <a:r>
              <a:rPr lang="en-GB" sz="1800" b="0" dirty="0">
                <a:solidFill>
                  <a:schemeClr val="tx1"/>
                </a:solidFill>
              </a:rPr>
              <a:t>[8] Eunsung Park et.al., “</a:t>
            </a:r>
            <a:r>
              <a:rPr lang="en-US" sz="1800" b="0" dirty="0">
                <a:solidFill>
                  <a:schemeClr val="tx1"/>
                </a:solidFill>
              </a:rPr>
              <a:t>Proposal for DRU Tone Plan</a:t>
            </a:r>
            <a:r>
              <a:rPr lang="en-GB" sz="1800" b="0" dirty="0">
                <a:solidFill>
                  <a:schemeClr val="tx1"/>
                </a:solidFill>
              </a:rPr>
              <a:t>” IEEE 802.11-24/1470r0 September 2024</a:t>
            </a:r>
          </a:p>
          <a:p>
            <a:pPr marL="0" indent="0">
              <a:spcBef>
                <a:spcPts val="0"/>
              </a:spcBef>
            </a:pPr>
            <a:endParaRPr lang="en-GB" sz="24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ko-KR" sz="2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696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56BD-F413-651A-70E8-3B26F606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41256-1FBD-4159-B875-75CD22B68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B93D-0C73-4BCB-BD2F-1C97AA4604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50AFE-F475-3294-E4BA-31808C728D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9838-D8BC-3D02-B043-FECE6F1CF6B4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7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9692132"/>
              </p:ext>
            </p:extLst>
          </p:nvPr>
        </p:nvGraphicFramePr>
        <p:xfrm>
          <a:off x="2231799" y="1066800"/>
          <a:ext cx="4040187" cy="5016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21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D NLOS [8]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6.GHz</a:t>
                      </a:r>
                      <a:endParaRPr lang="en-US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As on slide8/40dB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SVD-based beamforming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Sounding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81539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TDMA time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25% for each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46654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408817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210975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Distributed RU will be introduced in 802.11bn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goal is to improve uplink OFDMA performance [1]</a:t>
            </a:r>
          </a:p>
          <a:p>
            <a:pPr marL="12001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the 6 GHz band by overcoming the -1dBm/MHz PSD limit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low to medium SNR (not interference or TX EVM limited)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Previous contributions evaluated the performance impact of CFO[2 ,3], smoothing in [4, 5] and PAPR [6]</a:t>
            </a:r>
          </a:p>
          <a:p>
            <a:r>
              <a:rPr lang="en-US" dirty="0"/>
              <a:t>This contribution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This contribution focuses on the performance impact of nonlinear transmitter and receiver distortion in DRU and methods reduce negative performance impacts by</a:t>
            </a:r>
          </a:p>
          <a:p>
            <a:pPr marL="12001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Proper tone plan design</a:t>
            </a:r>
          </a:p>
          <a:p>
            <a:pPr marL="12001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Power control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 addition, the importance of beamforming for the overall performance is discussed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3E5AF9-6BBA-69FE-C9D5-0470917A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Transmitter and Receiver Distortion – DRU OFDMA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F5502A-4056-0DA4-DDBC-9A3CC0358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361084" cy="4113213"/>
          </a:xfrm>
        </p:spPr>
        <p:txBody>
          <a:bodyPr/>
          <a:lstStyle/>
          <a:p>
            <a:r>
              <a:rPr lang="de-DE" dirty="0"/>
              <a:t>DRU Transmitter Distortion</a:t>
            </a:r>
          </a:p>
          <a:p>
            <a:pPr lvl="1"/>
            <a:r>
              <a:rPr lang="de-DE" dirty="0"/>
              <a:t>In regular OFDMA, TX distortion mainly affects neighboring channels</a:t>
            </a:r>
          </a:p>
          <a:p>
            <a:pPr lvl="1"/>
            <a:r>
              <a:rPr lang="de-DE" dirty="0"/>
              <a:t>In distributed RUs, transmitter distortion affects all RUs</a:t>
            </a:r>
          </a:p>
          <a:p>
            <a:pPr lvl="1"/>
            <a:r>
              <a:rPr lang="de-DE" dirty="0"/>
              <a:t>The TX EVM requirements currently depend on the mcs used (e.g., Table 36-65 in 802.11be):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r>
              <a:rPr lang="de-DE" dirty="0"/>
              <a:t>But low TX EVM will impact other STAs in the dRU OFDMA group</a:t>
            </a:r>
          </a:p>
          <a:p>
            <a:pPr lvl="1"/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4D703F47-CC71-B585-1F2A-5D08D1CB4D8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24047896"/>
              </p:ext>
            </p:extLst>
          </p:nvPr>
        </p:nvGraphicFramePr>
        <p:xfrm>
          <a:off x="1197724" y="4191000"/>
          <a:ext cx="101869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7492857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355914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2025736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4538665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012039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61417828"/>
                    </a:ext>
                  </a:extLst>
                </a:gridCol>
                <a:gridCol w="715324">
                  <a:extLst>
                    <a:ext uri="{9D8B030D-6E8A-4147-A177-3AD203B41FA5}">
                      <a16:colId xmlns:a16="http://schemas.microsoft.com/office/drawing/2014/main" val="3271848086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1264069029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3814259395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2427708726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3292630126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3036725526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3133675091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2176671128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749876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055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TX EVM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-19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656879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CF5DC-A626-5949-1133-A227FCE6E2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6AC9C-53EA-D290-D1FA-C6DEB46A93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9B115-0AC1-55CF-4EB8-45B6A1F06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04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3E5AF9-6BBA-69FE-C9D5-0470917A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Unused Tone Error (Spec)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F5502A-4056-0DA4-DDBC-9A3CC0358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448425" cy="4113213"/>
          </a:xfrm>
        </p:spPr>
        <p:txBody>
          <a:bodyPr/>
          <a:lstStyle/>
          <a:p>
            <a:r>
              <a:rPr lang="de-DE" dirty="0"/>
              <a:t>Unused tone error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 a regular RU, the distortion into neighboring bands is 2, 12 or 22 dB below the in-band distortion (as specified, e.g., in Table 36-65 in 802.11be)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 a distributed RU, the in-band distortion will apply, unless it is specified differently.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1E7C03A4-1508-9E20-B95D-82274DC52AA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5491" r="5325"/>
          <a:stretch/>
        </p:blipFill>
        <p:spPr>
          <a:xfrm>
            <a:off x="8374597" y="1307939"/>
            <a:ext cx="3817403" cy="2348952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CF5DC-A626-5949-1133-A227FCE6E2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6AC9C-53EA-D290-D1FA-C6DEB46A93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9B115-0AC1-55CF-4EB8-45B6A1F06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9464968-0342-6D72-DA6E-C40820FBF3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781" y="5106987"/>
            <a:ext cx="7577554" cy="12676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B28DD9-F82F-D025-71C1-FDADB2A3211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30" r="7808"/>
          <a:stretch/>
        </p:blipFill>
        <p:spPr>
          <a:xfrm>
            <a:off x="8206173" y="3656891"/>
            <a:ext cx="3847989" cy="281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20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F901-C067-1DAD-8F67-DC4768FC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Residential Scenario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3258-8670-AA7B-97DF-5F66895247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Residential Scenario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TDMA at full bandwidth vs. Trigger-based uplink OFDMA RRU and DRU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4-antenna AP, 2 antenna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4 STAs simultaneous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de-DE" dirty="0"/>
          </a:p>
          <a:p>
            <a:pPr lvl="1"/>
            <a:endParaRPr lang="de-DE" dirty="0"/>
          </a:p>
          <a:p>
            <a:pPr lvl="1"/>
            <a:endParaRPr lang="en-US" dirty="0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E8774B8D-C89D-4B92-280D-5DA5C904172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5947" t="7268" r="8018"/>
          <a:stretch/>
        </p:blipFill>
        <p:spPr>
          <a:xfrm>
            <a:off x="5992285" y="2132014"/>
            <a:ext cx="6017685" cy="3221623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0BDB-5E22-7DED-7545-D61C5B1EF2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5E71-15BA-D12D-C95C-ADED7E13BB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5FD8D-94FD-14F1-F6AC-E4F73E6AE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9AC55CFE-BD1B-4C94-039E-B0ED185316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30693" y="4495800"/>
            <a:ext cx="403507" cy="37198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7C13246-3092-91B8-DB14-B2A70C00D59C}"/>
              </a:ext>
            </a:extLst>
          </p:cNvPr>
          <p:cNvSpPr txBox="1"/>
          <p:nvPr/>
        </p:nvSpPr>
        <p:spPr>
          <a:xfrm>
            <a:off x="6439285" y="4996399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AP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92939C6-064B-CAD9-20EF-5D6DB0C52E65}"/>
              </a:ext>
            </a:extLst>
          </p:cNvPr>
          <p:cNvGrpSpPr/>
          <p:nvPr/>
        </p:nvGrpSpPr>
        <p:grpSpPr>
          <a:xfrm>
            <a:off x="7040415" y="4045338"/>
            <a:ext cx="345403" cy="338554"/>
            <a:chOff x="7496738" y="2200582"/>
            <a:chExt cx="263524" cy="314326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0A47D7A-80BA-FCB0-AAA9-1B9AD0FAE0C1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604CAAF7-2610-9753-0399-898AB7118037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43" name="Graphic 42" descr="Smart Phone outline">
                <a:extLst>
                  <a:ext uri="{FF2B5EF4-FFF2-40B4-BE49-F238E27FC236}">
                    <a16:creationId xmlns:a16="http://schemas.microsoft.com/office/drawing/2014/main" id="{9293EA74-1DE4-1930-0EF1-90FB75C943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44" name="Arc 43">
                <a:extLst>
                  <a:ext uri="{FF2B5EF4-FFF2-40B4-BE49-F238E27FC236}">
                    <a16:creationId xmlns:a16="http://schemas.microsoft.com/office/drawing/2014/main" id="{B1AABDF4-5E62-06B3-817C-8B5234E2B3A7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Arc 44">
                <a:extLst>
                  <a:ext uri="{FF2B5EF4-FFF2-40B4-BE49-F238E27FC236}">
                    <a16:creationId xmlns:a16="http://schemas.microsoft.com/office/drawing/2014/main" id="{1F07751D-5334-E948-9C3F-F4BF05C457C6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Arc 45">
                <a:extLst>
                  <a:ext uri="{FF2B5EF4-FFF2-40B4-BE49-F238E27FC236}">
                    <a16:creationId xmlns:a16="http://schemas.microsoft.com/office/drawing/2014/main" id="{D612B3BC-C52A-41A8-6C7A-4F652971B788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61CF354-8C11-46BE-2191-DF15A6668F14}"/>
              </a:ext>
            </a:extLst>
          </p:cNvPr>
          <p:cNvGrpSpPr/>
          <p:nvPr/>
        </p:nvGrpSpPr>
        <p:grpSpPr>
          <a:xfrm>
            <a:off x="9261083" y="2813931"/>
            <a:ext cx="345403" cy="338554"/>
            <a:chOff x="7496738" y="2200582"/>
            <a:chExt cx="263524" cy="314326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52FD54E-DCAF-D5A5-E090-C2565A27DF03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55FAF3E-7913-1901-7F99-5810D4A6A546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62" name="Graphic 61" descr="Smart Phone outline">
                <a:extLst>
                  <a:ext uri="{FF2B5EF4-FFF2-40B4-BE49-F238E27FC236}">
                    <a16:creationId xmlns:a16="http://schemas.microsoft.com/office/drawing/2014/main" id="{4944DB41-F452-ABAD-D7FB-CB30C13B1B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63" name="Arc 62">
                <a:extLst>
                  <a:ext uri="{FF2B5EF4-FFF2-40B4-BE49-F238E27FC236}">
                    <a16:creationId xmlns:a16="http://schemas.microsoft.com/office/drawing/2014/main" id="{D03B32C8-2DD5-666A-C63C-D639097C3D1B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Arc 63">
                <a:extLst>
                  <a:ext uri="{FF2B5EF4-FFF2-40B4-BE49-F238E27FC236}">
                    <a16:creationId xmlns:a16="http://schemas.microsoft.com/office/drawing/2014/main" id="{0C823392-FAC5-CA3A-F7C6-24267797DCA0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Arc 64">
                <a:extLst>
                  <a:ext uri="{FF2B5EF4-FFF2-40B4-BE49-F238E27FC236}">
                    <a16:creationId xmlns:a16="http://schemas.microsoft.com/office/drawing/2014/main" id="{EFD5FA15-360B-78DF-9BD6-D0416265CC7B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6E75FD01-DAAE-48C2-9048-B072C55BDDFA}"/>
              </a:ext>
            </a:extLst>
          </p:cNvPr>
          <p:cNvGrpSpPr/>
          <p:nvPr/>
        </p:nvGrpSpPr>
        <p:grpSpPr>
          <a:xfrm>
            <a:off x="9681770" y="4302411"/>
            <a:ext cx="345403" cy="338554"/>
            <a:chOff x="7496738" y="2200582"/>
            <a:chExt cx="263524" cy="314326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D1D0B95-2040-FF4E-C971-EEFDB98AB12D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7B2B9D78-A247-4E06-82FA-9ED52DF8C67A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69" name="Graphic 68" descr="Smart Phone outline">
                <a:extLst>
                  <a:ext uri="{FF2B5EF4-FFF2-40B4-BE49-F238E27FC236}">
                    <a16:creationId xmlns:a16="http://schemas.microsoft.com/office/drawing/2014/main" id="{26A21061-0510-70B2-3753-2601E37607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70" name="Arc 69">
                <a:extLst>
                  <a:ext uri="{FF2B5EF4-FFF2-40B4-BE49-F238E27FC236}">
                    <a16:creationId xmlns:a16="http://schemas.microsoft.com/office/drawing/2014/main" id="{DAD7D410-89A3-FD42-2171-AA34F02796B3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Arc 70">
                <a:extLst>
                  <a:ext uri="{FF2B5EF4-FFF2-40B4-BE49-F238E27FC236}">
                    <a16:creationId xmlns:a16="http://schemas.microsoft.com/office/drawing/2014/main" id="{B67B8486-AB09-A37F-F912-10CAE5765632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Arc 71">
                <a:extLst>
                  <a:ext uri="{FF2B5EF4-FFF2-40B4-BE49-F238E27FC236}">
                    <a16:creationId xmlns:a16="http://schemas.microsoft.com/office/drawing/2014/main" id="{212295A0-70AD-36CF-24A0-2FF858DC5551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A8D2B8E-A139-51C4-2747-2202ABF4391B}"/>
              </a:ext>
            </a:extLst>
          </p:cNvPr>
          <p:cNvGrpSpPr/>
          <p:nvPr/>
        </p:nvGrpSpPr>
        <p:grpSpPr>
          <a:xfrm>
            <a:off x="7282750" y="2489912"/>
            <a:ext cx="345403" cy="338554"/>
            <a:chOff x="7496738" y="2200582"/>
            <a:chExt cx="263524" cy="314326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9B0D233-17E1-4A59-EF14-263B0E337168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BC321230-12AA-483F-45C7-DB163A6E1392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76" name="Graphic 75" descr="Smart Phone outline">
                <a:extLst>
                  <a:ext uri="{FF2B5EF4-FFF2-40B4-BE49-F238E27FC236}">
                    <a16:creationId xmlns:a16="http://schemas.microsoft.com/office/drawing/2014/main" id="{DF17227D-DB8D-F716-9C49-0DF037B8AD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77" name="Arc 76">
                <a:extLst>
                  <a:ext uri="{FF2B5EF4-FFF2-40B4-BE49-F238E27FC236}">
                    <a16:creationId xmlns:a16="http://schemas.microsoft.com/office/drawing/2014/main" id="{A5CC785C-0E2C-D6F4-8AC0-9107B658526A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Arc 77">
                <a:extLst>
                  <a:ext uri="{FF2B5EF4-FFF2-40B4-BE49-F238E27FC236}">
                    <a16:creationId xmlns:a16="http://schemas.microsoft.com/office/drawing/2014/main" id="{3D017D59-5A71-B2FF-41EF-6A39CD1F9AAA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Arc 78">
                <a:extLst>
                  <a:ext uri="{FF2B5EF4-FFF2-40B4-BE49-F238E27FC236}">
                    <a16:creationId xmlns:a16="http://schemas.microsoft.com/office/drawing/2014/main" id="{D72F3F6A-3DD3-4237-7C4E-731E5BA5B567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05FE1B70-4045-E89D-E64A-0E03C3FE00E1}"/>
              </a:ext>
            </a:extLst>
          </p:cNvPr>
          <p:cNvSpPr txBox="1"/>
          <p:nvPr/>
        </p:nvSpPr>
        <p:spPr>
          <a:xfrm>
            <a:off x="9851351" y="4516144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STA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BF1FB2B-437E-BD18-065A-CE02A4E1DE88}"/>
              </a:ext>
            </a:extLst>
          </p:cNvPr>
          <p:cNvSpPr txBox="1"/>
          <p:nvPr/>
        </p:nvSpPr>
        <p:spPr>
          <a:xfrm>
            <a:off x="9187386" y="3166163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STA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0399896-8AB3-E916-0E0F-BAB728EFDDE0}"/>
              </a:ext>
            </a:extLst>
          </p:cNvPr>
          <p:cNvSpPr txBox="1"/>
          <p:nvPr/>
        </p:nvSpPr>
        <p:spPr>
          <a:xfrm>
            <a:off x="7090352" y="2847996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STA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848797D-80DC-967D-1EE8-5D16717B27DF}"/>
              </a:ext>
            </a:extLst>
          </p:cNvPr>
          <p:cNvSpPr txBox="1"/>
          <p:nvPr/>
        </p:nvSpPr>
        <p:spPr>
          <a:xfrm>
            <a:off x="7144130" y="4312453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STA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3E5AF9-6BBA-69FE-C9D5-0470917A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Beamforming and Trigger-Based Uplink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F5502A-4056-0DA4-DDBC-9A3CC0358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Beamforming and Trigger-Based Uplink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Distributed Rus are useful for trigger-based uplink. In a non trigger-based transmission, the distributed RU would waste a lot of spectrum, transmitting at a low rate while a large bandwidth is occupied.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Long reach is an important use case and thus, 1 spatial stream transmission from a multi-antenna client is an important use case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In the case of 2-antenna STAs transmitting 1 spatial streams, the </a:t>
            </a:r>
            <a:r>
              <a:rPr lang="de-DE" b="1" dirty="0"/>
              <a:t>beamforming gain is around 4dB</a:t>
            </a: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To allow for a beamformed trigger-based uplink transmission, trigger-based sounding is needed (same as for uplink MU-MIMO)</a:t>
            </a:r>
          </a:p>
          <a:p>
            <a:pPr marL="457200" lvl="1" indent="0"/>
            <a:r>
              <a:rPr lang="de-DE" dirty="0">
                <a:sym typeface="Wingdings" panose="05000000000000000000" pitchFamily="2" charset="2"/>
              </a:rPr>
              <a:t> Define trigger-based uplink sounding</a:t>
            </a: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9B115-0AC1-55CF-4EB8-45B6A1F06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6AC9C-53EA-D290-D1FA-C6DEB46A9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CF5DC-A626-5949-1133-A227FCE6E2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391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F901-C067-1DAD-8F67-DC4768FC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Residential Scenario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3258-8670-AA7B-97DF-5F66895247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TDMA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160MHz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21dBm tx power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1 spatial stream, </a:t>
            </a:r>
            <a:r>
              <a:rPr lang="de-DE" b="1" dirty="0"/>
              <a:t>beamforming</a:t>
            </a:r>
          </a:p>
          <a:p>
            <a:pPr marL="0" indent="0"/>
            <a:r>
              <a:rPr lang="de-DE" dirty="0"/>
              <a:t>OFDMA RRU 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15dBm tx power for 40MHz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1 spatial stream, no beamforming</a:t>
            </a:r>
            <a:endParaRPr lang="en-US" dirty="0"/>
          </a:p>
          <a:p>
            <a:pPr marL="0" indent="0"/>
            <a:r>
              <a:rPr lang="de-DE" dirty="0"/>
              <a:t>OFDMA DRU 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21dBm tx power, no BF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0BDB-5E22-7DED-7545-D61C5B1EF2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5E71-15BA-D12D-C95C-ADED7E13BB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5FD8D-94FD-14F1-F6AC-E4F73E6AE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24CC7683-9387-C77B-2886-966943BD3D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672" t="4580" r="8177"/>
          <a:stretch/>
        </p:blipFill>
        <p:spPr>
          <a:xfrm>
            <a:off x="6094943" y="1745934"/>
            <a:ext cx="4877857" cy="3893514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FA59660-441E-B3CC-350E-7E20654BC0F9}"/>
              </a:ext>
            </a:extLst>
          </p:cNvPr>
          <p:cNvSpPr txBox="1"/>
          <p:nvPr/>
        </p:nvSpPr>
        <p:spPr>
          <a:xfrm>
            <a:off x="5992284" y="5500047"/>
            <a:ext cx="5818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6dB power boost gain, but 4dB beamforming gain lost and losses due to tx evm.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785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F901-C067-1DAD-8F67-DC4768FC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Importance of Beamforming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3258-8670-AA7B-97DF-5F66895247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TDMA</a:t>
            </a:r>
          </a:p>
          <a:p>
            <a:pPr marL="630238" lvl="1" indent="-230188">
              <a:buFont typeface="Arial" panose="020B0604020202020204" pitchFamily="34" charset="0"/>
              <a:buChar char="•"/>
            </a:pPr>
            <a:r>
              <a:rPr lang="de-DE" dirty="0"/>
              <a:t>160MHz</a:t>
            </a:r>
          </a:p>
          <a:p>
            <a:pPr marL="630238" lvl="1" indent="-230188">
              <a:buFont typeface="Arial" panose="020B0604020202020204" pitchFamily="34" charset="0"/>
              <a:buChar char="•"/>
            </a:pPr>
            <a:r>
              <a:rPr lang="de-DE" dirty="0"/>
              <a:t>21dBm tx power</a:t>
            </a:r>
          </a:p>
          <a:p>
            <a:pPr marL="630238" lvl="1" indent="-230188">
              <a:buFont typeface="Arial" panose="020B0604020202020204" pitchFamily="34" charset="0"/>
              <a:buChar char="•"/>
            </a:pPr>
            <a:r>
              <a:rPr lang="de-DE" dirty="0"/>
              <a:t>1 spatial stream, </a:t>
            </a:r>
            <a:r>
              <a:rPr lang="de-DE" b="1" dirty="0"/>
              <a:t>beamforming</a:t>
            </a:r>
          </a:p>
          <a:p>
            <a:pPr marL="0" indent="0"/>
            <a:r>
              <a:rPr lang="de-DE" dirty="0"/>
              <a:t>OFDMA RRU </a:t>
            </a:r>
          </a:p>
          <a:p>
            <a:pPr marL="630238" lvl="1" indent="-230188">
              <a:buFont typeface="Arial" panose="020B0604020202020204" pitchFamily="34" charset="0"/>
              <a:buChar char="•"/>
              <a:tabLst>
                <a:tab pos="630238" algn="l"/>
              </a:tabLst>
            </a:pPr>
            <a:r>
              <a:rPr lang="de-DE" dirty="0"/>
              <a:t>15dBm tx power for 40MHz</a:t>
            </a:r>
          </a:p>
          <a:p>
            <a:pPr marL="630238" lvl="1" indent="-230188">
              <a:buFont typeface="Arial" panose="020B0604020202020204" pitchFamily="34" charset="0"/>
              <a:buChar char="•"/>
              <a:tabLst>
                <a:tab pos="630238" algn="l"/>
              </a:tabLst>
            </a:pPr>
            <a:r>
              <a:rPr lang="de-DE" dirty="0"/>
              <a:t>1 spatial stream, no beamforming</a:t>
            </a:r>
            <a:endParaRPr lang="en-US" dirty="0"/>
          </a:p>
          <a:p>
            <a:pPr marL="0" indent="0"/>
            <a:r>
              <a:rPr lang="de-DE" dirty="0"/>
              <a:t>OFDMA DRU </a:t>
            </a:r>
          </a:p>
          <a:p>
            <a:pPr marL="630238" lvl="1" indent="-230188">
              <a:buFont typeface="Arial" panose="020B0604020202020204" pitchFamily="34" charset="0"/>
              <a:buChar char="•"/>
            </a:pPr>
            <a:r>
              <a:rPr lang="de-DE" dirty="0"/>
              <a:t>21dBm tx power, </a:t>
            </a:r>
            <a:r>
              <a:rPr lang="de-DE" b="1" dirty="0"/>
              <a:t>beamforming</a:t>
            </a:r>
            <a:endParaRPr lang="en-US" b="1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0BDB-5E22-7DED-7545-D61C5B1EF2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5E71-15BA-D12D-C95C-ADED7E13BB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5FD8D-94FD-14F1-F6AC-E4F73E6AE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49C7F30-32F2-D60B-9823-3815D657B6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4171" t="4834" r="7547"/>
          <a:stretch/>
        </p:blipFill>
        <p:spPr>
          <a:xfrm>
            <a:off x="6094943" y="1751014"/>
            <a:ext cx="4877857" cy="387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83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F901-C067-1DAD-8F67-DC4768FC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Transmitter Nonlinear Distortion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3258-8670-AA7B-97DF-5F6689524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583766" cy="4113213"/>
          </a:xfrm>
        </p:spPr>
        <p:txBody>
          <a:bodyPr/>
          <a:lstStyle/>
          <a:p>
            <a:r>
              <a:rPr lang="de-DE" dirty="0"/>
              <a:t>Nonlinear distortion, e.g., IP3 distortion depends on the TX spectrum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For a regular RU, mainly the neighboring Rus are affected, because the spectrum of a dRU is flat within the used band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0BDB-5E22-7DED-7545-D61C5B1EF2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5E71-15BA-D12D-C95C-ADED7E13BB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5FD8D-94FD-14F1-F6AC-E4F73E6AE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0A42EAC-8AE4-F267-FBFB-231394D5C9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07651" y="4856873"/>
            <a:ext cx="609600" cy="561975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A29BF626-EE7F-1C66-6B9C-2ADA058D644B}"/>
              </a:ext>
            </a:extLst>
          </p:cNvPr>
          <p:cNvGrpSpPr/>
          <p:nvPr/>
        </p:nvGrpSpPr>
        <p:grpSpPr>
          <a:xfrm>
            <a:off x="8393112" y="4566932"/>
            <a:ext cx="345403" cy="338554"/>
            <a:chOff x="7496738" y="2200582"/>
            <a:chExt cx="263524" cy="31432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6DC84DB-EACD-E5B9-68B9-0A8030397234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F12FF99-691C-5800-0BB3-CE9C56CB1C01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13" name="Graphic 12" descr="Smart Phone outline">
                <a:extLst>
                  <a:ext uri="{FF2B5EF4-FFF2-40B4-BE49-F238E27FC236}">
                    <a16:creationId xmlns:a16="http://schemas.microsoft.com/office/drawing/2014/main" id="{A1420D7F-1935-6139-2B39-E2B652E637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7815A16B-B74D-5082-6C6A-0F30CB1F79A6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Arc 14">
                <a:extLst>
                  <a:ext uri="{FF2B5EF4-FFF2-40B4-BE49-F238E27FC236}">
                    <a16:creationId xmlns:a16="http://schemas.microsoft.com/office/drawing/2014/main" id="{6C7B314A-2EA6-EFF0-31C1-AB0CFDF82E95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D3EBE050-98A7-DEEC-2F29-81C30F6FFA41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DCA2078-8540-65B7-DD86-9DCD97D6DFC7}"/>
              </a:ext>
            </a:extLst>
          </p:cNvPr>
          <p:cNvGrpSpPr/>
          <p:nvPr/>
        </p:nvGrpSpPr>
        <p:grpSpPr>
          <a:xfrm>
            <a:off x="9503974" y="3190968"/>
            <a:ext cx="366315" cy="338554"/>
            <a:chOff x="7480783" y="2200582"/>
            <a:chExt cx="279479" cy="31432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8F0CB0D-7608-7A6D-132C-B27ACF0DFAAB}"/>
                </a:ext>
              </a:extLst>
            </p:cNvPr>
            <p:cNvSpPr/>
            <p:nvPr/>
          </p:nvSpPr>
          <p:spPr bwMode="auto">
            <a:xfrm>
              <a:off x="7480783" y="2250121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5A5ECC4-DE85-3744-991E-45FA4BF1F7E4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21" name="Graphic 20" descr="Smart Phone outline">
                <a:extLst>
                  <a:ext uri="{FF2B5EF4-FFF2-40B4-BE49-F238E27FC236}">
                    <a16:creationId xmlns:a16="http://schemas.microsoft.com/office/drawing/2014/main" id="{B644449A-ED78-FBDB-73EB-1C2A3EF333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22" name="Arc 21">
                <a:extLst>
                  <a:ext uri="{FF2B5EF4-FFF2-40B4-BE49-F238E27FC236}">
                    <a16:creationId xmlns:a16="http://schemas.microsoft.com/office/drawing/2014/main" id="{60853E23-0BA5-0ABE-C443-5068E78DB419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Arc 22">
                <a:extLst>
                  <a:ext uri="{FF2B5EF4-FFF2-40B4-BE49-F238E27FC236}">
                    <a16:creationId xmlns:a16="http://schemas.microsoft.com/office/drawing/2014/main" id="{631B7D96-0C28-B2E0-07C5-0A468A661405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Arc 23">
                <a:extLst>
                  <a:ext uri="{FF2B5EF4-FFF2-40B4-BE49-F238E27FC236}">
                    <a16:creationId xmlns:a16="http://schemas.microsoft.com/office/drawing/2014/main" id="{08743DFD-D3D2-C173-FEE4-00E40E2CEAD0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B6A363D-7DB7-1BC8-5EFA-6FD8AEF2DF79}"/>
              </a:ext>
            </a:extLst>
          </p:cNvPr>
          <p:cNvGrpSpPr/>
          <p:nvPr/>
        </p:nvGrpSpPr>
        <p:grpSpPr>
          <a:xfrm>
            <a:off x="8914286" y="3475238"/>
            <a:ext cx="345403" cy="338554"/>
            <a:chOff x="7496738" y="2200582"/>
            <a:chExt cx="263524" cy="31432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EF5490C-F76F-5479-1F94-843334768C85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B61B4FC-CA30-E4D6-AB1C-D0614DCC1F6A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29" name="Graphic 28" descr="Smart Phone outline">
                <a:extLst>
                  <a:ext uri="{FF2B5EF4-FFF2-40B4-BE49-F238E27FC236}">
                    <a16:creationId xmlns:a16="http://schemas.microsoft.com/office/drawing/2014/main" id="{70F49299-ECD0-5D23-8345-4944C9E8C9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30" name="Arc 29">
                <a:extLst>
                  <a:ext uri="{FF2B5EF4-FFF2-40B4-BE49-F238E27FC236}">
                    <a16:creationId xmlns:a16="http://schemas.microsoft.com/office/drawing/2014/main" id="{00B1F262-2C3A-10D4-C3C7-CEC561A078FA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C7024725-F7CA-E806-909D-8CF4997DA0A5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Arc 31">
                <a:extLst>
                  <a:ext uri="{FF2B5EF4-FFF2-40B4-BE49-F238E27FC236}">
                    <a16:creationId xmlns:a16="http://schemas.microsoft.com/office/drawing/2014/main" id="{114BBC55-F5D1-AD76-F2BD-B1DFCC0A20A4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A1668C8-A115-28D2-7D6C-E26B3B260C89}"/>
              </a:ext>
            </a:extLst>
          </p:cNvPr>
          <p:cNvGrpSpPr/>
          <p:nvPr/>
        </p:nvGrpSpPr>
        <p:grpSpPr>
          <a:xfrm>
            <a:off x="11361378" y="4068844"/>
            <a:ext cx="345403" cy="338554"/>
            <a:chOff x="7496738" y="2200582"/>
            <a:chExt cx="263524" cy="31432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ED46B11-B997-8ECD-9113-95181CC3B437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32DD099-3513-B849-1340-91C30AD79B20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36" name="Graphic 35" descr="Smart Phone outline">
                <a:extLst>
                  <a:ext uri="{FF2B5EF4-FFF2-40B4-BE49-F238E27FC236}">
                    <a16:creationId xmlns:a16="http://schemas.microsoft.com/office/drawing/2014/main" id="{38604E11-5C9B-E4AC-FA67-9EC61AFD79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37" name="Arc 36">
                <a:extLst>
                  <a:ext uri="{FF2B5EF4-FFF2-40B4-BE49-F238E27FC236}">
                    <a16:creationId xmlns:a16="http://schemas.microsoft.com/office/drawing/2014/main" id="{58A5DA77-17BF-728B-6B5D-F7B7AA7FE173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Arc 37">
                <a:extLst>
                  <a:ext uri="{FF2B5EF4-FFF2-40B4-BE49-F238E27FC236}">
                    <a16:creationId xmlns:a16="http://schemas.microsoft.com/office/drawing/2014/main" id="{67745031-A6B6-229C-198F-8CADB6D415D6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Arc 38">
                <a:extLst>
                  <a:ext uri="{FF2B5EF4-FFF2-40B4-BE49-F238E27FC236}">
                    <a16:creationId xmlns:a16="http://schemas.microsoft.com/office/drawing/2014/main" id="{D85DD962-47A2-5194-AA00-99FB6AB85239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C5A13CA-E8DA-C839-2E25-67C6C542745B}"/>
              </a:ext>
            </a:extLst>
          </p:cNvPr>
          <p:cNvGrpSpPr/>
          <p:nvPr/>
        </p:nvGrpSpPr>
        <p:grpSpPr>
          <a:xfrm>
            <a:off x="11559129" y="4687596"/>
            <a:ext cx="345403" cy="338554"/>
            <a:chOff x="7496738" y="2200582"/>
            <a:chExt cx="263524" cy="314326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7F6F94C-60AA-15B6-0F48-D5AAA23C8811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022B2C1-38D0-A050-FAE4-53FA2A8A4658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43" name="Graphic 42" descr="Smart Phone outline">
                <a:extLst>
                  <a:ext uri="{FF2B5EF4-FFF2-40B4-BE49-F238E27FC236}">
                    <a16:creationId xmlns:a16="http://schemas.microsoft.com/office/drawing/2014/main" id="{39EDCBB5-5D4F-1486-3231-8D7942DD1F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44" name="Arc 43">
                <a:extLst>
                  <a:ext uri="{FF2B5EF4-FFF2-40B4-BE49-F238E27FC236}">
                    <a16:creationId xmlns:a16="http://schemas.microsoft.com/office/drawing/2014/main" id="{7CFAA591-6EA7-3B09-787E-38E4B29263A1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Arc 44">
                <a:extLst>
                  <a:ext uri="{FF2B5EF4-FFF2-40B4-BE49-F238E27FC236}">
                    <a16:creationId xmlns:a16="http://schemas.microsoft.com/office/drawing/2014/main" id="{E30C7858-FAF4-0C54-B090-1BF72D7D437A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Arc 45">
                <a:extLst>
                  <a:ext uri="{FF2B5EF4-FFF2-40B4-BE49-F238E27FC236}">
                    <a16:creationId xmlns:a16="http://schemas.microsoft.com/office/drawing/2014/main" id="{6B2845D8-783B-167A-B80E-88123EEC155C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973EBD8-766A-D76D-EE61-1B6A089590A0}"/>
              </a:ext>
            </a:extLst>
          </p:cNvPr>
          <p:cNvGrpSpPr/>
          <p:nvPr/>
        </p:nvGrpSpPr>
        <p:grpSpPr>
          <a:xfrm>
            <a:off x="8540845" y="3947443"/>
            <a:ext cx="345403" cy="338554"/>
            <a:chOff x="7496738" y="2200582"/>
            <a:chExt cx="263524" cy="314326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58139F5-C823-1642-E904-1DB5469EE3B4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A6C4573E-DD18-E547-D905-61536F16AE89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50" name="Graphic 49" descr="Smart Phone outline">
                <a:extLst>
                  <a:ext uri="{FF2B5EF4-FFF2-40B4-BE49-F238E27FC236}">
                    <a16:creationId xmlns:a16="http://schemas.microsoft.com/office/drawing/2014/main" id="{963198C5-B8BE-277A-8C69-D526CD2FD0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51" name="Arc 50">
                <a:extLst>
                  <a:ext uri="{FF2B5EF4-FFF2-40B4-BE49-F238E27FC236}">
                    <a16:creationId xmlns:a16="http://schemas.microsoft.com/office/drawing/2014/main" id="{18F04C6B-071B-FC5F-AEBF-647C2BB6BA43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Arc 51">
                <a:extLst>
                  <a:ext uri="{FF2B5EF4-FFF2-40B4-BE49-F238E27FC236}">
                    <a16:creationId xmlns:a16="http://schemas.microsoft.com/office/drawing/2014/main" id="{E45A2298-5FC5-FC8A-FC17-EB0333CAD4AB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Arc 52">
                <a:extLst>
                  <a:ext uri="{FF2B5EF4-FFF2-40B4-BE49-F238E27FC236}">
                    <a16:creationId xmlns:a16="http://schemas.microsoft.com/office/drawing/2014/main" id="{6D5DDB27-1FEF-3168-EA08-7AB0409CE3D8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ADBB3A2-3BD9-4CF8-BC15-3E67BD31934D}"/>
              </a:ext>
            </a:extLst>
          </p:cNvPr>
          <p:cNvGrpSpPr/>
          <p:nvPr/>
        </p:nvGrpSpPr>
        <p:grpSpPr>
          <a:xfrm>
            <a:off x="10380140" y="3220467"/>
            <a:ext cx="345403" cy="338554"/>
            <a:chOff x="7496738" y="2200582"/>
            <a:chExt cx="263524" cy="314326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CF859F9A-72B1-2838-57C0-DAD3298F336E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511D1BBC-A46B-AB79-34F0-55B777793D1D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57" name="Graphic 56" descr="Smart Phone outline">
                <a:extLst>
                  <a:ext uri="{FF2B5EF4-FFF2-40B4-BE49-F238E27FC236}">
                    <a16:creationId xmlns:a16="http://schemas.microsoft.com/office/drawing/2014/main" id="{24930DBB-1807-32D6-8EA9-A5292D54EF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58" name="Arc 57">
                <a:extLst>
                  <a:ext uri="{FF2B5EF4-FFF2-40B4-BE49-F238E27FC236}">
                    <a16:creationId xmlns:a16="http://schemas.microsoft.com/office/drawing/2014/main" id="{C213BA96-C4DF-DC56-7286-10EAE12C8971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Arc 58">
                <a:extLst>
                  <a:ext uri="{FF2B5EF4-FFF2-40B4-BE49-F238E27FC236}">
                    <a16:creationId xmlns:a16="http://schemas.microsoft.com/office/drawing/2014/main" id="{8657C6A6-DC9F-7A0E-B510-6C8BA32EC1CB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Arc 59">
                <a:extLst>
                  <a:ext uri="{FF2B5EF4-FFF2-40B4-BE49-F238E27FC236}">
                    <a16:creationId xmlns:a16="http://schemas.microsoft.com/office/drawing/2014/main" id="{B424247D-F858-CFC2-F3C4-C1E9DF3CC23E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2A348D9-C024-4A3A-CA5B-FABB4B3E169C}"/>
              </a:ext>
            </a:extLst>
          </p:cNvPr>
          <p:cNvGrpSpPr/>
          <p:nvPr/>
        </p:nvGrpSpPr>
        <p:grpSpPr>
          <a:xfrm>
            <a:off x="10930746" y="3559021"/>
            <a:ext cx="345403" cy="338554"/>
            <a:chOff x="7496738" y="2200582"/>
            <a:chExt cx="263524" cy="314326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F10B2FC-B754-9CCB-4401-CD5AB8655F4E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D21ED0C8-BBC4-3409-3EAB-7F90C022F388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64" name="Graphic 63" descr="Smart Phone outline">
                <a:extLst>
                  <a:ext uri="{FF2B5EF4-FFF2-40B4-BE49-F238E27FC236}">
                    <a16:creationId xmlns:a16="http://schemas.microsoft.com/office/drawing/2014/main" id="{6709184F-424F-11D6-0C8B-7B55B9152C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65" name="Arc 64">
                <a:extLst>
                  <a:ext uri="{FF2B5EF4-FFF2-40B4-BE49-F238E27FC236}">
                    <a16:creationId xmlns:a16="http://schemas.microsoft.com/office/drawing/2014/main" id="{9AC67348-7C58-F8C0-895B-C7C9A6BC925E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Arc 65">
                <a:extLst>
                  <a:ext uri="{FF2B5EF4-FFF2-40B4-BE49-F238E27FC236}">
                    <a16:creationId xmlns:a16="http://schemas.microsoft.com/office/drawing/2014/main" id="{889A1210-827A-E835-EA31-A33E48A0D533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Arc 66">
                <a:extLst>
                  <a:ext uri="{FF2B5EF4-FFF2-40B4-BE49-F238E27FC236}">
                    <a16:creationId xmlns:a16="http://schemas.microsoft.com/office/drawing/2014/main" id="{82DBD8AD-D4FE-C4CB-97C1-B6F072E85F19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8" name="Partial Circle 67">
            <a:extLst>
              <a:ext uri="{FF2B5EF4-FFF2-40B4-BE49-F238E27FC236}">
                <a16:creationId xmlns:a16="http://schemas.microsoft.com/office/drawing/2014/main" id="{610D52C6-7A7A-E6CD-C5FE-51E44F1EBEE2}"/>
              </a:ext>
            </a:extLst>
          </p:cNvPr>
          <p:cNvSpPr/>
          <p:nvPr/>
        </p:nvSpPr>
        <p:spPr bwMode="auto">
          <a:xfrm>
            <a:off x="7945536" y="4050896"/>
            <a:ext cx="1355662" cy="1414042"/>
          </a:xfrm>
          <a:prstGeom prst="pie">
            <a:avLst>
              <a:gd name="adj1" fmla="val 0"/>
              <a:gd name="adj2" fmla="val 319021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Partial Circle 68">
            <a:extLst>
              <a:ext uri="{FF2B5EF4-FFF2-40B4-BE49-F238E27FC236}">
                <a16:creationId xmlns:a16="http://schemas.microsoft.com/office/drawing/2014/main" id="{922AA7B8-AC6E-A4DF-636A-18842761F82B}"/>
              </a:ext>
            </a:extLst>
          </p:cNvPr>
          <p:cNvSpPr/>
          <p:nvPr/>
        </p:nvSpPr>
        <p:spPr bwMode="auto">
          <a:xfrm>
            <a:off x="8189821" y="3504680"/>
            <a:ext cx="1355662" cy="1414042"/>
          </a:xfrm>
          <a:prstGeom prst="pie">
            <a:avLst>
              <a:gd name="adj1" fmla="val 436163"/>
              <a:gd name="adj2" fmla="val 3588530"/>
            </a:avLst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Partial Circle 69">
            <a:extLst>
              <a:ext uri="{FF2B5EF4-FFF2-40B4-BE49-F238E27FC236}">
                <a16:creationId xmlns:a16="http://schemas.microsoft.com/office/drawing/2014/main" id="{84CE5A4B-33BF-8C2B-29C5-6D421A0E4CCE}"/>
              </a:ext>
            </a:extLst>
          </p:cNvPr>
          <p:cNvSpPr/>
          <p:nvPr/>
        </p:nvSpPr>
        <p:spPr bwMode="auto">
          <a:xfrm>
            <a:off x="8483357" y="3055474"/>
            <a:ext cx="1355662" cy="1414042"/>
          </a:xfrm>
          <a:prstGeom prst="pie">
            <a:avLst>
              <a:gd name="adj1" fmla="val 1300944"/>
              <a:gd name="adj2" fmla="val 450970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Partial Circle 70">
            <a:extLst>
              <a:ext uri="{FF2B5EF4-FFF2-40B4-BE49-F238E27FC236}">
                <a16:creationId xmlns:a16="http://schemas.microsoft.com/office/drawing/2014/main" id="{6A22BD48-7119-BD74-5307-DA6E4F270FB0}"/>
              </a:ext>
            </a:extLst>
          </p:cNvPr>
          <p:cNvSpPr/>
          <p:nvPr/>
        </p:nvSpPr>
        <p:spPr bwMode="auto">
          <a:xfrm>
            <a:off x="9003008" y="2779337"/>
            <a:ext cx="1355662" cy="1414042"/>
          </a:xfrm>
          <a:prstGeom prst="pie">
            <a:avLst>
              <a:gd name="adj1" fmla="val 2860472"/>
              <a:gd name="adj2" fmla="val 620189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Partial Circle 71">
            <a:extLst>
              <a:ext uri="{FF2B5EF4-FFF2-40B4-BE49-F238E27FC236}">
                <a16:creationId xmlns:a16="http://schemas.microsoft.com/office/drawing/2014/main" id="{C82CDAF9-19DC-8B84-A06E-EDC4D3E5F553}"/>
              </a:ext>
            </a:extLst>
          </p:cNvPr>
          <p:cNvSpPr/>
          <p:nvPr/>
        </p:nvSpPr>
        <p:spPr bwMode="auto">
          <a:xfrm>
            <a:off x="9837721" y="2770314"/>
            <a:ext cx="1355662" cy="1414042"/>
          </a:xfrm>
          <a:prstGeom prst="pie">
            <a:avLst>
              <a:gd name="adj1" fmla="val 4312264"/>
              <a:gd name="adj2" fmla="val 825963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Partial Circle 72">
            <a:extLst>
              <a:ext uri="{FF2B5EF4-FFF2-40B4-BE49-F238E27FC236}">
                <a16:creationId xmlns:a16="http://schemas.microsoft.com/office/drawing/2014/main" id="{0DCACD8F-D1FA-77FC-5556-B5C20E492C85}"/>
              </a:ext>
            </a:extLst>
          </p:cNvPr>
          <p:cNvSpPr/>
          <p:nvPr/>
        </p:nvSpPr>
        <p:spPr bwMode="auto">
          <a:xfrm>
            <a:off x="10415076" y="3065432"/>
            <a:ext cx="1355662" cy="1414042"/>
          </a:xfrm>
          <a:prstGeom prst="pie">
            <a:avLst>
              <a:gd name="adj1" fmla="val 5415516"/>
              <a:gd name="adj2" fmla="val 915599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Partial Circle 73">
            <a:extLst>
              <a:ext uri="{FF2B5EF4-FFF2-40B4-BE49-F238E27FC236}">
                <a16:creationId xmlns:a16="http://schemas.microsoft.com/office/drawing/2014/main" id="{D3F12325-870E-CF15-D792-6B4EAD07AC18}"/>
              </a:ext>
            </a:extLst>
          </p:cNvPr>
          <p:cNvSpPr/>
          <p:nvPr/>
        </p:nvSpPr>
        <p:spPr bwMode="auto">
          <a:xfrm>
            <a:off x="10820203" y="3632546"/>
            <a:ext cx="1355662" cy="1414042"/>
          </a:xfrm>
          <a:prstGeom prst="pie">
            <a:avLst>
              <a:gd name="adj1" fmla="val 6646734"/>
              <a:gd name="adj2" fmla="val 1028005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Partial Circle 74">
            <a:extLst>
              <a:ext uri="{FF2B5EF4-FFF2-40B4-BE49-F238E27FC236}">
                <a16:creationId xmlns:a16="http://schemas.microsoft.com/office/drawing/2014/main" id="{AC1FA88D-F503-A39A-603D-55624935D8EF}"/>
              </a:ext>
            </a:extLst>
          </p:cNvPr>
          <p:cNvSpPr/>
          <p:nvPr/>
        </p:nvSpPr>
        <p:spPr bwMode="auto">
          <a:xfrm>
            <a:off x="11028950" y="4273618"/>
            <a:ext cx="1355662" cy="1414042"/>
          </a:xfrm>
          <a:prstGeom prst="pie">
            <a:avLst>
              <a:gd name="adj1" fmla="val 8279197"/>
              <a:gd name="adj2" fmla="val 1160507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11530FB-08EA-9E9A-6CFF-05E00F010930}"/>
              </a:ext>
            </a:extLst>
          </p:cNvPr>
          <p:cNvSpPr txBox="1"/>
          <p:nvPr/>
        </p:nvSpPr>
        <p:spPr>
          <a:xfrm>
            <a:off x="6415212" y="3079461"/>
            <a:ext cx="25371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Low MCS, </a:t>
            </a:r>
          </a:p>
          <a:p>
            <a:r>
              <a:rPr lang="de-DE" dirty="0">
                <a:solidFill>
                  <a:srgbClr val="C00000"/>
                </a:solidFill>
              </a:rPr>
              <a:t>High TX distortion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ACA1B15D-EA87-A4DE-3F86-5346265FE5B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703" b="49881"/>
          <a:stretch/>
        </p:blipFill>
        <p:spPr>
          <a:xfrm>
            <a:off x="6347162" y="1453594"/>
            <a:ext cx="5334000" cy="1816868"/>
          </a:xfrm>
          <a:prstGeom prst="rect">
            <a:avLst/>
          </a:prstGeom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A24984B3-990D-8AA8-264D-35A1A5F96E22}"/>
              </a:ext>
            </a:extLst>
          </p:cNvPr>
          <p:cNvSpPr txBox="1"/>
          <p:nvPr/>
        </p:nvSpPr>
        <p:spPr>
          <a:xfrm>
            <a:off x="8273888" y="1787999"/>
            <a:ext cx="2760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RRU, SNR of 8 RUs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66EF21F-6730-6A97-8ECE-6077B7CD98D5}"/>
              </a:ext>
            </a:extLst>
          </p:cNvPr>
          <p:cNvCxnSpPr>
            <a:stCxn id="76" idx="2"/>
            <a:endCxn id="50" idx="1"/>
          </p:cNvCxnSpPr>
          <p:nvPr/>
        </p:nvCxnSpPr>
        <p:spPr bwMode="auto">
          <a:xfrm>
            <a:off x="7683765" y="3910458"/>
            <a:ext cx="857080" cy="254139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B7021ED-8D3E-3E02-966A-B1C386420EF9}"/>
              </a:ext>
            </a:extLst>
          </p:cNvPr>
          <p:cNvCxnSpPr>
            <a:cxnSpLocks/>
          </p:cNvCxnSpPr>
          <p:nvPr/>
        </p:nvCxnSpPr>
        <p:spPr bwMode="auto">
          <a:xfrm flipV="1">
            <a:off x="7627306" y="2044998"/>
            <a:ext cx="167519" cy="1034463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9BBD8C6-F209-B925-E167-88D35D0AC3F0}"/>
              </a:ext>
            </a:extLst>
          </p:cNvPr>
          <p:cNvCxnSpPr>
            <a:cxnSpLocks/>
          </p:cNvCxnSpPr>
          <p:nvPr/>
        </p:nvCxnSpPr>
        <p:spPr bwMode="auto">
          <a:xfrm>
            <a:off x="7620012" y="4710813"/>
            <a:ext cx="761638" cy="33134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6469E19-9C37-B63B-6BBB-5562DD76943C}"/>
              </a:ext>
            </a:extLst>
          </p:cNvPr>
          <p:cNvSpPr txBox="1"/>
          <p:nvPr/>
        </p:nvSpPr>
        <p:spPr>
          <a:xfrm>
            <a:off x="6392151" y="4469516"/>
            <a:ext cx="1362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B0F0"/>
                </a:solidFill>
              </a:rPr>
              <a:t>Low TX</a:t>
            </a:r>
          </a:p>
          <a:p>
            <a:r>
              <a:rPr lang="de-DE" dirty="0">
                <a:solidFill>
                  <a:srgbClr val="00B0F0"/>
                </a:solidFill>
              </a:rPr>
              <a:t>distortion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5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22D340D-CCF9-4BBD-95CD-6672BF00A1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7BE467-977B-4815-83D2-0DC40BE906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FD8765-F216-4334-9215-D52A9F60AE0E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9bfd848a-1557-471e-aab3-1b6857636095"/>
    <ds:schemaRef ds:uri="6b22517d-d879-4a65-9734-496d2dd5d1e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11179</TotalTime>
  <Words>1328</Words>
  <Application>Microsoft Office PowerPoint</Application>
  <PresentationFormat>Widescreen</PresentationFormat>
  <Paragraphs>255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굴림</vt:lpstr>
      <vt:lpstr>Malgun Gothic</vt:lpstr>
      <vt:lpstr>Arial</vt:lpstr>
      <vt:lpstr>Arial Unicode MS</vt:lpstr>
      <vt:lpstr>Times New Roman</vt:lpstr>
      <vt:lpstr>Wingdings</vt:lpstr>
      <vt:lpstr>Office Theme</vt:lpstr>
      <vt:lpstr>Document</vt:lpstr>
      <vt:lpstr>Distributed RU Distortion, Beamforming, Power Control</vt:lpstr>
      <vt:lpstr>Introduction</vt:lpstr>
      <vt:lpstr>Transmitter and Receiver Distortion – DRU OFDMA</vt:lpstr>
      <vt:lpstr>Unused Tone Error (Spec)</vt:lpstr>
      <vt:lpstr>Residential Scenario</vt:lpstr>
      <vt:lpstr>Beamforming and Trigger-Based Uplink</vt:lpstr>
      <vt:lpstr>Residential Scenario</vt:lpstr>
      <vt:lpstr>Importance of Beamforming</vt:lpstr>
      <vt:lpstr>Transmitter Nonlinear Distortion</vt:lpstr>
      <vt:lpstr>Transmitter Nonlinear Distortion</vt:lpstr>
      <vt:lpstr>Transmitter distortion evaluation of DRU Tone Plans</vt:lpstr>
      <vt:lpstr>Receiver Distortion Power Back-off for DRU</vt:lpstr>
      <vt:lpstr>Current Power-Backoff Procedure</vt:lpstr>
      <vt:lpstr>Procedure with a single Measurement</vt:lpstr>
      <vt:lpstr>Conclusion and Next Steps</vt:lpstr>
      <vt:lpstr>References</vt:lpstr>
      <vt:lpstr>APPENDIX</vt:lpstr>
      <vt:lpstr>Simulation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Nulling (C-SN)</dc:title>
  <dc:creator>Rainer Strobel</dc:creator>
  <cp:keywords/>
  <cp:lastModifiedBy>Rainer Strobel</cp:lastModifiedBy>
  <cp:revision>10</cp:revision>
  <cp:lastPrinted>1601-01-01T00:00:00Z</cp:lastPrinted>
  <dcterms:created xsi:type="dcterms:W3CDTF">2023-12-07T08:56:55Z</dcterms:created>
  <dcterms:modified xsi:type="dcterms:W3CDTF">2024-11-09T09:03:47Z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