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57" r:id="rId3"/>
    <p:sldId id="625" r:id="rId4"/>
    <p:sldId id="632" r:id="rId5"/>
    <p:sldId id="639" r:id="rId6"/>
    <p:sldId id="624" r:id="rId7"/>
    <p:sldId id="626" r:id="rId8"/>
    <p:sldId id="633" r:id="rId9"/>
    <p:sldId id="628" r:id="rId10"/>
    <p:sldId id="629" r:id="rId11"/>
    <p:sldId id="630" r:id="rId12"/>
    <p:sldId id="588" r:id="rId13"/>
    <p:sldId id="636" r:id="rId14"/>
    <p:sldId id="638" r:id="rId15"/>
    <p:sldId id="637" r:id="rId16"/>
    <p:sldId id="500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9" autoAdjust="0"/>
    <p:restoredTop sz="93875" autoAdjust="0"/>
  </p:normalViewPr>
  <p:slideViewPr>
    <p:cSldViewPr>
      <p:cViewPr varScale="1">
        <p:scale>
          <a:sx n="114" d="100"/>
          <a:sy n="114" d="100"/>
        </p:scale>
        <p:origin x="172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85049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41883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04260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01860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33243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18578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3526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65757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66578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91799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07644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40347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7362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Details of AMP trigger procedure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2024-11-05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42616"/>
              </p:ext>
            </p:extLst>
          </p:nvPr>
        </p:nvGraphicFramePr>
        <p:xfrm>
          <a:off x="838200" y="2701138"/>
          <a:ext cx="7886702" cy="247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 He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hechuanfeng@oppo.com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2385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11-24/1774r1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defPPr>
              <a:defRPr lang="en-US"/>
            </a:defPPr>
            <a:lvl1pPr marL="0" marR="0" indent="0" algn="ctr" defTabSz="412750" latinLnBrk="0">
              <a:lnSpc>
                <a:spcPct val="80000"/>
              </a:lnSpc>
              <a:buClrTx/>
              <a:buSzTx/>
              <a:buFontTx/>
              <a:buNone/>
              <a:defRPr sz="2700" b="1" i="0" u="none" strike="noStrike" cap="none" spc="0" baseline="0">
                <a:ln>
                  <a:noFill/>
                </a:ln>
                <a:solidFill>
                  <a:schemeClr val="tx2"/>
                </a:solidFill>
                <a:uFillTx/>
                <a:latin typeface="+mj-lt"/>
                <a:ea typeface="+mj-ea"/>
                <a:cs typeface="+mj-cs"/>
              </a:defRPr>
            </a:lvl1pPr>
            <a:lvl2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2pPr>
            <a:lvl3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3pPr>
            <a:lvl4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4pPr>
            <a:lvl5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5pPr>
            <a:lvl6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6pPr>
            <a:lvl7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7pPr>
            <a:lvl8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8pPr>
            <a:lvl9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9pPr>
          </a:lstStyle>
          <a:p>
            <a:r>
              <a:rPr lang="en-US" altLang="zh-CN" dirty="0"/>
              <a:t>Signaling from AMP trigger: Timestamp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1600200" y="5394375"/>
            <a:ext cx="6781800" cy="98488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TSF timer start or alignment based on timestamp in AMP trigger.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TDM slot starting determination based on TSF timer.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TSF timer spanning at least during one AMP trigger session.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11-24/1774r1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C1B590E8-7E57-40A1-8550-C30CA1D9D2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452" y="1332411"/>
            <a:ext cx="7401348" cy="4135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536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defPPr>
              <a:defRPr lang="en-US"/>
            </a:defPPr>
            <a:lvl1pPr marL="0" marR="0" indent="0" algn="ctr" defTabSz="412750" latinLnBrk="0">
              <a:lnSpc>
                <a:spcPct val="80000"/>
              </a:lnSpc>
              <a:buClrTx/>
              <a:buSzTx/>
              <a:buFontTx/>
              <a:buNone/>
              <a:defRPr sz="2700" b="1" i="0" u="none" strike="noStrike" cap="none" spc="0" baseline="0">
                <a:ln>
                  <a:noFill/>
                </a:ln>
                <a:solidFill>
                  <a:schemeClr val="tx2"/>
                </a:solidFill>
                <a:uFillTx/>
                <a:latin typeface="+mj-lt"/>
                <a:ea typeface="+mj-ea"/>
                <a:cs typeface="+mj-cs"/>
              </a:defRPr>
            </a:lvl1pPr>
            <a:lvl2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2pPr>
            <a:lvl3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3pPr>
            <a:lvl4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4pPr>
            <a:lvl5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5pPr>
            <a:lvl6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6pPr>
            <a:lvl7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7pPr>
            <a:lvl8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8pPr>
            <a:lvl9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9pPr>
          </a:lstStyle>
          <a:p>
            <a:r>
              <a:rPr lang="en-US" altLang="zh-CN" dirty="0"/>
              <a:t>Signaling from AMP trigger: Duty cycle configuration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778892" y="1371600"/>
            <a:ext cx="7846948" cy="146193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Duty cycle configuration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Signaling to support duty cycle operation, e.g.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AMP trigger interval for AMP STA to detect AMP trigger.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Duration of service period for AMP STA to detect AMP trigger.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11-24/1774r1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B17738A0-7B1D-4C4C-BC7E-EDFFE74769BA}"/>
              </a:ext>
            </a:extLst>
          </p:cNvPr>
          <p:cNvSpPr txBox="1"/>
          <p:nvPr/>
        </p:nvSpPr>
        <p:spPr>
          <a:xfrm>
            <a:off x="2975895" y="4399963"/>
            <a:ext cx="31242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>
                <a:cs typeface="Times New Roman" panose="02020603050405020304" pitchFamily="18" charset="0"/>
              </a:rPr>
              <a:t>S</a:t>
            </a:r>
            <a:r>
              <a:rPr lang="en-US" altLang="zh-CN" sz="1200" dirty="0">
                <a:cs typeface="Times New Roman" panose="02020603050405020304" pitchFamily="18" charset="0"/>
              </a:rPr>
              <a:t>ervice period aligned to periodic AMP Trigger </a:t>
            </a:r>
            <a:endParaRPr lang="zh-CN" altLang="en-US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FD1BEB84-114E-4D53-9782-C2AF90CB74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939" y="3186901"/>
            <a:ext cx="7446112" cy="2122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824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Proposal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09600" y="1338393"/>
            <a:ext cx="7934260" cy="340093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/>
              <a:t>AMP terminology about trigger is u</a:t>
            </a: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nified to</a:t>
            </a:r>
            <a:r>
              <a:rPr lang="en-US" altLang="zh-CN" sz="2000" dirty="0"/>
              <a:t> AMP trigger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ea typeface="+mn-ea"/>
                <a:cs typeface="+mn-cs"/>
              </a:rPr>
              <a:t>Trigger based backscatter </a:t>
            </a:r>
            <a:r>
              <a:rPr lang="en-US" altLang="zh-CN" sz="2000" dirty="0"/>
              <a:t>uplink communications is supported.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/>
              <a:t>Signaling from AMP trigger should include the following necessary information</a:t>
            </a:r>
            <a:r>
              <a:rPr lang="en-US" altLang="zh-CN" sz="2000" dirty="0">
                <a:cs typeface="Times New Roman" panose="02020603050405020304" pitchFamily="18" charset="0"/>
              </a:rPr>
              <a:t>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Resource grant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AMP transmission mode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Power control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Timestamp</a:t>
            </a:r>
            <a:endParaRPr lang="en-US" altLang="zh-CN" sz="2000" kern="0" dirty="0">
              <a:solidFill>
                <a:srgbClr val="000000"/>
              </a:solidFill>
              <a:ea typeface="OPPOSans M" panose="00020600040101010101" pitchFamily="18" charset="-122"/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Duty cycle configuration</a:t>
            </a:r>
            <a:endParaRPr lang="en-US" altLang="zh-CN" sz="24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11-24/1774r1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4004937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#1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11-24/1774r1</a:t>
            </a:r>
            <a:endParaRPr lang="en-SG" altLang="zh-CN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3820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/>
            <a:r>
              <a:rPr lang="en-US" altLang="zh-CN" sz="2400" dirty="0"/>
              <a:t>AMP terminology about trigger is defined as “AMP trigger”.</a:t>
            </a:r>
          </a:p>
          <a:p>
            <a:pPr marL="457200" lvl="1" indent="0">
              <a:buNone/>
            </a:pPr>
            <a:endParaRPr lang="en-US" altLang="zh-CN" sz="2400" dirty="0"/>
          </a:p>
          <a:p>
            <a:endParaRPr lang="en-US" kern="0" dirty="0"/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738090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#2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11-24/1774r1</a:t>
            </a:r>
            <a:endParaRPr lang="en-SG" altLang="zh-CN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3820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>
              <a:buFont typeface="Arial" panose="020B0604020202020204" pitchFamily="34" charset="0"/>
              <a:buChar char="–"/>
              <a:tabLst>
                <a:tab pos="457200" algn="l"/>
              </a:tabLst>
            </a:pPr>
            <a:r>
              <a:rPr lang="en-US" altLang="zh-CN" sz="2400" dirty="0"/>
              <a:t>11bp defines at least one mode of MAC/PHY that allows an AMP-only device with backscatter uplink communication </a:t>
            </a:r>
            <a:r>
              <a:rPr lang="en-US" altLang="zh-CN" sz="2400" dirty="0">
                <a:ea typeface="宋体" panose="02010600030101010101" pitchFamily="2" charset="-122"/>
                <a:cs typeface="Times New Roman" panose="02020603050405020304" pitchFamily="18" charset="0"/>
              </a:rPr>
              <a:t>in 2.4GHz</a:t>
            </a:r>
            <a:r>
              <a:rPr lang="en-US" altLang="zh-CN" sz="2400" dirty="0"/>
              <a:t> subject to the following requirements:</a:t>
            </a:r>
            <a:endParaRPr lang="zh-CN" altLang="zh-CN" sz="2400" dirty="0"/>
          </a:p>
          <a:p>
            <a:pPr lvl="2">
              <a:buFont typeface="Arial" panose="020B0604020202020204" pitchFamily="34" charset="0"/>
              <a:buChar char="–"/>
              <a:tabLst>
                <a:tab pos="457200" algn="l"/>
              </a:tabLst>
            </a:pPr>
            <a:r>
              <a:rPr lang="en-US" altLang="zh-CN" sz="2000" dirty="0"/>
              <a:t>the backscatter uplink communication can only be sent in response to being polled by the AP.</a:t>
            </a:r>
            <a:endParaRPr lang="en-GB" altLang="zh-CN" sz="2000" dirty="0"/>
          </a:p>
          <a:p>
            <a:endParaRPr lang="en-US" kern="0" dirty="0"/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236691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#3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11-24/1774r1</a:t>
            </a:r>
            <a:endParaRPr lang="en-SG" altLang="zh-CN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3820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/>
            <a:r>
              <a:rPr lang="en-US" altLang="zh-CN" sz="2400" dirty="0"/>
              <a:t>The following signaling are delivered by AMP trigger:</a:t>
            </a:r>
          </a:p>
          <a:p>
            <a:pPr marL="11430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Resource grant</a:t>
            </a:r>
          </a:p>
          <a:p>
            <a:pPr marL="11430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AMP transmission mode</a:t>
            </a:r>
          </a:p>
          <a:p>
            <a:pPr marL="11430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Power control</a:t>
            </a:r>
          </a:p>
          <a:p>
            <a:pPr marL="11430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Timestamp</a:t>
            </a:r>
            <a:endParaRPr lang="en-US" altLang="zh-CN" sz="2000" kern="0" dirty="0">
              <a:solidFill>
                <a:srgbClr val="000000"/>
              </a:solidFill>
              <a:ea typeface="OPPOSans M" panose="00020600040101010101" pitchFamily="18" charset="-122"/>
              <a:cs typeface="Times New Roman" panose="02020603050405020304" pitchFamily="18" charset="0"/>
            </a:endParaRPr>
          </a:p>
          <a:p>
            <a:pPr marL="11430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Duty cycle configuration</a:t>
            </a:r>
          </a:p>
          <a:p>
            <a:endParaRPr lang="en-US" kern="0" dirty="0"/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1051666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29432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r>
              <a:rPr lang="en-SG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802. 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11-24/1534</a:t>
            </a:r>
            <a:r>
              <a:rPr lang="en-SG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r0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Trigger based amp communications</a:t>
            </a:r>
          </a:p>
          <a:p>
            <a:pPr marL="457200" indent="-457200">
              <a:buFont typeface="+mj-lt"/>
              <a:buAutoNum type="arabicPeriod"/>
            </a:pPr>
            <a:r>
              <a:rPr lang="en-SG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802.11-24/1501r0, 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Multiple Access for AMP IoT</a:t>
            </a:r>
          </a:p>
          <a:p>
            <a:pPr marL="457200" indent="-457200">
              <a:buFont typeface="+mj-lt"/>
              <a:buAutoNum type="arabicPeriod"/>
            </a:pPr>
            <a:r>
              <a:rPr lang="en-SG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802.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11-24/1775</a:t>
            </a:r>
            <a:r>
              <a:rPr lang="en-SG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r0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Duty-cycle AMP operation</a:t>
            </a:r>
          </a:p>
          <a:p>
            <a:pPr marL="457200" indent="-457200">
              <a:buFont typeface="+mj-lt"/>
              <a:buAutoNum type="arabicPeriod"/>
            </a:pPr>
            <a:r>
              <a:rPr lang="en-SG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802.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11-24/1776</a:t>
            </a:r>
            <a:r>
              <a:rPr lang="en-SG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r0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Multiple access mechanisms for AMP</a:t>
            </a:r>
          </a:p>
          <a:p>
            <a:pPr marL="457200" indent="-457200">
              <a:buFont typeface="+mj-lt"/>
              <a:buAutoNum type="arabicPeriod"/>
            </a:pPr>
            <a:r>
              <a:rPr lang="en-SG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802.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11-24/1322</a:t>
            </a:r>
            <a:r>
              <a:rPr lang="en-SG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r4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802.11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TGbp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Motion Dock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11-24</a:t>
            </a:r>
            <a:r>
              <a:rPr lang="en-GB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1613r2, Specification-framework-for-</a:t>
            </a:r>
            <a:r>
              <a:rPr lang="en-US" altLang="zh-C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tgbp</a:t>
            </a:r>
            <a:endParaRPr lang="en-US" altLang="zh-C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altLang="zh-C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11-24/1774r1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dirty="0"/>
              <a:t>Chuanfeng He </a:t>
            </a:r>
            <a:r>
              <a:rPr lang="en-GB" dirty="0"/>
              <a:t>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contribution, we discuss some details of trigger based AMP communications procedure.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400" dirty="0">
                <a:ea typeface="+mn-ea"/>
                <a:cs typeface="+mn-cs"/>
              </a:rPr>
              <a:t>Terminology of trigger based AMP communications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400" dirty="0">
                <a:ea typeface="+mn-ea"/>
                <a:cs typeface="+mn-cs"/>
              </a:rPr>
              <a:t>Trigger based backscatter </a:t>
            </a:r>
            <a:r>
              <a:rPr lang="en-US" altLang="zh-CN" sz="2400" dirty="0"/>
              <a:t>uplink communications</a:t>
            </a:r>
            <a:endParaRPr lang="en-US" altLang="zh-CN" sz="2400" dirty="0">
              <a:ea typeface="+mn-ea"/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400" dirty="0">
                <a:ea typeface="+mn-ea"/>
                <a:cs typeface="+mn-cs"/>
              </a:rPr>
              <a:t>Signaling from AMP trigger</a:t>
            </a:r>
            <a:endParaRPr lang="zh-CN" altLang="en-US" sz="2400" dirty="0">
              <a:ea typeface="+mn-ea"/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11-24/1774r1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defPPr>
              <a:defRPr lang="en-US"/>
            </a:defPPr>
            <a:lvl1pPr marL="0" marR="0" indent="0" algn="ctr" defTabSz="412750" latinLnBrk="0">
              <a:lnSpc>
                <a:spcPct val="80000"/>
              </a:lnSpc>
              <a:buClrTx/>
              <a:buSzTx/>
              <a:buFontTx/>
              <a:buNone/>
              <a:defRPr sz="2700" b="1" i="0" u="none" strike="noStrike" cap="none" spc="0" baseline="0">
                <a:ln>
                  <a:noFill/>
                </a:ln>
                <a:solidFill>
                  <a:schemeClr val="tx2"/>
                </a:solidFill>
                <a:uFillTx/>
                <a:latin typeface="+mj-lt"/>
                <a:ea typeface="+mj-ea"/>
                <a:cs typeface="+mj-cs"/>
              </a:defRPr>
            </a:lvl1pPr>
            <a:lvl2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2pPr>
            <a:lvl3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3pPr>
            <a:lvl4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4pPr>
            <a:lvl5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5pPr>
            <a:lvl6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6pPr>
            <a:lvl7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7pPr>
            <a:lvl8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8pPr>
            <a:lvl9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9pPr>
          </a:lstStyle>
          <a:p>
            <a:r>
              <a:rPr lang="en-US" altLang="zh-CN" dirty="0"/>
              <a:t>Recap:</a:t>
            </a:r>
            <a:r>
              <a:rPr lang="zh-CN" altLang="en-US" dirty="0"/>
              <a:t> </a:t>
            </a:r>
            <a:r>
              <a:rPr lang="en-US" altLang="zh-CN" dirty="0"/>
              <a:t>Trigger based AMP communications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304800" y="1282312"/>
            <a:ext cx="8458200" cy="447814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For AMP STA with backscatter, transmission is not autonomous and can only be excited by carrier wave from AP or energizer. [1]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For AMP STA with active transmitter, autonomous transmission is not supported. The transmission of AMP STA can only be initialized by trigger from AP.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AP performs channel access and shares its TXOP to AMP STA.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One trigger can initialize transmission from one or multiple AMP STAs, which can be </a:t>
            </a:r>
            <a:r>
              <a:rPr lang="en-US" altLang="zh-CN" sz="1800" dirty="0" err="1">
                <a:cs typeface="Times New Roman" panose="02020603050405020304" pitchFamily="18" charset="0"/>
              </a:rPr>
              <a:t>TDMed</a:t>
            </a:r>
            <a:r>
              <a:rPr lang="en-US" altLang="zh-CN" sz="1800" dirty="0">
                <a:cs typeface="Times New Roman" panose="02020603050405020304" pitchFamily="18" charset="0"/>
              </a:rPr>
              <a:t>, </a:t>
            </a:r>
            <a:r>
              <a:rPr lang="en-US" altLang="zh-CN" sz="1800" dirty="0" err="1">
                <a:cs typeface="Times New Roman" panose="02020603050405020304" pitchFamily="18" charset="0"/>
              </a:rPr>
              <a:t>FDMed</a:t>
            </a:r>
            <a:r>
              <a:rPr lang="en-US" altLang="zh-CN" sz="1800" dirty="0">
                <a:cs typeface="Times New Roman" panose="02020603050405020304" pitchFamily="18" charset="0"/>
              </a:rPr>
              <a:t> or </a:t>
            </a:r>
            <a:r>
              <a:rPr lang="en-US" altLang="zh-CN" sz="1800" dirty="0" err="1">
                <a:cs typeface="Times New Roman" panose="02020603050405020304" pitchFamily="18" charset="0"/>
              </a:rPr>
              <a:t>CDMed</a:t>
            </a:r>
            <a:r>
              <a:rPr lang="en-US" altLang="zh-CN" sz="1800" dirty="0">
                <a:cs typeface="Times New Roman" panose="02020603050405020304" pitchFamily="18" charset="0"/>
              </a:rPr>
              <a:t>. [2]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Trigger can initialize transmission from AMP STA with backscatter and active transmitter.[1]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Known transmission request from AMP STA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Predicted potential transmission request from AMP STAs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GB" altLang="zh-CN" sz="20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11-24/1774r1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3373363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defPPr>
              <a:defRPr lang="en-US"/>
            </a:defPPr>
            <a:lvl1pPr marL="0" marR="0" indent="0" algn="ctr" defTabSz="412750" latinLnBrk="0">
              <a:lnSpc>
                <a:spcPct val="80000"/>
              </a:lnSpc>
              <a:buClrTx/>
              <a:buSzTx/>
              <a:buFontTx/>
              <a:buNone/>
              <a:defRPr sz="2700" b="1" i="0" u="none" strike="noStrike" cap="none" spc="0" baseline="0">
                <a:ln>
                  <a:noFill/>
                </a:ln>
                <a:solidFill>
                  <a:schemeClr val="tx2"/>
                </a:solidFill>
                <a:uFillTx/>
                <a:latin typeface="+mj-lt"/>
                <a:ea typeface="+mj-ea"/>
                <a:cs typeface="+mj-cs"/>
              </a:defRPr>
            </a:lvl1pPr>
            <a:lvl2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2pPr>
            <a:lvl3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3pPr>
            <a:lvl4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4pPr>
            <a:lvl5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5pPr>
            <a:lvl6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6pPr>
            <a:lvl7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7pPr>
            <a:lvl8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8pPr>
            <a:lvl9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9pPr>
          </a:lstStyle>
          <a:p>
            <a:r>
              <a:rPr lang="en-US" altLang="zh-CN" sz="2800" dirty="0">
                <a:solidFill>
                  <a:schemeClr val="tx1"/>
                </a:solidFill>
              </a:rPr>
              <a:t>Terminology of t</a:t>
            </a:r>
            <a:r>
              <a:rPr lang="en-US" altLang="zh-CN" dirty="0"/>
              <a:t>rigger based AMP communications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304800" y="1282312"/>
            <a:ext cx="8458200" cy="463203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Currently used AMP terminology about trigger based AMP communication.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Trigger: already used for trigger based mechanism in 802.11be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Polling: already used for PSM of 802.11 standard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Query: used in RFID standard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Preferred to unify AMP terminology about trigger to ease further discussion.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Proposed AMP terminology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 </a:t>
            </a:r>
            <a:r>
              <a:rPr lang="en-US" altLang="zh-CN" sz="1800" dirty="0">
                <a:cs typeface="Times New Roman" panose="02020603050405020304" pitchFamily="18" charset="0"/>
              </a:rPr>
              <a:t>AMP trigger: A frame to trigger AMP transmission from AMP STAs.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GB" altLang="zh-CN" sz="20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11-24/1774r1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3142876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defPPr>
              <a:defRPr lang="en-US"/>
            </a:defPPr>
            <a:lvl1pPr marL="0" marR="0" indent="0" algn="ctr" defTabSz="412750" latinLnBrk="0">
              <a:lnSpc>
                <a:spcPct val="80000"/>
              </a:lnSpc>
              <a:buClrTx/>
              <a:buSzTx/>
              <a:buFontTx/>
              <a:buNone/>
              <a:defRPr sz="2700" b="1" i="0" u="none" strike="noStrike" cap="none" spc="0" baseline="0">
                <a:ln>
                  <a:noFill/>
                </a:ln>
                <a:solidFill>
                  <a:schemeClr val="tx2"/>
                </a:solidFill>
                <a:uFillTx/>
                <a:latin typeface="+mj-lt"/>
                <a:ea typeface="+mj-ea"/>
                <a:cs typeface="+mj-cs"/>
              </a:defRPr>
            </a:lvl1pPr>
            <a:lvl2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2pPr>
            <a:lvl3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3pPr>
            <a:lvl4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4pPr>
            <a:lvl5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5pPr>
            <a:lvl6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6pPr>
            <a:lvl7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7pPr>
            <a:lvl8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8pPr>
            <a:lvl9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9pPr>
          </a:lstStyle>
          <a:p>
            <a:r>
              <a:rPr lang="en-US" altLang="zh-CN" sz="2800" dirty="0">
                <a:ea typeface="+mn-ea"/>
                <a:cs typeface="+mn-cs"/>
              </a:rPr>
              <a:t>Trigger based backscatter </a:t>
            </a:r>
            <a:r>
              <a:rPr lang="en-US" altLang="zh-CN" sz="2800" dirty="0"/>
              <a:t>uplink communications</a:t>
            </a:r>
            <a:endParaRPr lang="en-US" altLang="zh-CN" sz="2800" dirty="0">
              <a:ea typeface="+mn-ea"/>
              <a:cs typeface="+mn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04800" y="1282312"/>
            <a:ext cx="8686800" cy="524759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The motion about the requirement of </a:t>
            </a:r>
            <a:r>
              <a:rPr lang="en-US" altLang="zh-CN" sz="2000" dirty="0"/>
              <a:t>an AMP-only device with active uplink communication in 2.4GHz </a:t>
            </a:r>
            <a:r>
              <a:rPr lang="en-US" altLang="zh-CN" sz="2000" dirty="0">
                <a:cs typeface="Times New Roman" panose="02020603050405020304" pitchFamily="18" charset="0"/>
              </a:rPr>
              <a:t>was approved [5][6].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CN" sz="1800" b="1" i="1" dirty="0">
                <a:ea typeface="宋体" panose="02010600030101010101" pitchFamily="2" charset="-122"/>
                <a:cs typeface="Times New Roman" panose="02020603050405020304" pitchFamily="18" charset="0"/>
              </a:rPr>
              <a:t>PM-2: </a:t>
            </a:r>
            <a:r>
              <a:rPr lang="en-US" altLang="zh-CN" sz="1800" i="1" dirty="0">
                <a:ea typeface="宋体" panose="02010600030101010101" pitchFamily="2" charset="-122"/>
                <a:cs typeface="Times New Roman" panose="02020603050405020304" pitchFamily="18" charset="0"/>
              </a:rPr>
              <a:t>11bp defines at least one mode of MAC/PHY that allows an AMP-only device with active uplink communication in 2.4GHz subject to the following requirements:</a:t>
            </a:r>
            <a:endParaRPr lang="zh-CN" altLang="zh-CN" sz="1800" i="1" dirty="0"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CN" sz="1800" i="1" dirty="0">
                <a:ea typeface="宋体" panose="02010600030101010101" pitchFamily="2" charset="-122"/>
                <a:cs typeface="Times New Roman" panose="02020603050405020304" pitchFamily="18" charset="0"/>
              </a:rPr>
              <a:t>clock accuracy requirement is relaxed compared to legacy 802.11 devices;</a:t>
            </a:r>
            <a:endParaRPr lang="zh-CN" altLang="zh-CN" sz="1800" i="1" dirty="0"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CN" sz="1800" i="1" dirty="0">
                <a:ea typeface="宋体" panose="02010600030101010101" pitchFamily="2" charset="-122"/>
                <a:cs typeface="Times New Roman" panose="02020603050405020304" pitchFamily="18" charset="0"/>
              </a:rPr>
              <a:t>the active uplink communication can only be sent in response to being polled by the AP.</a:t>
            </a:r>
            <a:endParaRPr lang="zh-CN" altLang="zh-CN" sz="1800" i="1" dirty="0"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As discussed in [1], the AMP STA with backscatter can only be excited by excitation signal from AP or energizer, and further triggered by AP for backscatter uplink transmission.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We propose the following requirement of </a:t>
            </a:r>
            <a:r>
              <a:rPr lang="en-US" altLang="zh-CN" sz="2000" dirty="0"/>
              <a:t>an AMP-only device with backscatter uplink communication: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CN" sz="1800" i="1" dirty="0">
                <a:ea typeface="宋体" panose="02010600030101010101" pitchFamily="2" charset="-122"/>
                <a:cs typeface="Times New Roman" panose="02020603050405020304" pitchFamily="18" charset="0"/>
              </a:rPr>
              <a:t>11bp defines at least one mode of MAC/PHY that allows an AMP-only device with backscatter uplink communication subject to the following requirements:</a:t>
            </a:r>
            <a:endParaRPr lang="zh-CN" altLang="zh-CN" sz="1800" i="1" dirty="0"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CN" sz="1800" i="1" dirty="0">
                <a:ea typeface="宋体" panose="02010600030101010101" pitchFamily="2" charset="-122"/>
                <a:cs typeface="Times New Roman" panose="02020603050405020304" pitchFamily="18" charset="0"/>
              </a:rPr>
              <a:t>the backscatter uplink communication can only be sent in response to being polled by the AP.</a:t>
            </a:r>
            <a:endParaRPr lang="en-GB" altLang="zh-CN" sz="20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11-24/1774r1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707881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defPPr>
              <a:defRPr lang="en-US"/>
            </a:defPPr>
            <a:lvl1pPr marL="0" marR="0" indent="0" algn="ctr" defTabSz="412750" latinLnBrk="0">
              <a:lnSpc>
                <a:spcPct val="80000"/>
              </a:lnSpc>
              <a:buClrTx/>
              <a:buSzTx/>
              <a:buFontTx/>
              <a:buNone/>
              <a:defRPr sz="2700" b="1" i="0" u="none" strike="noStrike" cap="none" spc="0" baseline="0">
                <a:ln>
                  <a:noFill/>
                </a:ln>
                <a:solidFill>
                  <a:schemeClr val="tx2"/>
                </a:solidFill>
                <a:uFillTx/>
                <a:latin typeface="+mj-lt"/>
                <a:ea typeface="+mj-ea"/>
                <a:cs typeface="+mj-cs"/>
              </a:defRPr>
            </a:lvl1pPr>
            <a:lvl2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2pPr>
            <a:lvl3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3pPr>
            <a:lvl4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4pPr>
            <a:lvl5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5pPr>
            <a:lvl6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6pPr>
            <a:lvl7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7pPr>
            <a:lvl8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8pPr>
            <a:lvl9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9pPr>
          </a:lstStyle>
          <a:p>
            <a:r>
              <a:rPr lang="en-US" altLang="zh-CN" dirty="0"/>
              <a:t>Signaling from AMP trigger: Resource grants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846948" cy="215443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Resource grants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TDM resource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Time slots set for AMP STAs to perform TDM transmission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FDM or CDM resource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Number of FDM/CDM</a:t>
            </a:r>
            <a:r>
              <a:rPr lang="zh-CN" altLang="en-US" sz="1800" dirty="0"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cs typeface="Times New Roman" panose="02020603050405020304" pitchFamily="18" charset="0"/>
              </a:rPr>
              <a:t>resources,</a:t>
            </a:r>
            <a:r>
              <a:rPr lang="zh-CN" altLang="en-US" sz="1800" dirty="0"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cs typeface="Times New Roman" panose="02020603050405020304" pitchFamily="18" charset="0"/>
              </a:rPr>
              <a:t>including frequency</a:t>
            </a:r>
            <a:r>
              <a:rPr lang="zh-CN" altLang="en-US" sz="1800" dirty="0"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cs typeface="Times New Roman" panose="02020603050405020304" pitchFamily="18" charset="0"/>
              </a:rPr>
              <a:t>subchannel/orthogonal code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11-24/1774r1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A0603657-8CE1-4AA9-9BA0-92444AD94636}"/>
              </a:ext>
            </a:extLst>
          </p:cNvPr>
          <p:cNvSpPr txBox="1"/>
          <p:nvPr/>
        </p:nvSpPr>
        <p:spPr>
          <a:xfrm>
            <a:off x="5715000" y="3962400"/>
            <a:ext cx="34671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2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An example of TDM/FDM/CDM backscatter transmission from multiple AMP STAs</a:t>
            </a:r>
          </a:p>
          <a:p>
            <a:pPr marL="628650" lvl="2" indent="-171450">
              <a:buFont typeface="Arial" panose="020B0604020202020204" pitchFamily="34" charset="0"/>
              <a:buChar char="•"/>
            </a:pPr>
            <a:r>
              <a:rPr lang="en-US" altLang="zh-CN" kern="0" dirty="0">
                <a:solidFill>
                  <a:srgbClr val="000000"/>
                </a:solidFill>
                <a:ea typeface="OPPOSans M" panose="00020600040101010101" pitchFamily="18" charset="-122"/>
              </a:rPr>
              <a:t>AMP STA1-2 share the same TDM slot, and multiplex in FDM/CDM manner. </a:t>
            </a:r>
          </a:p>
          <a:p>
            <a:pPr marL="628650" lvl="2" indent="-171450">
              <a:buFont typeface="Arial" panose="020B0604020202020204" pitchFamily="34" charset="0"/>
              <a:buChar char="•"/>
            </a:pPr>
            <a:r>
              <a:rPr lang="en-US" altLang="zh-CN" kern="0" dirty="0">
                <a:solidFill>
                  <a:srgbClr val="000000"/>
                </a:solidFill>
                <a:ea typeface="OPPOSans M" panose="00020600040101010101" pitchFamily="18" charset="-122"/>
              </a:rPr>
              <a:t>AMP trigger schedules resources for  transmission from potential AMP STAs.</a:t>
            </a:r>
          </a:p>
          <a:p>
            <a:pPr marL="628650" lvl="2" indent="-171450">
              <a:buFont typeface="Arial" panose="020B0604020202020204" pitchFamily="34" charset="0"/>
              <a:buChar char="•"/>
            </a:pPr>
            <a:r>
              <a:rPr lang="en-US" altLang="zh-CN" kern="0" dirty="0">
                <a:solidFill>
                  <a:srgbClr val="000000"/>
                </a:solidFill>
                <a:ea typeface="OPPOSans M" panose="00020600040101010101" pitchFamily="18" charset="-122"/>
              </a:rPr>
              <a:t>AMP STAs select resource in time/frequency/code</a:t>
            </a:r>
            <a:r>
              <a:rPr lang="zh-CN" altLang="en-US" kern="0" dirty="0">
                <a:solidFill>
                  <a:srgbClr val="000000"/>
                </a:solidFill>
                <a:ea typeface="OPPOSans M" panose="00020600040101010101" pitchFamily="18" charset="-122"/>
              </a:rPr>
              <a:t> </a:t>
            </a:r>
            <a:r>
              <a:rPr lang="en-US" altLang="zh-CN" kern="0" dirty="0">
                <a:solidFill>
                  <a:srgbClr val="000000"/>
                </a:solidFill>
                <a:ea typeface="OPPOSans M" panose="00020600040101010101" pitchFamily="18" charset="-122"/>
              </a:rPr>
              <a:t>domain, and perform  data transmission using corresponding resource.</a:t>
            </a:r>
            <a:endParaRPr lang="zh-CN" altLang="en-US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68FEBEA5-93F7-4B1C-8B7C-EF6F7DA657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" y="3437292"/>
            <a:ext cx="5524500" cy="2977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246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defPPr>
              <a:defRPr lang="en-US"/>
            </a:defPPr>
            <a:lvl1pPr marL="0" marR="0" indent="0" algn="ctr" defTabSz="412750" latinLnBrk="0">
              <a:lnSpc>
                <a:spcPct val="80000"/>
              </a:lnSpc>
              <a:buClrTx/>
              <a:buSzTx/>
              <a:buFontTx/>
              <a:buNone/>
              <a:defRPr sz="2700" b="1" i="0" u="none" strike="noStrike" cap="none" spc="0" baseline="0">
                <a:ln>
                  <a:noFill/>
                </a:ln>
                <a:solidFill>
                  <a:schemeClr val="tx2"/>
                </a:solidFill>
                <a:uFillTx/>
                <a:latin typeface="+mj-lt"/>
                <a:ea typeface="+mj-ea"/>
                <a:cs typeface="+mj-cs"/>
              </a:defRPr>
            </a:lvl1pPr>
            <a:lvl2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2pPr>
            <a:lvl3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3pPr>
            <a:lvl4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4pPr>
            <a:lvl5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5pPr>
            <a:lvl6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6pPr>
            <a:lvl7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7pPr>
            <a:lvl8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8pPr>
            <a:lvl9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9pPr>
          </a:lstStyle>
          <a:p>
            <a:r>
              <a:rPr lang="en-US" altLang="zh-CN" dirty="0"/>
              <a:t>Signaling from AMP trigger: AMP TX mode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846948" cy="263149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AMP transmission mode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AMP transmission mode signaling is associated with the granted resources.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AMP STAs with backscatter should select the granted resources for backscatter transmission, since AP will provide carrier signal for backscatter.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AMP STAs with a</a:t>
            </a: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  <a:cs typeface="Times New Roman" panose="02020603050405020304" pitchFamily="18" charset="0"/>
              </a:rPr>
              <a:t>ctive transmitter</a:t>
            </a: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 should select the granted resources for active transmission.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11-24/1774r1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B3E852AC-5D2C-4ED6-B50A-2D56A4E3B6B5}"/>
              </a:ext>
            </a:extLst>
          </p:cNvPr>
          <p:cNvSpPr txBox="1"/>
          <p:nvPr/>
        </p:nvSpPr>
        <p:spPr>
          <a:xfrm>
            <a:off x="5468270" y="4427570"/>
            <a:ext cx="34671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2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An example of TDM resource associated with AMP transmission mode</a:t>
            </a:r>
          </a:p>
          <a:p>
            <a:pPr marL="628650" lvl="2" indent="-171450">
              <a:buFont typeface="Arial" panose="020B0604020202020204" pitchFamily="34" charset="0"/>
              <a:buChar char="•"/>
            </a:pPr>
            <a:r>
              <a:rPr lang="en-US" altLang="zh-CN" kern="0" dirty="0">
                <a:solidFill>
                  <a:srgbClr val="000000"/>
                </a:solidFill>
                <a:ea typeface="OPPOSans M" panose="00020600040101010101" pitchFamily="18" charset="-122"/>
              </a:rPr>
              <a:t>AMP STA1-2 with active transmitter select TDM slot #1 for AMP transmission.</a:t>
            </a:r>
          </a:p>
          <a:p>
            <a:pPr marL="628650" lvl="2" indent="-171450">
              <a:buFont typeface="Arial" panose="020B0604020202020204" pitchFamily="34" charset="0"/>
              <a:buChar char="•"/>
            </a:pPr>
            <a:r>
              <a:rPr lang="en-US" altLang="zh-CN" kern="0" dirty="0">
                <a:solidFill>
                  <a:srgbClr val="000000"/>
                </a:solidFill>
                <a:ea typeface="OPPOSans M" panose="00020600040101010101" pitchFamily="18" charset="-122"/>
              </a:rPr>
              <a:t>AMP STA3-6 with backscatter select TDM slot #2-4 for AMP transmission.</a:t>
            </a:r>
          </a:p>
          <a:p>
            <a:pPr marL="628650" lvl="2" indent="-171450">
              <a:buFont typeface="Arial" panose="020B0604020202020204" pitchFamily="34" charset="0"/>
              <a:buChar char="•"/>
            </a:pPr>
            <a:endParaRPr lang="zh-CN" altLang="en-US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89B2C43B-2D52-4A82-AD1D-F21D675ABD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098" y="3804322"/>
            <a:ext cx="4986948" cy="263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12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defPPr>
              <a:defRPr lang="en-US"/>
            </a:defPPr>
            <a:lvl1pPr marL="0" marR="0" indent="0" algn="ctr" defTabSz="412750" latinLnBrk="0">
              <a:lnSpc>
                <a:spcPct val="80000"/>
              </a:lnSpc>
              <a:buClrTx/>
              <a:buSzTx/>
              <a:buFontTx/>
              <a:buNone/>
              <a:defRPr sz="2700" b="1" i="0" u="none" strike="noStrike" cap="none" spc="0" baseline="0">
                <a:ln>
                  <a:noFill/>
                </a:ln>
                <a:solidFill>
                  <a:schemeClr val="tx2"/>
                </a:solidFill>
                <a:uFillTx/>
                <a:latin typeface="+mj-lt"/>
                <a:ea typeface="+mj-ea"/>
                <a:cs typeface="+mj-cs"/>
              </a:defRPr>
            </a:lvl1pPr>
            <a:lvl2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2pPr>
            <a:lvl3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3pPr>
            <a:lvl4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4pPr>
            <a:lvl5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5pPr>
            <a:lvl6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6pPr>
            <a:lvl7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7pPr>
            <a:lvl8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8pPr>
            <a:lvl9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9pPr>
          </a:lstStyle>
          <a:p>
            <a:r>
              <a:rPr lang="en-US" altLang="zh-CN" dirty="0"/>
              <a:t>Signaling from AMP trigger: Power control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846948" cy="529375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Power control for active transmitter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Motivation: To reduce the interference to the legacy </a:t>
            </a:r>
            <a:r>
              <a:rPr lang="en-US" altLang="zh-CN" sz="1800" kern="0" dirty="0" err="1">
                <a:solidFill>
                  <a:srgbClr val="000000"/>
                </a:solidFill>
                <a:ea typeface="OPPOSans M" panose="00020600040101010101" pitchFamily="18" charset="-122"/>
              </a:rPr>
              <a:t>WiFi</a:t>
            </a: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 devices, reduce power consumption, and optimize link adaptation.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Mechanism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Fixed power levels due to the simplicity of AMP STAs, e.g., high, mid and low power levels.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Procedure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Controlled by the AP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Power control signaling contained in the DL signaling, e.g., AMP trigger.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Can be applied to use cases such as sensors with multiple signaling exchange.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Initiated by the AMP STAs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AMP STAs choose power level autonomously and adjust based on measuring DL signals when possible.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Can be applied to use case such as inventory. 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11-24/1774r1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2932528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defPPr>
              <a:defRPr lang="en-US"/>
            </a:defPPr>
            <a:lvl1pPr marL="0" marR="0" indent="0" algn="ctr" defTabSz="412750" latinLnBrk="0">
              <a:lnSpc>
                <a:spcPct val="80000"/>
              </a:lnSpc>
              <a:buClrTx/>
              <a:buSzTx/>
              <a:buFontTx/>
              <a:buNone/>
              <a:defRPr sz="2700" b="1" i="0" u="none" strike="noStrike" cap="none" spc="0" baseline="0">
                <a:ln>
                  <a:noFill/>
                </a:ln>
                <a:solidFill>
                  <a:schemeClr val="tx2"/>
                </a:solidFill>
                <a:uFillTx/>
                <a:latin typeface="+mj-lt"/>
                <a:ea typeface="+mj-ea"/>
                <a:cs typeface="+mj-cs"/>
              </a:defRPr>
            </a:lvl1pPr>
            <a:lvl2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2pPr>
            <a:lvl3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3pPr>
            <a:lvl4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4pPr>
            <a:lvl5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5pPr>
            <a:lvl6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6pPr>
            <a:lvl7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7pPr>
            <a:lvl8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8pPr>
            <a:lvl9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9pPr>
          </a:lstStyle>
          <a:p>
            <a:r>
              <a:rPr lang="en-US" altLang="zh-CN" dirty="0"/>
              <a:t>Signaling from AMP trigger: Timestamp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462756" y="1363028"/>
            <a:ext cx="8294688" cy="446276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Timestamp for AMP TSF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AMP trigger will be frequently transmitted to satisfy potential AMP uplink transmission requirement. Therefore, it should be easier to obtain timestamp from AMP trigger.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When initially powered on, AMP STA will search AMP trigger for uplink transmission. It is not necessary to obtain timestamp through other frame types.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AMP STA can obtain a short timestamp through AMP trigger signalling to start ,restart or renew local TSF timer</a:t>
            </a: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. [3]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operation time duration for successful UL transmission may be short, </a:t>
            </a:r>
            <a:r>
              <a:rPr lang="en-US" altLang="zh-CN" sz="1800" dirty="0">
                <a:cs typeface="Times New Roman" panose="02020603050405020304" pitchFamily="18" charset="0"/>
              </a:rPr>
              <a:t>e.g. in logistics and warehouse scenarios.</a:t>
            </a: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 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local TSF timer only need to span a short time period to support the transmission during at least one AMP trigger session. </a:t>
            </a: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timestamp in AMP trigger can be used to support TDM multiple access and duty-cycle operation.[3][4]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11-24/1774r1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546049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12994</TotalTime>
  <Words>1486</Words>
  <Application>Microsoft Office PowerPoint</Application>
  <PresentationFormat>全屏显示(4:3)</PresentationFormat>
  <Paragraphs>230</Paragraphs>
  <Slides>16</Slides>
  <Notes>16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ACcord Submission Template</vt:lpstr>
      <vt:lpstr>Details of AMP trigger procedure</vt:lpstr>
      <vt:lpstr>Abstract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贺传峰(Chuanfeng HE)</cp:lastModifiedBy>
  <cp:revision>2130</cp:revision>
  <cp:lastPrinted>1998-02-10T13:28:00Z</cp:lastPrinted>
  <dcterms:created xsi:type="dcterms:W3CDTF">2009-12-02T19:05:00Z</dcterms:created>
  <dcterms:modified xsi:type="dcterms:W3CDTF">2024-11-11T10:17:57Z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