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 bookmarkIdSeed="3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41" r:id="rId3"/>
    <p:sldId id="381" r:id="rId4"/>
    <p:sldId id="384" r:id="rId5"/>
    <p:sldId id="343" r:id="rId6"/>
    <p:sldId id="388" r:id="rId7"/>
    <p:sldId id="389" r:id="rId8"/>
    <p:sldId id="382" r:id="rId9"/>
    <p:sldId id="392" r:id="rId10"/>
    <p:sldId id="377" r:id="rId11"/>
    <p:sldId id="391" r:id="rId12"/>
    <p:sldId id="390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/>
  <p:cmAuthor id="2" name="Yujian (Ross Yu)" initials="Y(Y" lastIdx="4" clrIdx="1">
    <p:extLst>
      <p:ext uri="{19B8F6BF-5375-455C-9EA6-DF929625EA0E}">
        <p15:presenceInfo xmlns:p15="http://schemas.microsoft.com/office/powerpoint/2012/main" userId="S-1-5-21-147214757-305610072-1517763936-22789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90FA93"/>
    <a:srgbClr val="FFFF99"/>
    <a:srgbClr val="00FF00"/>
    <a:srgbClr val="DFB7D9"/>
    <a:srgbClr val="C2C2FE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93103" autoAdjust="0"/>
  </p:normalViewPr>
  <p:slideViewPr>
    <p:cSldViewPr>
      <p:cViewPr varScale="1">
        <p:scale>
          <a:sx n="90" d="100"/>
          <a:sy n="90" d="100"/>
        </p:scale>
        <p:origin x="61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36713" y="304800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802.11-24/1772r0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dirty="0"/>
              <a:t>Nov.</a:t>
            </a:r>
            <a:r>
              <a:rPr lang="en-US" sz="1800" b="1" dirty="0"/>
              <a:t> 2024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Ross Jian Yu, </a:t>
            </a:r>
            <a:r>
              <a:rPr lang="en-US" sz="1200" i="1" dirty="0"/>
              <a:t>et al</a:t>
            </a:r>
            <a:r>
              <a:rPr lang="en-US" sz="1200" dirty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sz="2800" dirty="0">
                <a:solidFill>
                  <a:schemeClr val="tx1"/>
                </a:solidFill>
              </a:rPr>
              <a:t>Signaling for UHR PPDU follow up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70081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2024-11-08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357866"/>
              </p:ext>
            </p:extLst>
          </p:nvPr>
        </p:nvGraphicFramePr>
        <p:xfrm>
          <a:off x="647700" y="2819400"/>
          <a:ext cx="8115299" cy="1894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5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0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Ross Jian Yu</a:t>
                      </a: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9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ross.yujian@huawei.com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/>
                        <a:t>Oded Redlich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Shimi Shilo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Genadiy Tsodik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84917"/>
            <a:ext cx="8077200" cy="5015883"/>
          </a:xfrm>
        </p:spPr>
        <p:txBody>
          <a:bodyPr/>
          <a:lstStyle/>
          <a:p>
            <a:r>
              <a:rPr lang="en-US" altLang="zh-CN" sz="1800" dirty="0"/>
              <a:t>NSS and UEQM pattern variations could be also merged:</a:t>
            </a:r>
          </a:p>
          <a:p>
            <a:pPr lvl="1"/>
            <a:r>
              <a:rPr lang="en-US" altLang="zh-CN" sz="1600" dirty="0" err="1"/>
              <a:t>Opt</a:t>
            </a:r>
            <a:r>
              <a:rPr lang="en-US" altLang="zh-CN" sz="1600" dirty="0"/>
              <a:t> 2: First indicate EQM/UEQM, indicate base MCS, then indicate NSS and UEQM patterns</a:t>
            </a:r>
            <a:r>
              <a:rPr lang="zh-CN" altLang="en-US" sz="1600" dirty="0"/>
              <a:t> </a:t>
            </a:r>
            <a:r>
              <a:rPr lang="en-US" altLang="zh-CN" sz="1600" dirty="0"/>
              <a:t>at the same time.</a:t>
            </a:r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altLang="zh-CN" dirty="0"/>
              <a:t>UHR-SIG signaling - UEQM</a:t>
            </a:r>
            <a:endParaRPr lang="zh-CN" altLang="en-US" dirty="0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6B267D42-C287-47D4-8E4E-E0ECDEE978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763883"/>
              </p:ext>
            </p:extLst>
          </p:nvPr>
        </p:nvGraphicFramePr>
        <p:xfrm>
          <a:off x="1528046" y="3893612"/>
          <a:ext cx="6457950" cy="2563945"/>
        </p:xfrm>
        <a:graphic>
          <a:graphicData uri="http://schemas.openxmlformats.org/drawingml/2006/table">
            <a:tbl>
              <a:tblPr firstRow="1" firstCol="1" bandRow="1"/>
              <a:tblGrid>
                <a:gridCol w="1295400">
                  <a:extLst>
                    <a:ext uri="{9D8B030D-6E8A-4147-A177-3AD203B41FA5}">
                      <a16:colId xmlns:a16="http://schemas.microsoft.com/office/drawing/2014/main" val="1087259701"/>
                    </a:ext>
                  </a:extLst>
                </a:gridCol>
                <a:gridCol w="856818">
                  <a:extLst>
                    <a:ext uri="{9D8B030D-6E8A-4147-A177-3AD203B41FA5}">
                      <a16:colId xmlns:a16="http://schemas.microsoft.com/office/drawing/2014/main" val="4090854847"/>
                    </a:ext>
                  </a:extLst>
                </a:gridCol>
                <a:gridCol w="1076109">
                  <a:extLst>
                    <a:ext uri="{9D8B030D-6E8A-4147-A177-3AD203B41FA5}">
                      <a16:colId xmlns:a16="http://schemas.microsoft.com/office/drawing/2014/main" val="1114474382"/>
                    </a:ext>
                  </a:extLst>
                </a:gridCol>
                <a:gridCol w="1076109">
                  <a:extLst>
                    <a:ext uri="{9D8B030D-6E8A-4147-A177-3AD203B41FA5}">
                      <a16:colId xmlns:a16="http://schemas.microsoft.com/office/drawing/2014/main" val="3284456183"/>
                    </a:ext>
                  </a:extLst>
                </a:gridCol>
                <a:gridCol w="1076757">
                  <a:extLst>
                    <a:ext uri="{9D8B030D-6E8A-4147-A177-3AD203B41FA5}">
                      <a16:colId xmlns:a16="http://schemas.microsoft.com/office/drawing/2014/main" val="3116421961"/>
                    </a:ext>
                  </a:extLst>
                </a:gridCol>
                <a:gridCol w="1076757">
                  <a:extLst>
                    <a:ext uri="{9D8B030D-6E8A-4147-A177-3AD203B41FA5}">
                      <a16:colId xmlns:a16="http://schemas.microsoft.com/office/drawing/2014/main" val="3439502159"/>
                    </a:ext>
                  </a:extLst>
                </a:gridCol>
              </a:tblGrid>
              <a:tr h="200965">
                <a:tc rowSpan="2"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altLang="zh-CN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NSS and UEQM patterns Index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NSS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UEQM patterns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4775567"/>
                  </a:ext>
                </a:extLst>
              </a:tr>
              <a:tr h="20096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en-US" sz="1050" baseline="300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st</a:t>
                      </a: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Stream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en-US" sz="1050" baseline="300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nd</a:t>
                      </a: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Stream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r>
                        <a:rPr lang="en-US" sz="1050" baseline="30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rd</a:t>
                      </a: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Stream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</a:t>
                      </a:r>
                      <a:r>
                        <a:rPr lang="en-US" sz="1050" baseline="30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th</a:t>
                      </a: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Stream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107763"/>
                  </a:ext>
                </a:extLst>
              </a:tr>
              <a:tr h="200965"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0000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2SS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M-1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718202"/>
                  </a:ext>
                </a:extLst>
              </a:tr>
              <a:tr h="200965"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0001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M-2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0984632"/>
                  </a:ext>
                </a:extLst>
              </a:tr>
              <a:tr h="200965"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0010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3SS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M-1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5961031"/>
                  </a:ext>
                </a:extLst>
              </a:tr>
              <a:tr h="200965"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0011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M-2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3520429"/>
                  </a:ext>
                </a:extLst>
              </a:tr>
              <a:tr h="200965"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0100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M-1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M-2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9463805"/>
                  </a:ext>
                </a:extLst>
              </a:tr>
              <a:tr h="200965"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0101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4SS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M-1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8877158"/>
                  </a:ext>
                </a:extLst>
              </a:tr>
              <a:tr h="200965"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0110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M-2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7304697"/>
                  </a:ext>
                </a:extLst>
              </a:tr>
              <a:tr h="200965"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altLang="zh-CN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0111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M-1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M-2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8804226"/>
                  </a:ext>
                </a:extLst>
              </a:tr>
              <a:tr h="200965"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altLang="zh-CN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M-1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M-1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M-2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0395081"/>
                  </a:ext>
                </a:extLst>
              </a:tr>
              <a:tr h="200965"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altLang="zh-CN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1001-1111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altLang="zh-CN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Reserved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4472788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336CA9D1-A8C7-401F-BB8C-662822A495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684384"/>
              </p:ext>
            </p:extLst>
          </p:nvPr>
        </p:nvGraphicFramePr>
        <p:xfrm>
          <a:off x="1524000" y="2230120"/>
          <a:ext cx="640080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18939934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92613574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158720324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76422053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5759484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4 or 5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1 or 2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962710"/>
                  </a:ext>
                </a:extLst>
              </a:tr>
              <a:tr h="774456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STA ID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MCS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NSS and UEQM patterns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EQM/UEQM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332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4753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1800" dirty="0"/>
              <a:t>Move to include the following into the 11bn SFD?</a:t>
            </a:r>
          </a:p>
          <a:p>
            <a:pPr lvl="1"/>
            <a:r>
              <a:rPr lang="en-US" altLang="zh-CN" sz="1600" dirty="0"/>
              <a:t>For a (non-ELR) UHR MU PPDU, when EQM/UEQM indicates UEQM in a User field for non-MU-MIMO, there exists a MCS field and a NSS and UEQM pattern field, where the NSS and UEQM pattern field indicates both the number of spatial streams and the UEQM patterns.</a:t>
            </a:r>
          </a:p>
          <a:p>
            <a:pPr lvl="1"/>
            <a:endParaRPr lang="en-US" altLang="zh-CN" sz="1600" dirty="0"/>
          </a:p>
          <a:p>
            <a:pPr lvl="1"/>
            <a:r>
              <a:rPr lang="en-US" altLang="zh-CN" sz="1600" dirty="0"/>
              <a:t>Y</a:t>
            </a:r>
          </a:p>
          <a:p>
            <a:pPr lvl="1"/>
            <a:r>
              <a:rPr lang="en-US" altLang="zh-CN" sz="1600" dirty="0"/>
              <a:t>N</a:t>
            </a:r>
          </a:p>
          <a:p>
            <a:pPr lvl="1"/>
            <a:r>
              <a:rPr lang="en-US" altLang="zh-CN" sz="1600" dirty="0"/>
              <a:t>A</a:t>
            </a:r>
          </a:p>
          <a:p>
            <a:pPr lvl="1"/>
            <a:endParaRPr lang="en-US" altLang="zh-CN" sz="1600" dirty="0"/>
          </a:p>
          <a:p>
            <a:pPr lvl="1"/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SP 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8951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1800" dirty="0"/>
              <a:t>Move to include the following into the 11bn SFD?</a:t>
            </a:r>
          </a:p>
          <a:p>
            <a:pPr lvl="1"/>
            <a:r>
              <a:rPr lang="en-US" altLang="zh-CN" sz="1600" dirty="0"/>
              <a:t>The NSS and UEQM pattern field indication is as follows:</a:t>
            </a:r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r>
              <a:rPr lang="en-US" altLang="zh-CN" sz="1600" dirty="0"/>
              <a:t>Note: reserved entries will be further categorized as Validate or Disregard, following principles in 11be </a:t>
            </a:r>
          </a:p>
          <a:p>
            <a:pPr lvl="1"/>
            <a:r>
              <a:rPr lang="en-US" altLang="zh-CN" sz="1600" dirty="0"/>
              <a:t>Y</a:t>
            </a:r>
          </a:p>
          <a:p>
            <a:pPr lvl="1"/>
            <a:r>
              <a:rPr lang="en-US" altLang="zh-CN" sz="1600" dirty="0"/>
              <a:t>N</a:t>
            </a:r>
          </a:p>
          <a:p>
            <a:pPr lvl="1"/>
            <a:r>
              <a:rPr lang="en-US" altLang="zh-CN" sz="1600" dirty="0"/>
              <a:t>A</a:t>
            </a:r>
          </a:p>
          <a:p>
            <a:pPr lvl="1"/>
            <a:endParaRPr lang="en-US" altLang="zh-CN" sz="1600" dirty="0"/>
          </a:p>
          <a:p>
            <a:pPr lvl="1"/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SP 3</a:t>
            </a:r>
            <a:endParaRPr lang="zh-CN" altLang="en-US" dirty="0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7C46A047-52CA-4FE3-AF85-2AFA17D5CE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036470"/>
              </p:ext>
            </p:extLst>
          </p:nvPr>
        </p:nvGraphicFramePr>
        <p:xfrm>
          <a:off x="1828800" y="2209800"/>
          <a:ext cx="6457950" cy="2907792"/>
        </p:xfrm>
        <a:graphic>
          <a:graphicData uri="http://schemas.openxmlformats.org/drawingml/2006/table">
            <a:tbl>
              <a:tblPr firstRow="1" firstCol="1" bandRow="1"/>
              <a:tblGrid>
                <a:gridCol w="1295400">
                  <a:extLst>
                    <a:ext uri="{9D8B030D-6E8A-4147-A177-3AD203B41FA5}">
                      <a16:colId xmlns:a16="http://schemas.microsoft.com/office/drawing/2014/main" val="1087259701"/>
                    </a:ext>
                  </a:extLst>
                </a:gridCol>
                <a:gridCol w="856818">
                  <a:extLst>
                    <a:ext uri="{9D8B030D-6E8A-4147-A177-3AD203B41FA5}">
                      <a16:colId xmlns:a16="http://schemas.microsoft.com/office/drawing/2014/main" val="4090854847"/>
                    </a:ext>
                  </a:extLst>
                </a:gridCol>
                <a:gridCol w="1076109">
                  <a:extLst>
                    <a:ext uri="{9D8B030D-6E8A-4147-A177-3AD203B41FA5}">
                      <a16:colId xmlns:a16="http://schemas.microsoft.com/office/drawing/2014/main" val="1114474382"/>
                    </a:ext>
                  </a:extLst>
                </a:gridCol>
                <a:gridCol w="1076109">
                  <a:extLst>
                    <a:ext uri="{9D8B030D-6E8A-4147-A177-3AD203B41FA5}">
                      <a16:colId xmlns:a16="http://schemas.microsoft.com/office/drawing/2014/main" val="3284456183"/>
                    </a:ext>
                  </a:extLst>
                </a:gridCol>
                <a:gridCol w="1076757">
                  <a:extLst>
                    <a:ext uri="{9D8B030D-6E8A-4147-A177-3AD203B41FA5}">
                      <a16:colId xmlns:a16="http://schemas.microsoft.com/office/drawing/2014/main" val="3116421961"/>
                    </a:ext>
                  </a:extLst>
                </a:gridCol>
                <a:gridCol w="1076757">
                  <a:extLst>
                    <a:ext uri="{9D8B030D-6E8A-4147-A177-3AD203B41FA5}">
                      <a16:colId xmlns:a16="http://schemas.microsoft.com/office/drawing/2014/main" val="3439502159"/>
                    </a:ext>
                  </a:extLst>
                </a:gridCol>
              </a:tblGrid>
              <a:tr h="200965"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altLang="zh-CN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Input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altLang="zh-CN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Output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8708618"/>
                  </a:ext>
                </a:extLst>
              </a:tr>
              <a:tr h="200965">
                <a:tc rowSpan="2"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altLang="zh-CN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NSS and UEQM patterns Index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NSS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UEQM patterns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4775567"/>
                  </a:ext>
                </a:extLst>
              </a:tr>
              <a:tr h="20096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en-US" sz="1100" baseline="30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st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Stream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en-US" sz="1100" baseline="300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nd</a:t>
                      </a: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Stream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r>
                        <a:rPr lang="en-US" sz="1100" baseline="30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rd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Stream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</a:t>
                      </a:r>
                      <a:r>
                        <a:rPr lang="en-US" sz="1100" baseline="30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th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Stream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107763"/>
                  </a:ext>
                </a:extLst>
              </a:tr>
              <a:tr h="200965"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0000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2SS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M-1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718202"/>
                  </a:ext>
                </a:extLst>
              </a:tr>
              <a:tr h="200965"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0001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M-2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0984632"/>
                  </a:ext>
                </a:extLst>
              </a:tr>
              <a:tr h="200965"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0010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3SS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M-1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5961031"/>
                  </a:ext>
                </a:extLst>
              </a:tr>
              <a:tr h="200965"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0011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M-2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3520429"/>
                  </a:ext>
                </a:extLst>
              </a:tr>
              <a:tr h="200965"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0100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M-1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M-2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9463805"/>
                  </a:ext>
                </a:extLst>
              </a:tr>
              <a:tr h="200965"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0101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4SS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M-1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8877158"/>
                  </a:ext>
                </a:extLst>
              </a:tr>
              <a:tr h="200965"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0110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M-2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7304697"/>
                  </a:ext>
                </a:extLst>
              </a:tr>
              <a:tr h="200965"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altLang="zh-CN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0111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M-1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M-2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8804226"/>
                  </a:ext>
                </a:extLst>
              </a:tr>
              <a:tr h="200965"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altLang="zh-CN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1000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M-1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M-1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M-2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0395081"/>
                  </a:ext>
                </a:extLst>
              </a:tr>
              <a:tr h="200965"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altLang="zh-CN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1001-1111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altLang="zh-CN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Reserved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4472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6241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61306"/>
            <a:ext cx="8077200" cy="4724401"/>
          </a:xfrm>
        </p:spPr>
        <p:txBody>
          <a:bodyPr/>
          <a:lstStyle/>
          <a:p>
            <a:r>
              <a:rPr lang="en-US" altLang="zh-CN" sz="1800" dirty="0"/>
              <a:t>In [1], we show our thoughts on the potential signaling for non-TB case.</a:t>
            </a:r>
          </a:p>
          <a:p>
            <a:r>
              <a:rPr lang="en-US" altLang="zh-CN" sz="1800" dirty="0"/>
              <a:t>The following decisions have been made in Sep meeting:</a:t>
            </a:r>
          </a:p>
          <a:p>
            <a:pPr lvl="1"/>
            <a:r>
              <a:rPr lang="en-GB" altLang="zh-CN" sz="1400" dirty="0"/>
              <a:t>[Motion #34] </a:t>
            </a:r>
            <a:r>
              <a:rPr lang="en-GB" altLang="zh-CN" sz="1400" b="0" dirty="0"/>
              <a:t>Introduce new MCSs which are applicable to single spatial stream transmissions, as well as to equal modulation and unequal modulation cases in multiple spatial stream transmissions.</a:t>
            </a:r>
            <a:endParaRPr lang="zh-CN" altLang="zh-CN" sz="1400" b="0" dirty="0"/>
          </a:p>
          <a:p>
            <a:pPr lvl="1"/>
            <a:r>
              <a:rPr lang="en-GB" altLang="zh-CN" sz="1400" dirty="0"/>
              <a:t>[Motion #42] Add the following modulation and code rate combinations as the new MCSs for 11bn:</a:t>
            </a:r>
            <a:endParaRPr lang="zh-CN" altLang="zh-CN" sz="1400" dirty="0"/>
          </a:p>
          <a:p>
            <a:pPr lvl="2"/>
            <a:r>
              <a:rPr lang="en-GB" altLang="zh-CN" sz="1400" dirty="0"/>
              <a:t>Modulations of {QPSK, 16QAM, 256QAM} with code rate R=2/3</a:t>
            </a:r>
            <a:endParaRPr lang="zh-CN" altLang="zh-CN" sz="1400" dirty="0"/>
          </a:p>
          <a:p>
            <a:pPr lvl="2"/>
            <a:r>
              <a:rPr lang="en-GB" altLang="zh-CN" sz="1400" dirty="0"/>
              <a:t>Modulation of 16QAM with code rate R=5/6</a:t>
            </a:r>
            <a:endParaRPr lang="zh-CN" altLang="zh-CN" sz="1400" dirty="0"/>
          </a:p>
          <a:p>
            <a:pPr lvl="1"/>
            <a:r>
              <a:rPr lang="en-GB" altLang="zh-CN" sz="1400" dirty="0"/>
              <a:t>[Motion #52,43,39] </a:t>
            </a:r>
            <a:r>
              <a:rPr lang="en-US" altLang="zh-CN" sz="1400" dirty="0"/>
              <a:t>UEQM patterns for </a:t>
            </a:r>
            <a:r>
              <a:rPr lang="en-US" altLang="zh-CN" sz="1400" dirty="0" err="1"/>
              <a:t>Nss</a:t>
            </a:r>
            <a:r>
              <a:rPr lang="en-US" altLang="zh-CN" sz="1400" dirty="0"/>
              <a:t>=2,3,4 are limited to:</a:t>
            </a:r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r>
              <a:rPr lang="en-GB" altLang="zh-CN" sz="1400" dirty="0"/>
              <a:t>[Motion #40] For a (non-ELR) UHR MU PPDU, there exists a 1-bit EQM/UEQM indication in a User field for non-MU-MIMO in the UHR-SIG field.</a:t>
            </a:r>
            <a:endParaRPr lang="zh-CN" altLang="zh-CN" sz="1400" dirty="0"/>
          </a:p>
          <a:p>
            <a:r>
              <a:rPr lang="en-US" altLang="zh-CN" sz="1800" dirty="0"/>
              <a:t>We further update the proposed signaling based on the passed motions.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D82F2E9E-28BC-448B-BDAC-BA50753B0D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478294"/>
              </p:ext>
            </p:extLst>
          </p:nvPr>
        </p:nvGraphicFramePr>
        <p:xfrm>
          <a:off x="914400" y="3810000"/>
          <a:ext cx="1927860" cy="502920"/>
        </p:xfrm>
        <a:graphic>
          <a:graphicData uri="http://schemas.openxmlformats.org/drawingml/2006/table">
            <a:tbl>
              <a:tblPr firstRow="1" firstCol="1" bandRow="1"/>
              <a:tblGrid>
                <a:gridCol w="963930">
                  <a:extLst>
                    <a:ext uri="{9D8B030D-6E8A-4147-A177-3AD203B41FA5}">
                      <a16:colId xmlns:a16="http://schemas.microsoft.com/office/drawing/2014/main" val="1947549685"/>
                    </a:ext>
                  </a:extLst>
                </a:gridCol>
                <a:gridCol w="963930">
                  <a:extLst>
                    <a:ext uri="{9D8B030D-6E8A-4147-A177-3AD203B41FA5}">
                      <a16:colId xmlns:a16="http://schemas.microsoft.com/office/drawing/2014/main" val="1201992154"/>
                    </a:ext>
                  </a:extLst>
                </a:gridCol>
              </a:tblGrid>
              <a:tr h="1670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en-GB" sz="1100" baseline="300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st</a:t>
                      </a: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ss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en-GB" sz="1100" baseline="300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nd</a:t>
                      </a: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SS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545726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M-1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3028077"/>
                  </a:ext>
                </a:extLst>
              </a:tr>
              <a:tr h="1581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M-2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5199262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441D8FEE-E74F-4BD7-9933-AEA45D915B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815997"/>
              </p:ext>
            </p:extLst>
          </p:nvPr>
        </p:nvGraphicFramePr>
        <p:xfrm>
          <a:off x="914400" y="4502626"/>
          <a:ext cx="2891155" cy="670560"/>
        </p:xfrm>
        <a:graphic>
          <a:graphicData uri="http://schemas.openxmlformats.org/drawingml/2006/table">
            <a:tbl>
              <a:tblPr firstRow="1" firstCol="1" bandRow="1"/>
              <a:tblGrid>
                <a:gridCol w="963295">
                  <a:extLst>
                    <a:ext uri="{9D8B030D-6E8A-4147-A177-3AD203B41FA5}">
                      <a16:colId xmlns:a16="http://schemas.microsoft.com/office/drawing/2014/main" val="2038617892"/>
                    </a:ext>
                  </a:extLst>
                </a:gridCol>
                <a:gridCol w="963930">
                  <a:extLst>
                    <a:ext uri="{9D8B030D-6E8A-4147-A177-3AD203B41FA5}">
                      <a16:colId xmlns:a16="http://schemas.microsoft.com/office/drawing/2014/main" val="4192887351"/>
                    </a:ext>
                  </a:extLst>
                </a:gridCol>
                <a:gridCol w="963930">
                  <a:extLst>
                    <a:ext uri="{9D8B030D-6E8A-4147-A177-3AD203B41FA5}">
                      <a16:colId xmlns:a16="http://schemas.microsoft.com/office/drawing/2014/main" val="1788227795"/>
                    </a:ext>
                  </a:extLst>
                </a:gridCol>
              </a:tblGrid>
              <a:tr h="1670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en-GB" sz="1100" baseline="30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st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ss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en-GB" sz="1100" baseline="300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nd</a:t>
                      </a: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SS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r>
                        <a:rPr lang="en-GB" sz="1100" baseline="300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rd</a:t>
                      </a: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SS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3278621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M-1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0996633"/>
                  </a:ext>
                </a:extLst>
              </a:tr>
              <a:tr h="1581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M-2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5074181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M-1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M-2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2494847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2642A2FB-8FB6-4F80-AE4B-8FE3B2B871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12529"/>
              </p:ext>
            </p:extLst>
          </p:nvPr>
        </p:nvGraphicFramePr>
        <p:xfrm>
          <a:off x="4267200" y="3810000"/>
          <a:ext cx="3854450" cy="838200"/>
        </p:xfrm>
        <a:graphic>
          <a:graphicData uri="http://schemas.openxmlformats.org/drawingml/2006/table">
            <a:tbl>
              <a:tblPr firstRow="1" firstCol="1" bandRow="1"/>
              <a:tblGrid>
                <a:gridCol w="963295">
                  <a:extLst>
                    <a:ext uri="{9D8B030D-6E8A-4147-A177-3AD203B41FA5}">
                      <a16:colId xmlns:a16="http://schemas.microsoft.com/office/drawing/2014/main" val="3175374585"/>
                    </a:ext>
                  </a:extLst>
                </a:gridCol>
                <a:gridCol w="963295">
                  <a:extLst>
                    <a:ext uri="{9D8B030D-6E8A-4147-A177-3AD203B41FA5}">
                      <a16:colId xmlns:a16="http://schemas.microsoft.com/office/drawing/2014/main" val="2285445957"/>
                    </a:ext>
                  </a:extLst>
                </a:gridCol>
                <a:gridCol w="963930">
                  <a:extLst>
                    <a:ext uri="{9D8B030D-6E8A-4147-A177-3AD203B41FA5}">
                      <a16:colId xmlns:a16="http://schemas.microsoft.com/office/drawing/2014/main" val="152887785"/>
                    </a:ext>
                  </a:extLst>
                </a:gridCol>
                <a:gridCol w="963930">
                  <a:extLst>
                    <a:ext uri="{9D8B030D-6E8A-4147-A177-3AD203B41FA5}">
                      <a16:colId xmlns:a16="http://schemas.microsoft.com/office/drawing/2014/main" val="3205382557"/>
                    </a:ext>
                  </a:extLst>
                </a:gridCol>
              </a:tblGrid>
              <a:tr h="1670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en-GB" sz="1100" baseline="300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st</a:t>
                      </a: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ss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en-GB" sz="1100" baseline="300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nd</a:t>
                      </a: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SS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r>
                        <a:rPr lang="en-GB" sz="1100" baseline="300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rd</a:t>
                      </a: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SS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</a:t>
                      </a:r>
                      <a:r>
                        <a:rPr lang="en-GB" sz="1100" baseline="300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th</a:t>
                      </a: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SS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7811594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M-1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4444768"/>
                  </a:ext>
                </a:extLst>
              </a:tr>
              <a:tr h="1581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M-2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4257791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M-1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M-2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783543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M-1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M-1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M-2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387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110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71600"/>
            <a:ext cx="8077200" cy="5015883"/>
          </a:xfrm>
        </p:spPr>
        <p:txBody>
          <a:bodyPr/>
          <a:lstStyle/>
          <a:p>
            <a:r>
              <a:rPr lang="en-US" altLang="zh-CN" sz="1800" dirty="0"/>
              <a:t>For non-MU-MIMO User field, let’s first see the EQM case.</a:t>
            </a:r>
          </a:p>
          <a:p>
            <a:pPr lvl="1"/>
            <a:r>
              <a:rPr lang="en-US" altLang="zh-CN" sz="1400" dirty="0"/>
              <a:t>The EQM case is first shown as follows.</a:t>
            </a:r>
            <a:r>
              <a:rPr lang="zh-CN" altLang="en-US" sz="1400" dirty="0"/>
              <a:t> </a:t>
            </a:r>
            <a:r>
              <a:rPr lang="en-US" altLang="zh-CN" sz="1400" dirty="0"/>
              <a:t>B19 is used as a EQM/UEQM flag as an example.</a:t>
            </a:r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r>
              <a:rPr lang="en-US" altLang="zh-CN" sz="1400" dirty="0"/>
              <a:t>Regarding longer LDPC codeword, besides potential signaling, an alternative way could be following 11ax and 11be style, and defines equations to choose codeword length. </a:t>
            </a:r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altLang="zh-CN" dirty="0"/>
              <a:t>UHR-SIG signaling - EQM</a:t>
            </a:r>
            <a:endParaRPr lang="zh-CN" altLang="en-US" dirty="0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F933D41E-5F2C-4C89-B3C3-E5F8032A25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622364"/>
              </p:ext>
            </p:extLst>
          </p:nvPr>
        </p:nvGraphicFramePr>
        <p:xfrm>
          <a:off x="152400" y="1981200"/>
          <a:ext cx="8915400" cy="1516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425">
                  <a:extLst>
                    <a:ext uri="{9D8B030D-6E8A-4147-A177-3AD203B41FA5}">
                      <a16:colId xmlns:a16="http://schemas.microsoft.com/office/drawing/2014/main" val="218939934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2926135743"/>
                    </a:ext>
                  </a:extLst>
                </a:gridCol>
                <a:gridCol w="1114425">
                  <a:extLst>
                    <a:ext uri="{9D8B030D-6E8A-4147-A177-3AD203B41FA5}">
                      <a16:colId xmlns:a16="http://schemas.microsoft.com/office/drawing/2014/main" val="1587203243"/>
                    </a:ext>
                  </a:extLst>
                </a:gridCol>
                <a:gridCol w="1114425">
                  <a:extLst>
                    <a:ext uri="{9D8B030D-6E8A-4147-A177-3AD203B41FA5}">
                      <a16:colId xmlns:a16="http://schemas.microsoft.com/office/drawing/2014/main" val="764220536"/>
                    </a:ext>
                  </a:extLst>
                </a:gridCol>
                <a:gridCol w="1114425">
                  <a:extLst>
                    <a:ext uri="{9D8B030D-6E8A-4147-A177-3AD203B41FA5}">
                      <a16:colId xmlns:a16="http://schemas.microsoft.com/office/drawing/2014/main" val="3575948433"/>
                    </a:ext>
                  </a:extLst>
                </a:gridCol>
                <a:gridCol w="1114425">
                  <a:extLst>
                    <a:ext uri="{9D8B030D-6E8A-4147-A177-3AD203B41FA5}">
                      <a16:colId xmlns:a16="http://schemas.microsoft.com/office/drawing/2014/main" val="3397036141"/>
                    </a:ext>
                  </a:extLst>
                </a:gridCol>
                <a:gridCol w="1114425">
                  <a:extLst>
                    <a:ext uri="{9D8B030D-6E8A-4147-A177-3AD203B41FA5}">
                      <a16:colId xmlns:a16="http://schemas.microsoft.com/office/drawing/2014/main" val="35346912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962710"/>
                  </a:ext>
                </a:extLst>
              </a:tr>
              <a:tr h="774456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STA ID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MCS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NSS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EQM/UEQM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Beamformed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Coding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332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B0        B10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B11                              B15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B16      B18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B19</a:t>
                      </a:r>
                      <a:endParaRPr lang="zh-CN" altLang="en-US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B20</a:t>
                      </a:r>
                      <a:endParaRPr lang="zh-CN" altLang="en-US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B21</a:t>
                      </a:r>
                      <a:endParaRPr lang="zh-CN" altLang="en-US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270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6254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263241"/>
            <a:ext cx="8077200" cy="5015883"/>
          </a:xfrm>
        </p:spPr>
        <p:txBody>
          <a:bodyPr/>
          <a:lstStyle/>
          <a:p>
            <a:r>
              <a:rPr lang="en-US" altLang="zh-CN" sz="1800" dirty="0"/>
              <a:t>For non-MU-MIMO User field, for UEQM signaling, there could be several options:</a:t>
            </a:r>
          </a:p>
          <a:p>
            <a:pPr lvl="1"/>
            <a:r>
              <a:rPr lang="en-US" altLang="zh-CN" sz="1600" dirty="0" err="1"/>
              <a:t>Opt</a:t>
            </a:r>
            <a:r>
              <a:rPr lang="en-US" altLang="zh-CN" sz="1600" dirty="0"/>
              <a:t> 1: First indicate EQM/UEQM, indicate MCS, indicate NSS, and indicate UEQM patterns per NSS using a table.</a:t>
            </a:r>
          </a:p>
          <a:p>
            <a:pPr lvl="2"/>
            <a:r>
              <a:rPr lang="en-US" altLang="zh-CN" sz="1400" dirty="0"/>
              <a:t>Max 4SS to reduce the pattern variations. May group larger NSS if needed.</a:t>
            </a:r>
          </a:p>
          <a:p>
            <a:pPr lvl="2"/>
            <a:r>
              <a:rPr lang="en-US" altLang="zh-CN" sz="1400" dirty="0"/>
              <a:t>LDPC only, </a:t>
            </a:r>
            <a:r>
              <a:rPr lang="en-US" altLang="zh-CN" sz="1400" dirty="0" err="1"/>
              <a:t>TxBFed</a:t>
            </a:r>
            <a:r>
              <a:rPr lang="en-US" altLang="zh-CN" sz="1400" dirty="0"/>
              <a:t> is assumed for UEQM</a:t>
            </a:r>
            <a:r>
              <a:rPr lang="zh-CN" altLang="en-US" sz="1400" dirty="0"/>
              <a:t>： </a:t>
            </a:r>
            <a:r>
              <a:rPr lang="en-US" altLang="zh-CN" sz="1400" dirty="0"/>
              <a:t>bits in EQM case are repurposed to indicate UEQM pattern variations.</a:t>
            </a:r>
          </a:p>
          <a:p>
            <a:pPr lvl="2"/>
            <a:endParaRPr lang="en-US" altLang="zh-CN" sz="14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r>
              <a:rPr lang="en-US" altLang="zh-CN" sz="1600" dirty="0"/>
              <a:t>For NSS=2, 3, or 4, the UEQM patterns are as shown in slide 2.</a:t>
            </a:r>
          </a:p>
          <a:p>
            <a:pPr lvl="1"/>
            <a:r>
              <a:rPr lang="en-US" altLang="zh-CN" sz="1600" dirty="0"/>
              <a:t>EQM/UEQM position shall be the same for EQM and UEQM case.</a:t>
            </a:r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altLang="zh-CN" dirty="0"/>
              <a:t>UHR-SIG signaling - UEQM</a:t>
            </a:r>
            <a:endParaRPr lang="zh-CN" altLang="en-US" dirty="0"/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83C7C727-8A64-4E73-904F-8B8AAD715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730986"/>
              </p:ext>
            </p:extLst>
          </p:nvPr>
        </p:nvGraphicFramePr>
        <p:xfrm>
          <a:off x="685800" y="3352800"/>
          <a:ext cx="7962898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9721">
                  <a:extLst>
                    <a:ext uri="{9D8B030D-6E8A-4147-A177-3AD203B41FA5}">
                      <a16:colId xmlns:a16="http://schemas.microsoft.com/office/drawing/2014/main" val="218939934"/>
                    </a:ext>
                  </a:extLst>
                </a:gridCol>
                <a:gridCol w="1879442">
                  <a:extLst>
                    <a:ext uri="{9D8B030D-6E8A-4147-A177-3AD203B41FA5}">
                      <a16:colId xmlns:a16="http://schemas.microsoft.com/office/drawing/2014/main" val="2926135743"/>
                    </a:ext>
                  </a:extLst>
                </a:gridCol>
                <a:gridCol w="939721">
                  <a:extLst>
                    <a:ext uri="{9D8B030D-6E8A-4147-A177-3AD203B41FA5}">
                      <a16:colId xmlns:a16="http://schemas.microsoft.com/office/drawing/2014/main" val="1587203243"/>
                    </a:ext>
                  </a:extLst>
                </a:gridCol>
                <a:gridCol w="615990">
                  <a:extLst>
                    <a:ext uri="{9D8B030D-6E8A-4147-A177-3AD203B41FA5}">
                      <a16:colId xmlns:a16="http://schemas.microsoft.com/office/drawing/2014/main" val="764220536"/>
                    </a:ext>
                  </a:extLst>
                </a:gridCol>
                <a:gridCol w="818322">
                  <a:extLst>
                    <a:ext uri="{9D8B030D-6E8A-4147-A177-3AD203B41FA5}">
                      <a16:colId xmlns:a16="http://schemas.microsoft.com/office/drawing/2014/main" val="3575948433"/>
                    </a:ext>
                  </a:extLst>
                </a:gridCol>
                <a:gridCol w="1384851">
                  <a:extLst>
                    <a:ext uri="{9D8B030D-6E8A-4147-A177-3AD203B41FA5}">
                      <a16:colId xmlns:a16="http://schemas.microsoft.com/office/drawing/2014/main" val="3397036141"/>
                    </a:ext>
                  </a:extLst>
                </a:gridCol>
                <a:gridCol w="1384851">
                  <a:extLst>
                    <a:ext uri="{9D8B030D-6E8A-4147-A177-3AD203B41FA5}">
                      <a16:colId xmlns:a16="http://schemas.microsoft.com/office/drawing/2014/main" val="28249082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1 or 2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962710"/>
                  </a:ext>
                </a:extLst>
              </a:tr>
              <a:tr h="774456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STA ID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MCS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NSS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EQM/UEQM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UEQM patterns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332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4128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1800" dirty="0"/>
              <a:t>In this contribution, we talk about the User field signaling for non-TB, non-ELR case.</a:t>
            </a:r>
          </a:p>
          <a:p>
            <a:endParaRPr lang="en-US" altLang="zh-CN" sz="1800" dirty="0"/>
          </a:p>
          <a:p>
            <a:r>
              <a:rPr lang="en-US" altLang="zh-CN" sz="1800" dirty="0"/>
              <a:t>An EQM/UEQM flag is introduced to contain different information for EQM and UEQM case.</a:t>
            </a:r>
          </a:p>
          <a:p>
            <a:endParaRPr lang="en-US" altLang="zh-CN" sz="1800" dirty="0"/>
          </a:p>
          <a:p>
            <a:r>
              <a:rPr lang="en-US" altLang="zh-CN" sz="1800" dirty="0"/>
              <a:t>A MCS field and UEQM patterns field are proposed to simplify the parsing.</a:t>
            </a:r>
          </a:p>
          <a:p>
            <a:pPr lvl="1"/>
            <a:r>
              <a:rPr lang="en-US" altLang="zh-CN" sz="1600" dirty="0"/>
              <a:t>Similar as EQM case</a:t>
            </a:r>
          </a:p>
          <a:p>
            <a:pPr lvl="1"/>
            <a:r>
              <a:rPr lang="en-US" altLang="zh-CN" sz="1600" dirty="0"/>
              <a:t>Compared with joint QAM combinations in 11n</a:t>
            </a:r>
          </a:p>
          <a:p>
            <a:pPr lvl="1"/>
            <a:endParaRPr lang="en-US" altLang="zh-CN" sz="1600" dirty="0"/>
          </a:p>
          <a:p>
            <a:r>
              <a:rPr lang="en-US" altLang="zh-CN" sz="2000" dirty="0"/>
              <a:t>Signaling regarding longer LDPC CW will be further discussed.</a:t>
            </a:r>
          </a:p>
          <a:p>
            <a:pPr lvl="1"/>
            <a:endParaRPr lang="en-US" altLang="zh-CN" sz="1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4471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1800" dirty="0"/>
              <a:t>Move to include the following into the 11bn SFD?</a:t>
            </a:r>
          </a:p>
          <a:p>
            <a:pPr lvl="1"/>
            <a:r>
              <a:rPr lang="en-US" altLang="zh-CN" sz="1600" dirty="0"/>
              <a:t>For a (non-ELR) UHR MU PPDU, when EQM/UEQM indicates UEQM in a User field for non-MU-MIMO, there exists a MCS field, a NSS field and a 2 bit field indicating UEQM patterns.</a:t>
            </a:r>
          </a:p>
          <a:p>
            <a:pPr lvl="1"/>
            <a:endParaRPr lang="en-US" altLang="zh-CN" sz="1600" dirty="0"/>
          </a:p>
          <a:p>
            <a:pPr lvl="1"/>
            <a:r>
              <a:rPr lang="en-US" altLang="zh-CN" sz="1600" dirty="0"/>
              <a:t>Y</a:t>
            </a:r>
          </a:p>
          <a:p>
            <a:pPr lvl="1"/>
            <a:r>
              <a:rPr lang="en-US" altLang="zh-CN" sz="1600" dirty="0"/>
              <a:t>N</a:t>
            </a:r>
          </a:p>
          <a:p>
            <a:pPr lvl="1"/>
            <a:r>
              <a:rPr lang="en-US" altLang="zh-CN" sz="1600" dirty="0"/>
              <a:t>A</a:t>
            </a:r>
          </a:p>
          <a:p>
            <a:pPr lvl="1"/>
            <a:endParaRPr lang="en-US" altLang="zh-CN" sz="1600" dirty="0"/>
          </a:p>
          <a:p>
            <a:pPr lvl="1"/>
            <a:r>
              <a:rPr lang="en-US" altLang="zh-CN" sz="1600" dirty="0"/>
              <a:t>SP result: 64Y, 10N, 12A.</a:t>
            </a:r>
          </a:p>
          <a:p>
            <a:pPr lvl="1"/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Motion 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34659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1800" dirty="0"/>
              <a:t>Move to include the following into the 11bn SFD?</a:t>
            </a:r>
          </a:p>
          <a:p>
            <a:pPr lvl="1"/>
            <a:r>
              <a:rPr lang="en-US" altLang="zh-CN" sz="1600" dirty="0"/>
              <a:t>The UEQM patterns indication for NSS=2, 3 and 4 are as follows:</a:t>
            </a:r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r>
              <a:rPr lang="en-US" altLang="zh-CN" sz="1600" dirty="0"/>
              <a:t>Note: reserved entries will be further categorized as Validate or Disregard, following principles in 11be </a:t>
            </a:r>
          </a:p>
          <a:p>
            <a:pPr lvl="1"/>
            <a:r>
              <a:rPr lang="en-US" altLang="zh-CN" sz="1600" dirty="0"/>
              <a:t>Y</a:t>
            </a:r>
          </a:p>
          <a:p>
            <a:pPr lvl="1"/>
            <a:r>
              <a:rPr lang="en-US" altLang="zh-CN" sz="1600" dirty="0"/>
              <a:t>N</a:t>
            </a:r>
          </a:p>
          <a:p>
            <a:pPr lvl="1"/>
            <a:r>
              <a:rPr lang="en-US" altLang="zh-CN" sz="1600" dirty="0"/>
              <a:t>A</a:t>
            </a:r>
          </a:p>
          <a:p>
            <a:pPr lvl="1"/>
            <a:endParaRPr lang="en-US" altLang="zh-CN" sz="1600" dirty="0"/>
          </a:p>
          <a:p>
            <a:pPr lvl="1"/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SP 1</a:t>
            </a:r>
            <a:endParaRPr lang="zh-CN" altLang="en-US" dirty="0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F7726014-053A-4656-AE0E-4B7900C6A1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547040"/>
              </p:ext>
            </p:extLst>
          </p:nvPr>
        </p:nvGraphicFramePr>
        <p:xfrm>
          <a:off x="1220788" y="2567939"/>
          <a:ext cx="1927860" cy="748348"/>
        </p:xfrm>
        <a:graphic>
          <a:graphicData uri="http://schemas.openxmlformats.org/drawingml/2006/table">
            <a:tbl>
              <a:tblPr firstRow="1" firstCol="1" bandRow="1"/>
              <a:tblGrid>
                <a:gridCol w="642620">
                  <a:extLst>
                    <a:ext uri="{9D8B030D-6E8A-4147-A177-3AD203B41FA5}">
                      <a16:colId xmlns:a16="http://schemas.microsoft.com/office/drawing/2014/main" val="3766590719"/>
                    </a:ext>
                  </a:extLst>
                </a:gridCol>
                <a:gridCol w="642620">
                  <a:extLst>
                    <a:ext uri="{9D8B030D-6E8A-4147-A177-3AD203B41FA5}">
                      <a16:colId xmlns:a16="http://schemas.microsoft.com/office/drawing/2014/main" val="1947549685"/>
                    </a:ext>
                  </a:extLst>
                </a:gridCol>
                <a:gridCol w="642620">
                  <a:extLst>
                    <a:ext uri="{9D8B030D-6E8A-4147-A177-3AD203B41FA5}">
                      <a16:colId xmlns:a16="http://schemas.microsoft.com/office/drawing/2014/main" val="1201992154"/>
                    </a:ext>
                  </a:extLst>
                </a:gridCol>
              </a:tblGrid>
              <a:tr h="1870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Index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en-GB" sz="1200" baseline="30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st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ss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en-GB" sz="1200" baseline="300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nd</a:t>
                      </a: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SS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545726"/>
                  </a:ext>
                </a:extLst>
              </a:tr>
              <a:tr h="1870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M-1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3028077"/>
                  </a:ext>
                </a:extLst>
              </a:tr>
              <a:tr h="1870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M-2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5199262"/>
                  </a:ext>
                </a:extLst>
              </a:tr>
              <a:tr h="1870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2-3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Reserved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2665362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F5C1EFDD-A17A-4D04-91D9-8A0AD725B9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047281"/>
              </p:ext>
            </p:extLst>
          </p:nvPr>
        </p:nvGraphicFramePr>
        <p:xfrm>
          <a:off x="990600" y="3695700"/>
          <a:ext cx="2891156" cy="914400"/>
        </p:xfrm>
        <a:graphic>
          <a:graphicData uri="http://schemas.openxmlformats.org/drawingml/2006/table">
            <a:tbl>
              <a:tblPr firstRow="1" firstCol="1" bandRow="1"/>
              <a:tblGrid>
                <a:gridCol w="722551">
                  <a:extLst>
                    <a:ext uri="{9D8B030D-6E8A-4147-A177-3AD203B41FA5}">
                      <a16:colId xmlns:a16="http://schemas.microsoft.com/office/drawing/2014/main" val="424960250"/>
                    </a:ext>
                  </a:extLst>
                </a:gridCol>
                <a:gridCol w="722551">
                  <a:extLst>
                    <a:ext uri="{9D8B030D-6E8A-4147-A177-3AD203B41FA5}">
                      <a16:colId xmlns:a16="http://schemas.microsoft.com/office/drawing/2014/main" val="2038617892"/>
                    </a:ext>
                  </a:extLst>
                </a:gridCol>
                <a:gridCol w="723027">
                  <a:extLst>
                    <a:ext uri="{9D8B030D-6E8A-4147-A177-3AD203B41FA5}">
                      <a16:colId xmlns:a16="http://schemas.microsoft.com/office/drawing/2014/main" val="4192887351"/>
                    </a:ext>
                  </a:extLst>
                </a:gridCol>
                <a:gridCol w="723027">
                  <a:extLst>
                    <a:ext uri="{9D8B030D-6E8A-4147-A177-3AD203B41FA5}">
                      <a16:colId xmlns:a16="http://schemas.microsoft.com/office/drawing/2014/main" val="1788227795"/>
                    </a:ext>
                  </a:extLst>
                </a:gridCol>
              </a:tblGrid>
              <a:tr h="1670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Index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en-GB" sz="1200" baseline="30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st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ss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en-GB" sz="1200" baseline="300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nd</a:t>
                      </a: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SS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r>
                        <a:rPr lang="en-GB" sz="1200" baseline="300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rd</a:t>
                      </a: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SS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3278621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M-1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0996633"/>
                  </a:ext>
                </a:extLst>
              </a:tr>
              <a:tr h="1581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M-2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5074181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M-1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M-2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2494847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Reserved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6763598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96637310-CA52-4CE9-9C41-7045B8FE32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783710"/>
              </p:ext>
            </p:extLst>
          </p:nvPr>
        </p:nvGraphicFramePr>
        <p:xfrm>
          <a:off x="4626958" y="2524512"/>
          <a:ext cx="3854451" cy="914400"/>
        </p:xfrm>
        <a:graphic>
          <a:graphicData uri="http://schemas.openxmlformats.org/drawingml/2006/table">
            <a:tbl>
              <a:tblPr firstRow="1" firstCol="1" bandRow="1"/>
              <a:tblGrid>
                <a:gridCol w="770687">
                  <a:extLst>
                    <a:ext uri="{9D8B030D-6E8A-4147-A177-3AD203B41FA5}">
                      <a16:colId xmlns:a16="http://schemas.microsoft.com/office/drawing/2014/main" val="505523052"/>
                    </a:ext>
                  </a:extLst>
                </a:gridCol>
                <a:gridCol w="770687">
                  <a:extLst>
                    <a:ext uri="{9D8B030D-6E8A-4147-A177-3AD203B41FA5}">
                      <a16:colId xmlns:a16="http://schemas.microsoft.com/office/drawing/2014/main" val="3175374585"/>
                    </a:ext>
                  </a:extLst>
                </a:gridCol>
                <a:gridCol w="770687">
                  <a:extLst>
                    <a:ext uri="{9D8B030D-6E8A-4147-A177-3AD203B41FA5}">
                      <a16:colId xmlns:a16="http://schemas.microsoft.com/office/drawing/2014/main" val="2285445957"/>
                    </a:ext>
                  </a:extLst>
                </a:gridCol>
                <a:gridCol w="771195">
                  <a:extLst>
                    <a:ext uri="{9D8B030D-6E8A-4147-A177-3AD203B41FA5}">
                      <a16:colId xmlns:a16="http://schemas.microsoft.com/office/drawing/2014/main" val="152887785"/>
                    </a:ext>
                  </a:extLst>
                </a:gridCol>
                <a:gridCol w="771195">
                  <a:extLst>
                    <a:ext uri="{9D8B030D-6E8A-4147-A177-3AD203B41FA5}">
                      <a16:colId xmlns:a16="http://schemas.microsoft.com/office/drawing/2014/main" val="3205382557"/>
                    </a:ext>
                  </a:extLst>
                </a:gridCol>
              </a:tblGrid>
              <a:tr h="908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Index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en-GB" sz="1200" baseline="30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st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ss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en-GB" sz="1200" baseline="300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nd</a:t>
                      </a: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SS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r>
                        <a:rPr lang="en-GB" sz="1200" baseline="300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rd</a:t>
                      </a: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SS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</a:t>
                      </a:r>
                      <a:r>
                        <a:rPr lang="en-GB" sz="1200" baseline="300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th</a:t>
                      </a: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SS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7811594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M-1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4444768"/>
                  </a:ext>
                </a:extLst>
              </a:tr>
              <a:tr h="1581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M-2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4257791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M-1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M-2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783543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M-1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M-1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M-2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387031"/>
                  </a:ext>
                </a:extLst>
              </a:tr>
            </a:tbl>
          </a:graphicData>
        </a:graphic>
      </p:graphicFrame>
      <p:sp>
        <p:nvSpPr>
          <p:cNvPr id="8" name="文本框 7">
            <a:extLst>
              <a:ext uri="{FF2B5EF4-FFF2-40B4-BE49-F238E27FC236}">
                <a16:creationId xmlns:a16="http://schemas.microsoft.com/office/drawing/2014/main" id="{A9711548-17A6-45CA-9542-B0D31C292587}"/>
              </a:ext>
            </a:extLst>
          </p:cNvPr>
          <p:cNvSpPr txBox="1"/>
          <p:nvPr/>
        </p:nvSpPr>
        <p:spPr>
          <a:xfrm>
            <a:off x="1600200" y="2209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NSS=2</a:t>
            </a:r>
            <a:endParaRPr lang="zh-CN" altLang="en-US" sz="1400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AC22EB43-5C6B-4432-8BB3-5B77B222F981}"/>
              </a:ext>
            </a:extLst>
          </p:cNvPr>
          <p:cNvSpPr txBox="1"/>
          <p:nvPr/>
        </p:nvSpPr>
        <p:spPr>
          <a:xfrm>
            <a:off x="1600200" y="3418701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NSS=3</a:t>
            </a:r>
            <a:endParaRPr lang="zh-CN" altLang="en-US" sz="1400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8BE2C47-DF87-4B61-99C3-3F8547260C0F}"/>
              </a:ext>
            </a:extLst>
          </p:cNvPr>
          <p:cNvSpPr txBox="1"/>
          <p:nvPr/>
        </p:nvSpPr>
        <p:spPr>
          <a:xfrm>
            <a:off x="5867400" y="2231638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NSS=4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224858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altLang="zh-CN" sz="1800" dirty="0"/>
              <a:t>11-24-1411-01-00bn-signaling-for-uhr-ppdu, Ross Jian Yu (Huawei)</a:t>
            </a:r>
          </a:p>
          <a:p>
            <a:pPr>
              <a:buFont typeface="+mj-lt"/>
              <a:buAutoNum type="arabicPeriod"/>
            </a:pPr>
            <a:endParaRPr lang="en-US" altLang="zh-CN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80680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>
              <a:buFont typeface="+mj-lt"/>
              <a:buAutoNum type="arabicPeriod"/>
            </a:pPr>
            <a:endParaRPr lang="en-US" altLang="zh-CN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Appendix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301898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141891</TotalTime>
  <Words>1077</Words>
  <Application>Microsoft Office PowerPoint</Application>
  <PresentationFormat>全屏显示(4:3)</PresentationFormat>
  <Paragraphs>435</Paragraphs>
  <Slides>12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4" baseType="lpstr">
      <vt:lpstr>Times New Roman</vt:lpstr>
      <vt:lpstr>802-11-Submission</vt:lpstr>
      <vt:lpstr>Signaling for UHR PPDU follow up</vt:lpstr>
      <vt:lpstr>Introduction</vt:lpstr>
      <vt:lpstr>UHR-SIG signaling - EQM</vt:lpstr>
      <vt:lpstr>UHR-SIG signaling - UEQM</vt:lpstr>
      <vt:lpstr>Summary</vt:lpstr>
      <vt:lpstr>Motion 1</vt:lpstr>
      <vt:lpstr>SP 1</vt:lpstr>
      <vt:lpstr>Reference</vt:lpstr>
      <vt:lpstr>Appendix</vt:lpstr>
      <vt:lpstr>UHR-SIG signaling - UEQM</vt:lpstr>
      <vt:lpstr>SP 2</vt:lpstr>
      <vt:lpstr>SP 3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Ross Jian Yu</dc:creator>
  <cp:lastModifiedBy>Yujian (Ross Yu)</cp:lastModifiedBy>
  <cp:revision>1917</cp:revision>
  <cp:lastPrinted>1998-02-10T13:28:06Z</cp:lastPrinted>
  <dcterms:created xsi:type="dcterms:W3CDTF">2013-11-12T18:41:50Z</dcterms:created>
  <dcterms:modified xsi:type="dcterms:W3CDTF">2024-11-09T05:43:20Z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(3)JTjkGzB+5BK177rRG6AXCNO1BfhNSsv+qULGQPBuYCT6XWatKPs4mGchxFnUsSOy09TRPnft
nSmsEgd8KMoAp5CCv4KeOahiV/HzWpmm57OcOmj1ISkpUsWYvQykHpMXFRw5y/uUP2xSnQch
L1Wu3Lqh2Qygk+9sSenGp8yxxEjmXdJCdf2dvtPYlO31g7cYyqG3wanWfr3h2rC6iHLFJERS
+ex4BZzSrJ6iDphGax</vt:lpwstr>
  </property>
  <property fmtid="{D5CDD505-2E9C-101B-9397-08002B2CF9AE}" pid="4" name="_2015_ms_pID_7253431">
    <vt:lpwstr>J3lRY9iUko99BZDaqKE0iq7YCBBcdzoFqEddvaBLUI6Yqv0YD3ncVg
PUr9kCkeg7Q/VZ3bZWuquJAU9l6Ae7szp3034Mikqr9Qf3TLGFGkOK2k/I8f8YxxUUF2Meo1
HYNQKG7nzhnZcxvBqkHPVD2zPdJ43praSm+kq1+XRdxqdQF5aeuv4NPYbgSXr+XUv8ChtOGs
z8kINsfOjuQhzVWZKgZFqpFhCpI092hWCpGg</vt:lpwstr>
  </property>
  <property fmtid="{D5CDD505-2E9C-101B-9397-08002B2CF9AE}" pid="5" name="_2015_ms_pID_7253432">
    <vt:lpwstr>OI0OIMMtmhGdJgm3riuCyl0=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