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vsdx" ContentType="application/vnd.ms-visio.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 bookmarkIdSeed="3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41" r:id="rId3"/>
    <p:sldId id="389" r:id="rId4"/>
    <p:sldId id="381" r:id="rId5"/>
    <p:sldId id="384" r:id="rId6"/>
    <p:sldId id="393" r:id="rId7"/>
    <p:sldId id="377" r:id="rId8"/>
    <p:sldId id="392" r:id="rId9"/>
    <p:sldId id="343" r:id="rId10"/>
    <p:sldId id="382" r:id="rId11"/>
    <p:sldId id="391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5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90FA93"/>
    <a:srgbClr val="FFFF99"/>
    <a:srgbClr val="00FF00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3377" autoAdjust="0"/>
  </p:normalViewPr>
  <p:slideViewPr>
    <p:cSldViewPr>
      <p:cViewPr varScale="1">
        <p:scale>
          <a:sx n="90" d="100"/>
          <a:sy n="90" d="100"/>
        </p:scale>
        <p:origin x="612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36713" y="304800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802.11-24/1771r0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Nov.</a:t>
            </a:r>
            <a:r>
              <a:rPr lang="en-US" sz="1800" b="1" dirty="0"/>
              <a:t>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e.huawei.com/en/material/networking/wlan/f5fc602b529944c09f61e51492a2021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Visio_Drawing1.vsdx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2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package" Target="../embeddings/Microsoft_Visio_Drawing3.vsdx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4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Visio_Drawing5.vsdx"/><Relationship Id="rId4" Type="http://schemas.openxmlformats.org/officeDocument/2006/relationships/image" Target="../media/image6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Visio_Drawing6.vsd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Antenna selection for UHR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2024-11-04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4705738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Wei </a:t>
                      </a:r>
                      <a:r>
                        <a:rPr lang="en-US" altLang="zh-CN" sz="1400" dirty="0" err="1"/>
                        <a:t>Ruan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altLang="zh-CN" sz="1800" dirty="0">
                <a:hlinkClick r:id="rId2"/>
              </a:rPr>
              <a:t>https://e.huawei.com/en/material/networking/wlan/f5fc602b529944c09f61e51492a20216</a:t>
            </a:r>
            <a:endParaRPr lang="en-US" altLang="zh-CN" sz="1800" dirty="0"/>
          </a:p>
          <a:p>
            <a:pPr>
              <a:buFont typeface="+mj-lt"/>
              <a:buAutoNum type="arabicPeriod"/>
            </a:pPr>
            <a:r>
              <a:rPr lang="en-US" altLang="zh-CN" sz="1800" dirty="0"/>
              <a:t>IEEE P802.11 </a:t>
            </a:r>
            <a:r>
              <a:rPr lang="en-US" altLang="zh-CN" sz="1800" dirty="0" err="1"/>
              <a:t>Revme</a:t>
            </a:r>
            <a:r>
              <a:rPr lang="en-US" altLang="zh-CN" sz="1800" dirty="0"/>
              <a:t> D7.0</a:t>
            </a:r>
          </a:p>
          <a:p>
            <a:pPr>
              <a:buFont typeface="+mj-lt"/>
              <a:buAutoNum type="arabicPeriod"/>
            </a:pPr>
            <a:endParaRPr lang="en-US" altLang="zh-CN" sz="18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80680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7239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Appendix – Table 9-20—ASEL Command and ASEL Data subfields</a:t>
            </a:r>
            <a:endParaRPr lang="zh-CN" altLang="en-US" dirty="0"/>
          </a:p>
        </p:txBody>
      </p:sp>
      <p:graphicFrame>
        <p:nvGraphicFramePr>
          <p:cNvPr id="8" name="表格 7">
            <a:extLst>
              <a:ext uri="{FF2B5EF4-FFF2-40B4-BE49-F238E27FC236}">
                <a16:creationId xmlns:a16="http://schemas.microsoft.com/office/drawing/2014/main" id="{7F3305FE-41D6-4EC0-9701-F178B437FC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102316"/>
              </p:ext>
            </p:extLst>
          </p:nvPr>
        </p:nvGraphicFramePr>
        <p:xfrm>
          <a:off x="152401" y="1600200"/>
          <a:ext cx="8915399" cy="5201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961073795"/>
                    </a:ext>
                  </a:extLst>
                </a:gridCol>
                <a:gridCol w="2408612">
                  <a:extLst>
                    <a:ext uri="{9D8B030D-6E8A-4147-A177-3AD203B41FA5}">
                      <a16:colId xmlns:a16="http://schemas.microsoft.com/office/drawing/2014/main" val="2164195351"/>
                    </a:ext>
                  </a:extLst>
                </a:gridCol>
                <a:gridCol w="5592387">
                  <a:extLst>
                    <a:ext uri="{9D8B030D-6E8A-4147-A177-3AD203B41FA5}">
                      <a16:colId xmlns:a16="http://schemas.microsoft.com/office/drawing/2014/main" val="175651049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ASEL Command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Interpretation of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ASEL Command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ASEL Data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9457409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Transmit Antenna Selection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Sounding Indication (TXASSI)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Number of remaining sounding PPDUs to be transmitted</a:t>
                      </a:r>
                    </a:p>
                    <a:p>
                      <a:r>
                        <a:rPr lang="en-US" altLang="zh-CN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See 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7690903"/>
                  </a:ext>
                </a:extLst>
              </a:tr>
              <a:tr h="995102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Transmit Antenna Selection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Sounding Request (TXASSR)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or Transmit ASEL Sounding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Resumption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0 when the command is Transmit ASEL Sounding Request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 number in the range 1 to 15, the number being the number of the first sounding PPDU to be transmitted when the command is Transmit ASEL Sounding Resumption, where 0 corresponds to the first sounding PPDU in the original ASEL training sequence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0592138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Receive Antenna Selection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Sounding Indication (RXASSI)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Number of remaining sounding PPDUs to be received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See 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216922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Receive Antenna Selection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Sounding Request (RXASSR)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Number of sounding PPDUs required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16908862"/>
                  </a:ext>
                </a:extLst>
              </a:tr>
              <a:tr h="452319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Sounding Label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Sequence number of the sounding PPDU corresponding to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a channel state information (CSI) frame in ASEL feedback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801503"/>
                  </a:ext>
                </a:extLst>
              </a:tr>
              <a:tr h="814174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No Feedback Due to ASEL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Training Failure or Stale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Feedback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The number of the first sounding PPDU that was not received properly, where 0 corresponds to the first sounding PPDU in the ASEL training sequence, or 0 if no sounding PPDUs were received properly, or 0 if this is a request for a full retraining sequence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063948"/>
                  </a:ext>
                </a:extLst>
              </a:tr>
              <a:tr h="814174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Transmit Antenna Selection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Sounding Indication requesting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feedback of explicit CSI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(TXASSI-CSI)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Number of remaining sounding PPDUs to be transmitted</a:t>
                      </a:r>
                    </a:p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See NOTE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6439451"/>
                  </a:ext>
                </a:extLst>
              </a:tr>
              <a:tr h="271391"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Reserved</a:t>
                      </a:r>
                      <a:endParaRPr lang="zh-CN" alt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2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694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4467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4724401"/>
          </a:xfrm>
        </p:spPr>
        <p:txBody>
          <a:bodyPr/>
          <a:lstStyle/>
          <a:p>
            <a:r>
              <a:rPr lang="en-US" altLang="zh-CN" sz="1800" dirty="0"/>
              <a:t>Smart antennas have been widely used in Wi-Fi networks to provide the following benefits [1]:</a:t>
            </a:r>
          </a:p>
          <a:p>
            <a:pPr lvl="1"/>
            <a:r>
              <a:rPr lang="en-US" altLang="zh-CN" sz="1400" dirty="0"/>
              <a:t>Better coverage</a:t>
            </a:r>
          </a:p>
          <a:p>
            <a:pPr lvl="1"/>
            <a:r>
              <a:rPr lang="en-US" altLang="zh-CN" sz="1400" dirty="0"/>
              <a:t>Higher throughput</a:t>
            </a:r>
          </a:p>
          <a:p>
            <a:pPr lvl="1"/>
            <a:r>
              <a:rPr lang="en-US" altLang="zh-CN" sz="1400" dirty="0"/>
              <a:t>Higher reliability</a:t>
            </a:r>
          </a:p>
          <a:p>
            <a:r>
              <a:rPr lang="en-US" altLang="zh-CN" sz="1800" dirty="0"/>
              <a:t>This aligns very well with UHR PAR.</a:t>
            </a:r>
          </a:p>
          <a:p>
            <a:r>
              <a:rPr lang="en-US" altLang="zh-CN" sz="1800" dirty="0"/>
              <a:t>An antenna array is made up of a series of small antennas. Each small antenna can be an omnidirectional antenna or a directional antenna. One example is shown as follows [1].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B44E2DCE-3E8D-4CA5-B10C-5E893FC3B5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0400" y="4015230"/>
            <a:ext cx="3886200" cy="2399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10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015883"/>
          </a:xfrm>
        </p:spPr>
        <p:txBody>
          <a:bodyPr/>
          <a:lstStyle/>
          <a:p>
            <a:r>
              <a:rPr lang="en-US" altLang="zh-CN" sz="1800" dirty="0"/>
              <a:t>802.11n defines antenna selection procedure that supports up to eight antennas and up to four RF chains.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marL="0" indent="0">
              <a:buNone/>
            </a:pPr>
            <a:r>
              <a:rPr lang="en-US" altLang="zh-CN" sz="1800" dirty="0"/>
              <a:t> </a:t>
            </a:r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Antenna selection in 11n</a:t>
            </a:r>
            <a:endParaRPr lang="zh-CN" altLang="en-US" dirty="0"/>
          </a:p>
        </p:txBody>
      </p:sp>
      <p:sp>
        <p:nvSpPr>
          <p:cNvPr id="5" name="Rectangle 164">
            <a:extLst>
              <a:ext uri="{FF2B5EF4-FFF2-40B4-BE49-F238E27FC236}">
                <a16:creationId xmlns:a16="http://schemas.microsoft.com/office/drawing/2014/main" id="{C034FA5C-9AA8-4EE2-9C19-095D26BAF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166">
            <a:extLst>
              <a:ext uri="{FF2B5EF4-FFF2-40B4-BE49-F238E27FC236}">
                <a16:creationId xmlns:a16="http://schemas.microsoft.com/office/drawing/2014/main" id="{19226E1D-0BA9-4E56-A82F-62731ABD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6788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911642E2-0BAC-4D1A-B550-EB94C1972E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1555869"/>
              </p:ext>
            </p:extLst>
          </p:nvPr>
        </p:nvGraphicFramePr>
        <p:xfrm>
          <a:off x="1480618" y="2091512"/>
          <a:ext cx="5134230" cy="2057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3" name="Visio" r:id="rId3" imgW="7105599" imgH="2848039" progId="Visio.Drawing.15">
                  <p:embed/>
                </p:oleObj>
              </mc:Choice>
              <mc:Fallback>
                <p:oleObj name="Visio" r:id="rId3" imgW="7105599" imgH="2848039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11642E2-0BAC-4D1A-B550-EB94C1972E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0618" y="2091512"/>
                        <a:ext cx="5134230" cy="2057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文本框 10">
            <a:extLst>
              <a:ext uri="{FF2B5EF4-FFF2-40B4-BE49-F238E27FC236}">
                <a16:creationId xmlns:a16="http://schemas.microsoft.com/office/drawing/2014/main" id="{17B7D3C6-7D98-4411-AC5B-9E839B8FB725}"/>
              </a:ext>
            </a:extLst>
          </p:cNvPr>
          <p:cNvSpPr txBox="1"/>
          <p:nvPr/>
        </p:nvSpPr>
        <p:spPr>
          <a:xfrm>
            <a:off x="388545" y="3038475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Transmit ASEL</a:t>
            </a:r>
            <a:endParaRPr lang="zh-CN" altLang="en-US" dirty="0"/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999E9C58-119D-4904-9AA4-14F1F57438FE}"/>
              </a:ext>
            </a:extLst>
          </p:cNvPr>
          <p:cNvSpPr txBox="1"/>
          <p:nvPr/>
        </p:nvSpPr>
        <p:spPr>
          <a:xfrm>
            <a:off x="388545" y="4982349"/>
            <a:ext cx="1371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Receive ASEL</a:t>
            </a:r>
            <a:endParaRPr lang="zh-CN" altLang="en-US" dirty="0"/>
          </a:p>
        </p:txBody>
      </p:sp>
      <p:sp>
        <p:nvSpPr>
          <p:cNvPr id="6" name="文本框 5">
            <a:extLst>
              <a:ext uri="{FF2B5EF4-FFF2-40B4-BE49-F238E27FC236}">
                <a16:creationId xmlns:a16="http://schemas.microsoft.com/office/drawing/2014/main" id="{943478B8-FB9D-45C3-8019-AB31FD872276}"/>
              </a:ext>
            </a:extLst>
          </p:cNvPr>
          <p:cNvSpPr txBox="1"/>
          <p:nvPr/>
        </p:nvSpPr>
        <p:spPr>
          <a:xfrm>
            <a:off x="6629400" y="1866036"/>
            <a:ext cx="2590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TXASSI: transmit antenna selection sounding indication</a:t>
            </a:r>
          </a:p>
          <a:p>
            <a:r>
              <a:rPr lang="en-US" altLang="zh-CN" dirty="0"/>
              <a:t>TXASSR: transmit antenna selection sounding request</a:t>
            </a:r>
          </a:p>
          <a:p>
            <a:r>
              <a:rPr lang="en-US" altLang="zh-CN" dirty="0"/>
              <a:t>RXASSI: receive antenna selection sounding indication</a:t>
            </a:r>
          </a:p>
          <a:p>
            <a:r>
              <a:rPr lang="en-US" altLang="zh-CN" dirty="0"/>
              <a:t>RXASSR: receive antenna selection sounding request</a:t>
            </a:r>
          </a:p>
          <a:p>
            <a:r>
              <a:rPr lang="en-US" altLang="zh-CN" dirty="0"/>
              <a:t>ASEL: antenna selection</a:t>
            </a:r>
            <a:endParaRPr lang="zh-CN" altLang="en-US" dirty="0"/>
          </a:p>
        </p:txBody>
      </p:sp>
      <p:graphicFrame>
        <p:nvGraphicFramePr>
          <p:cNvPr id="12" name="对象 11">
            <a:extLst>
              <a:ext uri="{FF2B5EF4-FFF2-40B4-BE49-F238E27FC236}">
                <a16:creationId xmlns:a16="http://schemas.microsoft.com/office/drawing/2014/main" id="{D0DB3A1E-A745-4535-A25D-CA2889EC242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423414"/>
              </p:ext>
            </p:extLst>
          </p:nvPr>
        </p:nvGraphicFramePr>
        <p:xfrm>
          <a:off x="1495170" y="4343401"/>
          <a:ext cx="5134230" cy="2057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4" name="Visio" r:id="rId5" imgW="7105599" imgH="2848039" progId="Visio.Drawing.15">
                  <p:embed/>
                </p:oleObj>
              </mc:Choice>
              <mc:Fallback>
                <p:oleObj name="Visio" r:id="rId5" imgW="7105599" imgH="2848039" progId="Visio.Drawing.15">
                  <p:embed/>
                  <p:pic>
                    <p:nvPicPr>
                      <p:cNvPr id="9" name="对象 8">
                        <a:extLst>
                          <a:ext uri="{FF2B5EF4-FFF2-40B4-BE49-F238E27FC236}">
                            <a16:creationId xmlns:a16="http://schemas.microsoft.com/office/drawing/2014/main" id="{911642E2-0BAC-4D1A-B550-EB94C1972EE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5170" y="4343401"/>
                        <a:ext cx="5134230" cy="205739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文本框 7">
            <a:extLst>
              <a:ext uri="{FF2B5EF4-FFF2-40B4-BE49-F238E27FC236}">
                <a16:creationId xmlns:a16="http://schemas.microsoft.com/office/drawing/2014/main" id="{54490959-6AB5-423C-8847-DD9583349A2C}"/>
              </a:ext>
            </a:extLst>
          </p:cNvPr>
          <p:cNvSpPr txBox="1"/>
          <p:nvPr/>
        </p:nvSpPr>
        <p:spPr>
          <a:xfrm>
            <a:off x="7162800" y="4343401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solidFill>
                  <a:srgbClr val="FF0000"/>
                </a:solidFill>
              </a:rPr>
              <a:t>Channel reciprocity</a:t>
            </a:r>
            <a:endParaRPr lang="zh-CN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107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46284"/>
            <a:ext cx="8077200" cy="5015883"/>
          </a:xfrm>
        </p:spPr>
        <p:txBody>
          <a:bodyPr/>
          <a:lstStyle/>
          <a:p>
            <a:r>
              <a:rPr lang="en-US" altLang="zh-CN" sz="1800" dirty="0"/>
              <a:t>11n ASEL procedure only applies only to HT and non-HT PPDUs. With smart antennas applied more widely on WLAN devices, including both APs and non-AP STAs (e.g., high-end mobile phones), it is beneficial to extend 11n ASEL to 11bn. </a:t>
            </a:r>
          </a:p>
          <a:p>
            <a:endParaRPr lang="en-US" altLang="zh-CN" sz="1800" dirty="0"/>
          </a:p>
          <a:p>
            <a:r>
              <a:rPr lang="en-US" altLang="zh-CN" sz="1800" dirty="0"/>
              <a:t>For 11bn, we intend to design the procedure based on 11n procedure to simplify the procedure.</a:t>
            </a:r>
          </a:p>
          <a:p>
            <a:endParaRPr lang="en-US" altLang="zh-CN" sz="1400" dirty="0"/>
          </a:p>
          <a:p>
            <a:pPr lvl="1"/>
            <a:endParaRPr lang="en-US" altLang="zh-CN" sz="1400" dirty="0"/>
          </a:p>
          <a:p>
            <a:endParaRPr lang="en-US" altLang="zh-CN" sz="18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Antenna selection in 11n</a:t>
            </a:r>
            <a:endParaRPr lang="zh-CN" altLang="en-US" dirty="0"/>
          </a:p>
        </p:txBody>
      </p:sp>
      <p:sp>
        <p:nvSpPr>
          <p:cNvPr id="5" name="Rectangle 164">
            <a:extLst>
              <a:ext uri="{FF2B5EF4-FFF2-40B4-BE49-F238E27FC236}">
                <a16:creationId xmlns:a16="http://schemas.microsoft.com/office/drawing/2014/main" id="{C034FA5C-9AA8-4EE2-9C19-095D26BAF8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7" name="Rectangle 166">
            <a:extLst>
              <a:ext uri="{FF2B5EF4-FFF2-40B4-BE49-F238E27FC236}">
                <a16:creationId xmlns:a16="http://schemas.microsoft.com/office/drawing/2014/main" id="{19226E1D-0BA9-4E56-A82F-62731ABDA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36788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254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63241"/>
            <a:ext cx="8077200" cy="5015883"/>
          </a:xfrm>
        </p:spPr>
        <p:txBody>
          <a:bodyPr/>
          <a:lstStyle/>
          <a:p>
            <a:r>
              <a:rPr lang="en-US" altLang="zh-CN" sz="1800" dirty="0"/>
              <a:t>The proposed transmit antenna selection procedure is as follows. 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The procedure can be extended to trigger based procedure to enable Tx ASEL with multiple STAs.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Proposed Tx antenna selection for 11bn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5EC5E660-27BF-424B-8BA9-B6DB93114E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8776073"/>
              </p:ext>
            </p:extLst>
          </p:nvPr>
        </p:nvGraphicFramePr>
        <p:xfrm>
          <a:off x="265043" y="3981261"/>
          <a:ext cx="8613913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7" name="Visio" r:id="rId3" imgW="10467885" imgH="2590864" progId="Visio.Drawing.15">
                  <p:embed/>
                </p:oleObj>
              </mc:Choice>
              <mc:Fallback>
                <p:oleObj name="Visio" r:id="rId3" imgW="10467885" imgH="2590864" progId="Visio.Drawing.15">
                  <p:embed/>
                  <p:pic>
                    <p:nvPicPr>
                      <p:cNvPr id="0" name="Object 9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5043" y="3981261"/>
                        <a:ext cx="8613913" cy="2133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对象 9">
            <a:extLst>
              <a:ext uri="{FF2B5EF4-FFF2-40B4-BE49-F238E27FC236}">
                <a16:creationId xmlns:a16="http://schemas.microsoft.com/office/drawing/2014/main" id="{7961DE8F-B1CA-457D-9080-D46827794F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4016107"/>
              </p:ext>
            </p:extLst>
          </p:nvPr>
        </p:nvGraphicFramePr>
        <p:xfrm>
          <a:off x="621506" y="1752600"/>
          <a:ext cx="7900987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518" name="Visio" r:id="rId5" imgW="8372573" imgH="1457209" progId="Visio.Drawing.15">
                  <p:embed/>
                </p:oleObj>
              </mc:Choice>
              <mc:Fallback>
                <p:oleObj name="Visio" r:id="rId5" imgW="8372573" imgH="1457209" progId="Visio.Drawing.15">
                  <p:embed/>
                  <p:pic>
                    <p:nvPicPr>
                      <p:cNvPr id="0" name="Object 9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1506" y="1752600"/>
                        <a:ext cx="7900987" cy="1371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04128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263241"/>
            <a:ext cx="8077200" cy="5015883"/>
          </a:xfrm>
        </p:spPr>
        <p:txBody>
          <a:bodyPr/>
          <a:lstStyle/>
          <a:p>
            <a:r>
              <a:rPr lang="en-US" altLang="zh-CN" sz="1800" dirty="0"/>
              <a:t>The proposed receive antenna selection procedure is as follows. 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r>
              <a:rPr lang="en-US" altLang="zh-CN" sz="1800" dirty="0"/>
              <a:t>The procedure can be extended to trigger based procedure to enable Rx ASEL with multiple STAs.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graphicFrame>
        <p:nvGraphicFramePr>
          <p:cNvPr id="7" name="对象 6">
            <a:extLst>
              <a:ext uri="{FF2B5EF4-FFF2-40B4-BE49-F238E27FC236}">
                <a16:creationId xmlns:a16="http://schemas.microsoft.com/office/drawing/2014/main" id="{04D2D68F-D15B-42EC-BA8B-1F0DD791983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873257" y="1799905"/>
          <a:ext cx="7702285" cy="1378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8" name="Visio" r:id="rId3" imgW="9286973" imgH="1657389" progId="Visio.Drawing.15">
                  <p:embed/>
                </p:oleObj>
              </mc:Choice>
              <mc:Fallback>
                <p:oleObj name="Visio" r:id="rId3" imgW="9286973" imgH="1657389" progId="Visio.Drawing.15">
                  <p:embed/>
                  <p:pic>
                    <p:nvPicPr>
                      <p:cNvPr id="7" name="对象 6">
                        <a:extLst>
                          <a:ext uri="{FF2B5EF4-FFF2-40B4-BE49-F238E27FC236}">
                            <a16:creationId xmlns:a16="http://schemas.microsoft.com/office/drawing/2014/main" id="{04D2D68F-D15B-42EC-BA8B-1F0DD791983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73257" y="1799905"/>
                        <a:ext cx="7702285" cy="1378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Proposed Rx antenna selection for 11bn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5EC5E660-27BF-424B-8BA9-B6DB93114EFD}"/>
              </a:ext>
            </a:extLst>
          </p:cNvPr>
          <p:cNvGraphicFramePr>
            <a:graphicFrameLocks noChangeAspect="1"/>
          </p:cNvGraphicFramePr>
          <p:nvPr/>
        </p:nvGraphicFramePr>
        <p:xfrm>
          <a:off x="990600" y="3976251"/>
          <a:ext cx="9693551" cy="24010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9" name="Visio" r:id="rId5" imgW="10467885" imgH="2590864" progId="Visio.Drawing.15">
                  <p:embed/>
                </p:oleObj>
              </mc:Choice>
              <mc:Fallback>
                <p:oleObj name="Visio" r:id="rId5" imgW="10467885" imgH="2590864" progId="Visio.Drawing.15">
                  <p:embed/>
                  <p:pic>
                    <p:nvPicPr>
                      <p:cNvPr id="8" name="对象 7">
                        <a:extLst>
                          <a:ext uri="{FF2B5EF4-FFF2-40B4-BE49-F238E27FC236}">
                            <a16:creationId xmlns:a16="http://schemas.microsoft.com/office/drawing/2014/main" id="{5EC5E660-27BF-424B-8BA9-B6DB93114EF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3976251"/>
                        <a:ext cx="9693551" cy="24010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868203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7"/>
            <a:ext cx="8077200" cy="5015883"/>
          </a:xfrm>
        </p:spPr>
        <p:txBody>
          <a:bodyPr/>
          <a:lstStyle/>
          <a:p>
            <a:r>
              <a:rPr lang="en-US" altLang="zh-CN" sz="1800" dirty="0"/>
              <a:t>The  ASEL signaling is carried in HT variant of HT control field. Details info of ASEL Command and ASEL Data can be found in the appendix.</a:t>
            </a:r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ASEL signaling in 802.11n</a:t>
            </a:r>
            <a:endParaRPr lang="zh-CN" altLang="en-US" dirty="0"/>
          </a:p>
        </p:txBody>
      </p:sp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AD639531-F84A-47FF-992B-E4B16BE3E5A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2295889"/>
              </p:ext>
            </p:extLst>
          </p:nvPr>
        </p:nvGraphicFramePr>
        <p:xfrm>
          <a:off x="1944688" y="1981200"/>
          <a:ext cx="5065712" cy="4456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3" name="Visio" r:id="rId3" imgW="8343770" imgH="7334353" progId="Visio.Drawing.15">
                  <p:embed/>
                </p:oleObj>
              </mc:Choice>
              <mc:Fallback>
                <p:oleObj name="Visio" r:id="rId3" imgW="8343770" imgH="7334353" progId="Visio.Drawing.15">
                  <p:embed/>
                  <p:pic>
                    <p:nvPicPr>
                      <p:cNvPr id="0" name="Object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44688" y="1981200"/>
                        <a:ext cx="5065712" cy="445689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4753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384917"/>
            <a:ext cx="8077200" cy="5015883"/>
          </a:xfrm>
        </p:spPr>
        <p:txBody>
          <a:bodyPr/>
          <a:lstStyle/>
          <a:p>
            <a:r>
              <a:rPr lang="en-US" altLang="zh-CN" sz="1800" dirty="0"/>
              <a:t>For 802.11bn, the related signaling can be in NDPA frame, A-control subfield, and UHR-SIG field of a UHR sounding PPDU. Details can be further discussed.</a:t>
            </a:r>
            <a:endParaRPr lang="en-US" altLang="zh-CN" sz="16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  <a:p>
            <a:pPr lvl="1"/>
            <a:endParaRPr lang="en-US" altLang="zh-CN" sz="14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altLang="zh-CN" dirty="0"/>
              <a:t>ASEL signaling in 802.11bn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39881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r>
              <a:rPr lang="en-US" altLang="zh-CN" sz="1800" dirty="0"/>
              <a:t>In this contribution, we propose to enable ASEL in 802.11bn.</a:t>
            </a:r>
          </a:p>
          <a:p>
            <a:endParaRPr lang="en-US" altLang="zh-CN" sz="1800" dirty="0"/>
          </a:p>
          <a:p>
            <a:r>
              <a:rPr lang="en-US" altLang="zh-CN" sz="1800" dirty="0"/>
              <a:t>Details can be further discussed.</a:t>
            </a:r>
            <a:endParaRPr lang="en-US" altLang="zh-CN" sz="1600" dirty="0"/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447172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145069</TotalTime>
  <Words>684</Words>
  <Application>Microsoft Office PowerPoint</Application>
  <PresentationFormat>全屏显示(4:3)</PresentationFormat>
  <Paragraphs>238</Paragraphs>
  <Slides>11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4" baseType="lpstr">
      <vt:lpstr>Times New Roman</vt:lpstr>
      <vt:lpstr>802-11-Submission</vt:lpstr>
      <vt:lpstr>Visio</vt:lpstr>
      <vt:lpstr>Antenna selection for UHR</vt:lpstr>
      <vt:lpstr>Introduction</vt:lpstr>
      <vt:lpstr>Antenna selection in 11n</vt:lpstr>
      <vt:lpstr>Antenna selection in 11n</vt:lpstr>
      <vt:lpstr>Proposed Tx antenna selection for 11bn</vt:lpstr>
      <vt:lpstr>Proposed Rx antenna selection for 11bn</vt:lpstr>
      <vt:lpstr>ASEL signaling in 802.11n</vt:lpstr>
      <vt:lpstr>ASEL signaling in 802.11bn</vt:lpstr>
      <vt:lpstr>Summary</vt:lpstr>
      <vt:lpstr>Reference</vt:lpstr>
      <vt:lpstr>Appendix – Table 9-20—ASEL Command and ASEL Data subfields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Yujian (Ross Yu)</cp:lastModifiedBy>
  <cp:revision>1933</cp:revision>
  <cp:lastPrinted>1998-02-10T13:28:06Z</cp:lastPrinted>
  <dcterms:created xsi:type="dcterms:W3CDTF">2013-11-12T18:41:50Z</dcterms:created>
  <dcterms:modified xsi:type="dcterms:W3CDTF">2024-11-09T05:57:41Z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(3)JTjkGzB+5BK177rRG6AXCNO1BfhNSsv+qULGQPBuYCT6XWatKPs4mGchxFnUsSOy09TRPnft
nSmsEgd8KMoAp5CCv4KeOahiV/HzWpmm57OcOmj1ISkpUsWYvQykHpMXFRw5y/uUP2xSnQch
L1Wu3Lqh2Qygk+9sSenGp8yxxEjmXdJCdf2dvtPYlO31g7cYyqG3wanWfr3h2rC6iHLFJERS
+ex4BZzSrJ6iDphGax</vt:lpwstr>
  </property>
  <property fmtid="{D5CDD505-2E9C-101B-9397-08002B2CF9AE}" pid="4" name="_2015_ms_pID_7253431">
    <vt:lpwstr>J3lRY9iUko99BZDaqKE0iq7YCBBcdzoFqEddvaBLUI6Yqv0YD3ncVg
PUr9kCkeg7Q/VZ3bZWuquJAU9l6Ae7szp3034Mikqr9Qf3TLGFGkOK2k/I8f8YxxUUF2Meo1
HYNQKG7nzhnZcxvBqkHPVD2zPdJ43praSm+kq1+XRdxqdQF5aeuv4NPYbgSXr+XUv8ChtOGs
z8kINsfOjuQhzVWZKgZFqpFhCpI092hWCpGg</vt:lpwstr>
  </property>
  <property fmtid="{D5CDD505-2E9C-101B-9397-08002B2CF9AE}" pid="5" name="_2015_ms_pID_7253432">
    <vt:lpwstr>OI0OIMMtmhGdJgm3riuCyl0=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