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363" r:id="rId2"/>
    <p:sldId id="2523" r:id="rId3"/>
    <p:sldId id="2529" r:id="rId4"/>
    <p:sldId id="2533" r:id="rId5"/>
    <p:sldId id="2534" r:id="rId6"/>
    <p:sldId id="2535" r:id="rId7"/>
    <p:sldId id="2536" r:id="rId8"/>
    <p:sldId id="2513" r:id="rId9"/>
    <p:sldId id="2527" r:id="rId10"/>
    <p:sldId id="2537" r:id="rId11"/>
    <p:sldId id="2538" r:id="rId12"/>
    <p:sldId id="2539" r:id="rId13"/>
    <p:sldId id="2469" r:id="rId14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4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  <p:cmAuthor id="3" name="Ian Bajaj" initials="IB" lastIdx="10" clrIdx="2">
    <p:extLst>
      <p:ext uri="{19B8F6BF-5375-455C-9EA6-DF929625EA0E}">
        <p15:presenceInfo xmlns:p15="http://schemas.microsoft.com/office/powerpoint/2012/main" userId="S-1-5-21-147214757-305610072-1517763936-106135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A7E6FF"/>
    <a:srgbClr val="FF8B8B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51" autoAdjust="0"/>
  </p:normalViewPr>
  <p:slideViewPr>
    <p:cSldViewPr>
      <p:cViewPr varScale="1">
        <p:scale>
          <a:sx n="70" d="100"/>
          <a:sy n="70" d="100"/>
        </p:scale>
        <p:origin x="46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>
            <a:extLst>
              <a:ext uri="{FF2B5EF4-FFF2-40B4-BE49-F238E27FC236}">
                <a16:creationId xmlns:a16="http://schemas.microsoft.com/office/drawing/2014/main" id="{A41F80D5-87FE-483F-B143-B248F0A4A38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15518" y="6554788"/>
            <a:ext cx="874183" cy="23971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50679"/>
            <a:ext cx="5283200" cy="2462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600" b="1" dirty="0">
                <a:solidFill>
                  <a:schemeClr val="tx1"/>
                </a:solidFill>
              </a:rPr>
              <a:t>doc.: IEEE 802.11-24/1769r0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34073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600" dirty="0"/>
              <a:t>November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30995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400" dirty="0"/>
              <a:t>Ian Bajaj </a:t>
            </a:r>
            <a:r>
              <a:rPr lang="en-SG" sz="1400" dirty="0"/>
              <a:t>(Huawei</a:t>
            </a:r>
            <a:r>
              <a:rPr lang="zh-CN" altLang="en-US" sz="1400" dirty="0"/>
              <a:t>）</a:t>
            </a:r>
            <a:endParaRPr lang="en-GB" sz="14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914400" indent="-4572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q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2573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638424"/>
              </p:ext>
            </p:extLst>
          </p:nvPr>
        </p:nvGraphicFramePr>
        <p:xfrm>
          <a:off x="875420" y="2708920"/>
          <a:ext cx="10441160" cy="134112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Huawei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ian.bajaj@huawei.com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2209800" y="615636"/>
            <a:ext cx="8494712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Further Discussion on the AMP WPT Protocol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11 Nov 2024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SP1.2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911424" y="1556792"/>
            <a:ext cx="10424625" cy="206210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Do you agree to add the following text to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ＭＳ Ｐゴシック"/>
              </a:rPr>
              <a:t>TGbp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The AMP STA shall report to </a:t>
            </a:r>
            <a:r>
              <a:rPr lang="en-US" sz="240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the AP, 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RF-EH related parameters which includes one or more of the following: energy storage capacity, available energy, and/or received power from RF-EH.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j-lt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97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SP1.3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911424" y="1556792"/>
            <a:ext cx="10424625" cy="40072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Do you agree to add the following text to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ＭＳ Ｐゴシック"/>
              </a:rPr>
              <a:t>TGbp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An AMP STA may report one-time or ongoing RF-EH related information through one or more of the following procedures: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Option 1 (O1): Piggyback RF-EH related report with TX payload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Option 2 (O2): AP-triggered RF-EH related report in an AMP STA Response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Option 3 (O3): AMP STA initiated RF-EH report </a:t>
            </a:r>
          </a:p>
          <a:p>
            <a:pPr marL="0"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i="1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	O3 is only applicable for AMP assisting STAs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j-lt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257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911424" y="1556792"/>
            <a:ext cx="10424625" cy="206210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Do you agree to add the following text to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ＭＳ Ｐゴシック"/>
              </a:rPr>
              <a:t>TGbp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IEEE 802.11bp shall define a WPT protocol which comprises a procedure allowing the AP to send control information to the </a:t>
            </a:r>
            <a:r>
              <a:rPr lang="en-US" sz="240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AMP Energizer. 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The control information is TBD.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j-lt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4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839416" y="1556792"/>
            <a:ext cx="10424625" cy="314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47675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[1]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11-24/0575r1, P802.11bp PAR.</a:t>
            </a:r>
          </a:p>
          <a:p>
            <a:pPr marL="447675" lvl="0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[2] 11-24/1381r0, AMP Device Power Status</a:t>
            </a:r>
          </a:p>
          <a:p>
            <a:pPr marL="447675" lvl="0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[3] 11-24/1520r0, Charging and Discharging Intervals in Passive AMP STAs</a:t>
            </a:r>
          </a:p>
          <a:p>
            <a:pPr marL="447675" lvl="0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[4] 11-24/1524r2, Follow-up on the AMP WPT protocol</a:t>
            </a:r>
          </a:p>
          <a:p>
            <a:pPr marL="447675" lvl="0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[5] 11-24/1539r0, Energy-Level Status Reporting for AMP Devices</a:t>
            </a:r>
          </a:p>
          <a:p>
            <a:pPr marL="447675" lvl="0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[6] 11-24/1561r1, AMP Power Budget Negotiation</a:t>
            </a:r>
          </a:p>
          <a:p>
            <a:pPr marL="447675" lvl="0" indent="-4476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[7] 11-24/1767r0, AMP Energizer</a:t>
            </a:r>
          </a:p>
        </p:txBody>
      </p:sp>
    </p:spTree>
    <p:extLst>
      <p:ext uri="{BB962C8B-B14F-4D97-AF65-F5344CB8AC3E}">
        <p14:creationId xmlns:p14="http://schemas.microsoft.com/office/powerpoint/2010/main" val="188557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WPT in </a:t>
            </a:r>
            <a:r>
              <a:rPr lang="en-US" altLang="zh-CN" sz="2800" b="1" dirty="0" err="1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TGbp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879253" y="1484784"/>
            <a:ext cx="10513168" cy="480131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Wireless Power Transfer (WPT) is defined in the IEEE 802.11 </a:t>
            </a:r>
            <a:r>
              <a:rPr lang="en-US" sz="2000" dirty="0" err="1">
                <a:solidFill>
                  <a:schemeClr val="tx1"/>
                </a:solidFill>
                <a:latin typeface="+mj-lt"/>
                <a:ea typeface="+mn-ea"/>
              </a:rPr>
              <a:t>TGbp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 PAR [1]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There is growing interest in the group on the topic, with more contributions seen on WPT in September telecon and F2F alone: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11-24/1381r0, AMP Device Power Status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11-24/1520r0, Charging and Discharging Intervals in Passive AMP STAs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11-24/1524r2, Follow-up on the AMP WPT protocol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11-24/1539r0, Energy-Level Status Reporting for AMP Devices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11-24/1536r0, Wireless Power Transfer for AMP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11-24/1551r0, WPT waveform discussion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11-24/1561r1, AMP Power Budget Negotiation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The purpose of this contribution is to clarify the WPT protocol, and to reach a consensus in the group on the different aspects of this protocol.</a:t>
            </a:r>
          </a:p>
        </p:txBody>
      </p:sp>
    </p:spTree>
    <p:extLst>
      <p:ext uri="{BB962C8B-B14F-4D97-AF65-F5344CB8AC3E}">
        <p14:creationId xmlns:p14="http://schemas.microsoft.com/office/powerpoint/2010/main" val="108807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WPT Protocol (1/2)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911424" y="1484784"/>
            <a:ext cx="10448629" cy="17851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Wireless Power transfer (WPT) in our understanding is an active transfer of power from a transmitting source (AP/Energizer) to a receiving node (AMP STA).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Passive EH (Energy Harvesting) is more like a Wireless Power Receiver.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Therefore to define a WPT Protocol, is to define the </a:t>
            </a:r>
            <a:r>
              <a:rPr lang="en-US" sz="2000" u="sng" dirty="0">
                <a:solidFill>
                  <a:schemeClr val="tx1"/>
                </a:solidFill>
                <a:latin typeface="+mj-lt"/>
                <a:ea typeface="+mn-ea"/>
              </a:rPr>
              <a:t>conditions for power transfer, and the control over this power transfer.</a:t>
            </a:r>
          </a:p>
        </p:txBody>
      </p:sp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4A0E8033-70D2-49F0-B995-11918F298C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694211"/>
              </p:ext>
            </p:extLst>
          </p:nvPr>
        </p:nvGraphicFramePr>
        <p:xfrm>
          <a:off x="1007436" y="3388875"/>
          <a:ext cx="10352617" cy="2748280"/>
        </p:xfrm>
        <a:graphic>
          <a:graphicData uri="http://schemas.openxmlformats.org/drawingml/2006/table">
            <a:tbl>
              <a:tblPr firstRow="1" bandRow="1"/>
              <a:tblGrid>
                <a:gridCol w="2400321">
                  <a:extLst>
                    <a:ext uri="{9D8B030D-6E8A-4147-A177-3AD203B41FA5}">
                      <a16:colId xmlns:a16="http://schemas.microsoft.com/office/drawing/2014/main" val="4256121016"/>
                    </a:ext>
                  </a:extLst>
                </a:gridCol>
                <a:gridCol w="4012196">
                  <a:extLst>
                    <a:ext uri="{9D8B030D-6E8A-4147-A177-3AD203B41FA5}">
                      <a16:colId xmlns:a16="http://schemas.microsoft.com/office/drawing/2014/main" val="2922757236"/>
                    </a:ext>
                  </a:extLst>
                </a:gridCol>
                <a:gridCol w="3940100">
                  <a:extLst>
                    <a:ext uri="{9D8B030D-6E8A-4147-A177-3AD203B41FA5}">
                      <a16:colId xmlns:a16="http://schemas.microsoft.com/office/drawing/2014/main" val="147448907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1D1A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800" dirty="0">
                          <a:solidFill>
                            <a:schemeClr val="bg1"/>
                          </a:solidFill>
                        </a:rPr>
                        <a:t>Conditions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1D1A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800" dirty="0">
                          <a:solidFill>
                            <a:schemeClr val="bg1"/>
                          </a:solidFill>
                        </a:rPr>
                        <a:t>Control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1D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9743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800" dirty="0"/>
                        <a:t>Definition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Insufficient energy at AMP STA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Higher duty cycle requirement (implying quicker charging cycle)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Change in charging link, path loss/fading/AMP STA mobility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Transmission power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Duration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Interval (one-time trigger with instructions to match a duty cycle)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2444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800" dirty="0"/>
                        <a:t>WPT Protocol equivalent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1D1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WPT management frame exchange between AP and AMP STA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1D1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800" dirty="0"/>
                        <a:t>WPT control signal from the AP to the energizer for a non-collocated architecture</a:t>
                      </a:r>
                    </a:p>
                  </a:txBody>
                  <a:tcPr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1D1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32913"/>
                  </a:ext>
                </a:extLst>
              </a:tr>
            </a:tbl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B7FB077B-F4BE-4CC2-B665-19AFD2DA14E2}"/>
              </a:ext>
            </a:extLst>
          </p:cNvPr>
          <p:cNvGrpSpPr/>
          <p:nvPr/>
        </p:nvGrpSpPr>
        <p:grpSpPr>
          <a:xfrm>
            <a:off x="3403601" y="5229198"/>
            <a:ext cx="7956451" cy="1234022"/>
            <a:chOff x="3403601" y="5229198"/>
            <a:chExt cx="7956451" cy="123402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4CD1B98-31B0-4492-8906-F8F2BC2D5731}"/>
                </a:ext>
              </a:extLst>
            </p:cNvPr>
            <p:cNvSpPr/>
            <p:nvPr/>
          </p:nvSpPr>
          <p:spPr>
            <a:xfrm>
              <a:off x="3403601" y="5229199"/>
              <a:ext cx="4025898" cy="901027"/>
            </a:xfrm>
            <a:prstGeom prst="rect">
              <a:avLst/>
            </a:prstGeom>
            <a:noFill/>
            <a:ln w="28575" cap="flat" cmpd="sng" algn="ctr">
              <a:solidFill>
                <a:srgbClr val="E9002F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SG" sz="1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11C0F97-E5E1-430C-B237-1D468BF257BB}"/>
                </a:ext>
              </a:extLst>
            </p:cNvPr>
            <p:cNvSpPr/>
            <p:nvPr/>
          </p:nvSpPr>
          <p:spPr>
            <a:xfrm>
              <a:off x="7429499" y="5229198"/>
              <a:ext cx="3930553" cy="901027"/>
            </a:xfrm>
            <a:prstGeom prst="rect">
              <a:avLst/>
            </a:prstGeom>
            <a:noFill/>
            <a:ln w="28575" cap="flat" cmpd="sng" algn="ctr">
              <a:solidFill>
                <a:srgbClr val="E9002F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SG" sz="1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BDA3F1-845C-4CC2-93AC-6D8A70D3B97E}"/>
                </a:ext>
              </a:extLst>
            </p:cNvPr>
            <p:cNvSpPr txBox="1"/>
            <p:nvPr/>
          </p:nvSpPr>
          <p:spPr>
            <a:xfrm>
              <a:off x="4198954" y="6137155"/>
              <a:ext cx="243519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SG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/>
                  <a:ea typeface="Microsoft YaHei" panose="020B0503020204020204" pitchFamily="34" charset="-122"/>
                  <a:cs typeface="Arial" panose="020B0604020202020204" pitchFamily="34" charset="0"/>
                </a:rPr>
                <a:t>Step 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3A0A967-3400-4B71-B2F2-4D21262E0E92}"/>
                </a:ext>
              </a:extLst>
            </p:cNvPr>
            <p:cNvSpPr txBox="1"/>
            <p:nvPr/>
          </p:nvSpPr>
          <p:spPr>
            <a:xfrm>
              <a:off x="8177179" y="6155443"/>
              <a:ext cx="243519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SG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/>
                  <a:ea typeface="Microsoft YaHei" panose="020B0503020204020204" pitchFamily="34" charset="-122"/>
                  <a:cs typeface="Arial" panose="020B0604020202020204" pitchFamily="34" charset="0"/>
                </a:rPr>
                <a:t>Step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666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WPT Protocol (2/2)</a:t>
            </a:r>
          </a:p>
        </p:txBody>
      </p:sp>
      <p:pic>
        <p:nvPicPr>
          <p:cNvPr id="10" name="Content Placeholder 12">
            <a:extLst>
              <a:ext uri="{FF2B5EF4-FFF2-40B4-BE49-F238E27FC236}">
                <a16:creationId xmlns:a16="http://schemas.microsoft.com/office/drawing/2014/main" id="{E141B280-F7A0-4593-8F2E-B7ADC0B15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" y="2005644"/>
            <a:ext cx="11816179" cy="357987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9C33B68A-9D04-47FB-BD20-437BA6E971DD}"/>
              </a:ext>
            </a:extLst>
          </p:cNvPr>
          <p:cNvGrpSpPr/>
          <p:nvPr/>
        </p:nvGrpSpPr>
        <p:grpSpPr>
          <a:xfrm>
            <a:off x="4908884" y="1289287"/>
            <a:ext cx="6130222" cy="5092041"/>
            <a:chOff x="4908884" y="834517"/>
            <a:chExt cx="6130222" cy="509204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DD88F9-04CD-44E9-AD17-76781CC1106E}"/>
                </a:ext>
              </a:extLst>
            </p:cNvPr>
            <p:cNvSpPr/>
            <p:nvPr/>
          </p:nvSpPr>
          <p:spPr>
            <a:xfrm>
              <a:off x="4908884" y="2405594"/>
              <a:ext cx="1963554" cy="2521980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5E8958-0702-460E-98FD-54938DFCCD23}"/>
                </a:ext>
              </a:extLst>
            </p:cNvPr>
            <p:cNvSpPr/>
            <p:nvPr/>
          </p:nvSpPr>
          <p:spPr>
            <a:xfrm>
              <a:off x="8277726" y="1452855"/>
              <a:ext cx="2550695" cy="179992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SG" sz="1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4A5F609-A948-4055-96BF-51C4644590FE}"/>
                </a:ext>
              </a:extLst>
            </p:cNvPr>
            <p:cNvSpPr txBox="1"/>
            <p:nvPr/>
          </p:nvSpPr>
          <p:spPr>
            <a:xfrm>
              <a:off x="4929583" y="5095561"/>
              <a:ext cx="2246050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Microsoft YaHei" panose="020B0503020204020204" pitchFamily="34" charset="-122"/>
                  <a:cs typeface="Arial" panose="020B0604020202020204" pitchFamily="34" charset="0"/>
                </a:rPr>
                <a:t>Step 1 – Determine the conditions/ requirements for WPT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BB7C51F-BA5F-43D0-9B67-85BAF4636146}"/>
                </a:ext>
              </a:extLst>
            </p:cNvPr>
            <p:cNvSpPr txBox="1"/>
            <p:nvPr/>
          </p:nvSpPr>
          <p:spPr>
            <a:xfrm>
              <a:off x="8261873" y="834517"/>
              <a:ext cx="2777233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Microsoft YaHei" panose="020B0503020204020204" pitchFamily="34" charset="-122"/>
                  <a:cs typeface="Arial" panose="020B0604020202020204" pitchFamily="34" charset="0"/>
                </a:rPr>
                <a:t>Step 2 – Provide the control for WPT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455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WPT Protocol Consensus Discussion (1/3</a:t>
            </a:r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879253" y="1484784"/>
            <a:ext cx="10513168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Step 1 – The WPT protocol defines a procedure that allows an AMP STA to report RF-EH related information.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+mn-ea"/>
              </a:rPr>
              <a:t>RF-EH – RF Energy Harvesting</a:t>
            </a:r>
            <a:endParaRPr lang="en-US" sz="2000" dirty="0">
              <a:solidFill>
                <a:schemeClr val="tx1"/>
              </a:solidFill>
              <a:latin typeface="+mj-lt"/>
              <a:ea typeface="+mn-ea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Step 1a – Reach a consensus in the group on the crucial RF-EH parameters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552A6E25-D7DB-4D3D-B88B-C4F48BFA9E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408482"/>
              </p:ext>
            </p:extLst>
          </p:nvPr>
        </p:nvGraphicFramePr>
        <p:xfrm>
          <a:off x="977827" y="2676104"/>
          <a:ext cx="10411834" cy="3633216"/>
        </p:xfrm>
        <a:graphic>
          <a:graphicData uri="http://schemas.openxmlformats.org/drawingml/2006/table">
            <a:tbl>
              <a:tblPr firstRow="1" bandRow="1"/>
              <a:tblGrid>
                <a:gridCol w="4735830">
                  <a:extLst>
                    <a:ext uri="{9D8B030D-6E8A-4147-A177-3AD203B41FA5}">
                      <a16:colId xmlns:a16="http://schemas.microsoft.com/office/drawing/2014/main" val="3656745574"/>
                    </a:ext>
                  </a:extLst>
                </a:gridCol>
                <a:gridCol w="1288838">
                  <a:extLst>
                    <a:ext uri="{9D8B030D-6E8A-4147-A177-3AD203B41FA5}">
                      <a16:colId xmlns:a16="http://schemas.microsoft.com/office/drawing/2014/main" val="199055411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286111430"/>
                    </a:ext>
                  </a:extLst>
                </a:gridCol>
                <a:gridCol w="506730">
                  <a:extLst>
                    <a:ext uri="{9D8B030D-6E8A-4147-A177-3AD203B41FA5}">
                      <a16:colId xmlns:a16="http://schemas.microsoft.com/office/drawing/2014/main" val="924753963"/>
                    </a:ext>
                  </a:extLst>
                </a:gridCol>
                <a:gridCol w="506730">
                  <a:extLst>
                    <a:ext uri="{9D8B030D-6E8A-4147-A177-3AD203B41FA5}">
                      <a16:colId xmlns:a16="http://schemas.microsoft.com/office/drawing/2014/main" val="3413598801"/>
                    </a:ext>
                  </a:extLst>
                </a:gridCol>
                <a:gridCol w="506730">
                  <a:extLst>
                    <a:ext uri="{9D8B030D-6E8A-4147-A177-3AD203B41FA5}">
                      <a16:colId xmlns:a16="http://schemas.microsoft.com/office/drawing/2014/main" val="2333204804"/>
                    </a:ext>
                  </a:extLst>
                </a:gridCol>
                <a:gridCol w="506730">
                  <a:extLst>
                    <a:ext uri="{9D8B030D-6E8A-4147-A177-3AD203B41FA5}">
                      <a16:colId xmlns:a16="http://schemas.microsoft.com/office/drawing/2014/main" val="767770575"/>
                    </a:ext>
                  </a:extLst>
                </a:gridCol>
                <a:gridCol w="488038">
                  <a:extLst>
                    <a:ext uri="{9D8B030D-6E8A-4147-A177-3AD203B41FA5}">
                      <a16:colId xmlns:a16="http://schemas.microsoft.com/office/drawing/2014/main" val="2401181175"/>
                    </a:ext>
                  </a:extLst>
                </a:gridCol>
              </a:tblGrid>
              <a:tr h="52330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RF-EH Related Candidate Parameters to be reported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Reporting Priority </a:t>
                      </a:r>
                    </a:p>
                    <a:p>
                      <a:r>
                        <a:rPr lang="en-SG" sz="1700" b="1" dirty="0">
                          <a:solidFill>
                            <a:schemeClr val="bg1"/>
                          </a:solidFill>
                        </a:rPr>
                        <a:t>(Our view)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Reporting Frequency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[2]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[3]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[4]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[5]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700" dirty="0"/>
                        <a:t>[6]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381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B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5334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Energy Storage Capacity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High</a:t>
                      </a:r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dirty="0"/>
                        <a:t>Once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381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591151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Available Energy (Correction Parameter)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High</a:t>
                      </a:r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dirty="0"/>
                        <a:t>Ongoing / Periodic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641123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Operating Modes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M</a:t>
                      </a:r>
                      <a:r>
                        <a:rPr lang="en-SG" sz="1600" dirty="0"/>
                        <a:t>edium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8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dirty="0"/>
                        <a:t>Once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214399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Operating Duration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M</a:t>
                      </a:r>
                      <a:r>
                        <a:rPr lang="en-SG" sz="1600" dirty="0"/>
                        <a:t>edium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8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dirty="0"/>
                        <a:t>As requested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604440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b="1" dirty="0"/>
                        <a:t>Operating Power (Charging, Discharging Rate)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M</a:t>
                      </a:r>
                      <a:r>
                        <a:rPr lang="en-SG" sz="1600" dirty="0"/>
                        <a:t>edium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8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dirty="0"/>
                        <a:t>Once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56390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EH operating frequency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L</a:t>
                      </a:r>
                      <a:r>
                        <a:rPr lang="en-SG" sz="1600" dirty="0"/>
                        <a:t>ow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6D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dirty="0"/>
                        <a:t>Once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58961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Received Power (Harvested Power)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600" dirty="0"/>
                        <a:t>High</a:t>
                      </a:r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/>
                        <a:t>As requested</a:t>
                      </a:r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814249"/>
                  </a:ext>
                </a:extLst>
              </a:tr>
              <a:tr h="2912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b="1" dirty="0"/>
                        <a:t>Buffer Data Size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SG" sz="1600" dirty="0"/>
                        <a:t>Medium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8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dirty="0"/>
                        <a:t>Ongoing / Periodic</a:t>
                      </a:r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SG" sz="1600" dirty="0"/>
                    </a:p>
                  </a:txBody>
                  <a:tcPr marT="50292" marB="50292">
                    <a:lnL w="12700" cmpd="sng">
                      <a:solidFill>
                        <a:srgbClr val="666666"/>
                      </a:solidFill>
                    </a:lnL>
                    <a:lnR w="12700" cmpd="sng">
                      <a:solidFill>
                        <a:srgbClr val="666666"/>
                      </a:solidFill>
                    </a:lnR>
                    <a:lnT w="12700" cmpd="sng">
                      <a:solidFill>
                        <a:srgbClr val="666666"/>
                      </a:solidFill>
                    </a:lnT>
                    <a:lnB w="12700" cmpd="sng">
                      <a:solidFill>
                        <a:srgbClr val="66666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08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WPT Protocol Consensus Discussion (2/3</a:t>
            </a:r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879253" y="1484784"/>
            <a:ext cx="10513168" cy="42165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Step 1b – How is RF-EH related information reported by the AMP STA?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[5] discusses three options for RF-EH reporting: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Option 1 (O1): Piggyback RF-EH related report with TX payload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Option 2 (O2): AP-triggered RF-EH related report in an AMP STA Response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Option 3 (O3): AMP STA initiated RF-EH report (for AMP assisting STAs only)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General consensus in the group is piggybacked reporting (O1) does not consume additional power, and is likely to be supported. However, as presented in [4], the piggybacked EH report does not serve a purpose in low duty cycle operations.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AP-triggered EH reports (O2) is more applicable for low duty cycle operations, and consumes negligible power on average [4].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O3 maybe applicable only for AMP assisting STAs that can contend for TXOP.</a:t>
            </a:r>
          </a:p>
        </p:txBody>
      </p:sp>
    </p:spTree>
    <p:extLst>
      <p:ext uri="{BB962C8B-B14F-4D97-AF65-F5344CB8AC3E}">
        <p14:creationId xmlns:p14="http://schemas.microsoft.com/office/powerpoint/2010/main" val="427505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A225D-CC72-46D4-B04F-837434E9C6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4BFC05-F7BA-42D0-B699-4334EE8719B5}"/>
              </a:ext>
            </a:extLst>
          </p:cNvPr>
          <p:cNvSpPr txBox="1">
            <a:spLocks/>
          </p:cNvSpPr>
          <p:nvPr/>
        </p:nvSpPr>
        <p:spPr>
          <a:xfrm>
            <a:off x="1007436" y="702557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WPT Protocol Consensus Discussion (3/3</a:t>
            </a:r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BF0EC-9E98-457D-AAF2-13BD9991D0B3}"/>
              </a:ext>
            </a:extLst>
          </p:cNvPr>
          <p:cNvSpPr txBox="1"/>
          <p:nvPr/>
        </p:nvSpPr>
        <p:spPr>
          <a:xfrm>
            <a:off x="839066" y="1484784"/>
            <a:ext cx="10689355" cy="206210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Step 2 – WPT protocol defines a procedure allowing the AP to send control information to the AMP Energizer.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The necessity for AMP Energizer control for a non-collocated Energizer is discussed in [4].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j-lt"/>
                <a:ea typeface="+mn-ea"/>
              </a:rPr>
              <a:t>Control information from an AP can enable an Energizer to change its PPDU related transmission parameters to alter its PPDU type, and/or transmission power, duration and interval of charging as discussed in [7].</a:t>
            </a:r>
          </a:p>
        </p:txBody>
      </p:sp>
    </p:spTree>
    <p:extLst>
      <p:ext uri="{BB962C8B-B14F-4D97-AF65-F5344CB8AC3E}">
        <p14:creationId xmlns:p14="http://schemas.microsoft.com/office/powerpoint/2010/main" val="278992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107678-E453-4655-BF7F-5BF067C92E7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53528A8-FB91-47A9-838D-21CE0BD0B149}"/>
              </a:ext>
            </a:extLst>
          </p:cNvPr>
          <p:cNvSpPr txBox="1">
            <a:spLocks/>
          </p:cNvSpPr>
          <p:nvPr/>
        </p:nvSpPr>
        <p:spPr>
          <a:xfrm>
            <a:off x="1007436" y="692696"/>
            <a:ext cx="10352617" cy="509994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000000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BE6F0D-4D33-428B-9CC2-2363ADADE070}"/>
              </a:ext>
            </a:extLst>
          </p:cNvPr>
          <p:cNvSpPr/>
          <p:nvPr/>
        </p:nvSpPr>
        <p:spPr>
          <a:xfrm>
            <a:off x="911365" y="1440927"/>
            <a:ext cx="10448688" cy="329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The WPT Protocol is defined which includes: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Step 1 – WPT management frame exchange between AP and AMP STA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Step 2 – WPT control signal from the AP to the energizer for a non-collocated architecture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Several RF-EH related candidate parameters for AMP STA reporting along with their reporting frequency was discussed.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Three options for reporting the RF-EH related information was discussed.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312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SP1.1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911424" y="1556792"/>
            <a:ext cx="10424625" cy="254839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Do you agree to add the following text to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ＭＳ Ｐゴシック"/>
              </a:rPr>
              <a:t>TGbp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IEEE 802.11bp shall define a WPT protocol which comprises a procedure allowing an AMP STA to report to the AP its RF-EH related information. RF-EH related information is TBD.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i="1" dirty="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RF-EH – RF Energy Harvesting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+mj-lt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26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116828</TotalTime>
  <Words>1088</Words>
  <Application>Microsoft Office PowerPoint</Application>
  <PresentationFormat>Widescreen</PresentationFormat>
  <Paragraphs>141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Microsoft YaHei</vt:lpstr>
      <vt:lpstr>MS PGothic</vt:lpstr>
      <vt:lpstr>MS PGothic</vt:lpstr>
      <vt:lpstr>Arial</vt:lpstr>
      <vt:lpstr>Arial Unicode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SP1.1</vt:lpstr>
      <vt:lpstr>SP1.2</vt:lpstr>
      <vt:lpstr>SP1.3</vt:lpstr>
      <vt:lpstr>SP2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Ian Bajaj</cp:lastModifiedBy>
  <cp:revision>1382</cp:revision>
  <cp:lastPrinted>2000-03-07T00:55:37Z</cp:lastPrinted>
  <dcterms:created xsi:type="dcterms:W3CDTF">2016-01-17T22:48:36Z</dcterms:created>
  <dcterms:modified xsi:type="dcterms:W3CDTF">2024-11-05T01:17:19Z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(3)zXz6X/c6YLpQKUlQ3R2/7Is7bgKxQG4wm8FxbRVHukvjwrDH9sUmOS9Z5itkHtopWCC8kki7
wFEVGETe0NTbp7ZlvG245CE09fCHpKuUIsYL+v9QKqbiYR7b+0KHjkyp+Y3IC9sQ2MlneKX/
SSubAG3NpwRlGwg3j4ny2cNnI7+LIyp0ks4dV3qJ4iUuUm9EMy78x69B/Zm7CZQFddgkcl6s
2SWOJVWRDJZf825Vl/</vt:lpwstr>
  </property>
  <property fmtid="{D5CDD505-2E9C-101B-9397-08002B2CF9AE}" pid="3" name="_2015_ms_pID_7253431">
    <vt:lpwstr>BCwkirEHEYaF6qNxMCHUYFOFj88ebbK5zWv/ctX8NCK/Mj4H6fN7nI
lul7x7ZWfgjCT0t7+TB/l2vQfSp8lejJTxkUQyrpFD8pY3c2XBR4s39sM17Y8t3hmQj2J71+
cSUFIfo85TH5cMORxzP9KOgASC3XwWZhyUnnFcR2//wRB+3LNxtz0X0Mlq/cozHYzDXO6Upv
1xs9zGnbZ6qLBWwLDoS/XOMxvIn7ac7m9aQX</vt:lpwstr>
  </property>
  <property fmtid="{D5CDD505-2E9C-101B-9397-08002B2CF9AE}" pid="4" name="_2015_ms_pID_7253432">
    <vt:lpwstr>kg==</vt:lpwstr>
  </property>
</Properties>
</file>