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24" r:id="rId2"/>
    <p:sldId id="336" r:id="rId3"/>
    <p:sldId id="344" r:id="rId4"/>
    <p:sldId id="349" r:id="rId5"/>
    <p:sldId id="350" r:id="rId6"/>
    <p:sldId id="351" r:id="rId7"/>
    <p:sldId id="352" r:id="rId8"/>
    <p:sldId id="347"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4" autoAdjust="0"/>
    <p:restoredTop sz="95256" autoAdjust="0"/>
  </p:normalViewPr>
  <p:slideViewPr>
    <p:cSldViewPr>
      <p:cViewPr varScale="1">
        <p:scale>
          <a:sx n="50" d="100"/>
          <a:sy n="50" d="100"/>
        </p:scale>
        <p:origin x="436" y="40"/>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87" d="100"/>
          <a:sy n="87"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Bo Gong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a:t>Bo Gong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Bo Gong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a:t>Bo Gong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a:t>Bo Gong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Bo Gong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802.11-24/1768r0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UL/DL Indication for ELR PPDU</a:t>
            </a:r>
          </a:p>
        </p:txBody>
      </p:sp>
      <p:sp>
        <p:nvSpPr>
          <p:cNvPr id="3074" name="Rectangle 2"/>
          <p:cNvSpPr>
            <a:spLocks noGrp="1" noChangeArrowheads="1"/>
          </p:cNvSpPr>
          <p:nvPr>
            <p:ph type="subTitle" idx="1"/>
          </p:nvPr>
        </p:nvSpPr>
        <p:spPr>
          <a:xfrm>
            <a:off x="1717675" y="159596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sp>
        <p:nvSpPr>
          <p:cNvPr id="6" name="Date Placeholder 3"/>
          <p:cNvSpPr>
            <a:spLocks noGrp="1"/>
          </p:cNvSpPr>
          <p:nvPr>
            <p:ph type="dt" idx="10"/>
          </p:nvPr>
        </p:nvSpPr>
        <p:spPr/>
        <p:txBody>
          <a:bodyPr/>
          <a:lstStyle/>
          <a:p>
            <a:r>
              <a:rPr lang="en-US" altLang="zh-CN" dirty="0"/>
              <a:t>Nov 2024</a:t>
            </a:r>
            <a:endParaRPr lang="en-GB" altLang="zh-CN" dirty="0"/>
          </a:p>
        </p:txBody>
      </p:sp>
      <p:sp>
        <p:nvSpPr>
          <p:cNvPr id="7" name="Footer Placeholder 4"/>
          <p:cNvSpPr>
            <a:spLocks noGrp="1"/>
          </p:cNvSpPr>
          <p:nvPr>
            <p:ph type="ftr" idx="11"/>
          </p:nvPr>
        </p:nvSpPr>
        <p:spPr/>
        <p:txBody>
          <a:bodyPr/>
          <a:lstStyle/>
          <a:p>
            <a:r>
              <a:rPr lang="en-US" dirty="0"/>
              <a:t>Bo Gong </a:t>
            </a:r>
            <a:r>
              <a:rPr lang="en-US" altLang="zh-CN" dirty="0"/>
              <a:t>(Huawei)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28517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803059499"/>
              </p:ext>
            </p:extLst>
          </p:nvPr>
        </p:nvGraphicFramePr>
        <p:xfrm>
          <a:off x="1038097" y="2791208"/>
          <a:ext cx="10115805" cy="1408036"/>
        </p:xfrm>
        <a:graphic>
          <a:graphicData uri="http://schemas.openxmlformats.org/drawingml/2006/table">
            <a:tbl>
              <a:tblPr>
                <a:tableStyleId>{5C22544A-7EE6-4342-B048-85BDC9FD1C3A}</a:tableStyleId>
              </a:tblPr>
              <a:tblGrid>
                <a:gridCol w="1983825">
                  <a:extLst>
                    <a:ext uri="{9D8B030D-6E8A-4147-A177-3AD203B41FA5}">
                      <a16:colId xmlns:a16="http://schemas.microsoft.com/office/drawing/2014/main" val="1982600515"/>
                    </a:ext>
                  </a:extLst>
                </a:gridCol>
                <a:gridCol w="1368152">
                  <a:extLst>
                    <a:ext uri="{9D8B030D-6E8A-4147-A177-3AD203B41FA5}">
                      <a16:colId xmlns:a16="http://schemas.microsoft.com/office/drawing/2014/main" val="2703258511"/>
                    </a:ext>
                  </a:extLst>
                </a:gridCol>
                <a:gridCol w="2440656">
                  <a:extLst>
                    <a:ext uri="{9D8B030D-6E8A-4147-A177-3AD203B41FA5}">
                      <a16:colId xmlns:a16="http://schemas.microsoft.com/office/drawing/2014/main" val="20002"/>
                    </a:ext>
                  </a:extLst>
                </a:gridCol>
                <a:gridCol w="1134957">
                  <a:extLst>
                    <a:ext uri="{9D8B030D-6E8A-4147-A177-3AD203B41FA5}">
                      <a16:colId xmlns:a16="http://schemas.microsoft.com/office/drawing/2014/main" val="20003"/>
                    </a:ext>
                  </a:extLst>
                </a:gridCol>
                <a:gridCol w="3188215">
                  <a:extLst>
                    <a:ext uri="{9D8B030D-6E8A-4147-A177-3AD203B41FA5}">
                      <a16:colId xmlns:a16="http://schemas.microsoft.com/office/drawing/2014/main" val="2006092477"/>
                    </a:ext>
                  </a:extLst>
                </a:gridCol>
              </a:tblGrid>
              <a:tr h="259046">
                <a:tc>
                  <a:txBody>
                    <a:bodyPr/>
                    <a:lstStyle/>
                    <a:p>
                      <a:pPr marL="0" marR="0">
                        <a:lnSpc>
                          <a:spcPct val="110000"/>
                        </a:lnSpc>
                        <a:spcBef>
                          <a:spcPts val="0"/>
                        </a:spcBef>
                        <a:spcAft>
                          <a:spcPts val="0"/>
                        </a:spcAft>
                      </a:pPr>
                      <a:r>
                        <a:rPr lang="en-US" sz="1800" b="1" kern="0" dirty="0">
                          <a:effectLst/>
                          <a:latin typeface="Times New Roman" panose="02020603050405020304" pitchFamily="18"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Affiliations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Email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50299">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Gong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Times New Roman" panose="02020603050405020304" pitchFamily="18" charset="0"/>
                          <a:ea typeface="+mn-ea"/>
                          <a:cs typeface="Times New Roman" panose="02020603050405020304" pitchFamily="18" charset="0"/>
                        </a:rPr>
                        <a:t>Huawei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gongbo8@huawei.com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9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Jian Yu (Ross)</a:t>
                      </a:r>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a:t>ross.yujian@huawei.com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069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Ming 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a:t>ming.gan@huawei.com</a:t>
                      </a:r>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9" name="标题 8"/>
          <p:cNvSpPr>
            <a:spLocks noGrp="1"/>
          </p:cNvSpPr>
          <p:nvPr>
            <p:ph type="title"/>
          </p:nvPr>
        </p:nvSpPr>
        <p:spPr/>
        <p:txBody>
          <a:bodyPr/>
          <a:lstStyle/>
          <a:p>
            <a:r>
              <a:rPr lang="en-US" altLang="zh-CN" dirty="0"/>
              <a:t>Background</a:t>
            </a:r>
            <a:endParaRPr lang="zh-CN" altLang="en-US" dirty="0"/>
          </a:p>
        </p:txBody>
      </p:sp>
      <p:sp>
        <p:nvSpPr>
          <p:cNvPr id="12"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Nov 2024</a:t>
            </a:r>
            <a:endParaRPr lang="en-GB" altLang="zh-CN" sz="1800" b="1" dirty="0">
              <a:solidFill>
                <a:srgbClr val="000000"/>
              </a:solidFill>
              <a:cs typeface="Arial Unicode MS" charset="0"/>
            </a:endParaRPr>
          </a:p>
        </p:txBody>
      </p:sp>
      <p:sp>
        <p:nvSpPr>
          <p:cNvPr id="3" name="文本框 2"/>
          <p:cNvSpPr txBox="1"/>
          <p:nvPr/>
        </p:nvSpPr>
        <p:spPr>
          <a:xfrm>
            <a:off x="878629" y="3257709"/>
            <a:ext cx="10014469" cy="646331"/>
          </a:xfrm>
          <a:prstGeom prst="rect">
            <a:avLst/>
          </a:prstGeom>
          <a:noFill/>
        </p:spPr>
        <p:txBody>
          <a:bodyPr wrap="square" rtlCol="0">
            <a:spAutoFit/>
          </a:bodyPr>
          <a:lstStyle/>
          <a:p>
            <a:pPr marL="342900" indent="-342900">
              <a:buFont typeface="Wingdings" panose="05000000000000000000" pitchFamily="2" charset="2"/>
              <a:buChar char="Ø"/>
            </a:pPr>
            <a:r>
              <a:rPr lang="en-US" altLang="zh-CN" sz="1800" dirty="0">
                <a:solidFill>
                  <a:schemeClr val="tx1"/>
                </a:solidFill>
              </a:rPr>
              <a:t>In ELR PPDU, </a:t>
            </a:r>
            <a:r>
              <a:rPr lang="en-US" altLang="zh-CN" sz="1800" dirty="0">
                <a:solidFill>
                  <a:schemeClr val="tx1"/>
                </a:solidFill>
                <a:latin typeface="Times New Roman" panose="02020603050405020304" pitchFamily="18" charset="0"/>
                <a:cs typeface="Times New Roman" panose="02020603050405020304" pitchFamily="18" charset="0"/>
              </a:rPr>
              <a:t>the BSS color is indicated in the ELR-mark symbol [1] and the UL/DL is indicated in ELR-SIG symbol 1 [2].</a:t>
            </a:r>
            <a:r>
              <a:rPr lang="en-US" altLang="zh-CN" sz="1800" dirty="0">
                <a:solidFill>
                  <a:schemeClr val="tx1"/>
                </a:solidFill>
              </a:rPr>
              <a:t> </a:t>
            </a:r>
            <a:endParaRPr lang="zh-CN" altLang="en-US" sz="1800" dirty="0">
              <a:solidFill>
                <a:schemeClr val="tx1"/>
              </a:solidFill>
            </a:endParaRPr>
          </a:p>
        </p:txBody>
      </p:sp>
      <p:grpSp>
        <p:nvGrpSpPr>
          <p:cNvPr id="40" name="组合 39"/>
          <p:cNvGrpSpPr/>
          <p:nvPr/>
        </p:nvGrpSpPr>
        <p:grpSpPr>
          <a:xfrm>
            <a:off x="2516552" y="4199977"/>
            <a:ext cx="8064896" cy="278601"/>
            <a:chOff x="2022917" y="3289699"/>
            <a:chExt cx="7920880" cy="278601"/>
          </a:xfrm>
        </p:grpSpPr>
        <p:grpSp>
          <p:nvGrpSpPr>
            <p:cNvPr id="41" name="Group 16">
              <a:extLst>
                <a:ext uri="{FF2B5EF4-FFF2-40B4-BE49-F238E27FC236}">
                  <a16:creationId xmlns:a16="http://schemas.microsoft.com/office/drawing/2014/main" id="{5925656D-21C1-4702-A6D7-BB02EA91DC7C}"/>
                </a:ext>
              </a:extLst>
            </p:cNvPr>
            <p:cNvGrpSpPr/>
            <p:nvPr/>
          </p:nvGrpSpPr>
          <p:grpSpPr>
            <a:xfrm>
              <a:off x="2022917" y="3289699"/>
              <a:ext cx="7920880" cy="278600"/>
              <a:chOff x="1757532" y="2082408"/>
              <a:chExt cx="10536705" cy="337253"/>
            </a:xfrm>
          </p:grpSpPr>
          <p:sp>
            <p:nvSpPr>
              <p:cNvPr id="49" name="Rounded Rectangle 56">
                <a:extLst>
                  <a:ext uri="{FF2B5EF4-FFF2-40B4-BE49-F238E27FC236}">
                    <a16:creationId xmlns:a16="http://schemas.microsoft.com/office/drawing/2014/main" id="{DA9A91CD-8C27-425C-A21D-AE7F282DEBB9}"/>
                  </a:ext>
                </a:extLst>
              </p:cNvPr>
              <p:cNvSpPr/>
              <p:nvPr/>
            </p:nvSpPr>
            <p:spPr bwMode="auto">
              <a:xfrm>
                <a:off x="3465516" y="2082499"/>
                <a:ext cx="470243" cy="329127"/>
              </a:xfrm>
              <a:prstGeom prst="roundRect">
                <a:avLst/>
              </a:prstGeom>
              <a:no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L-SIG</a:t>
                </a:r>
              </a:p>
            </p:txBody>
          </p:sp>
          <p:sp>
            <p:nvSpPr>
              <p:cNvPr id="50" name="Rounded Rectangle 63">
                <a:extLst>
                  <a:ext uri="{FF2B5EF4-FFF2-40B4-BE49-F238E27FC236}">
                    <a16:creationId xmlns:a16="http://schemas.microsoft.com/office/drawing/2014/main" id="{E683B5A5-58ED-4F99-A50C-A4A1A7304E8C}"/>
                  </a:ext>
                </a:extLst>
              </p:cNvPr>
              <p:cNvSpPr/>
              <p:nvPr/>
            </p:nvSpPr>
            <p:spPr bwMode="auto">
              <a:xfrm>
                <a:off x="3932066" y="2082408"/>
                <a:ext cx="472260" cy="329127"/>
              </a:xfrm>
              <a:prstGeom prst="roundRect">
                <a:avLst/>
              </a:prstGeom>
              <a:no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RL-SIG</a:t>
                </a:r>
              </a:p>
            </p:txBody>
          </p:sp>
          <p:sp>
            <p:nvSpPr>
              <p:cNvPr id="51" name="Rounded Rectangle 71">
                <a:extLst>
                  <a:ext uri="{FF2B5EF4-FFF2-40B4-BE49-F238E27FC236}">
                    <a16:creationId xmlns:a16="http://schemas.microsoft.com/office/drawing/2014/main" id="{D5695EC6-1566-4414-9D3C-4984C112FA06}"/>
                  </a:ext>
                </a:extLst>
              </p:cNvPr>
              <p:cNvSpPr/>
              <p:nvPr/>
            </p:nvSpPr>
            <p:spPr bwMode="auto">
              <a:xfrm>
                <a:off x="9899531" y="2082498"/>
                <a:ext cx="2394706" cy="337163"/>
              </a:xfrm>
              <a:prstGeom prst="roundRect">
                <a:avLst/>
              </a:prstGeom>
              <a:no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ELR-Data</a:t>
                </a:r>
              </a:p>
            </p:txBody>
          </p:sp>
          <p:sp>
            <p:nvSpPr>
              <p:cNvPr id="52" name="Rounded Rectangle 56">
                <a:extLst>
                  <a:ext uri="{FF2B5EF4-FFF2-40B4-BE49-F238E27FC236}">
                    <a16:creationId xmlns:a16="http://schemas.microsoft.com/office/drawing/2014/main" id="{10BEA277-E365-4418-8AC4-D39951D9A669}"/>
                  </a:ext>
                </a:extLst>
              </p:cNvPr>
              <p:cNvSpPr/>
              <p:nvPr/>
            </p:nvSpPr>
            <p:spPr bwMode="auto">
              <a:xfrm>
                <a:off x="2643883" y="2082499"/>
                <a:ext cx="819618" cy="332457"/>
              </a:xfrm>
              <a:prstGeom prst="roundRect">
                <a:avLst/>
              </a:prstGeom>
              <a:solidFill>
                <a:sysClr val="window" lastClr="FFFFFF"/>
              </a:solid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L-LTF</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3dB</a:t>
                </a:r>
              </a:p>
            </p:txBody>
          </p:sp>
          <p:sp>
            <p:nvSpPr>
              <p:cNvPr id="53" name="Rounded Rectangle 56">
                <a:extLst>
                  <a:ext uri="{FF2B5EF4-FFF2-40B4-BE49-F238E27FC236}">
                    <a16:creationId xmlns:a16="http://schemas.microsoft.com/office/drawing/2014/main" id="{65C6F831-2ADD-484B-8A47-9C5D3FE4ABA2}"/>
                  </a:ext>
                </a:extLst>
              </p:cNvPr>
              <p:cNvSpPr/>
              <p:nvPr/>
            </p:nvSpPr>
            <p:spPr bwMode="auto">
              <a:xfrm>
                <a:off x="1757532" y="2082499"/>
                <a:ext cx="879134" cy="332458"/>
              </a:xfrm>
              <a:prstGeom prst="roundRect">
                <a:avLst/>
              </a:prstGeom>
              <a:no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L-STF</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3dB</a:t>
                </a:r>
              </a:p>
            </p:txBody>
          </p:sp>
        </p:grpSp>
        <p:sp>
          <p:nvSpPr>
            <p:cNvPr id="42" name="Rounded Rectangle 68">
              <a:extLst>
                <a:ext uri="{FF2B5EF4-FFF2-40B4-BE49-F238E27FC236}">
                  <a16:creationId xmlns:a16="http://schemas.microsoft.com/office/drawing/2014/main" id="{D5B95C4F-5AC9-4028-B9B9-AF7EADBA075D}"/>
                </a:ext>
              </a:extLst>
            </p:cNvPr>
            <p:cNvSpPr/>
            <p:nvPr/>
          </p:nvSpPr>
          <p:spPr bwMode="auto">
            <a:xfrm>
              <a:off x="5289247" y="3292022"/>
              <a:ext cx="417249" cy="271739"/>
            </a:xfrm>
            <a:prstGeom prst="roundRect">
              <a:avLst/>
            </a:prstGeom>
            <a:solidFill>
              <a:schemeClr val="accent2">
                <a:lumMod val="40000"/>
                <a:lumOff val="60000"/>
              </a:schemeClr>
            </a:solid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ELR-mark2</a:t>
              </a:r>
            </a:p>
          </p:txBody>
        </p:sp>
        <p:sp>
          <p:nvSpPr>
            <p:cNvPr id="43" name="Rounded Rectangle 68">
              <a:extLst>
                <a:ext uri="{FF2B5EF4-FFF2-40B4-BE49-F238E27FC236}">
                  <a16:creationId xmlns:a16="http://schemas.microsoft.com/office/drawing/2014/main" id="{AFBB4B4A-8A84-4BA1-95AB-058D54094190}"/>
                </a:ext>
              </a:extLst>
            </p:cNvPr>
            <p:cNvSpPr/>
            <p:nvPr/>
          </p:nvSpPr>
          <p:spPr bwMode="auto">
            <a:xfrm>
              <a:off x="4856945" y="3289699"/>
              <a:ext cx="430840" cy="278601"/>
            </a:xfrm>
            <a:prstGeom prst="roundRect">
              <a:avLst/>
            </a:prstGeom>
            <a:solidFill>
              <a:schemeClr val="accent2">
                <a:lumMod val="40000"/>
                <a:lumOff val="60000"/>
              </a:schemeClr>
            </a:solid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ELR-mark1</a:t>
              </a:r>
            </a:p>
          </p:txBody>
        </p:sp>
        <p:sp>
          <p:nvSpPr>
            <p:cNvPr id="44" name="Rounded Rectangle 63">
              <a:extLst>
                <a:ext uri="{FF2B5EF4-FFF2-40B4-BE49-F238E27FC236}">
                  <a16:creationId xmlns:a16="http://schemas.microsoft.com/office/drawing/2014/main" id="{E9D232AF-A3D0-4C7B-AFEB-BB071AB66D11}"/>
                </a:ext>
              </a:extLst>
            </p:cNvPr>
            <p:cNvSpPr/>
            <p:nvPr/>
          </p:nvSpPr>
          <p:spPr bwMode="auto">
            <a:xfrm>
              <a:off x="5706497" y="3292133"/>
              <a:ext cx="479272" cy="271887"/>
            </a:xfrm>
            <a:prstGeom prst="roundRect">
              <a:avLst/>
            </a:prstGeom>
            <a:no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ELR-STF</a:t>
              </a:r>
            </a:p>
          </p:txBody>
        </p:sp>
        <p:sp>
          <p:nvSpPr>
            <p:cNvPr id="45" name="Rounded Rectangle 63">
              <a:extLst>
                <a:ext uri="{FF2B5EF4-FFF2-40B4-BE49-F238E27FC236}">
                  <a16:creationId xmlns:a16="http://schemas.microsoft.com/office/drawing/2014/main" id="{32E2FE6A-41AC-4FD0-A84B-160EFB9D225B}"/>
                </a:ext>
              </a:extLst>
            </p:cNvPr>
            <p:cNvSpPr/>
            <p:nvPr/>
          </p:nvSpPr>
          <p:spPr bwMode="auto">
            <a:xfrm>
              <a:off x="6185769" y="3294567"/>
              <a:ext cx="701770" cy="271887"/>
            </a:xfrm>
            <a:prstGeom prst="roundRect">
              <a:avLst/>
            </a:prstGeom>
            <a:no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ELR-LTF</a:t>
              </a:r>
            </a:p>
          </p:txBody>
        </p:sp>
        <p:sp>
          <p:nvSpPr>
            <p:cNvPr id="46" name="Rounded Rectangle 63">
              <a:extLst>
                <a:ext uri="{FF2B5EF4-FFF2-40B4-BE49-F238E27FC236}">
                  <a16:creationId xmlns:a16="http://schemas.microsoft.com/office/drawing/2014/main" id="{2DAFD2EF-74E6-48A3-84BE-DE371F8B027C}"/>
                </a:ext>
              </a:extLst>
            </p:cNvPr>
            <p:cNvSpPr/>
            <p:nvPr/>
          </p:nvSpPr>
          <p:spPr bwMode="auto">
            <a:xfrm>
              <a:off x="6887539" y="3292131"/>
              <a:ext cx="1256058" cy="271887"/>
            </a:xfrm>
            <a:prstGeom prst="roundRect">
              <a:avLst/>
            </a:prstGeom>
            <a:solidFill>
              <a:schemeClr val="accent2">
                <a:lumMod val="40000"/>
                <a:lumOff val="60000"/>
              </a:schemeClr>
            </a:solid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ELR-SIG</a:t>
              </a:r>
            </a:p>
          </p:txBody>
        </p:sp>
        <p:sp>
          <p:nvSpPr>
            <p:cNvPr id="47" name="Rounded Rectangle 63">
              <a:extLst>
                <a:ext uri="{FF2B5EF4-FFF2-40B4-BE49-F238E27FC236}">
                  <a16:creationId xmlns:a16="http://schemas.microsoft.com/office/drawing/2014/main" id="{79E16BA5-7395-49B6-8B5E-3271E529A666}"/>
                </a:ext>
              </a:extLst>
            </p:cNvPr>
            <p:cNvSpPr/>
            <p:nvPr/>
          </p:nvSpPr>
          <p:spPr bwMode="auto">
            <a:xfrm>
              <a:off x="4010227" y="3290653"/>
              <a:ext cx="441580" cy="271887"/>
            </a:xfrm>
            <a:prstGeom prst="roundRect">
              <a:avLst/>
            </a:prstGeom>
            <a:no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U-SIG1</a:t>
              </a:r>
            </a:p>
          </p:txBody>
        </p:sp>
        <p:sp>
          <p:nvSpPr>
            <p:cNvPr id="48" name="Rounded Rectangle 63">
              <a:extLst>
                <a:ext uri="{FF2B5EF4-FFF2-40B4-BE49-F238E27FC236}">
                  <a16:creationId xmlns:a16="http://schemas.microsoft.com/office/drawing/2014/main" id="{F1344E89-8413-46D4-8685-C6BF7ADA3A8C}"/>
                </a:ext>
              </a:extLst>
            </p:cNvPr>
            <p:cNvSpPr/>
            <p:nvPr/>
          </p:nvSpPr>
          <p:spPr bwMode="auto">
            <a:xfrm>
              <a:off x="4446387" y="3290653"/>
              <a:ext cx="409096" cy="271887"/>
            </a:xfrm>
            <a:prstGeom prst="roundRect">
              <a:avLst/>
            </a:prstGeom>
            <a:noFill/>
            <a:ln w="12700">
              <a:solidFill>
                <a:sysClr val="windowText" lastClr="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75"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U-SIG2</a:t>
              </a:r>
            </a:p>
          </p:txBody>
        </p:sp>
      </p:grpSp>
      <p:sp>
        <p:nvSpPr>
          <p:cNvPr id="2" name="文本框 1"/>
          <p:cNvSpPr txBox="1"/>
          <p:nvPr/>
        </p:nvSpPr>
        <p:spPr>
          <a:xfrm>
            <a:off x="914401" y="1844824"/>
            <a:ext cx="10006135" cy="646331"/>
          </a:xfrm>
          <a:prstGeom prst="rect">
            <a:avLst/>
          </a:prstGeom>
          <a:noFill/>
        </p:spPr>
        <p:txBody>
          <a:bodyPr wrap="square" rtlCol="0">
            <a:spAutoFit/>
          </a:bodyPr>
          <a:lstStyle/>
          <a:p>
            <a:pPr marL="342900" indent="-342900">
              <a:buFont typeface="Wingdings" panose="05000000000000000000" pitchFamily="2" charset="2"/>
              <a:buChar char="Ø"/>
            </a:pPr>
            <a:r>
              <a:rPr lang="en-US" altLang="zh-CN" sz="1800" dirty="0">
                <a:solidFill>
                  <a:schemeClr val="tx1"/>
                </a:solidFill>
              </a:rPr>
              <a:t>In EHT PPDU, </a:t>
            </a:r>
            <a:r>
              <a:rPr lang="en-US" altLang="zh-CN" sz="1800" dirty="0">
                <a:solidFill>
                  <a:schemeClr val="tx1"/>
                </a:solidFill>
                <a:latin typeface="Times New Roman" panose="02020603050405020304" pitchFamily="18" charset="0"/>
                <a:cs typeface="Times New Roman" panose="02020603050405020304" pitchFamily="18" charset="0"/>
              </a:rPr>
              <a:t>there exist BSS color sub-field and UL/DL sub-field in U-SIG to filter the packets out of the preferred BSS and direction.</a:t>
            </a:r>
          </a:p>
        </p:txBody>
      </p:sp>
      <p:grpSp>
        <p:nvGrpSpPr>
          <p:cNvPr id="54" name="组合 53"/>
          <p:cNvGrpSpPr/>
          <p:nvPr/>
        </p:nvGrpSpPr>
        <p:grpSpPr>
          <a:xfrm>
            <a:off x="2516552" y="2688017"/>
            <a:ext cx="6318521" cy="251887"/>
            <a:chOff x="1256981" y="4254412"/>
            <a:chExt cx="9071177" cy="143638"/>
          </a:xfrm>
        </p:grpSpPr>
        <p:sp>
          <p:nvSpPr>
            <p:cNvPr id="55" name="Rounded Rectangle 56">
              <a:extLst>
                <a:ext uri="{FF2B5EF4-FFF2-40B4-BE49-F238E27FC236}">
                  <a16:creationId xmlns:a16="http://schemas.microsoft.com/office/drawing/2014/main" id="{1B0A741D-2595-3D96-93A7-1F255346A7F7}"/>
                </a:ext>
              </a:extLst>
            </p:cNvPr>
            <p:cNvSpPr/>
            <p:nvPr/>
          </p:nvSpPr>
          <p:spPr bwMode="auto">
            <a:xfrm>
              <a:off x="2628581" y="4260890"/>
              <a:ext cx="685800" cy="137160"/>
            </a:xfrm>
            <a:prstGeom prst="roundRect">
              <a:avLst/>
            </a:prstGeom>
            <a:no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L-SIG</a:t>
              </a:r>
            </a:p>
          </p:txBody>
        </p:sp>
        <p:sp>
          <p:nvSpPr>
            <p:cNvPr id="56" name="Rounded Rectangle 60">
              <a:extLst>
                <a:ext uri="{FF2B5EF4-FFF2-40B4-BE49-F238E27FC236}">
                  <a16:creationId xmlns:a16="http://schemas.microsoft.com/office/drawing/2014/main" id="{F6C085C4-514E-4E7C-4D04-3566883E5F0A}"/>
                </a:ext>
              </a:extLst>
            </p:cNvPr>
            <p:cNvSpPr/>
            <p:nvPr/>
          </p:nvSpPr>
          <p:spPr bwMode="auto">
            <a:xfrm>
              <a:off x="5371781" y="4260890"/>
              <a:ext cx="923699" cy="137160"/>
            </a:xfrm>
            <a:prstGeom prst="roundRect">
              <a:avLst>
                <a:gd name="adj" fmla="val 11492"/>
              </a:avLst>
            </a:prstGeom>
            <a:no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EHT-SIGs</a:t>
              </a:r>
            </a:p>
          </p:txBody>
        </p:sp>
        <p:sp>
          <p:nvSpPr>
            <p:cNvPr id="57" name="Rounded Rectangle 63">
              <a:extLst>
                <a:ext uri="{FF2B5EF4-FFF2-40B4-BE49-F238E27FC236}">
                  <a16:creationId xmlns:a16="http://schemas.microsoft.com/office/drawing/2014/main" id="{528A69C3-FA3D-32D0-4B49-E76FCBFCD9CB}"/>
                </a:ext>
              </a:extLst>
            </p:cNvPr>
            <p:cNvSpPr/>
            <p:nvPr/>
          </p:nvSpPr>
          <p:spPr bwMode="auto">
            <a:xfrm>
              <a:off x="3314381" y="4260890"/>
              <a:ext cx="685800" cy="137160"/>
            </a:xfrm>
            <a:prstGeom prst="roundRect">
              <a:avLst/>
            </a:prstGeom>
            <a:no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RL-SIG</a:t>
              </a:r>
            </a:p>
          </p:txBody>
        </p:sp>
        <p:sp>
          <p:nvSpPr>
            <p:cNvPr id="58" name="Rounded Rectangle 71">
              <a:extLst>
                <a:ext uri="{FF2B5EF4-FFF2-40B4-BE49-F238E27FC236}">
                  <a16:creationId xmlns:a16="http://schemas.microsoft.com/office/drawing/2014/main" id="{19BBF599-D862-1632-589E-37B209089826}"/>
                </a:ext>
              </a:extLst>
            </p:cNvPr>
            <p:cNvSpPr/>
            <p:nvPr/>
          </p:nvSpPr>
          <p:spPr bwMode="auto">
            <a:xfrm>
              <a:off x="4000181" y="4260890"/>
              <a:ext cx="685800" cy="137160"/>
            </a:xfrm>
            <a:prstGeom prst="roundRect">
              <a:avLst/>
            </a:prstGeom>
            <a:solidFill>
              <a:schemeClr val="accent2">
                <a:lumMod val="40000"/>
                <a:lumOff val="60000"/>
              </a:schemeClr>
            </a:solid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U-SIG1</a:t>
              </a:r>
            </a:p>
          </p:txBody>
        </p:sp>
        <p:sp>
          <p:nvSpPr>
            <p:cNvPr id="59" name="Rounded Rectangle 68">
              <a:extLst>
                <a:ext uri="{FF2B5EF4-FFF2-40B4-BE49-F238E27FC236}">
                  <a16:creationId xmlns:a16="http://schemas.microsoft.com/office/drawing/2014/main" id="{38C40A5D-5765-A394-FAA2-89E4FABFB50D}"/>
                </a:ext>
              </a:extLst>
            </p:cNvPr>
            <p:cNvSpPr/>
            <p:nvPr/>
          </p:nvSpPr>
          <p:spPr bwMode="auto">
            <a:xfrm>
              <a:off x="4685981" y="4260890"/>
              <a:ext cx="685800" cy="137160"/>
            </a:xfrm>
            <a:prstGeom prst="roundRect">
              <a:avLst/>
            </a:prstGeom>
            <a:no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U-SIG2</a:t>
              </a:r>
            </a:p>
          </p:txBody>
        </p:sp>
        <p:sp>
          <p:nvSpPr>
            <p:cNvPr id="60" name="Rounded Rectangle 53">
              <a:extLst>
                <a:ext uri="{FF2B5EF4-FFF2-40B4-BE49-F238E27FC236}">
                  <a16:creationId xmlns:a16="http://schemas.microsoft.com/office/drawing/2014/main" id="{51F6B2AA-11F3-99A6-5993-C2A753AC1029}"/>
                </a:ext>
              </a:extLst>
            </p:cNvPr>
            <p:cNvSpPr/>
            <p:nvPr/>
          </p:nvSpPr>
          <p:spPr bwMode="auto">
            <a:xfrm>
              <a:off x="8223659" y="4254412"/>
              <a:ext cx="1811206" cy="137160"/>
            </a:xfrm>
            <a:prstGeom prst="roundRect">
              <a:avLst>
                <a:gd name="adj" fmla="val 6531"/>
              </a:avLst>
            </a:prstGeom>
            <a:solidFill>
              <a:srgbClr val="FFFFFF"/>
            </a:solid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Data</a:t>
              </a:r>
            </a:p>
          </p:txBody>
        </p:sp>
        <p:sp>
          <p:nvSpPr>
            <p:cNvPr id="61" name="Rounded Rectangle 56">
              <a:extLst>
                <a:ext uri="{FF2B5EF4-FFF2-40B4-BE49-F238E27FC236}">
                  <a16:creationId xmlns:a16="http://schemas.microsoft.com/office/drawing/2014/main" id="{1D79B8AF-EF8B-092B-61DF-7CC6BB114419}"/>
                </a:ext>
              </a:extLst>
            </p:cNvPr>
            <p:cNvSpPr/>
            <p:nvPr/>
          </p:nvSpPr>
          <p:spPr bwMode="auto">
            <a:xfrm>
              <a:off x="1942781" y="4260890"/>
              <a:ext cx="685800" cy="137160"/>
            </a:xfrm>
            <a:prstGeom prst="roundRect">
              <a:avLst/>
            </a:prstGeom>
            <a:solidFill>
              <a:srgbClr val="FFFFFF"/>
            </a:solid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L-LTF</a:t>
              </a:r>
            </a:p>
          </p:txBody>
        </p:sp>
        <p:sp>
          <p:nvSpPr>
            <p:cNvPr id="62" name="Rounded Rectangle 56">
              <a:extLst>
                <a:ext uri="{FF2B5EF4-FFF2-40B4-BE49-F238E27FC236}">
                  <a16:creationId xmlns:a16="http://schemas.microsoft.com/office/drawing/2014/main" id="{AE64B90C-A4A9-7202-DB71-1972DB4AF270}"/>
                </a:ext>
              </a:extLst>
            </p:cNvPr>
            <p:cNvSpPr/>
            <p:nvPr/>
          </p:nvSpPr>
          <p:spPr bwMode="auto">
            <a:xfrm>
              <a:off x="1256981" y="4260890"/>
              <a:ext cx="685800" cy="137160"/>
            </a:xfrm>
            <a:prstGeom prst="roundRect">
              <a:avLst/>
            </a:prstGeom>
            <a:solidFill>
              <a:srgbClr val="FFFFFF"/>
            </a:solid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L-STF</a:t>
              </a:r>
            </a:p>
          </p:txBody>
        </p:sp>
        <p:sp>
          <p:nvSpPr>
            <p:cNvPr id="63" name="Rounded Rectangle 60">
              <a:extLst>
                <a:ext uri="{FF2B5EF4-FFF2-40B4-BE49-F238E27FC236}">
                  <a16:creationId xmlns:a16="http://schemas.microsoft.com/office/drawing/2014/main" id="{3CE2A4E5-248F-3994-3597-181EAAEC5086}"/>
                </a:ext>
              </a:extLst>
            </p:cNvPr>
            <p:cNvSpPr/>
            <p:nvPr/>
          </p:nvSpPr>
          <p:spPr bwMode="auto">
            <a:xfrm>
              <a:off x="7192809" y="4255915"/>
              <a:ext cx="1021029" cy="137160"/>
            </a:xfrm>
            <a:prstGeom prst="roundRect">
              <a:avLst>
                <a:gd name="adj" fmla="val 11492"/>
              </a:avLst>
            </a:prstGeom>
            <a:solidFill>
              <a:srgbClr val="FFFFFF"/>
            </a:solid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EHT-LTFs</a:t>
              </a:r>
            </a:p>
          </p:txBody>
        </p:sp>
        <p:sp>
          <p:nvSpPr>
            <p:cNvPr id="64" name="Rounded Rectangle 60">
              <a:extLst>
                <a:ext uri="{FF2B5EF4-FFF2-40B4-BE49-F238E27FC236}">
                  <a16:creationId xmlns:a16="http://schemas.microsoft.com/office/drawing/2014/main" id="{65B9EF5C-A3CE-69D6-A2FD-F7E7CF8F7283}"/>
                </a:ext>
              </a:extLst>
            </p:cNvPr>
            <p:cNvSpPr/>
            <p:nvPr/>
          </p:nvSpPr>
          <p:spPr bwMode="auto">
            <a:xfrm>
              <a:off x="6295481" y="4260890"/>
              <a:ext cx="887505" cy="137160"/>
            </a:xfrm>
            <a:prstGeom prst="roundRect">
              <a:avLst>
                <a:gd name="adj" fmla="val 11492"/>
              </a:avLst>
            </a:prstGeom>
            <a:solidFill>
              <a:srgbClr val="FFFFFF"/>
            </a:solid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EHT-STF</a:t>
              </a:r>
            </a:p>
          </p:txBody>
        </p:sp>
        <p:sp>
          <p:nvSpPr>
            <p:cNvPr id="65" name="Rounded Rectangle 53">
              <a:extLst>
                <a:ext uri="{FF2B5EF4-FFF2-40B4-BE49-F238E27FC236}">
                  <a16:creationId xmlns:a16="http://schemas.microsoft.com/office/drawing/2014/main" id="{81D80243-0427-93CF-4246-E342C600A2D4}"/>
                </a:ext>
              </a:extLst>
            </p:cNvPr>
            <p:cNvSpPr/>
            <p:nvPr/>
          </p:nvSpPr>
          <p:spPr bwMode="auto">
            <a:xfrm>
              <a:off x="10042246" y="4254412"/>
              <a:ext cx="285912" cy="137160"/>
            </a:xfrm>
            <a:prstGeom prst="roundRect">
              <a:avLst>
                <a:gd name="adj" fmla="val 6531"/>
              </a:avLst>
            </a:prstGeom>
            <a:solidFill>
              <a:srgbClr val="FFFFFF"/>
            </a:solidFill>
            <a:ln w="12700">
              <a:solidFill>
                <a:srgbClr val="000000"/>
              </a:solidFill>
              <a:prstDash val="soli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PE</a:t>
              </a:r>
            </a:p>
          </p:txBody>
        </p:sp>
      </p:grpSp>
      <p:sp>
        <p:nvSpPr>
          <p:cNvPr id="6" name="文本框 5"/>
          <p:cNvSpPr txBox="1"/>
          <p:nvPr/>
        </p:nvSpPr>
        <p:spPr>
          <a:xfrm>
            <a:off x="878629" y="4668120"/>
            <a:ext cx="10292053" cy="1200329"/>
          </a:xfrm>
          <a:prstGeom prst="rect">
            <a:avLst/>
          </a:prstGeom>
          <a:noFill/>
        </p:spPr>
        <p:txBody>
          <a:bodyPr wrap="square" rtlCol="0">
            <a:spAutoFit/>
          </a:bodyPr>
          <a:lstStyle/>
          <a:p>
            <a:pPr marL="342900" indent="-342900">
              <a:buFont typeface="Wingdings" panose="05000000000000000000" pitchFamily="2" charset="2"/>
              <a:buChar char="Ø"/>
            </a:pPr>
            <a:r>
              <a:rPr lang="en-US" altLang="zh-CN" sz="1800" dirty="0">
                <a:solidFill>
                  <a:schemeClr val="tx1"/>
                </a:solidFill>
                <a:latin typeface="+mn-lt"/>
              </a:rPr>
              <a:t>Note that </a:t>
            </a:r>
            <a:r>
              <a:rPr lang="en-US" altLang="zh-CN" sz="1800" dirty="0">
                <a:solidFill>
                  <a:schemeClr val="tx1"/>
                </a:solidFill>
                <a:latin typeface="+mn-lt"/>
                <a:cs typeface="Times New Roman" panose="02020603050405020304" pitchFamily="18" charset="0"/>
              </a:rPr>
              <a:t>for EHT-PPDU, the packet filtering of UL/DL is before the EHT-STF/EHT-LTF; Whilst for ELR-PPDU, the packet filtering of UL/DL is after the ELR-STF/ELR-LTF. In this proposal, a way of </a:t>
            </a:r>
            <a:r>
              <a:rPr lang="en-US" altLang="zh-CN" sz="1800" dirty="0">
                <a:solidFill>
                  <a:schemeClr val="tx1"/>
                </a:solidFill>
                <a:cs typeface="Times New Roman" panose="02020603050405020304" pitchFamily="18" charset="0"/>
              </a:rPr>
              <a:t>UL/DL</a:t>
            </a:r>
            <a:r>
              <a:rPr lang="en-US" altLang="zh-CN" sz="1800" dirty="0">
                <a:solidFill>
                  <a:schemeClr val="tx1"/>
                </a:solidFill>
                <a:latin typeface="+mn-lt"/>
                <a:cs typeface="Times New Roman" panose="02020603050405020304" pitchFamily="18" charset="0"/>
              </a:rPr>
              <a:t> indication in ELR-mark field is proposed to filter the packets earlier and improve the power saving for ELR STAs.</a:t>
            </a:r>
            <a:endParaRPr lang="zh-CN" altLang="en-US" sz="1800" dirty="0">
              <a:solidFill>
                <a:schemeClr val="tx1"/>
              </a:solidFill>
              <a:latin typeface="+mn-lt"/>
            </a:endParaRPr>
          </a:p>
        </p:txBody>
      </p:sp>
    </p:spTree>
    <p:extLst>
      <p:ext uri="{BB962C8B-B14F-4D97-AF65-F5344CB8AC3E}">
        <p14:creationId xmlns:p14="http://schemas.microsoft.com/office/powerpoint/2010/main" val="218108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10"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Nov 2024</a:t>
            </a:r>
            <a:endParaRPr lang="en-GB" altLang="zh-CN" sz="1800" b="1" dirty="0">
              <a:solidFill>
                <a:srgbClr val="000000"/>
              </a:solidFill>
              <a:cs typeface="Arial Unicode MS" charset="0"/>
            </a:endParaRPr>
          </a:p>
        </p:txBody>
      </p:sp>
      <p:sp>
        <p:nvSpPr>
          <p:cNvPr id="12" name="文本框 11"/>
          <p:cNvSpPr txBox="1"/>
          <p:nvPr/>
        </p:nvSpPr>
        <p:spPr>
          <a:xfrm>
            <a:off x="951768" y="980728"/>
            <a:ext cx="10406352" cy="584775"/>
          </a:xfrm>
          <a:prstGeom prst="rect">
            <a:avLst/>
          </a:prstGeom>
          <a:noFill/>
        </p:spPr>
        <p:txBody>
          <a:bodyPr wrap="square" rtlCol="0">
            <a:spAutoFit/>
          </a:bodyPr>
          <a:lstStyle/>
          <a:p>
            <a:pPr algn="ctr" eaLnBrk="1" hangingPunct="1"/>
            <a:r>
              <a:rPr lang="en-US" altLang="zh-CN" sz="3200" b="1" dirty="0">
                <a:solidFill>
                  <a:srgbClr val="000000"/>
                </a:solidFill>
                <a:latin typeface="+mj-lt"/>
                <a:ea typeface="+mj-ea"/>
                <a:cs typeface="+mj-cs"/>
              </a:rPr>
              <a:t>Proposed UL/DL indication in ELR-mark field</a:t>
            </a:r>
            <a:endParaRPr lang="zh-CN" altLang="en-US" sz="3200" b="1" dirty="0">
              <a:solidFill>
                <a:srgbClr val="000000"/>
              </a:solidFill>
              <a:latin typeface="+mj-lt"/>
              <a:ea typeface="+mj-ea"/>
              <a:cs typeface="+mj-cs"/>
            </a:endParaRPr>
          </a:p>
        </p:txBody>
      </p:sp>
      <mc:AlternateContent xmlns:mc="http://schemas.openxmlformats.org/markup-compatibility/2006" xmlns:a14="http://schemas.microsoft.com/office/drawing/2010/main">
        <mc:Choice Requires="a14">
          <p:sp>
            <p:nvSpPr>
              <p:cNvPr id="13" name="文本框 12"/>
              <p:cNvSpPr txBox="1"/>
              <p:nvPr/>
            </p:nvSpPr>
            <p:spPr>
              <a:xfrm>
                <a:off x="1487488" y="2031911"/>
                <a:ext cx="9073008" cy="2331985"/>
              </a:xfrm>
              <a:prstGeom prst="rect">
                <a:avLst/>
              </a:prstGeom>
              <a:noFill/>
            </p:spPr>
            <p:txBody>
              <a:bodyPr wrap="square" rtlCol="0">
                <a:spAutoFit/>
              </a:bodyPr>
              <a:lstStyle/>
              <a:p>
                <a:pPr marL="342900" indent="-342900">
                  <a:buFont typeface="Wingdings" panose="05000000000000000000" pitchFamily="2" charset="2"/>
                  <a:buChar char="u"/>
                </a:pPr>
                <a:r>
                  <a:rPr lang="en-US" altLang="zh-CN" sz="1800" dirty="0">
                    <a:solidFill>
                      <a:schemeClr val="tx1"/>
                    </a:solidFill>
                    <a:latin typeface="+mn-lt"/>
                  </a:rPr>
                  <a:t>In the current design in ref [1], </a:t>
                </a:r>
                <a:r>
                  <a:rPr lang="en-US" altLang="zh-CN" sz="1800" dirty="0">
                    <a:solidFill>
                      <a:schemeClr val="tx1"/>
                    </a:solidFill>
                    <a:latin typeface="+mn-lt"/>
                    <a:cs typeface="Times New Roman" panose="02020603050405020304" pitchFamily="18" charset="0"/>
                  </a:rPr>
                  <a:t>ELR-Mark Field carries a sequence with length 96. There are 64 orthogonal sequences formulating a matrix </a:t>
                </a:r>
                <a14:m>
                  <m:oMath xmlns:m="http://schemas.openxmlformats.org/officeDocument/2006/math">
                    <m:sSub>
                      <m:sSubPr>
                        <m:ctrlPr>
                          <a:rPr lang="en-US" altLang="zh-CN" sz="1800" i="1">
                            <a:solidFill>
                              <a:schemeClr val="tx1"/>
                            </a:solidFill>
                            <a:latin typeface="Cambria Math" panose="02040503050406030204" pitchFamily="18" charset="0"/>
                            <a:cs typeface="Times New Roman" panose="02020603050405020304" pitchFamily="18" charset="0"/>
                          </a:rPr>
                        </m:ctrlPr>
                      </m:sSubPr>
                      <m:e>
                        <m:acc>
                          <m:accPr>
                            <m:chr m:val="́"/>
                            <m:ctrlPr>
                              <a:rPr lang="en-US" altLang="zh-CN" sz="1800" i="1">
                                <a:solidFill>
                                  <a:schemeClr val="tx1"/>
                                </a:solidFill>
                                <a:latin typeface="Cambria Math" panose="02040503050406030204" pitchFamily="18" charset="0"/>
                                <a:cs typeface="Times New Roman" panose="02020603050405020304" pitchFamily="18" charset="0"/>
                              </a:rPr>
                            </m:ctrlPr>
                          </m:accPr>
                          <m:e>
                            <m:r>
                              <a:rPr lang="en-US" altLang="zh-CN" sz="1800" i="1">
                                <a:solidFill>
                                  <a:schemeClr val="tx1"/>
                                </a:solidFill>
                                <a:latin typeface="Cambria Math" panose="02040503050406030204" pitchFamily="18" charset="0"/>
                                <a:cs typeface="Times New Roman" panose="02020603050405020304" pitchFamily="18" charset="0"/>
                              </a:rPr>
                              <m:t>𝐻</m:t>
                            </m:r>
                          </m:e>
                        </m:acc>
                      </m:e>
                      <m:sub>
                        <m:r>
                          <a:rPr lang="en-US" altLang="zh-CN" sz="1800" i="1">
                            <a:solidFill>
                              <a:schemeClr val="tx1"/>
                            </a:solidFill>
                            <a:latin typeface="Cambria Math" panose="02040503050406030204" pitchFamily="18" charset="0"/>
                            <a:cs typeface="Times New Roman" panose="02020603050405020304" pitchFamily="18" charset="0"/>
                          </a:rPr>
                          <m:t>64</m:t>
                        </m:r>
                        <m:r>
                          <a:rPr lang="en-US" altLang="zh-CN" sz="18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×96</m:t>
                        </m:r>
                      </m:sub>
                    </m:sSub>
                  </m:oMath>
                </a14:m>
                <a:r>
                  <a:rPr lang="en-US" altLang="zh-CN" sz="1800" dirty="0">
                    <a:solidFill>
                      <a:schemeClr val="tx1"/>
                    </a:solidFill>
                    <a:latin typeface="+mn-lt"/>
                    <a:cs typeface="Times New Roman" panose="02020603050405020304" pitchFamily="18" charset="0"/>
                  </a:rPr>
                  <a:t> to indicate BSS Color with 6 bits.</a:t>
                </a:r>
              </a:p>
              <a:p>
                <a:endParaRPr lang="en-US" altLang="zh-CN" sz="1800" dirty="0">
                  <a:solidFill>
                    <a:schemeClr val="tx1"/>
                  </a:solidFill>
                  <a:latin typeface="+mn-lt"/>
                  <a:cs typeface="Times New Roman" panose="02020603050405020304" pitchFamily="18" charset="0"/>
                </a:endParaRPr>
              </a:p>
              <a:p>
                <a:endParaRPr lang="en-US" altLang="zh-CN" sz="1800" dirty="0">
                  <a:solidFill>
                    <a:schemeClr val="tx1"/>
                  </a:solidFill>
                  <a:latin typeface="+mn-lt"/>
                  <a:cs typeface="Times New Roman" panose="02020603050405020304" pitchFamily="18" charset="0"/>
                </a:endParaRPr>
              </a:p>
              <a:p>
                <a:pPr marL="342900" indent="-342900">
                  <a:buFont typeface="Wingdings" panose="05000000000000000000" pitchFamily="2" charset="2"/>
                  <a:buChar char="u"/>
                </a:pPr>
                <a:r>
                  <a:rPr lang="en-US" altLang="zh-CN" sz="1800" dirty="0">
                    <a:solidFill>
                      <a:schemeClr val="tx1"/>
                    </a:solidFill>
                    <a:latin typeface="+mn-lt"/>
                    <a:cs typeface="Times New Roman" panose="02020603050405020304" pitchFamily="18" charset="0"/>
                  </a:rPr>
                  <a:t>The UL/DL indication can also be carried in ELR-mark field as the following way.</a:t>
                </a:r>
              </a:p>
              <a:p>
                <a:endParaRPr lang="en-US" altLang="zh-CN" sz="1800" dirty="0">
                  <a:solidFill>
                    <a:schemeClr val="tx1"/>
                  </a:solidFill>
                  <a:latin typeface="+mn-lt"/>
                  <a:cs typeface="Times New Roman" panose="02020603050405020304" pitchFamily="18" charset="0"/>
                </a:endParaRPr>
              </a:p>
              <a:p>
                <a:pPr marL="1085850" lvl="1" indent="-342900">
                  <a:buFont typeface="Arial" panose="020B0604020202020204" pitchFamily="34" charset="0"/>
                  <a:buChar char="•"/>
                </a:pPr>
                <a:r>
                  <a:rPr lang="en-US" altLang="zh-CN" sz="1800" dirty="0">
                    <a:solidFill>
                      <a:schemeClr val="tx1"/>
                    </a:solidFill>
                    <a:latin typeface="+mn-lt"/>
                    <a:cs typeface="Times New Roman" panose="02020603050405020304" pitchFamily="18" charset="0"/>
                  </a:rPr>
                  <a:t>For UL transmission, one row of </a:t>
                </a:r>
                <a14:m>
                  <m:oMath xmlns:m="http://schemas.openxmlformats.org/officeDocument/2006/math">
                    <m:sSub>
                      <m:sSubPr>
                        <m:ctrlPr>
                          <a:rPr lang="en-US" altLang="zh-CN" sz="1800" i="1">
                            <a:solidFill>
                              <a:schemeClr val="tx1"/>
                            </a:solidFill>
                            <a:latin typeface="Cambria Math" panose="02040503050406030204" pitchFamily="18" charset="0"/>
                            <a:cs typeface="Times New Roman" panose="02020603050405020304" pitchFamily="18" charset="0"/>
                          </a:rPr>
                        </m:ctrlPr>
                      </m:sSubPr>
                      <m:e>
                        <m:acc>
                          <m:accPr>
                            <m:chr m:val="́"/>
                            <m:ctrlPr>
                              <a:rPr lang="en-US" altLang="zh-CN" sz="1800" i="1">
                                <a:solidFill>
                                  <a:schemeClr val="tx1"/>
                                </a:solidFill>
                                <a:latin typeface="Cambria Math" panose="02040503050406030204" pitchFamily="18" charset="0"/>
                                <a:cs typeface="Times New Roman" panose="02020603050405020304" pitchFamily="18" charset="0"/>
                              </a:rPr>
                            </m:ctrlPr>
                          </m:accPr>
                          <m:e>
                            <m:r>
                              <a:rPr lang="en-US" altLang="zh-CN" sz="1800" i="1">
                                <a:solidFill>
                                  <a:schemeClr val="tx1"/>
                                </a:solidFill>
                                <a:latin typeface="Cambria Math" panose="02040503050406030204" pitchFamily="18" charset="0"/>
                                <a:cs typeface="Times New Roman" panose="02020603050405020304" pitchFamily="18" charset="0"/>
                              </a:rPr>
                              <m:t>𝐻</m:t>
                            </m:r>
                          </m:e>
                        </m:acc>
                      </m:e>
                      <m:sub>
                        <m:r>
                          <a:rPr lang="en-US" altLang="zh-CN" sz="1800" i="1">
                            <a:solidFill>
                              <a:schemeClr val="tx1"/>
                            </a:solidFill>
                            <a:latin typeface="Cambria Math" panose="02040503050406030204" pitchFamily="18" charset="0"/>
                            <a:cs typeface="Times New Roman" panose="02020603050405020304" pitchFamily="18" charset="0"/>
                          </a:rPr>
                          <m:t>64</m:t>
                        </m:r>
                        <m:r>
                          <a:rPr lang="en-US" altLang="zh-CN" sz="18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×96</m:t>
                        </m:r>
                      </m:sub>
                    </m:sSub>
                  </m:oMath>
                </a14:m>
                <a:r>
                  <a:rPr lang="en-US" altLang="zh-CN" sz="1800" dirty="0">
                    <a:solidFill>
                      <a:schemeClr val="tx1"/>
                    </a:solidFill>
                    <a:latin typeface="+mn-lt"/>
                    <a:cs typeface="Times New Roman" panose="02020603050405020304" pitchFamily="18" charset="0"/>
                  </a:rPr>
                  <a:t> will be carried in ELR Mark field.</a:t>
                </a:r>
              </a:p>
              <a:p>
                <a:pPr marL="1085850" lvl="1" indent="-342900">
                  <a:buFont typeface="Arial" panose="020B0604020202020204" pitchFamily="34" charset="0"/>
                  <a:buChar char="•"/>
                </a:pPr>
                <a:r>
                  <a:rPr lang="en-US" altLang="zh-CN" sz="1800" dirty="0">
                    <a:solidFill>
                      <a:schemeClr val="tx1"/>
                    </a:solidFill>
                    <a:latin typeface="+mn-lt"/>
                    <a:cs typeface="Times New Roman" panose="02020603050405020304" pitchFamily="18" charset="0"/>
                  </a:rPr>
                  <a:t>For DL transmission, one row of -</a:t>
                </a:r>
                <a14:m>
                  <m:oMath xmlns:m="http://schemas.openxmlformats.org/officeDocument/2006/math">
                    <m:sSub>
                      <m:sSubPr>
                        <m:ctrlPr>
                          <a:rPr lang="en-US" altLang="zh-CN" sz="1800" i="1">
                            <a:solidFill>
                              <a:schemeClr val="tx1"/>
                            </a:solidFill>
                            <a:latin typeface="Cambria Math" panose="02040503050406030204" pitchFamily="18" charset="0"/>
                            <a:cs typeface="Times New Roman" panose="02020603050405020304" pitchFamily="18" charset="0"/>
                          </a:rPr>
                        </m:ctrlPr>
                      </m:sSubPr>
                      <m:e>
                        <m:acc>
                          <m:accPr>
                            <m:chr m:val="́"/>
                            <m:ctrlPr>
                              <a:rPr lang="en-US" altLang="zh-CN" sz="1800" i="1">
                                <a:solidFill>
                                  <a:schemeClr val="tx1"/>
                                </a:solidFill>
                                <a:latin typeface="Cambria Math" panose="02040503050406030204" pitchFamily="18" charset="0"/>
                                <a:cs typeface="Times New Roman" panose="02020603050405020304" pitchFamily="18" charset="0"/>
                              </a:rPr>
                            </m:ctrlPr>
                          </m:accPr>
                          <m:e>
                            <m:r>
                              <a:rPr lang="en-US" altLang="zh-CN" sz="1800" i="1">
                                <a:solidFill>
                                  <a:schemeClr val="tx1"/>
                                </a:solidFill>
                                <a:latin typeface="Cambria Math" panose="02040503050406030204" pitchFamily="18" charset="0"/>
                                <a:cs typeface="Times New Roman" panose="02020603050405020304" pitchFamily="18" charset="0"/>
                              </a:rPr>
                              <m:t>𝐻</m:t>
                            </m:r>
                          </m:e>
                        </m:acc>
                      </m:e>
                      <m:sub>
                        <m:r>
                          <a:rPr lang="en-US" altLang="zh-CN" sz="1800" i="1">
                            <a:solidFill>
                              <a:schemeClr val="tx1"/>
                            </a:solidFill>
                            <a:latin typeface="Cambria Math" panose="02040503050406030204" pitchFamily="18" charset="0"/>
                            <a:cs typeface="Times New Roman" panose="02020603050405020304" pitchFamily="18" charset="0"/>
                          </a:rPr>
                          <m:t>64</m:t>
                        </m:r>
                        <m:r>
                          <a:rPr lang="en-US" altLang="zh-CN" sz="18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×96</m:t>
                        </m:r>
                      </m:sub>
                    </m:sSub>
                  </m:oMath>
                </a14:m>
                <a:r>
                  <a:rPr lang="en-US" altLang="zh-CN" sz="1800" dirty="0">
                    <a:solidFill>
                      <a:schemeClr val="tx1"/>
                    </a:solidFill>
                    <a:latin typeface="+mn-lt"/>
                    <a:cs typeface="Times New Roman" panose="02020603050405020304" pitchFamily="18" charset="0"/>
                  </a:rPr>
                  <a:t> will be carried in ELR Mark field.</a:t>
                </a:r>
              </a:p>
            </p:txBody>
          </p:sp>
        </mc:Choice>
        <mc:Fallback xmlns="">
          <p:sp>
            <p:nvSpPr>
              <p:cNvPr id="13" name="文本框 12"/>
              <p:cNvSpPr txBox="1">
                <a:spLocks noRot="1" noChangeAspect="1" noMove="1" noResize="1" noEditPoints="1" noAdjustHandles="1" noChangeArrowheads="1" noChangeShapeType="1" noTextEdit="1"/>
              </p:cNvSpPr>
              <p:nvPr/>
            </p:nvSpPr>
            <p:spPr>
              <a:xfrm>
                <a:off x="1487488" y="2031911"/>
                <a:ext cx="9073008" cy="2331985"/>
              </a:xfrm>
              <a:prstGeom prst="rect">
                <a:avLst/>
              </a:prstGeom>
              <a:blipFill rotWithShape="0">
                <a:blip r:embed="rId2"/>
                <a:stretch>
                  <a:fillRect l="-403" t="-1305" r="-470" b="-313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17631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Performance Analysis</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914401" y="1949371"/>
                <a:ext cx="10361084" cy="2095870"/>
              </a:xfrm>
            </p:spPr>
            <p:txBody>
              <a:bodyPr/>
              <a:lstStyle/>
              <a:p>
                <a:pPr>
                  <a:buFont typeface="Wingdings" panose="05000000000000000000" pitchFamily="2" charset="2"/>
                  <a:buChar char="Ø"/>
                </a:pPr>
                <a:r>
                  <a:rPr lang="en-US" altLang="zh-CN" sz="1800" b="0" dirty="0"/>
                  <a:t>The false alarm rate of the ELR PPDU identification may be affected by the Hamming Distance of the candidate sequences set. Based on the following analysis, it can be seen that the Hamming Distance of </a:t>
                </a:r>
                <a14:m>
                  <m:oMath xmlns:m="http://schemas.openxmlformats.org/officeDocument/2006/math">
                    <m:d>
                      <m:dPr>
                        <m:begChr m:val="["/>
                        <m:endChr m:val="]"/>
                        <m:ctrlPr>
                          <a:rPr lang="en-US" altLang="zh-CN" sz="1800" b="0" i="1">
                            <a:latin typeface="Cambria Math" panose="02040503050406030204" pitchFamily="18" charset="0"/>
                            <a:cs typeface="Times New Roman" panose="02020603050405020304" pitchFamily="18" charset="0"/>
                          </a:rPr>
                        </m:ctrlPr>
                      </m:dPr>
                      <m:e>
                        <m:m>
                          <m:mPr>
                            <m:mcs>
                              <m:mc>
                                <m:mcPr>
                                  <m:count m:val="1"/>
                                  <m:mcJc m:val="center"/>
                                </m:mcPr>
                              </m:mc>
                            </m:mcs>
                            <m:ctrlPr>
                              <a:rPr lang="en-US" altLang="zh-CN" sz="1800" b="0" i="1">
                                <a:latin typeface="Cambria Math" panose="02040503050406030204" pitchFamily="18" charset="0"/>
                                <a:cs typeface="Times New Roman" panose="02020603050405020304" pitchFamily="18" charset="0"/>
                              </a:rPr>
                            </m:ctrlPr>
                          </m:mPr>
                          <m:mr>
                            <m:e>
                              <m:sSub>
                                <m:sSubPr>
                                  <m:ctrlPr>
                                    <a:rPr lang="en-US" altLang="zh-CN" sz="1800" b="0" i="1">
                                      <a:latin typeface="Cambria Math" panose="02040503050406030204" pitchFamily="18" charset="0"/>
                                      <a:cs typeface="Times New Roman" panose="02020603050405020304" pitchFamily="18" charset="0"/>
                                    </a:rPr>
                                  </m:ctrlPr>
                                </m:sSubPr>
                                <m:e>
                                  <m:acc>
                                    <m:accPr>
                                      <m:chr m:val="́"/>
                                      <m:ctrlPr>
                                        <a:rPr lang="en-US" altLang="zh-CN" sz="1800" b="0" i="1">
                                          <a:latin typeface="Cambria Math" panose="02040503050406030204" pitchFamily="18" charset="0"/>
                                          <a:cs typeface="Times New Roman" panose="02020603050405020304" pitchFamily="18" charset="0"/>
                                        </a:rPr>
                                      </m:ctrlPr>
                                    </m:accPr>
                                    <m:e>
                                      <m:r>
                                        <a:rPr lang="en-US" altLang="zh-CN" sz="1800" b="0" i="1">
                                          <a:latin typeface="Cambria Math" panose="02040503050406030204" pitchFamily="18" charset="0"/>
                                          <a:cs typeface="Times New Roman" panose="02020603050405020304" pitchFamily="18" charset="0"/>
                                        </a:rPr>
                                        <m:t>𝐻</m:t>
                                      </m:r>
                                    </m:e>
                                  </m:acc>
                                </m:e>
                                <m:sub>
                                  <m:r>
                                    <a:rPr lang="en-US" altLang="zh-CN" sz="1800" b="0" i="1">
                                      <a:latin typeface="Cambria Math" panose="02040503050406030204" pitchFamily="18" charset="0"/>
                                      <a:cs typeface="Times New Roman" panose="02020603050405020304" pitchFamily="18" charset="0"/>
                                    </a:rPr>
                                    <m:t>64</m:t>
                                  </m:r>
                                  <m:r>
                                    <a:rPr lang="en-US" altLang="zh-CN" sz="1800" b="0" i="1">
                                      <a:latin typeface="Cambria Math" panose="02040503050406030204" pitchFamily="18" charset="0"/>
                                      <a:ea typeface="Cambria Math" panose="02040503050406030204" pitchFamily="18" charset="0"/>
                                      <a:cs typeface="Times New Roman" panose="02020603050405020304" pitchFamily="18" charset="0"/>
                                    </a:rPr>
                                    <m:t>×96</m:t>
                                  </m:r>
                                </m:sub>
                              </m:sSub>
                            </m:e>
                          </m:mr>
                          <m:mr>
                            <m:e>
                              <m:r>
                                <a:rPr lang="en-US" altLang="zh-CN" sz="1800" b="0" i="1">
                                  <a:latin typeface="Cambria Math" panose="02040503050406030204" pitchFamily="18" charset="0"/>
                                  <a:cs typeface="Times New Roman" panose="02020603050405020304" pitchFamily="18" charset="0"/>
                                </a:rPr>
                                <m:t>−</m:t>
                              </m:r>
                              <m:sSub>
                                <m:sSubPr>
                                  <m:ctrlPr>
                                    <a:rPr lang="en-US" altLang="zh-CN" sz="1800" b="0" i="1">
                                      <a:latin typeface="Cambria Math" panose="02040503050406030204" pitchFamily="18" charset="0"/>
                                      <a:cs typeface="Times New Roman" panose="02020603050405020304" pitchFamily="18" charset="0"/>
                                    </a:rPr>
                                  </m:ctrlPr>
                                </m:sSubPr>
                                <m:e>
                                  <m:acc>
                                    <m:accPr>
                                      <m:chr m:val="́"/>
                                      <m:ctrlPr>
                                        <a:rPr lang="en-US" altLang="zh-CN" sz="1800" b="0" i="1">
                                          <a:latin typeface="Cambria Math" panose="02040503050406030204" pitchFamily="18" charset="0"/>
                                          <a:cs typeface="Times New Roman" panose="02020603050405020304" pitchFamily="18" charset="0"/>
                                        </a:rPr>
                                      </m:ctrlPr>
                                    </m:accPr>
                                    <m:e>
                                      <m:r>
                                        <a:rPr lang="en-US" altLang="zh-CN" sz="1800" b="0" i="1">
                                          <a:latin typeface="Cambria Math" panose="02040503050406030204" pitchFamily="18" charset="0"/>
                                          <a:cs typeface="Times New Roman" panose="02020603050405020304" pitchFamily="18" charset="0"/>
                                        </a:rPr>
                                        <m:t>𝐻</m:t>
                                      </m:r>
                                    </m:e>
                                  </m:acc>
                                </m:e>
                                <m:sub>
                                  <m:r>
                                    <a:rPr lang="en-US" altLang="zh-CN" sz="1800" b="0" i="1">
                                      <a:latin typeface="Cambria Math" panose="02040503050406030204" pitchFamily="18" charset="0"/>
                                      <a:cs typeface="Times New Roman" panose="02020603050405020304" pitchFamily="18" charset="0"/>
                                    </a:rPr>
                                    <m:t>64</m:t>
                                  </m:r>
                                  <m:r>
                                    <a:rPr lang="en-US" altLang="zh-CN" sz="1800" b="0" i="1">
                                      <a:latin typeface="Cambria Math" panose="02040503050406030204" pitchFamily="18" charset="0"/>
                                      <a:ea typeface="Cambria Math" panose="02040503050406030204" pitchFamily="18" charset="0"/>
                                      <a:cs typeface="Times New Roman" panose="02020603050405020304" pitchFamily="18" charset="0"/>
                                    </a:rPr>
                                    <m:t>×96</m:t>
                                  </m:r>
                                </m:sub>
                              </m:sSub>
                            </m:e>
                          </m:mr>
                        </m:m>
                      </m:e>
                    </m:d>
                  </m:oMath>
                </a14:m>
                <a:r>
                  <a:rPr lang="zh-CN" altLang="en-US" sz="1800" b="0" dirty="0"/>
                  <a:t> </a:t>
                </a:r>
                <a:r>
                  <a:rPr lang="en-US" altLang="zh-CN" sz="1800" b="0" dirty="0"/>
                  <a:t>isn’t smaller than </a:t>
                </a:r>
                <a14:m>
                  <m:oMath xmlns:m="http://schemas.openxmlformats.org/officeDocument/2006/math">
                    <m:sSub>
                      <m:sSubPr>
                        <m:ctrlPr>
                          <a:rPr lang="en-US" altLang="zh-CN" sz="1800" b="0" i="1">
                            <a:latin typeface="Cambria Math" panose="02040503050406030204" pitchFamily="18" charset="0"/>
                            <a:cs typeface="Times New Roman" panose="02020603050405020304" pitchFamily="18" charset="0"/>
                          </a:rPr>
                        </m:ctrlPr>
                      </m:sSubPr>
                      <m:e>
                        <m:acc>
                          <m:accPr>
                            <m:chr m:val="́"/>
                            <m:ctrlPr>
                              <a:rPr lang="en-US" altLang="zh-CN" sz="1800" b="0" i="1">
                                <a:latin typeface="Cambria Math" panose="02040503050406030204" pitchFamily="18" charset="0"/>
                                <a:cs typeface="Times New Roman" panose="02020603050405020304" pitchFamily="18" charset="0"/>
                              </a:rPr>
                            </m:ctrlPr>
                          </m:accPr>
                          <m:e>
                            <m:r>
                              <a:rPr lang="en-US" altLang="zh-CN" sz="1800" b="0" i="1">
                                <a:latin typeface="Cambria Math" panose="02040503050406030204" pitchFamily="18" charset="0"/>
                                <a:cs typeface="Times New Roman" panose="02020603050405020304" pitchFamily="18" charset="0"/>
                              </a:rPr>
                              <m:t>𝐻</m:t>
                            </m:r>
                          </m:e>
                        </m:acc>
                      </m:e>
                      <m:sub>
                        <m:r>
                          <a:rPr lang="en-US" altLang="zh-CN" sz="1800" b="0" i="1">
                            <a:latin typeface="Cambria Math" panose="02040503050406030204" pitchFamily="18" charset="0"/>
                            <a:cs typeface="Times New Roman" panose="02020603050405020304" pitchFamily="18" charset="0"/>
                          </a:rPr>
                          <m:t>64</m:t>
                        </m:r>
                        <m:r>
                          <a:rPr lang="en-US" altLang="zh-CN" sz="1800" b="0" i="1">
                            <a:latin typeface="Cambria Math" panose="02040503050406030204" pitchFamily="18" charset="0"/>
                            <a:ea typeface="Cambria Math" panose="02040503050406030204" pitchFamily="18" charset="0"/>
                            <a:cs typeface="Times New Roman" panose="02020603050405020304" pitchFamily="18" charset="0"/>
                          </a:rPr>
                          <m:t>×96</m:t>
                        </m:r>
                      </m:sub>
                    </m:sSub>
                    <m:r>
                      <a:rPr lang="en-US" altLang="zh-CN" sz="1800" b="0" i="0" smtClean="0">
                        <a:latin typeface="Cambria Math" panose="02040503050406030204" pitchFamily="18" charset="0"/>
                        <a:ea typeface="Cambria Math" panose="02040503050406030204" pitchFamily="18" charset="0"/>
                        <a:cs typeface="Times New Roman" panose="02020603050405020304" pitchFamily="18" charset="0"/>
                      </a:rPr>
                      <m:t>.</m:t>
                    </m:r>
                  </m:oMath>
                </a14:m>
                <a:r>
                  <a:rPr lang="zh-CN" altLang="en-US" sz="1800" b="0" dirty="0"/>
                  <a:t> </a:t>
                </a:r>
                <a:r>
                  <a:rPr lang="en-US" altLang="zh-CN" sz="1800" b="0" dirty="0"/>
                  <a:t>Thus, the false alarm rate won’t be increased. </a:t>
                </a:r>
              </a:p>
              <a:p>
                <a:pPr marL="0" indent="0"/>
                <a:endParaRPr lang="en-US" altLang="zh-CN" sz="1800" b="0" dirty="0"/>
              </a:p>
              <a:p>
                <a:pPr marL="685800" lvl="1">
                  <a:buFont typeface="Arial" panose="020B0604020202020204" pitchFamily="34" charset="0"/>
                  <a:buChar char="•"/>
                </a:pPr>
                <a:r>
                  <a:rPr lang="en-US" altLang="zh-CN" sz="1400" dirty="0">
                    <a:latin typeface="Times New Roman" panose="02020603050405020304" pitchFamily="18" charset="0"/>
                    <a:cs typeface="Times New Roman" panose="02020603050405020304" pitchFamily="18" charset="0"/>
                  </a:rPr>
                  <a:t>Rows of  </a:t>
                </a:r>
                <a14:m>
                  <m:oMath xmlns:m="http://schemas.openxmlformats.org/officeDocument/2006/math">
                    <m:sSub>
                      <m:sSubPr>
                        <m:ctrlPr>
                          <a:rPr lang="en-US" altLang="zh-CN" sz="1400" i="1">
                            <a:latin typeface="Cambria Math" panose="02040503050406030204" pitchFamily="18" charset="0"/>
                            <a:cs typeface="Times New Roman" panose="02020603050405020304" pitchFamily="18" charset="0"/>
                          </a:rPr>
                        </m:ctrlPr>
                      </m:sSubPr>
                      <m:e>
                        <m:acc>
                          <m:accPr>
                            <m:chr m:val="́"/>
                            <m:ctrlPr>
                              <a:rPr lang="en-US" altLang="zh-CN" sz="1400" i="1">
                                <a:latin typeface="Cambria Math" panose="02040503050406030204" pitchFamily="18" charset="0"/>
                                <a:cs typeface="Times New Roman" panose="02020603050405020304" pitchFamily="18" charset="0"/>
                              </a:rPr>
                            </m:ctrlPr>
                          </m:accPr>
                          <m:e>
                            <m:r>
                              <a:rPr lang="en-US" altLang="zh-CN" sz="1400" i="1">
                                <a:latin typeface="Cambria Math" panose="02040503050406030204" pitchFamily="18" charset="0"/>
                                <a:cs typeface="Times New Roman" panose="02020603050405020304" pitchFamily="18" charset="0"/>
                              </a:rPr>
                              <m:t>𝐻</m:t>
                            </m:r>
                          </m:e>
                        </m:acc>
                      </m:e>
                      <m:sub>
                        <m:r>
                          <a:rPr lang="en-US" altLang="zh-CN" sz="1400" i="1">
                            <a:latin typeface="Cambria Math" panose="02040503050406030204" pitchFamily="18" charset="0"/>
                            <a:cs typeface="Times New Roman" panose="02020603050405020304" pitchFamily="18" charset="0"/>
                          </a:rPr>
                          <m:t>64</m:t>
                        </m:r>
                        <m:r>
                          <a:rPr lang="en-US" altLang="zh-CN" sz="1400" i="1">
                            <a:latin typeface="Cambria Math" panose="02040503050406030204" pitchFamily="18" charset="0"/>
                            <a:ea typeface="Cambria Math" panose="02040503050406030204" pitchFamily="18" charset="0"/>
                            <a:cs typeface="Times New Roman" panose="02020603050405020304" pitchFamily="18" charset="0"/>
                          </a:rPr>
                          <m:t>×96</m:t>
                        </m:r>
                      </m:sub>
                    </m:sSub>
                  </m:oMath>
                </a14:m>
                <a:r>
                  <a:rPr lang="en-US" altLang="zh-CN" sz="1400" dirty="0">
                    <a:latin typeface="Times New Roman" panose="02020603050405020304" pitchFamily="18" charset="0"/>
                    <a:cs typeface="Times New Roman" panose="02020603050405020304" pitchFamily="18" charset="0"/>
                  </a:rPr>
                  <a:t> are orthogonal. The Hamming distance between any two rows is 48.</a:t>
                </a:r>
              </a:p>
              <a:p>
                <a:pPr marL="685800" lvl="1">
                  <a:buFont typeface="Arial" panose="020B0604020202020204" pitchFamily="34" charset="0"/>
                  <a:buChar char="•"/>
                </a:pPr>
                <a:r>
                  <a:rPr lang="en-US" altLang="zh-CN" sz="1400" dirty="0">
                    <a:latin typeface="Times New Roman" panose="02020603050405020304" pitchFamily="18" charset="0"/>
                    <a:cs typeface="Times New Roman" panose="02020603050405020304" pitchFamily="18" charset="0"/>
                  </a:rPr>
                  <a:t>For the matrix </a:t>
                </a:r>
                <a14:m>
                  <m:oMath xmlns:m="http://schemas.openxmlformats.org/officeDocument/2006/math">
                    <m:d>
                      <m:dPr>
                        <m:begChr m:val="["/>
                        <m:endChr m:val="]"/>
                        <m:ctrlPr>
                          <a:rPr lang="en-US" altLang="zh-CN" sz="1400" i="1">
                            <a:latin typeface="Cambria Math" panose="02040503050406030204" pitchFamily="18" charset="0"/>
                            <a:cs typeface="Times New Roman" panose="02020603050405020304" pitchFamily="18" charset="0"/>
                          </a:rPr>
                        </m:ctrlPr>
                      </m:dPr>
                      <m:e>
                        <m:m>
                          <m:mPr>
                            <m:mcs>
                              <m:mc>
                                <m:mcPr>
                                  <m:count m:val="1"/>
                                  <m:mcJc m:val="center"/>
                                </m:mcPr>
                              </m:mc>
                            </m:mcs>
                            <m:ctrlPr>
                              <a:rPr lang="en-US" altLang="zh-CN" sz="1400" i="1">
                                <a:latin typeface="Cambria Math" panose="02040503050406030204" pitchFamily="18" charset="0"/>
                                <a:cs typeface="Times New Roman" panose="02020603050405020304" pitchFamily="18" charset="0"/>
                              </a:rPr>
                            </m:ctrlPr>
                          </m:mPr>
                          <m:mr>
                            <m:e>
                              <m:sSub>
                                <m:sSubPr>
                                  <m:ctrlPr>
                                    <a:rPr lang="en-US" altLang="zh-CN" sz="1400" i="1">
                                      <a:latin typeface="Cambria Math" panose="02040503050406030204" pitchFamily="18" charset="0"/>
                                      <a:cs typeface="Times New Roman" panose="02020603050405020304" pitchFamily="18" charset="0"/>
                                    </a:rPr>
                                  </m:ctrlPr>
                                </m:sSubPr>
                                <m:e>
                                  <m:acc>
                                    <m:accPr>
                                      <m:chr m:val="́"/>
                                      <m:ctrlPr>
                                        <a:rPr lang="en-US" altLang="zh-CN" sz="1400" i="1">
                                          <a:latin typeface="Cambria Math" panose="02040503050406030204" pitchFamily="18" charset="0"/>
                                          <a:cs typeface="Times New Roman" panose="02020603050405020304" pitchFamily="18" charset="0"/>
                                        </a:rPr>
                                      </m:ctrlPr>
                                    </m:accPr>
                                    <m:e>
                                      <m:r>
                                        <a:rPr lang="en-US" altLang="zh-CN" sz="1400" i="1">
                                          <a:latin typeface="Cambria Math" panose="02040503050406030204" pitchFamily="18" charset="0"/>
                                          <a:cs typeface="Times New Roman" panose="02020603050405020304" pitchFamily="18" charset="0"/>
                                        </a:rPr>
                                        <m:t>𝐻</m:t>
                                      </m:r>
                                    </m:e>
                                  </m:acc>
                                </m:e>
                                <m:sub>
                                  <m:r>
                                    <a:rPr lang="en-US" altLang="zh-CN" sz="1400" i="1">
                                      <a:latin typeface="Cambria Math" panose="02040503050406030204" pitchFamily="18" charset="0"/>
                                      <a:cs typeface="Times New Roman" panose="02020603050405020304" pitchFamily="18" charset="0"/>
                                    </a:rPr>
                                    <m:t>64</m:t>
                                  </m:r>
                                  <m:r>
                                    <a:rPr lang="en-US" altLang="zh-CN" sz="1400" i="1">
                                      <a:latin typeface="Cambria Math" panose="02040503050406030204" pitchFamily="18" charset="0"/>
                                      <a:ea typeface="Cambria Math" panose="02040503050406030204" pitchFamily="18" charset="0"/>
                                      <a:cs typeface="Times New Roman" panose="02020603050405020304" pitchFamily="18" charset="0"/>
                                    </a:rPr>
                                    <m:t>×96</m:t>
                                  </m:r>
                                </m:sub>
                              </m:sSub>
                            </m:e>
                          </m:mr>
                          <m:mr>
                            <m:e>
                              <m:r>
                                <a:rPr lang="en-US" altLang="zh-CN" sz="1400" i="1">
                                  <a:latin typeface="Cambria Math" panose="02040503050406030204" pitchFamily="18" charset="0"/>
                                  <a:cs typeface="Times New Roman" panose="02020603050405020304" pitchFamily="18" charset="0"/>
                                </a:rPr>
                                <m:t>−</m:t>
                              </m:r>
                              <m:sSub>
                                <m:sSubPr>
                                  <m:ctrlPr>
                                    <a:rPr lang="en-US" altLang="zh-CN" sz="1400" i="1">
                                      <a:latin typeface="Cambria Math" panose="02040503050406030204" pitchFamily="18" charset="0"/>
                                      <a:cs typeface="Times New Roman" panose="02020603050405020304" pitchFamily="18" charset="0"/>
                                    </a:rPr>
                                  </m:ctrlPr>
                                </m:sSubPr>
                                <m:e>
                                  <m:acc>
                                    <m:accPr>
                                      <m:chr m:val="́"/>
                                      <m:ctrlPr>
                                        <a:rPr lang="en-US" altLang="zh-CN" sz="1400" i="1">
                                          <a:latin typeface="Cambria Math" panose="02040503050406030204" pitchFamily="18" charset="0"/>
                                          <a:cs typeface="Times New Roman" panose="02020603050405020304" pitchFamily="18" charset="0"/>
                                        </a:rPr>
                                      </m:ctrlPr>
                                    </m:accPr>
                                    <m:e>
                                      <m:r>
                                        <a:rPr lang="en-US" altLang="zh-CN" sz="1400" i="1">
                                          <a:latin typeface="Cambria Math" panose="02040503050406030204" pitchFamily="18" charset="0"/>
                                          <a:cs typeface="Times New Roman" panose="02020603050405020304" pitchFamily="18" charset="0"/>
                                        </a:rPr>
                                        <m:t>𝐻</m:t>
                                      </m:r>
                                    </m:e>
                                  </m:acc>
                                </m:e>
                                <m:sub>
                                  <m:r>
                                    <a:rPr lang="en-US" altLang="zh-CN" sz="1400" i="1">
                                      <a:latin typeface="Cambria Math" panose="02040503050406030204" pitchFamily="18" charset="0"/>
                                      <a:cs typeface="Times New Roman" panose="02020603050405020304" pitchFamily="18" charset="0"/>
                                    </a:rPr>
                                    <m:t>64</m:t>
                                  </m:r>
                                  <m:r>
                                    <a:rPr lang="en-US" altLang="zh-CN" sz="1400" i="1">
                                      <a:latin typeface="Cambria Math" panose="02040503050406030204" pitchFamily="18" charset="0"/>
                                      <a:ea typeface="Cambria Math" panose="02040503050406030204" pitchFamily="18" charset="0"/>
                                      <a:cs typeface="Times New Roman" panose="02020603050405020304" pitchFamily="18" charset="0"/>
                                    </a:rPr>
                                    <m:t>×96</m:t>
                                  </m:r>
                                </m:sub>
                              </m:sSub>
                            </m:e>
                          </m:mr>
                        </m:m>
                      </m:e>
                    </m:d>
                  </m:oMath>
                </a14:m>
                <a:r>
                  <a:rPr lang="en-US" altLang="zh-CN" sz="1400" dirty="0">
                    <a:latin typeface="Times New Roman" panose="02020603050405020304" pitchFamily="18" charset="0"/>
                    <a:cs typeface="Times New Roman" panose="02020603050405020304" pitchFamily="18" charset="0"/>
                  </a:rPr>
                  <a:t>, the Hamming distance between any two rows isn’t smaller than 48.</a:t>
                </a:r>
                <a:r>
                  <a:rPr lang="en-US" altLang="zh-CN" sz="1400" b="0" dirty="0"/>
                  <a:t>	</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914401" y="1949371"/>
                <a:ext cx="10361084" cy="2095870"/>
              </a:xfrm>
              <a:blipFill rotWithShape="0">
                <a:blip r:embed="rId2"/>
                <a:stretch>
                  <a:fillRect l="-353" t="-1744" b="-15116"/>
                </a:stretch>
              </a:blipFill>
            </p:spPr>
            <p:txBody>
              <a:bodyPr/>
              <a:lstStyle/>
              <a:p>
                <a:r>
                  <a:rPr lang="zh-CN" altLang="en-US">
                    <a:noFill/>
                  </a:rPr>
                  <a:t> </a:t>
                </a:r>
              </a:p>
            </p:txBody>
          </p:sp>
        </mc:Fallback>
      </mc:AlternateContent>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Nov 2024</a:t>
            </a:r>
            <a:endParaRPr lang="en-GB" altLang="zh-CN" sz="1800" b="1" dirty="0">
              <a:solidFill>
                <a:srgbClr val="000000"/>
              </a:solidFill>
              <a:cs typeface="Arial Unicode MS" charset="0"/>
            </a:endParaRPr>
          </a:p>
        </p:txBody>
      </p:sp>
      <mc:AlternateContent xmlns:mc="http://schemas.openxmlformats.org/markup-compatibility/2006" xmlns:a14="http://schemas.microsoft.com/office/drawing/2010/main">
        <mc:Choice Requires="a14">
          <p:graphicFrame>
            <p:nvGraphicFramePr>
              <p:cNvPr id="8" name="表格 7"/>
              <p:cNvGraphicFramePr>
                <a:graphicFrameLocks noGrp="1"/>
              </p:cNvGraphicFramePr>
              <p:nvPr>
                <p:extLst>
                  <p:ext uri="{D42A27DB-BD31-4B8C-83A1-F6EECF244321}">
                    <p14:modId xmlns:p14="http://schemas.microsoft.com/office/powerpoint/2010/main" val="1522665932"/>
                  </p:ext>
                </p:extLst>
              </p:nvPr>
            </p:nvGraphicFramePr>
            <p:xfrm>
              <a:off x="1789258" y="4581128"/>
              <a:ext cx="8712968" cy="730880"/>
            </p:xfrm>
            <a:graphic>
              <a:graphicData uri="http://schemas.openxmlformats.org/drawingml/2006/table">
                <a:tbl>
                  <a:tblPr firstRow="1" bandRow="1"/>
                  <a:tblGrid>
                    <a:gridCol w="1714454">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2966066">
                      <a:extLst>
                        <a:ext uri="{9D8B030D-6E8A-4147-A177-3AD203B41FA5}">
                          <a16:colId xmlns:a16="http://schemas.microsoft.com/office/drawing/2014/main" val="20003"/>
                        </a:ext>
                      </a:extLst>
                    </a:gridCol>
                  </a:tblGrid>
                  <a:tr h="36004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endParaRPr lang="zh-CN" altLang="en-US" sz="1200" dirty="0">
                            <a:latin typeface="+mn-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The </a:t>
                          </a:r>
                          <a:r>
                            <a:rPr kumimoji="0" lang="en-US" altLang="zh-CN" sz="1200" b="0" i="1"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j</a:t>
                          </a: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a:t>
                          </a:r>
                          <a:r>
                            <a:rPr kumimoji="0" lang="en-US" altLang="zh-CN" sz="1200" b="0" i="0" u="none" strike="noStrike" kern="1200" cap="none" spc="0" normalizeH="0" baseline="0" noProof="0" dirty="0" err="1">
                              <a:ln>
                                <a:noFill/>
                              </a:ln>
                              <a:solidFill>
                                <a:prstClr val="black"/>
                              </a:solidFill>
                              <a:effectLst/>
                              <a:uLnTx/>
                              <a:uFillTx/>
                              <a:latin typeface="+mn-lt"/>
                              <a:ea typeface="+mn-ea"/>
                              <a:cs typeface="Times New Roman" panose="02020603050405020304" pitchFamily="18" charset="0"/>
                            </a:rPr>
                            <a:t>th</a:t>
                          </a: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 row of </a:t>
                          </a:r>
                          <a14:m>
                            <m:oMath xmlns:m="http://schemas.openxmlformats.org/officeDocument/2006/math">
                              <m:sSub>
                                <m:sSubPr>
                                  <m:ctrlPr>
                                    <a:rPr kumimoji="0" lang="en-US" altLang="zh-CN" sz="12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sSubPr>
                                <m:e>
                                  <m:acc>
                                    <m:accPr>
                                      <m:chr m:val="́"/>
                                      <m:ctrlP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accPr>
                                    <m:e>
                                      <m: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𝐻</m:t>
                                      </m:r>
                                    </m:e>
                                  </m:acc>
                                </m:e>
                                <m:sub>
                                  <m: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64</m:t>
                                  </m:r>
                                  <m: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×96</m:t>
                                  </m:r>
                                </m:sub>
                              </m:sSub>
                            </m:oMath>
                          </a14:m>
                          <a:r>
                            <a:rPr kumimoji="0" lang="zh-CN" altLang="en-US"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a:t>
                          </a:r>
                          <a14:m>
                            <m:oMath xmlns:m="http://schemas.openxmlformats.org/officeDocument/2006/math">
                              <m:r>
                                <a:rPr kumimoji="0" lang="en-US" altLang="zh-CN" sz="1200" b="0" i="1" u="none" strike="noStrike" kern="1200" cap="none" spc="0" normalizeH="0" baseline="0" noProof="0" dirty="0" smtClean="0">
                                  <a:ln>
                                    <a:noFill/>
                                  </a:ln>
                                  <a:solidFill>
                                    <a:prstClr val="black"/>
                                  </a:solidFill>
                                  <a:effectLst/>
                                  <a:uLnTx/>
                                  <a:uFillTx/>
                                  <a:latin typeface="Cambria Math" panose="02040503050406030204" pitchFamily="18" charset="0"/>
                                  <a:ea typeface="+mn-ea"/>
                                  <a:cs typeface="Times New Roman" panose="02020603050405020304" pitchFamily="18" charset="0"/>
                                </a:rPr>
                                <m:t>𝑖</m:t>
                              </m:r>
                              <m:r>
                                <a:rPr kumimoji="0" lang="en-US" altLang="zh-CN" sz="1200" b="0" i="1" u="none" strike="noStrike" kern="1200" cap="none" spc="0" normalizeH="0" baseline="0" noProof="0" dirty="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r>
                                <a:rPr kumimoji="0" lang="en-US" altLang="zh-CN" sz="1200" b="0" i="1" u="none" strike="noStrike" kern="1200" cap="none" spc="0" normalizeH="0" baseline="0" noProof="0" dirty="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𝑗</m:t>
                              </m:r>
                            </m:oMath>
                          </a14:m>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a:t>
                          </a:r>
                          <a:endParaRPr kumimoji="0" lang="zh-CN" altLang="en-US"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The </a:t>
                          </a:r>
                          <a:r>
                            <a:rPr kumimoji="0" lang="en-US" altLang="zh-CN" sz="1200" b="0" i="1"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i</a:t>
                          </a: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a:t>
                          </a:r>
                          <a:r>
                            <a:rPr kumimoji="0" lang="en-US" altLang="zh-CN" sz="1200" b="0" i="0" u="none" strike="noStrike" kern="1200" cap="none" spc="0" normalizeH="0" baseline="0" noProof="0" dirty="0" err="1">
                              <a:ln>
                                <a:noFill/>
                              </a:ln>
                              <a:solidFill>
                                <a:prstClr val="black"/>
                              </a:solidFill>
                              <a:effectLst/>
                              <a:uLnTx/>
                              <a:uFillTx/>
                              <a:latin typeface="+mn-lt"/>
                              <a:ea typeface="+mn-ea"/>
                              <a:cs typeface="Times New Roman" panose="02020603050405020304" pitchFamily="18" charset="0"/>
                            </a:rPr>
                            <a:t>th</a:t>
                          </a: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 row of -</a:t>
                          </a:r>
                          <a14:m>
                            <m:oMath xmlns:m="http://schemas.openxmlformats.org/officeDocument/2006/math">
                              <m:sSub>
                                <m:sSubPr>
                                  <m:ctrlPr>
                                    <a:rPr kumimoji="0" lang="en-US" altLang="zh-CN" sz="12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sSubPr>
                                <m:e>
                                  <m:acc>
                                    <m:accPr>
                                      <m:chr m:val="́"/>
                                      <m:ctrlP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accPr>
                                    <m:e>
                                      <m: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𝐻</m:t>
                                      </m:r>
                                    </m:e>
                                  </m:acc>
                                </m:e>
                                <m:sub>
                                  <m: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64</m:t>
                                  </m:r>
                                  <m: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×96</m:t>
                                  </m:r>
                                </m:sub>
                              </m:sSub>
                            </m:oMath>
                          </a14:m>
                          <a:endParaRPr lang="zh-CN" altLang="en-US" sz="1200" dirty="0">
                            <a:latin typeface="+mn-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The </a:t>
                          </a:r>
                          <a:r>
                            <a:rPr kumimoji="0" lang="en-US" altLang="zh-CN" sz="1200" b="0" i="1"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j</a:t>
                          </a: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a:t>
                          </a:r>
                          <a:r>
                            <a:rPr kumimoji="0" lang="en-US" altLang="zh-CN" sz="1200" b="0" i="0" u="none" strike="noStrike" kern="1200" cap="none" spc="0" normalizeH="0" baseline="0" noProof="0" dirty="0" err="1">
                              <a:ln>
                                <a:noFill/>
                              </a:ln>
                              <a:solidFill>
                                <a:prstClr val="black"/>
                              </a:solidFill>
                              <a:effectLst/>
                              <a:uLnTx/>
                              <a:uFillTx/>
                              <a:latin typeface="+mn-lt"/>
                              <a:ea typeface="+mn-ea"/>
                              <a:cs typeface="Times New Roman" panose="02020603050405020304" pitchFamily="18" charset="0"/>
                            </a:rPr>
                            <a:t>th</a:t>
                          </a: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 row of -</a:t>
                          </a:r>
                          <a14:m>
                            <m:oMath xmlns:m="http://schemas.openxmlformats.org/officeDocument/2006/math">
                              <m:sSub>
                                <m:sSubPr>
                                  <m:ctrlPr>
                                    <a:rPr kumimoji="0" lang="en-US" altLang="zh-CN" sz="12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ctrlPr>
                                </m:sSubPr>
                                <m:e>
                                  <m:acc>
                                    <m:accPr>
                                      <m:chr m:val="́"/>
                                      <m:ctrlP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ctrlPr>
                                    </m:accPr>
                                    <m:e>
                                      <m: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𝐻</m:t>
                                      </m:r>
                                    </m:e>
                                  </m:acc>
                                </m:e>
                                <m:sub>
                                  <m: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64</m:t>
                                  </m:r>
                                  <m:r>
                                    <a:rPr kumimoji="0" lang="en-US" altLang="zh-CN" sz="12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×96</m:t>
                                  </m:r>
                                </m:sub>
                              </m:sSub>
                            </m:oMath>
                          </a14:m>
                          <a:r>
                            <a:rPr kumimoji="0" lang="zh-CN" altLang="en-US"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 (</a:t>
                          </a:r>
                          <a14:m>
                            <m:oMath xmlns:m="http://schemas.openxmlformats.org/officeDocument/2006/math">
                              <m:r>
                                <a:rPr kumimoji="0" lang="en-US" altLang="zh-CN" sz="1200" b="0" i="1" u="none" strike="noStrike" kern="1200" cap="none" spc="0" normalizeH="0" baseline="0" noProof="0" dirty="0" smtClean="0">
                                  <a:ln>
                                    <a:noFill/>
                                  </a:ln>
                                  <a:solidFill>
                                    <a:prstClr val="black"/>
                                  </a:solidFill>
                                  <a:effectLst/>
                                  <a:uLnTx/>
                                  <a:uFillTx/>
                                  <a:latin typeface="Cambria Math" panose="02040503050406030204" pitchFamily="18" charset="0"/>
                                  <a:ea typeface="+mn-ea"/>
                                  <a:cs typeface="Times New Roman" panose="02020603050405020304" pitchFamily="18" charset="0"/>
                                </a:rPr>
                                <m:t>𝑖</m:t>
                              </m:r>
                              <m:r>
                                <a:rPr kumimoji="0" lang="en-US" altLang="zh-CN" sz="1200" b="0" i="1" u="none" strike="noStrike" kern="1200" cap="none" spc="0" normalizeH="0" baseline="0" noProof="0" dirty="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r>
                                <a:rPr kumimoji="0" lang="en-US" altLang="zh-CN" sz="1200" b="0" i="1" u="none" strike="noStrike" kern="1200" cap="none" spc="0" normalizeH="0" baseline="0" noProof="0" dirty="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𝑗</m:t>
                              </m:r>
                            </m:oMath>
                          </a14:m>
                          <a:r>
                            <a:rPr kumimoji="0" lang="en-US" altLang="zh-CN"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a:t>
                          </a:r>
                          <a:endParaRPr kumimoji="0" lang="zh-CN" altLang="en-US" sz="12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10000"/>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US" altLang="zh-CN" sz="1200" dirty="0">
                              <a:latin typeface="+mn-lt"/>
                              <a:cs typeface="Times New Roman" panose="02020603050405020304" pitchFamily="18" charset="0"/>
                            </a:rPr>
                            <a:t>The </a:t>
                          </a:r>
                          <a:r>
                            <a:rPr lang="en-US" altLang="zh-CN" sz="1200" i="1" dirty="0">
                              <a:latin typeface="+mn-lt"/>
                              <a:cs typeface="Times New Roman" panose="02020603050405020304" pitchFamily="18" charset="0"/>
                            </a:rPr>
                            <a:t>i</a:t>
                          </a:r>
                          <a:r>
                            <a:rPr lang="en-US" altLang="zh-CN" sz="1200" dirty="0">
                              <a:latin typeface="+mn-lt"/>
                              <a:cs typeface="Times New Roman" panose="02020603050405020304" pitchFamily="18" charset="0"/>
                            </a:rPr>
                            <a:t>-</a:t>
                          </a:r>
                          <a:r>
                            <a:rPr lang="en-US" altLang="zh-CN" sz="1200" dirty="0" err="1">
                              <a:latin typeface="+mn-lt"/>
                              <a:cs typeface="Times New Roman" panose="02020603050405020304" pitchFamily="18" charset="0"/>
                            </a:rPr>
                            <a:t>th</a:t>
                          </a:r>
                          <a:r>
                            <a:rPr lang="en-US" altLang="zh-CN" sz="1200" dirty="0">
                              <a:latin typeface="+mn-lt"/>
                              <a:cs typeface="Times New Roman" panose="02020603050405020304" pitchFamily="18" charset="0"/>
                            </a:rPr>
                            <a:t> row of </a:t>
                          </a:r>
                          <a14:m>
                            <m:oMath xmlns:m="http://schemas.openxmlformats.org/officeDocument/2006/math">
                              <m:sSub>
                                <m:sSubPr>
                                  <m:ctrlPr>
                                    <a:rPr lang="en-US" altLang="zh-CN" sz="1200" i="1" smtClean="0">
                                      <a:latin typeface="Cambria Math" panose="02040503050406030204" pitchFamily="18" charset="0"/>
                                      <a:cs typeface="Times New Roman" panose="02020603050405020304" pitchFamily="18" charset="0"/>
                                    </a:rPr>
                                  </m:ctrlPr>
                                </m:sSubPr>
                                <m:e>
                                  <m:acc>
                                    <m:accPr>
                                      <m:chr m:val="́"/>
                                      <m:ctrlPr>
                                        <a:rPr lang="en-US" altLang="zh-CN" sz="1200" i="1">
                                          <a:latin typeface="Cambria Math" panose="02040503050406030204" pitchFamily="18" charset="0"/>
                                          <a:cs typeface="Times New Roman" panose="02020603050405020304" pitchFamily="18" charset="0"/>
                                        </a:rPr>
                                      </m:ctrlPr>
                                    </m:accPr>
                                    <m:e>
                                      <m:r>
                                        <a:rPr lang="en-US" altLang="zh-CN" sz="1200" i="1">
                                          <a:latin typeface="Cambria Math" panose="02040503050406030204" pitchFamily="18" charset="0"/>
                                          <a:cs typeface="Times New Roman" panose="02020603050405020304" pitchFamily="18" charset="0"/>
                                        </a:rPr>
                                        <m:t>𝐻</m:t>
                                      </m:r>
                                    </m:e>
                                  </m:acc>
                                </m:e>
                                <m:sub>
                                  <m:r>
                                    <a:rPr lang="en-US" altLang="zh-CN" sz="1200" i="1">
                                      <a:latin typeface="Cambria Math" panose="02040503050406030204" pitchFamily="18" charset="0"/>
                                      <a:cs typeface="Times New Roman" panose="02020603050405020304" pitchFamily="18" charset="0"/>
                                    </a:rPr>
                                    <m:t>64</m:t>
                                  </m:r>
                                  <m:r>
                                    <a:rPr lang="en-US" altLang="zh-CN" sz="1200" i="1">
                                      <a:latin typeface="Cambria Math" panose="02040503050406030204" pitchFamily="18" charset="0"/>
                                      <a:ea typeface="Cambria Math" panose="02040503050406030204" pitchFamily="18" charset="0"/>
                                      <a:cs typeface="Times New Roman" panose="02020603050405020304" pitchFamily="18" charset="0"/>
                                    </a:rPr>
                                    <m:t>×96</m:t>
                                  </m:r>
                                </m:sub>
                              </m:sSub>
                            </m:oMath>
                          </a14:m>
                          <a:endParaRPr lang="zh-CN" altLang="en-US" sz="1200" dirty="0">
                            <a:latin typeface="+mn-lt"/>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mn-lt"/>
                              <a:cs typeface="Times New Roman" panose="02020603050405020304" pitchFamily="18" charset="0"/>
                            </a:rPr>
                            <a:t>48</a:t>
                          </a:r>
                          <a:endParaRPr lang="zh-CN" altLang="en-US" sz="1200" dirty="0">
                            <a:latin typeface="+mn-lt"/>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mn-lt"/>
                              <a:cs typeface="Times New Roman" panose="02020603050405020304" pitchFamily="18" charset="0"/>
                            </a:rPr>
                            <a:t>96</a:t>
                          </a:r>
                          <a:endParaRPr lang="zh-CN" altLang="en-US" sz="1200" dirty="0">
                            <a:latin typeface="+mn-lt"/>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mn-lt"/>
                              <a:cs typeface="Times New Roman" panose="02020603050405020304" pitchFamily="18" charset="0"/>
                            </a:rPr>
                            <a:t>48</a:t>
                          </a:r>
                          <a:endParaRPr lang="zh-CN" altLang="en-US" sz="1200" dirty="0">
                            <a:latin typeface="+mn-lt"/>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001"/>
                      </a:ext>
                    </a:extLst>
                  </a:tr>
                </a:tbl>
              </a:graphicData>
            </a:graphic>
          </p:graphicFrame>
        </mc:Choice>
        <mc:Fallback xmlns="">
          <p:graphicFrame>
            <p:nvGraphicFramePr>
              <p:cNvPr id="8" name="表格 7"/>
              <p:cNvGraphicFramePr>
                <a:graphicFrameLocks noGrp="1"/>
              </p:cNvGraphicFramePr>
              <p:nvPr>
                <p:extLst>
                  <p:ext uri="{D42A27DB-BD31-4B8C-83A1-F6EECF244321}">
                    <p14:modId xmlns:p14="http://schemas.microsoft.com/office/powerpoint/2010/main" val="1522665932"/>
                  </p:ext>
                </p:extLst>
              </p:nvPr>
            </p:nvGraphicFramePr>
            <p:xfrm>
              <a:off x="1789258" y="4581128"/>
              <a:ext cx="8712968" cy="730880"/>
            </p:xfrm>
            <a:graphic>
              <a:graphicData uri="http://schemas.openxmlformats.org/drawingml/2006/table">
                <a:tbl>
                  <a:tblPr firstRow="1" bandRow="1"/>
                  <a:tblGrid>
                    <a:gridCol w="1714454"/>
                    <a:gridCol w="2088232"/>
                    <a:gridCol w="1944216"/>
                    <a:gridCol w="2966066"/>
                  </a:tblGrid>
                  <a:tr h="36004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endParaRPr lang="zh-CN" altLang="en-US" sz="1200" dirty="0">
                            <a:latin typeface="+mn-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p>
                          <a:endParaRPr lang="zh-CN"/>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blipFill rotWithShape="0">
                          <a:blip r:embed="rId3"/>
                          <a:stretch>
                            <a:fillRect l="-82216" t="-1667" r="-236152" b="-105000"/>
                          </a:stretch>
                        </a:blipFill>
                      </a:tcPr>
                    </a:tc>
                    <a:tc>
                      <a:txBody>
                        <a:bodyPr/>
                        <a:lstStyle/>
                        <a:p>
                          <a:endParaRPr lang="zh-CN"/>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blipFill rotWithShape="0">
                          <a:blip r:embed="rId3"/>
                          <a:stretch>
                            <a:fillRect l="-195925" t="-1667" r="-153918" b="-105000"/>
                          </a:stretch>
                        </a:blipFill>
                      </a:tcPr>
                    </a:tc>
                    <a:tc>
                      <a:txBody>
                        <a:bodyPr/>
                        <a:lstStyle/>
                        <a:p>
                          <a:endParaRPr lang="zh-CN"/>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blipFill rotWithShape="0">
                          <a:blip r:embed="rId3"/>
                          <a:stretch>
                            <a:fillRect l="-193840" t="-1667" r="-821" b="-105000"/>
                          </a:stretch>
                        </a:blipFill>
                      </a:tcPr>
                    </a:tc>
                  </a:tr>
                  <a:tr h="370840">
                    <a:tc>
                      <a:txBody>
                        <a:bodyPr/>
                        <a:lstStyle/>
                        <a:p>
                          <a:endParaRPr lang="zh-CN"/>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blipFill rotWithShape="0">
                          <a:blip r:embed="rId3"/>
                          <a:stretch>
                            <a:fillRect l="-356" t="-100000" r="-410320" b="-3279"/>
                          </a:stretch>
                        </a:blip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smtClean="0">
                              <a:latin typeface="+mn-lt"/>
                              <a:cs typeface="Times New Roman" panose="02020603050405020304" pitchFamily="18" charset="0"/>
                            </a:rPr>
                            <a:t>48</a:t>
                          </a:r>
                          <a:endParaRPr lang="zh-CN" altLang="en-US" sz="1200" dirty="0">
                            <a:latin typeface="+mn-lt"/>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smtClean="0">
                              <a:latin typeface="+mn-lt"/>
                              <a:cs typeface="Times New Roman" panose="02020603050405020304" pitchFamily="18" charset="0"/>
                            </a:rPr>
                            <a:t>96</a:t>
                          </a:r>
                          <a:endParaRPr lang="zh-CN" altLang="en-US" sz="1200" dirty="0">
                            <a:latin typeface="+mn-lt"/>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smtClean="0">
                              <a:latin typeface="+mn-lt"/>
                              <a:cs typeface="Times New Roman" panose="02020603050405020304" pitchFamily="18" charset="0"/>
                            </a:rPr>
                            <a:t>48</a:t>
                          </a:r>
                          <a:endParaRPr lang="zh-CN" altLang="en-US" sz="1200" dirty="0">
                            <a:latin typeface="+mn-lt"/>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mc:Fallback>
      </mc:AlternateContent>
    </p:spTree>
    <p:extLst>
      <p:ext uri="{BB962C8B-B14F-4D97-AF65-F5344CB8AC3E}">
        <p14:creationId xmlns:p14="http://schemas.microsoft.com/office/powerpoint/2010/main" val="432491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p:cNvSpPr>
                <a:spLocks noGrp="1"/>
              </p:cNvSpPr>
              <p:nvPr>
                <p:ph idx="1"/>
              </p:nvPr>
            </p:nvSpPr>
            <p:spPr>
              <a:xfrm>
                <a:off x="914401" y="1981201"/>
                <a:ext cx="6333727" cy="4113213"/>
              </a:xfrm>
            </p:spPr>
            <p:txBody>
              <a:bodyPr/>
              <a:lstStyle/>
              <a:p>
                <a:pPr>
                  <a:buFont typeface="Wingdings" panose="05000000000000000000" pitchFamily="2" charset="2"/>
                  <a:buChar char="Ø"/>
                </a:pPr>
                <a:r>
                  <a:rPr lang="en-US" altLang="zh-CN" sz="1800" b="0" dirty="0"/>
                  <a:t>Simulation Parameters</a:t>
                </a:r>
              </a:p>
              <a:p>
                <a:pPr lvl="1">
                  <a:buFont typeface="Arial" panose="020B0604020202020204" pitchFamily="34" charset="0"/>
                  <a:buChar char="•"/>
                </a:pPr>
                <a:r>
                  <a:rPr lang="en-US" altLang="zh-CN" sz="1400" b="0" dirty="0"/>
                  <a:t>Detection metric: </a:t>
                </a:r>
                <a14:m>
                  <m:oMath xmlns:m="http://schemas.openxmlformats.org/officeDocument/2006/math">
                    <m:r>
                      <a:rPr lang="en-US" altLang="zh-CN" sz="1400" b="0" i="1">
                        <a:latin typeface="Cambria Math" panose="02040503050406030204" pitchFamily="18" charset="0"/>
                      </a:rPr>
                      <m:t>𝐷</m:t>
                    </m:r>
                    <m:r>
                      <a:rPr lang="en-US" altLang="zh-CN" sz="1400" b="0" i="1" smtClean="0">
                        <a:latin typeface="Cambria Math" panose="02040503050406030204" pitchFamily="18" charset="0"/>
                      </a:rPr>
                      <m:t>=</m:t>
                    </m:r>
                    <m:nary>
                      <m:naryPr>
                        <m:chr m:val="∑"/>
                        <m:supHide m:val="on"/>
                        <m:ctrlPr>
                          <a:rPr lang="en-US" altLang="zh-CN" sz="1400" b="0" i="1">
                            <a:latin typeface="Cambria Math" panose="02040503050406030204" pitchFamily="18" charset="0"/>
                          </a:rPr>
                        </m:ctrlPr>
                      </m:naryPr>
                      <m:sub>
                        <m:r>
                          <a:rPr lang="en-US" altLang="zh-CN" sz="1400" b="0" i="1">
                            <a:latin typeface="Cambria Math" panose="02040503050406030204" pitchFamily="18" charset="0"/>
                          </a:rPr>
                          <m:t>𝑑𝑎𝑡𝑎</m:t>
                        </m:r>
                        <m:r>
                          <a:rPr lang="en-US" altLang="zh-CN" sz="1400" b="0" i="1">
                            <a:latin typeface="Cambria Math" panose="02040503050406030204" pitchFamily="18" charset="0"/>
                          </a:rPr>
                          <m:t> </m:t>
                        </m:r>
                        <m:r>
                          <a:rPr lang="en-US" altLang="zh-CN" sz="1400" b="0" i="1">
                            <a:latin typeface="Cambria Math" panose="02040503050406030204" pitchFamily="18" charset="0"/>
                          </a:rPr>
                          <m:t>𝑡𝑜𝑛𝑒𝑠</m:t>
                        </m:r>
                      </m:sub>
                      <m:sup/>
                      <m:e>
                        <m:r>
                          <a:rPr lang="en-US" altLang="zh-CN" sz="1400" b="0" i="1">
                            <a:latin typeface="Cambria Math" panose="02040503050406030204" pitchFamily="18" charset="0"/>
                          </a:rPr>
                          <m:t>𝑟𝑒𝑎𝑙</m:t>
                        </m:r>
                        <m:r>
                          <a:rPr lang="en-US" altLang="zh-CN" sz="1400" b="0" i="1">
                            <a:latin typeface="Cambria Math" panose="02040503050406030204" pitchFamily="18" charset="0"/>
                          </a:rPr>
                          <m:t>(</m:t>
                        </m:r>
                        <m:acc>
                          <m:accPr>
                            <m:chr m:val="̂"/>
                            <m:ctrlPr>
                              <a:rPr lang="en-US" altLang="zh-CN" sz="1400" b="0" i="1">
                                <a:latin typeface="Cambria Math" panose="02040503050406030204" pitchFamily="18" charset="0"/>
                              </a:rPr>
                            </m:ctrlPr>
                          </m:accPr>
                          <m:e>
                            <m:r>
                              <a:rPr lang="en-US" altLang="zh-CN" sz="1400" b="1" i="1">
                                <a:latin typeface="Cambria Math" panose="02040503050406030204" pitchFamily="18" charset="0"/>
                              </a:rPr>
                              <m:t>𝒙</m:t>
                            </m:r>
                          </m:e>
                        </m:acc>
                        <m:r>
                          <a:rPr lang="en-US" altLang="zh-CN" sz="1400" b="0" i="1">
                            <a:latin typeface="Cambria Math" panose="02040503050406030204" pitchFamily="18" charset="0"/>
                          </a:rPr>
                          <m:t>∗</m:t>
                        </m:r>
                        <m:sSubSup>
                          <m:sSubSupPr>
                            <m:ctrlPr>
                              <a:rPr lang="en-US" altLang="zh-CN" sz="1400" b="0" i="1">
                                <a:latin typeface="Cambria Math" panose="02040503050406030204" pitchFamily="18" charset="0"/>
                              </a:rPr>
                            </m:ctrlPr>
                          </m:sSubSupPr>
                          <m:e>
                            <m:r>
                              <a:rPr lang="en-US" altLang="zh-CN" sz="1400" b="1" i="1">
                                <a:latin typeface="Cambria Math" panose="02040503050406030204" pitchFamily="18" charset="0"/>
                              </a:rPr>
                              <m:t>𝒙</m:t>
                            </m:r>
                          </m:e>
                          <m:sub>
                            <m:r>
                              <a:rPr lang="en-US" altLang="zh-CN" sz="1400" b="0" i="1">
                                <a:latin typeface="Cambria Math" panose="02040503050406030204" pitchFamily="18" charset="0"/>
                              </a:rPr>
                              <m:t>𝑚𝑎𝑟𝑘</m:t>
                            </m:r>
                          </m:sub>
                          <m:sup>
                            <m:r>
                              <a:rPr lang="en-US" altLang="zh-CN" sz="1400" b="0" i="1">
                                <a:latin typeface="Cambria Math" panose="02040503050406030204" pitchFamily="18" charset="0"/>
                              </a:rPr>
                              <m:t>𝐻</m:t>
                            </m:r>
                          </m:sup>
                        </m:sSubSup>
                        <m:r>
                          <a:rPr lang="en-US" altLang="zh-CN" sz="1400" b="0" i="1">
                            <a:latin typeface="Cambria Math" panose="02040503050406030204" pitchFamily="18" charset="0"/>
                          </a:rPr>
                          <m:t>)</m:t>
                        </m:r>
                      </m:e>
                    </m:nary>
                  </m:oMath>
                </a14:m>
                <a:r>
                  <a:rPr lang="en-US" altLang="zh-CN" sz="1400" b="0" dirty="0"/>
                  <a:t>, </a:t>
                </a:r>
              </a:p>
              <a:p>
                <a:pPr marL="457200" lvl="1" indent="0"/>
                <a:r>
                  <a:rPr lang="en-US" altLang="zh-CN" sz="1400" dirty="0"/>
                  <a:t>	</a:t>
                </a:r>
                <a14:m>
                  <m:oMath xmlns:m="http://schemas.openxmlformats.org/officeDocument/2006/math">
                    <m:acc>
                      <m:accPr>
                        <m:chr m:val="̂"/>
                        <m:ctrlPr>
                          <a:rPr lang="en-US" altLang="zh-CN" sz="1400" i="1">
                            <a:latin typeface="Cambria Math" panose="02040503050406030204" pitchFamily="18" charset="0"/>
                          </a:rPr>
                        </m:ctrlPr>
                      </m:accPr>
                      <m:e>
                        <m:r>
                          <a:rPr lang="en-US" altLang="zh-CN" sz="1400">
                            <a:latin typeface="Cambria Math" panose="02040503050406030204" pitchFamily="18" charset="0"/>
                          </a:rPr>
                          <m:t>𝒙</m:t>
                        </m:r>
                      </m:e>
                    </m:acc>
                  </m:oMath>
                </a14:m>
                <a:r>
                  <a:rPr lang="en-US" altLang="zh-CN" sz="1400" dirty="0"/>
                  <a:t> is output of equalizer, and </a:t>
                </a:r>
                <a14:m>
                  <m:oMath xmlns:m="http://schemas.openxmlformats.org/officeDocument/2006/math">
                    <m:sSub>
                      <m:sSubPr>
                        <m:ctrlPr>
                          <a:rPr lang="en-US" altLang="zh-CN" sz="1400" i="1">
                            <a:latin typeface="Cambria Math" panose="02040503050406030204" pitchFamily="18" charset="0"/>
                          </a:rPr>
                        </m:ctrlPr>
                      </m:sSubPr>
                      <m:e>
                        <m:r>
                          <a:rPr lang="en-US" altLang="zh-CN" sz="1400">
                            <a:latin typeface="Cambria Math" panose="02040503050406030204" pitchFamily="18" charset="0"/>
                          </a:rPr>
                          <m:t>𝒙</m:t>
                        </m:r>
                      </m:e>
                      <m:sub>
                        <m:r>
                          <a:rPr lang="en-US" altLang="zh-CN" sz="1400">
                            <a:latin typeface="Cambria Math" panose="02040503050406030204" pitchFamily="18" charset="0"/>
                          </a:rPr>
                          <m:t>𝑚𝑎𝑟𝑘</m:t>
                        </m:r>
                      </m:sub>
                    </m:sSub>
                  </m:oMath>
                </a14:m>
                <a:r>
                  <a:rPr lang="zh-CN" altLang="en-US" sz="1400" dirty="0"/>
                  <a:t> </a:t>
                </a:r>
                <a:r>
                  <a:rPr lang="en-US" altLang="zh-CN" sz="1400" dirty="0"/>
                  <a:t>is the targeted signal 			corresponding to a BSS Color and a UL/DL direction.</a:t>
                </a:r>
              </a:p>
              <a:p>
                <a:pPr lvl="1">
                  <a:buFont typeface="Arial" panose="020B0604020202020204" pitchFamily="34" charset="0"/>
                  <a:buChar char="•"/>
                </a:pPr>
                <a:r>
                  <a:rPr lang="en-US" altLang="zh-CN" sz="1400" b="0" dirty="0"/>
                  <a:t>3dB boosting on two L-LTF symbols in ELR PPDU</a:t>
                </a:r>
              </a:p>
              <a:p>
                <a:pPr lvl="1">
                  <a:buFont typeface="Arial" panose="020B0604020202020204" pitchFamily="34" charset="0"/>
                  <a:buChar char="•"/>
                </a:pPr>
                <a:r>
                  <a:rPr lang="en-US" altLang="zh-CN" sz="1400" b="0" dirty="0"/>
                  <a:t>No boosting on two L-LTF symbols</a:t>
                </a:r>
                <a:r>
                  <a:rPr lang="zh-CN" altLang="en-US" sz="1400" b="0" dirty="0"/>
                  <a:t> </a:t>
                </a:r>
                <a:r>
                  <a:rPr lang="en-US" altLang="zh-CN" sz="1400" b="0" dirty="0"/>
                  <a:t>and BPSK for FA signal from other PPDU formats.</a:t>
                </a:r>
              </a:p>
              <a:p>
                <a:pPr>
                  <a:buFont typeface="Wingdings" panose="05000000000000000000" pitchFamily="2" charset="2"/>
                  <a:buChar char="Ø"/>
                </a:pPr>
                <a:r>
                  <a:rPr lang="en-US" altLang="zh-CN" sz="1800" b="0" dirty="0"/>
                  <a:t>Observation</a:t>
                </a:r>
              </a:p>
              <a:p>
                <a:pPr marL="0" indent="0"/>
                <a:r>
                  <a:rPr lang="en-US" altLang="zh-CN" sz="1800" b="0" dirty="0"/>
                  <a:t>      No obvious difference in MD/FA rate for carrying UL/DL </a:t>
                </a:r>
              </a:p>
              <a:p>
                <a:pPr marL="0" indent="0"/>
                <a:r>
                  <a:rPr lang="en-US" altLang="zh-CN" sz="1800" b="0" dirty="0"/>
                  <a:t>      indication in ELR-Mark symbol.</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914401" y="1981201"/>
                <a:ext cx="6333727" cy="4113213"/>
              </a:xfrm>
              <a:blipFill rotWithShape="0">
                <a:blip r:embed="rId2"/>
                <a:stretch>
                  <a:fillRect l="-577" t="-741"/>
                </a:stretch>
              </a:blipFill>
            </p:spPr>
            <p:txBody>
              <a:bodyPr/>
              <a:lstStyle/>
              <a:p>
                <a:r>
                  <a:rPr lang="zh-CN" altLang="en-US">
                    <a:noFill/>
                  </a:rPr>
                  <a:t> </a:t>
                </a:r>
              </a:p>
            </p:txBody>
          </p:sp>
        </mc:Fallback>
      </mc:AlternateContent>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Nov 2024</a:t>
            </a:r>
            <a:endParaRPr lang="en-GB" altLang="zh-CN" sz="1800" b="1" dirty="0">
              <a:solidFill>
                <a:srgbClr val="000000"/>
              </a:solidFill>
              <a:cs typeface="Arial Unicode MS" charset="0"/>
            </a:endParaRPr>
          </a:p>
        </p:txBody>
      </p:sp>
      <p:sp>
        <p:nvSpPr>
          <p:cNvPr id="8" name="标题 1"/>
          <p:cNvSpPr>
            <a:spLocks noGrp="1"/>
          </p:cNvSpPr>
          <p:nvPr>
            <p:ph type="title"/>
          </p:nvPr>
        </p:nvSpPr>
        <p:spPr/>
        <p:txBody>
          <a:bodyPr/>
          <a:lstStyle/>
          <a:p>
            <a:r>
              <a:rPr lang="en-US" altLang="zh-CN" dirty="0"/>
              <a:t>Performance Analysis</a:t>
            </a:r>
            <a:endParaRPr lang="zh-CN" altLang="en-US" dirty="0"/>
          </a:p>
        </p:txBody>
      </p:sp>
      <p:pic>
        <p:nvPicPr>
          <p:cNvPr id="9" name="Picture 2" descr="C:\Users\g00487387\AppData\Roaming\eSpace_Desktop\UserData\g00487387\imagefiles\7D718592-EA41-47E4-A0E3-6808701A5BD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6160" y="2132014"/>
            <a:ext cx="4464496" cy="3313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140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72151"/>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Nov 2024</a:t>
            </a:r>
            <a:endParaRPr lang="en-GB" altLang="zh-CN" sz="1800" b="1" dirty="0">
              <a:solidFill>
                <a:srgbClr val="000000"/>
              </a:solidFill>
              <a:cs typeface="Arial Unicode MS" charset="0"/>
            </a:endParaRPr>
          </a:p>
        </p:txBody>
      </p:sp>
      <p:sp>
        <p:nvSpPr>
          <p:cNvPr id="8" name="标题 1"/>
          <p:cNvSpPr txBox="1">
            <a:spLocks/>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Performance Analysis</a:t>
            </a:r>
            <a:endParaRPr lang="zh-CN" altLang="en-US" kern="0" dirty="0"/>
          </a:p>
        </p:txBody>
      </p:sp>
      <p:sp>
        <p:nvSpPr>
          <p:cNvPr id="9" name="文本框 8"/>
          <p:cNvSpPr txBox="1"/>
          <p:nvPr/>
        </p:nvSpPr>
        <p:spPr>
          <a:xfrm>
            <a:off x="1004786" y="1623690"/>
            <a:ext cx="3435030" cy="369332"/>
          </a:xfrm>
          <a:prstGeom prst="rect">
            <a:avLst/>
          </a:prstGeom>
          <a:noFill/>
        </p:spPr>
        <p:txBody>
          <a:bodyPr wrap="square" rtlCol="0">
            <a:spAutoFit/>
          </a:bodyPr>
          <a:lstStyle/>
          <a:p>
            <a:pPr marL="342900" indent="-342900">
              <a:buFont typeface="Wingdings" panose="05000000000000000000" pitchFamily="2" charset="2"/>
              <a:buChar char="Ø"/>
            </a:pPr>
            <a:r>
              <a:rPr lang="en-US" altLang="zh-CN" sz="1800" dirty="0">
                <a:solidFill>
                  <a:schemeClr val="tx1"/>
                </a:solidFill>
              </a:rPr>
              <a:t>No obvious changes for PAPR.</a:t>
            </a:r>
            <a:r>
              <a:rPr lang="en-US" altLang="zh-CN" sz="1800" dirty="0"/>
              <a:t> </a:t>
            </a:r>
            <a:endParaRPr lang="zh-CN" altLang="en-US" sz="1800" dirty="0"/>
          </a:p>
        </p:txBody>
      </p:sp>
      <p:sp>
        <p:nvSpPr>
          <p:cNvPr id="10" name="文本框 9"/>
          <p:cNvSpPr txBox="1"/>
          <p:nvPr/>
        </p:nvSpPr>
        <p:spPr>
          <a:xfrm>
            <a:off x="1481577" y="2025648"/>
            <a:ext cx="5688632" cy="646331"/>
          </a:xfrm>
          <a:prstGeom prst="rect">
            <a:avLst/>
          </a:prstGeom>
          <a:noFill/>
        </p:spPr>
        <p:txBody>
          <a:bodyPr wrap="square" rtlCol="0">
            <a:spAutoFit/>
          </a:bodyPr>
          <a:lstStyle/>
          <a:p>
            <a:pPr marL="342900" indent="-342900">
              <a:buFont typeface="Arial" panose="020B0604020202020204" pitchFamily="34" charset="0"/>
              <a:buChar char="•"/>
            </a:pPr>
            <a:r>
              <a:rPr lang="en-US" altLang="zh-CN" sz="1800" dirty="0">
                <a:solidFill>
                  <a:schemeClr val="tx1"/>
                </a:solidFill>
              </a:rPr>
              <a:t>Pilot values for ELR-Mark symbols are [-1 -1 -1 1];</a:t>
            </a:r>
          </a:p>
          <a:p>
            <a:pPr marL="342900" indent="-342900">
              <a:buFont typeface="Arial" panose="020B0604020202020204" pitchFamily="34" charset="0"/>
              <a:buChar char="•"/>
            </a:pPr>
            <a:r>
              <a:rPr lang="en-US" altLang="zh-CN" sz="1800" dirty="0">
                <a:solidFill>
                  <a:schemeClr val="tx1"/>
                </a:solidFill>
              </a:rPr>
              <a:t>QBPSK modulation;</a:t>
            </a:r>
            <a:endParaRPr lang="zh-CN" altLang="en-US" sz="1800" dirty="0">
              <a:solidFill>
                <a:schemeClr val="tx1"/>
              </a:solidFill>
            </a:endParaRPr>
          </a:p>
        </p:txBody>
      </p:sp>
      <mc:AlternateContent xmlns:mc="http://schemas.openxmlformats.org/markup-compatibility/2006" xmlns:a14="http://schemas.microsoft.com/office/drawing/2010/main">
        <mc:Choice Requires="a14">
          <p:sp>
            <p:nvSpPr>
              <p:cNvPr id="11" name="文本框 10"/>
              <p:cNvSpPr txBox="1"/>
              <p:nvPr/>
            </p:nvSpPr>
            <p:spPr>
              <a:xfrm>
                <a:off x="1481577" y="2743132"/>
                <a:ext cx="2172062" cy="377219"/>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Font typeface="Arial" panose="020B0604020202020204" pitchFamily="34" charset="0"/>
                  <a:buChar char="•"/>
                </a:pPr>
                <a:r>
                  <a:rPr lang="en-US" altLang="zh-CN" sz="1800" dirty="0">
                    <a:solidFill>
                      <a:schemeClr val="tx1"/>
                    </a:solidFill>
                  </a:rPr>
                  <a:t>PAPR for </a:t>
                </a:r>
                <a14:m>
                  <m:oMath xmlns:m="http://schemas.openxmlformats.org/officeDocument/2006/math">
                    <m:sSub>
                      <m:sSubPr>
                        <m:ctrlPr>
                          <a:rPr lang="en-US" altLang="zh-CN" sz="1800" i="1" smtClean="0">
                            <a:solidFill>
                              <a:schemeClr val="tx1"/>
                            </a:solidFill>
                            <a:latin typeface="Cambria Math" panose="02040503050406030204" pitchFamily="18" charset="0"/>
                            <a:cs typeface="Times New Roman" panose="02020603050405020304" pitchFamily="18" charset="0"/>
                          </a:rPr>
                        </m:ctrlPr>
                      </m:sSubPr>
                      <m:e>
                        <m:acc>
                          <m:accPr>
                            <m:chr m:val="́"/>
                            <m:ctrlPr>
                              <a:rPr lang="en-US" altLang="zh-CN" sz="1800" i="1">
                                <a:solidFill>
                                  <a:schemeClr val="tx1"/>
                                </a:solidFill>
                                <a:latin typeface="Cambria Math" panose="02040503050406030204" pitchFamily="18" charset="0"/>
                                <a:cs typeface="Times New Roman" panose="02020603050405020304" pitchFamily="18" charset="0"/>
                              </a:rPr>
                            </m:ctrlPr>
                          </m:accPr>
                          <m:e>
                            <m:r>
                              <a:rPr lang="en-US" altLang="zh-CN" sz="1800" i="1">
                                <a:solidFill>
                                  <a:schemeClr val="tx1"/>
                                </a:solidFill>
                                <a:latin typeface="Cambria Math" panose="02040503050406030204" pitchFamily="18" charset="0"/>
                                <a:cs typeface="Times New Roman" panose="02020603050405020304" pitchFamily="18" charset="0"/>
                              </a:rPr>
                              <m:t>𝐻</m:t>
                            </m:r>
                          </m:e>
                        </m:acc>
                      </m:e>
                      <m:sub>
                        <m:r>
                          <a:rPr lang="en-US" altLang="zh-CN" sz="1800" i="1">
                            <a:solidFill>
                              <a:schemeClr val="tx1"/>
                            </a:solidFill>
                            <a:latin typeface="Cambria Math" panose="02040503050406030204" pitchFamily="18" charset="0"/>
                            <a:cs typeface="Times New Roman" panose="02020603050405020304" pitchFamily="18" charset="0"/>
                          </a:rPr>
                          <m:t>64</m:t>
                        </m:r>
                        <m:r>
                          <a:rPr lang="en-US" altLang="zh-CN" sz="18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×96</m:t>
                        </m:r>
                      </m:sub>
                    </m:sSub>
                  </m:oMath>
                </a14:m>
                <a:r>
                  <a:rPr lang="en-US" altLang="zh-CN" sz="1800" dirty="0">
                    <a:solidFill>
                      <a:schemeClr val="tx1"/>
                    </a:solidFill>
                  </a:rPr>
                  <a:t> </a:t>
                </a:r>
                <a:endParaRPr lang="zh-CN" altLang="en-US" sz="1800" dirty="0">
                  <a:solidFill>
                    <a:schemeClr val="tx1"/>
                  </a:solidFill>
                </a:endParaRPr>
              </a:p>
            </p:txBody>
          </p:sp>
        </mc:Choice>
        <mc:Fallback xmlns="">
          <p:sp>
            <p:nvSpPr>
              <p:cNvPr id="11" name="文本框 10"/>
              <p:cNvSpPr txBox="1">
                <a:spLocks noRot="1" noChangeAspect="1" noMove="1" noResize="1" noEditPoints="1" noAdjustHandles="1" noChangeArrowheads="1" noChangeShapeType="1" noTextEdit="1"/>
              </p:cNvSpPr>
              <p:nvPr/>
            </p:nvSpPr>
            <p:spPr>
              <a:xfrm>
                <a:off x="1481577" y="2743132"/>
                <a:ext cx="2172062" cy="377219"/>
              </a:xfrm>
              <a:prstGeom prst="rect">
                <a:avLst/>
              </a:prstGeom>
              <a:blipFill rotWithShape="0">
                <a:blip r:embed="rId2"/>
                <a:stretch>
                  <a:fillRect l="-1681" t="-6349" b="-23810"/>
                </a:stretch>
              </a:blipFill>
              <a:ln w="3175"/>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文本框 11">
                <a:extLst>
                  <a:ext uri="{FF2B5EF4-FFF2-40B4-BE49-F238E27FC236}">
                    <a16:creationId xmlns:a16="http://schemas.microsoft.com/office/drawing/2014/main" id="{EB579E75-CF7A-48ED-AC04-5A69A4D66AED}"/>
                  </a:ext>
                </a:extLst>
              </p:cNvPr>
              <p:cNvSpPr txBox="1"/>
              <p:nvPr/>
            </p:nvSpPr>
            <p:spPr>
              <a:xfrm>
                <a:off x="4079776" y="3223821"/>
                <a:ext cx="1602233" cy="50238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zh-CN" altLang="en-US" sz="1800" i="1" smtClean="0">
                              <a:solidFill>
                                <a:schemeClr val="tx1"/>
                              </a:solidFill>
                              <a:latin typeface="Cambria Math" panose="02040503050406030204" pitchFamily="18" charset="0"/>
                            </a:rPr>
                          </m:ctrlPr>
                        </m:accPr>
                        <m:e>
                          <m:r>
                            <a:rPr lang="en-US" altLang="zh-CN" sz="1800" b="0" i="1" smtClean="0">
                              <a:solidFill>
                                <a:schemeClr val="tx1"/>
                              </a:solidFill>
                              <a:latin typeface="Cambria Math" panose="02040503050406030204" pitchFamily="18" charset="0"/>
                            </a:rPr>
                            <m:t>𝐻</m:t>
                          </m:r>
                        </m:e>
                      </m:acc>
                      <m:r>
                        <a:rPr lang="en-US" altLang="zh-CN" sz="1800" b="0" i="1" smtClean="0">
                          <a:solidFill>
                            <a:schemeClr val="tx1"/>
                          </a:solidFill>
                          <a:latin typeface="Cambria Math" panose="02040503050406030204" pitchFamily="18" charset="0"/>
                        </a:rPr>
                        <m:t>=</m:t>
                      </m:r>
                      <m:d>
                        <m:dPr>
                          <m:ctrlPr>
                            <a:rPr lang="en-US" altLang="zh-CN" sz="1800" b="0" i="1" smtClean="0">
                              <a:solidFill>
                                <a:schemeClr val="tx1"/>
                              </a:solidFill>
                              <a:latin typeface="Cambria Math" panose="02040503050406030204" pitchFamily="18" charset="0"/>
                            </a:rPr>
                          </m:ctrlPr>
                        </m:dPr>
                        <m:e>
                          <m:m>
                            <m:mPr>
                              <m:mcs>
                                <m:mc>
                                  <m:mcPr>
                                    <m:count m:val="2"/>
                                    <m:mcJc m:val="center"/>
                                  </m:mcPr>
                                </m:mc>
                              </m:mcs>
                              <m:ctrlPr>
                                <a:rPr lang="en-US" altLang="zh-CN" sz="1800" b="0" i="1" smtClean="0">
                                  <a:solidFill>
                                    <a:schemeClr val="tx1"/>
                                  </a:solidFill>
                                  <a:latin typeface="Cambria Math" panose="02040503050406030204" pitchFamily="18" charset="0"/>
                                </a:rPr>
                              </m:ctrlPr>
                            </m:mPr>
                            <m:mr>
                              <m:e>
                                <m:r>
                                  <m:rPr>
                                    <m:brk m:alnAt="7"/>
                                  </m:rPr>
                                  <a:rPr lang="en-US" altLang="zh-CN" sz="1800" b="0" i="1" smtClean="0">
                                    <a:solidFill>
                                      <a:schemeClr val="tx1"/>
                                    </a:solidFill>
                                    <a:latin typeface="Cambria Math" panose="02040503050406030204" pitchFamily="18" charset="0"/>
                                  </a:rPr>
                                  <m:t>𝐻</m:t>
                                </m:r>
                              </m:e>
                              <m:e>
                                <m:r>
                                  <a:rPr lang="en-US" altLang="zh-CN" sz="1800" b="0" i="1" smtClean="0">
                                    <a:solidFill>
                                      <a:schemeClr val="tx1"/>
                                    </a:solidFill>
                                    <a:latin typeface="Cambria Math" panose="02040503050406030204" pitchFamily="18" charset="0"/>
                                  </a:rPr>
                                  <m:t>𝐻𝐽</m:t>
                                </m:r>
                              </m:e>
                            </m:mr>
                            <m:mr>
                              <m:e>
                                <m:r>
                                  <a:rPr lang="en-US" altLang="zh-CN" sz="1800" b="0" i="1" smtClean="0">
                                    <a:solidFill>
                                      <a:schemeClr val="tx1"/>
                                    </a:solidFill>
                                    <a:latin typeface="Cambria Math" panose="02040503050406030204" pitchFamily="18" charset="0"/>
                                  </a:rPr>
                                  <m:t>𝐻</m:t>
                                </m:r>
                              </m:e>
                              <m:e>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𝐻𝐽</m:t>
                                </m:r>
                              </m:e>
                            </m:mr>
                          </m:m>
                        </m:e>
                      </m:d>
                    </m:oMath>
                  </m:oMathPara>
                </a14:m>
                <a:endParaRPr lang="zh-CN" altLang="en-US" sz="1800" dirty="0"/>
              </a:p>
            </p:txBody>
          </p:sp>
        </mc:Choice>
        <mc:Fallback xmlns="">
          <p:sp>
            <p:nvSpPr>
              <p:cNvPr id="12" name="文本框 11">
                <a:extLst>
                  <a:ext uri="{FF2B5EF4-FFF2-40B4-BE49-F238E27FC236}">
                    <a16:creationId xmlns:a16="http://schemas.microsoft.com/office/drawing/2014/main" xmlns="" xmlns:a14="http://schemas.microsoft.com/office/drawing/2010/main" id="{EB579E75-CF7A-48ED-AC04-5A69A4D66AED}"/>
                  </a:ext>
                </a:extLst>
              </p:cNvPr>
              <p:cNvSpPr txBox="1">
                <a:spLocks noRot="1" noChangeAspect="1" noMove="1" noResize="1" noEditPoints="1" noAdjustHandles="1" noChangeArrowheads="1" noChangeShapeType="1" noTextEdit="1"/>
              </p:cNvSpPr>
              <p:nvPr/>
            </p:nvSpPr>
            <p:spPr>
              <a:xfrm>
                <a:off x="4079776" y="3223821"/>
                <a:ext cx="1602233" cy="502382"/>
              </a:xfrm>
              <a:prstGeom prst="rect">
                <a:avLst/>
              </a:prstGeom>
              <a:blipFill rotWithShape="0">
                <a:blip r:embed="rId3"/>
                <a:stretch>
                  <a:fillRect/>
                </a:stretch>
              </a:blipFill>
            </p:spPr>
            <p:txBody>
              <a:bodyPr/>
              <a:lstStyle/>
              <a:p>
                <a:r>
                  <a:rPr lang="zh-CN" altLang="en-US">
                    <a:noFill/>
                  </a:rPr>
                  <a:t> </a:t>
                </a:r>
              </a:p>
            </p:txBody>
          </p:sp>
        </mc:Fallback>
      </mc:AlternateContent>
      <p:sp>
        <p:nvSpPr>
          <p:cNvPr id="13" name="文本框 12">
            <a:extLst>
              <a:ext uri="{FF2B5EF4-FFF2-40B4-BE49-F238E27FC236}">
                <a16:creationId xmlns:a16="http://schemas.microsoft.com/office/drawing/2014/main" id="{B6281FE9-AB47-4740-AC56-3AC2C7F9B271}"/>
              </a:ext>
            </a:extLst>
          </p:cNvPr>
          <p:cNvSpPr txBox="1"/>
          <p:nvPr/>
        </p:nvSpPr>
        <p:spPr>
          <a:xfrm>
            <a:off x="4439816" y="2815283"/>
            <a:ext cx="725380" cy="369332"/>
          </a:xfrm>
          <a:prstGeom prst="rect">
            <a:avLst/>
          </a:prstGeom>
          <a:noFill/>
        </p:spPr>
        <p:txBody>
          <a:bodyPr wrap="square" rtlCol="0">
            <a:spAutoFit/>
          </a:bodyPr>
          <a:lstStyle/>
          <a:p>
            <a:r>
              <a:rPr lang="en-US" altLang="zh-CN" sz="1800" dirty="0">
                <a:solidFill>
                  <a:schemeClr val="tx1"/>
                </a:solidFill>
                <a:latin typeface="Times New Roman" panose="02020603050405020304" pitchFamily="18" charset="0"/>
                <a:cs typeface="Times New Roman" panose="02020603050405020304" pitchFamily="18" charset="0"/>
              </a:rPr>
              <a:t>Sym1</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sp>
        <p:nvSpPr>
          <p:cNvPr id="14" name="矩形 13"/>
          <p:cNvSpPr/>
          <p:nvPr/>
        </p:nvSpPr>
        <p:spPr>
          <a:xfrm>
            <a:off x="5165196" y="2815283"/>
            <a:ext cx="723275" cy="369332"/>
          </a:xfrm>
          <a:prstGeom prst="rect">
            <a:avLst/>
          </a:prstGeom>
        </p:spPr>
        <p:txBody>
          <a:bodyPr wrap="none">
            <a:spAutoFit/>
          </a:bodyPr>
          <a:lstStyle/>
          <a:p>
            <a:r>
              <a:rPr lang="en-US" altLang="zh-CN" sz="1800" dirty="0">
                <a:solidFill>
                  <a:schemeClr val="tx1"/>
                </a:solidFill>
                <a:latin typeface="Times New Roman" panose="02020603050405020304" pitchFamily="18" charset="0"/>
                <a:cs typeface="Times New Roman" panose="02020603050405020304" pitchFamily="18" charset="0"/>
              </a:rPr>
              <a:t>Sym2</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graphicFrame>
        <p:nvGraphicFramePr>
          <p:cNvPr id="16" name="表格 15">
            <a:extLst>
              <a:ext uri="{FF2B5EF4-FFF2-40B4-BE49-F238E27FC236}">
                <a16:creationId xmlns:a16="http://schemas.microsoft.com/office/drawing/2014/main" id="{56798755-4B87-4220-B959-DEB9092E5D14}"/>
              </a:ext>
            </a:extLst>
          </p:cNvPr>
          <p:cNvGraphicFramePr>
            <a:graphicFrameLocks noGrp="1"/>
          </p:cNvGraphicFramePr>
          <p:nvPr>
            <p:extLst>
              <p:ext uri="{D42A27DB-BD31-4B8C-83A1-F6EECF244321}">
                <p14:modId xmlns:p14="http://schemas.microsoft.com/office/powerpoint/2010/main" val="801265508"/>
              </p:ext>
            </p:extLst>
          </p:nvPr>
        </p:nvGraphicFramePr>
        <p:xfrm>
          <a:off x="1559496" y="4162015"/>
          <a:ext cx="3064462" cy="1069502"/>
        </p:xfrm>
        <a:graphic>
          <a:graphicData uri="http://schemas.openxmlformats.org/drawingml/2006/table">
            <a:tbl>
              <a:tblPr firstRow="1" bandRow="1"/>
              <a:tblGrid>
                <a:gridCol w="860638">
                  <a:extLst>
                    <a:ext uri="{9D8B030D-6E8A-4147-A177-3AD203B41FA5}">
                      <a16:colId xmlns:a16="http://schemas.microsoft.com/office/drawing/2014/main" val="2658590032"/>
                    </a:ext>
                  </a:extLst>
                </a:gridCol>
                <a:gridCol w="632464">
                  <a:extLst>
                    <a:ext uri="{9D8B030D-6E8A-4147-A177-3AD203B41FA5}">
                      <a16:colId xmlns:a16="http://schemas.microsoft.com/office/drawing/2014/main" val="4215601876"/>
                    </a:ext>
                  </a:extLst>
                </a:gridCol>
                <a:gridCol w="711523">
                  <a:extLst>
                    <a:ext uri="{9D8B030D-6E8A-4147-A177-3AD203B41FA5}">
                      <a16:colId xmlns:a16="http://schemas.microsoft.com/office/drawing/2014/main" val="2991939307"/>
                    </a:ext>
                  </a:extLst>
                </a:gridCol>
                <a:gridCol w="859837">
                  <a:extLst>
                    <a:ext uri="{9D8B030D-6E8A-4147-A177-3AD203B41FA5}">
                      <a16:colId xmlns:a16="http://schemas.microsoft.com/office/drawing/2014/main" val="1333934479"/>
                    </a:ext>
                  </a:extLst>
                </a:gridCol>
              </a:tblGrid>
              <a:tr h="30615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Min PAPR</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Median PAPR</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Max PAPR</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3088501763"/>
                  </a:ext>
                </a:extLst>
              </a:tr>
              <a:tr h="306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Ref [1]</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4.92</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5.65</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6.46</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196850440"/>
                  </a:ext>
                </a:extLst>
              </a:tr>
              <a:tr h="306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HW</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3.85</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4.58</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4.8</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02"/>
                  </a:ext>
                </a:extLst>
              </a:tr>
            </a:tbl>
          </a:graphicData>
        </a:graphic>
      </p:graphicFrame>
      <p:graphicFrame>
        <p:nvGraphicFramePr>
          <p:cNvPr id="17" name="表格 16">
            <a:extLst>
              <a:ext uri="{FF2B5EF4-FFF2-40B4-BE49-F238E27FC236}">
                <a16:creationId xmlns:a16="http://schemas.microsoft.com/office/drawing/2014/main" id="{56798755-4B87-4220-B959-DEB9092E5D14}"/>
              </a:ext>
            </a:extLst>
          </p:cNvPr>
          <p:cNvGraphicFramePr>
            <a:graphicFrameLocks noGrp="1"/>
          </p:cNvGraphicFramePr>
          <p:nvPr>
            <p:extLst>
              <p:ext uri="{D42A27DB-BD31-4B8C-83A1-F6EECF244321}">
                <p14:modId xmlns:p14="http://schemas.microsoft.com/office/powerpoint/2010/main" val="3046517672"/>
              </p:ext>
            </p:extLst>
          </p:nvPr>
        </p:nvGraphicFramePr>
        <p:xfrm>
          <a:off x="4727848" y="4162015"/>
          <a:ext cx="3019035" cy="1069502"/>
        </p:xfrm>
        <a:graphic>
          <a:graphicData uri="http://schemas.openxmlformats.org/drawingml/2006/table">
            <a:tbl>
              <a:tblPr firstRow="1" bandRow="1"/>
              <a:tblGrid>
                <a:gridCol w="831626">
                  <a:extLst>
                    <a:ext uri="{9D8B030D-6E8A-4147-A177-3AD203B41FA5}">
                      <a16:colId xmlns:a16="http://schemas.microsoft.com/office/drawing/2014/main" val="2658590032"/>
                    </a:ext>
                  </a:extLst>
                </a:gridCol>
                <a:gridCol w="579019">
                  <a:extLst>
                    <a:ext uri="{9D8B030D-6E8A-4147-A177-3AD203B41FA5}">
                      <a16:colId xmlns:a16="http://schemas.microsoft.com/office/drawing/2014/main" val="4215601876"/>
                    </a:ext>
                  </a:extLst>
                </a:gridCol>
                <a:gridCol w="725521">
                  <a:extLst>
                    <a:ext uri="{9D8B030D-6E8A-4147-A177-3AD203B41FA5}">
                      <a16:colId xmlns:a16="http://schemas.microsoft.com/office/drawing/2014/main" val="2991939307"/>
                    </a:ext>
                  </a:extLst>
                </a:gridCol>
                <a:gridCol w="882869">
                  <a:extLst>
                    <a:ext uri="{9D8B030D-6E8A-4147-A177-3AD203B41FA5}">
                      <a16:colId xmlns:a16="http://schemas.microsoft.com/office/drawing/2014/main" val="1333934479"/>
                    </a:ext>
                  </a:extLst>
                </a:gridCol>
              </a:tblGrid>
              <a:tr h="30615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Min PAPR</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Median PAPR</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Max PAPR</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3088501763"/>
                  </a:ext>
                </a:extLst>
              </a:tr>
              <a:tr h="306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Ref [1]</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4.88</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5.73</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6.44</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196850440"/>
                  </a:ext>
                </a:extLst>
              </a:tr>
              <a:tr h="306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HW</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3.85</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4.58</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4.8</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02"/>
                  </a:ext>
                </a:extLst>
              </a:tr>
            </a:tbl>
          </a:graphicData>
        </a:graphic>
      </p:graphicFrame>
      <p:cxnSp>
        <p:nvCxnSpPr>
          <p:cNvPr id="20" name="直接箭头连接符 19"/>
          <p:cNvCxnSpPr/>
          <p:nvPr/>
        </p:nvCxnSpPr>
        <p:spPr bwMode="auto">
          <a:xfrm flipH="1">
            <a:off x="3575720" y="3645024"/>
            <a:ext cx="1152128" cy="432048"/>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cxnSp>
        <p:nvCxnSpPr>
          <p:cNvPr id="21" name="直接箭头连接符 20"/>
          <p:cNvCxnSpPr/>
          <p:nvPr/>
        </p:nvCxnSpPr>
        <p:spPr bwMode="auto">
          <a:xfrm>
            <a:off x="5445239" y="3658691"/>
            <a:ext cx="792126" cy="418381"/>
          </a:xfrm>
          <a:prstGeom prst="straightConnector1">
            <a:avLst/>
          </a:prstGeom>
          <a:solidFill>
            <a:srgbClr val="00B8FF"/>
          </a:solidFill>
          <a:ln w="9525" cap="flat" cmpd="sng" algn="ctr">
            <a:solidFill>
              <a:srgbClr val="0070C0"/>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23" name="文本框 22"/>
              <p:cNvSpPr txBox="1"/>
              <p:nvPr/>
            </p:nvSpPr>
            <p:spPr>
              <a:xfrm>
                <a:off x="6971009" y="2747039"/>
                <a:ext cx="2234964" cy="377219"/>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Font typeface="Arial" panose="020B0604020202020204" pitchFamily="34" charset="0"/>
                  <a:buChar char="•"/>
                </a:pPr>
                <a:r>
                  <a:rPr lang="en-US" altLang="zh-CN" sz="1800" dirty="0">
                    <a:solidFill>
                      <a:schemeClr val="tx1"/>
                    </a:solidFill>
                  </a:rPr>
                  <a:t>PAPR for -</a:t>
                </a:r>
                <a14:m>
                  <m:oMath xmlns:m="http://schemas.openxmlformats.org/officeDocument/2006/math">
                    <m:sSub>
                      <m:sSubPr>
                        <m:ctrlPr>
                          <a:rPr lang="en-US" altLang="zh-CN" sz="1800" i="1" smtClean="0">
                            <a:solidFill>
                              <a:schemeClr val="tx1"/>
                            </a:solidFill>
                            <a:latin typeface="Cambria Math" panose="02040503050406030204" pitchFamily="18" charset="0"/>
                            <a:cs typeface="Times New Roman" panose="02020603050405020304" pitchFamily="18" charset="0"/>
                          </a:rPr>
                        </m:ctrlPr>
                      </m:sSubPr>
                      <m:e>
                        <m:acc>
                          <m:accPr>
                            <m:chr m:val="́"/>
                            <m:ctrlPr>
                              <a:rPr lang="en-US" altLang="zh-CN" sz="1800" i="1">
                                <a:solidFill>
                                  <a:schemeClr val="tx1"/>
                                </a:solidFill>
                                <a:latin typeface="Cambria Math" panose="02040503050406030204" pitchFamily="18" charset="0"/>
                                <a:cs typeface="Times New Roman" panose="02020603050405020304" pitchFamily="18" charset="0"/>
                              </a:rPr>
                            </m:ctrlPr>
                          </m:accPr>
                          <m:e>
                            <m:r>
                              <a:rPr lang="en-US" altLang="zh-CN" sz="1800" i="1">
                                <a:solidFill>
                                  <a:schemeClr val="tx1"/>
                                </a:solidFill>
                                <a:latin typeface="Cambria Math" panose="02040503050406030204" pitchFamily="18" charset="0"/>
                                <a:cs typeface="Times New Roman" panose="02020603050405020304" pitchFamily="18" charset="0"/>
                              </a:rPr>
                              <m:t>𝐻</m:t>
                            </m:r>
                          </m:e>
                        </m:acc>
                      </m:e>
                      <m:sub>
                        <m:r>
                          <a:rPr lang="en-US" altLang="zh-CN" sz="1800" i="1">
                            <a:solidFill>
                              <a:schemeClr val="tx1"/>
                            </a:solidFill>
                            <a:latin typeface="Cambria Math" panose="02040503050406030204" pitchFamily="18" charset="0"/>
                            <a:cs typeface="Times New Roman" panose="02020603050405020304" pitchFamily="18" charset="0"/>
                          </a:rPr>
                          <m:t>64</m:t>
                        </m:r>
                        <m:r>
                          <a:rPr lang="en-US" altLang="zh-CN" sz="18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×96</m:t>
                        </m:r>
                      </m:sub>
                    </m:sSub>
                  </m:oMath>
                </a14:m>
                <a:r>
                  <a:rPr lang="en-US" altLang="zh-CN" sz="1800" dirty="0">
                    <a:solidFill>
                      <a:schemeClr val="tx1"/>
                    </a:solidFill>
                  </a:rPr>
                  <a:t> </a:t>
                </a:r>
                <a:endParaRPr lang="zh-CN" altLang="en-US" sz="1800" dirty="0">
                  <a:solidFill>
                    <a:schemeClr val="tx1"/>
                  </a:solidFill>
                </a:endParaRPr>
              </a:p>
            </p:txBody>
          </p:sp>
        </mc:Choice>
        <mc:Fallback xmlns="">
          <p:sp>
            <p:nvSpPr>
              <p:cNvPr id="23" name="文本框 22"/>
              <p:cNvSpPr txBox="1">
                <a:spLocks noRot="1" noChangeAspect="1" noMove="1" noResize="1" noEditPoints="1" noAdjustHandles="1" noChangeArrowheads="1" noChangeShapeType="1" noTextEdit="1"/>
              </p:cNvSpPr>
              <p:nvPr/>
            </p:nvSpPr>
            <p:spPr>
              <a:xfrm>
                <a:off x="6971009" y="2747039"/>
                <a:ext cx="2234964" cy="377219"/>
              </a:xfrm>
              <a:prstGeom prst="rect">
                <a:avLst/>
              </a:prstGeom>
              <a:blipFill rotWithShape="0">
                <a:blip r:embed="rId4"/>
                <a:stretch>
                  <a:fillRect l="-1907" t="-6349" b="-23810"/>
                </a:stretch>
              </a:blipFill>
              <a:ln w="3175"/>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5" name="文本框 24">
                <a:extLst>
                  <a:ext uri="{FF2B5EF4-FFF2-40B4-BE49-F238E27FC236}">
                    <a16:creationId xmlns:a16="http://schemas.microsoft.com/office/drawing/2014/main" id="{EB579E75-CF7A-48ED-AC04-5A69A4D66AED}"/>
                  </a:ext>
                </a:extLst>
              </p:cNvPr>
              <p:cNvSpPr txBox="1"/>
              <p:nvPr/>
            </p:nvSpPr>
            <p:spPr>
              <a:xfrm>
                <a:off x="8657623" y="3134214"/>
                <a:ext cx="1943674" cy="502382"/>
              </a:xfrm>
              <a:prstGeom prst="rect">
                <a:avLst/>
              </a:prstGeom>
              <a:noFill/>
            </p:spPr>
            <p:txBody>
              <a:bodyPr wrap="none" lIns="0" tIns="0" rIns="0" bIns="0" rtlCol="0">
                <a:spAutoFit/>
              </a:bodyPr>
              <a:lstStyle/>
              <a:p>
                <a:pPr defTabSz="914400" eaLnBrk="1" fontAlgn="auto" hangingPunct="1">
                  <a:spcBef>
                    <a:spcPts val="0"/>
                  </a:spcBef>
                  <a:spcAft>
                    <a:spcPts val="0"/>
                  </a:spcAft>
                  <a:buClrTx/>
                  <a:buSzTx/>
                  <a:buFontTx/>
                  <a:buNone/>
                </a:pPr>
                <a14:m>
                  <m:oMathPara xmlns:m="http://schemas.openxmlformats.org/officeDocument/2006/math">
                    <m:oMathParaPr>
                      <m:jc m:val="centerGroup"/>
                    </m:oMathParaPr>
                    <m:oMath xmlns:m="http://schemas.openxmlformats.org/officeDocument/2006/math">
                      <m:r>
                        <a:rPr lang="en-US" altLang="zh-CN" sz="1800" i="1" smtClean="0">
                          <a:solidFill>
                            <a:prstClr val="black"/>
                          </a:solidFill>
                          <a:latin typeface="Cambria Math" panose="02040503050406030204" pitchFamily="18" charset="0"/>
                        </a:rPr>
                        <m:t>−</m:t>
                      </m:r>
                      <m:acc>
                        <m:accPr>
                          <m:chr m:val="́"/>
                          <m:ctrlPr>
                            <a:rPr lang="zh-CN" altLang="en-US" sz="1800" i="1" smtClean="0">
                              <a:solidFill>
                                <a:prstClr val="black"/>
                              </a:solidFill>
                              <a:latin typeface="Cambria Math" panose="02040503050406030204" pitchFamily="18" charset="0"/>
                            </a:rPr>
                          </m:ctrlPr>
                        </m:accPr>
                        <m:e>
                          <m:r>
                            <a:rPr lang="en-US" altLang="zh-CN" sz="1800" i="1" smtClean="0">
                              <a:solidFill>
                                <a:prstClr val="black"/>
                              </a:solidFill>
                              <a:latin typeface="Cambria Math" panose="02040503050406030204" pitchFamily="18" charset="0"/>
                            </a:rPr>
                            <m:t>𝐻</m:t>
                          </m:r>
                        </m:e>
                      </m:acc>
                      <m:r>
                        <a:rPr lang="en-US" altLang="zh-CN" sz="1800" i="1" smtClean="0">
                          <a:solidFill>
                            <a:prstClr val="black"/>
                          </a:solidFill>
                          <a:latin typeface="Cambria Math" panose="02040503050406030204" pitchFamily="18" charset="0"/>
                        </a:rPr>
                        <m:t>=</m:t>
                      </m:r>
                      <m:d>
                        <m:dPr>
                          <m:ctrlPr>
                            <a:rPr lang="en-US" altLang="zh-CN" sz="1800" i="1" smtClean="0">
                              <a:solidFill>
                                <a:prstClr val="black"/>
                              </a:solidFill>
                              <a:latin typeface="Cambria Math" panose="02040503050406030204" pitchFamily="18" charset="0"/>
                            </a:rPr>
                          </m:ctrlPr>
                        </m:dPr>
                        <m:e>
                          <m:m>
                            <m:mPr>
                              <m:mcs>
                                <m:mc>
                                  <m:mcPr>
                                    <m:count m:val="2"/>
                                    <m:mcJc m:val="center"/>
                                  </m:mcPr>
                                </m:mc>
                              </m:mcs>
                              <m:ctrlPr>
                                <a:rPr lang="en-US" altLang="zh-CN" sz="1800" i="1" smtClean="0">
                                  <a:solidFill>
                                    <a:prstClr val="black"/>
                                  </a:solidFill>
                                  <a:latin typeface="Cambria Math" panose="02040503050406030204" pitchFamily="18" charset="0"/>
                                </a:rPr>
                              </m:ctrlPr>
                            </m:mPr>
                            <m:mr>
                              <m:e>
                                <m:r>
                                  <m:rPr>
                                    <m:brk m:alnAt="7"/>
                                  </m:rPr>
                                  <a:rPr lang="en-US" altLang="zh-CN" sz="1800" i="1" smtClean="0">
                                    <a:solidFill>
                                      <a:prstClr val="black"/>
                                    </a:solidFill>
                                    <a:latin typeface="Cambria Math" panose="02040503050406030204" pitchFamily="18" charset="0"/>
                                  </a:rPr>
                                  <m:t>−</m:t>
                                </m:r>
                                <m:r>
                                  <a:rPr lang="en-US" altLang="zh-CN" sz="1800" i="1" smtClean="0">
                                    <a:solidFill>
                                      <a:prstClr val="black"/>
                                    </a:solidFill>
                                    <a:latin typeface="Cambria Math" panose="02040503050406030204" pitchFamily="18" charset="0"/>
                                  </a:rPr>
                                  <m:t>𝐻</m:t>
                                </m:r>
                              </m:e>
                              <m:e>
                                <m:r>
                                  <a:rPr lang="en-US" altLang="zh-CN" sz="1800" i="1" smtClean="0">
                                    <a:solidFill>
                                      <a:prstClr val="black"/>
                                    </a:solidFill>
                                    <a:latin typeface="Cambria Math" panose="02040503050406030204" pitchFamily="18" charset="0"/>
                                  </a:rPr>
                                  <m:t>−</m:t>
                                </m:r>
                                <m:r>
                                  <a:rPr lang="en-US" altLang="zh-CN" sz="1800" i="1" smtClean="0">
                                    <a:solidFill>
                                      <a:prstClr val="black"/>
                                    </a:solidFill>
                                    <a:latin typeface="Cambria Math" panose="02040503050406030204" pitchFamily="18" charset="0"/>
                                  </a:rPr>
                                  <m:t>𝐻𝐽</m:t>
                                </m:r>
                              </m:e>
                            </m:mr>
                            <m:mr>
                              <m:e>
                                <m:r>
                                  <a:rPr lang="en-US" altLang="zh-CN" sz="1800" i="1" smtClean="0">
                                    <a:solidFill>
                                      <a:prstClr val="black"/>
                                    </a:solidFill>
                                    <a:latin typeface="Cambria Math" panose="02040503050406030204" pitchFamily="18" charset="0"/>
                                  </a:rPr>
                                  <m:t>−</m:t>
                                </m:r>
                                <m:r>
                                  <a:rPr lang="en-US" altLang="zh-CN" sz="1800" i="1" smtClean="0">
                                    <a:solidFill>
                                      <a:prstClr val="black"/>
                                    </a:solidFill>
                                    <a:latin typeface="Cambria Math" panose="02040503050406030204" pitchFamily="18" charset="0"/>
                                  </a:rPr>
                                  <m:t>𝐻</m:t>
                                </m:r>
                              </m:e>
                              <m:e>
                                <m:r>
                                  <a:rPr lang="en-US" altLang="zh-CN" sz="1800" i="1" smtClean="0">
                                    <a:solidFill>
                                      <a:prstClr val="black"/>
                                    </a:solidFill>
                                    <a:latin typeface="Cambria Math" panose="02040503050406030204" pitchFamily="18" charset="0"/>
                                  </a:rPr>
                                  <m:t>𝐻𝐽</m:t>
                                </m:r>
                              </m:e>
                            </m:mr>
                          </m:m>
                        </m:e>
                      </m:d>
                    </m:oMath>
                  </m:oMathPara>
                </a14:m>
                <a:endParaRPr lang="zh-CN" altLang="en-US" sz="1800" dirty="0">
                  <a:solidFill>
                    <a:prstClr val="black"/>
                  </a:solidFill>
                  <a:latin typeface="Calibri" panose="020F0502020204030204"/>
                  <a:ea typeface="宋体" panose="02010600030101010101" pitchFamily="2" charset="-122"/>
                </a:endParaRPr>
              </a:p>
            </p:txBody>
          </p:sp>
        </mc:Choice>
        <mc:Fallback xmlns="">
          <p:sp>
            <p:nvSpPr>
              <p:cNvPr id="25" name="文本框 24">
                <a:extLst>
                  <a:ext uri="{FF2B5EF4-FFF2-40B4-BE49-F238E27FC236}">
                    <a16:creationId xmlns:a16="http://schemas.microsoft.com/office/drawing/2014/main" xmlns="" xmlns:a14="http://schemas.microsoft.com/office/drawing/2010/main" id="{EB579E75-CF7A-48ED-AC04-5A69A4D66AED}"/>
                  </a:ext>
                </a:extLst>
              </p:cNvPr>
              <p:cNvSpPr txBox="1">
                <a:spLocks noRot="1" noChangeAspect="1" noMove="1" noResize="1" noEditPoints="1" noAdjustHandles="1" noChangeArrowheads="1" noChangeShapeType="1" noTextEdit="1"/>
              </p:cNvSpPr>
              <p:nvPr/>
            </p:nvSpPr>
            <p:spPr>
              <a:xfrm>
                <a:off x="8657623" y="3134214"/>
                <a:ext cx="1943674" cy="502382"/>
              </a:xfrm>
              <a:prstGeom prst="rect">
                <a:avLst/>
              </a:prstGeom>
              <a:blipFill rotWithShape="0">
                <a:blip r:embed="rId5"/>
                <a:stretch>
                  <a:fillRect/>
                </a:stretch>
              </a:blipFill>
            </p:spPr>
            <p:txBody>
              <a:bodyPr/>
              <a:lstStyle/>
              <a:p>
                <a:r>
                  <a:rPr lang="zh-CN" altLang="en-US">
                    <a:noFill/>
                  </a:rPr>
                  <a:t> </a:t>
                </a:r>
              </a:p>
            </p:txBody>
          </p:sp>
        </mc:Fallback>
      </mc:AlternateContent>
      <p:graphicFrame>
        <p:nvGraphicFramePr>
          <p:cNvPr id="26" name="表格 25">
            <a:extLst>
              <a:ext uri="{FF2B5EF4-FFF2-40B4-BE49-F238E27FC236}">
                <a16:creationId xmlns:a16="http://schemas.microsoft.com/office/drawing/2014/main" id="{56798755-4B87-4220-B959-DEB9092E5D14}"/>
              </a:ext>
            </a:extLst>
          </p:cNvPr>
          <p:cNvGraphicFramePr>
            <a:graphicFrameLocks noGrp="1"/>
          </p:cNvGraphicFramePr>
          <p:nvPr>
            <p:extLst>
              <p:ext uri="{D42A27DB-BD31-4B8C-83A1-F6EECF244321}">
                <p14:modId xmlns:p14="http://schemas.microsoft.com/office/powerpoint/2010/main" val="733337347"/>
              </p:ext>
            </p:extLst>
          </p:nvPr>
        </p:nvGraphicFramePr>
        <p:xfrm>
          <a:off x="7988846" y="4135563"/>
          <a:ext cx="3375631" cy="1069502"/>
        </p:xfrm>
        <a:graphic>
          <a:graphicData uri="http://schemas.openxmlformats.org/drawingml/2006/table">
            <a:tbl>
              <a:tblPr firstRow="1" bandRow="1"/>
              <a:tblGrid>
                <a:gridCol w="948028">
                  <a:extLst>
                    <a:ext uri="{9D8B030D-6E8A-4147-A177-3AD203B41FA5}">
                      <a16:colId xmlns:a16="http://schemas.microsoft.com/office/drawing/2014/main" val="2658590032"/>
                    </a:ext>
                  </a:extLst>
                </a:gridCol>
                <a:gridCol w="696685">
                  <a:extLst>
                    <a:ext uri="{9D8B030D-6E8A-4147-A177-3AD203B41FA5}">
                      <a16:colId xmlns:a16="http://schemas.microsoft.com/office/drawing/2014/main" val="4215601876"/>
                    </a:ext>
                  </a:extLst>
                </a:gridCol>
                <a:gridCol w="783772">
                  <a:extLst>
                    <a:ext uri="{9D8B030D-6E8A-4147-A177-3AD203B41FA5}">
                      <a16:colId xmlns:a16="http://schemas.microsoft.com/office/drawing/2014/main" val="2991939307"/>
                    </a:ext>
                  </a:extLst>
                </a:gridCol>
                <a:gridCol w="947146">
                  <a:extLst>
                    <a:ext uri="{9D8B030D-6E8A-4147-A177-3AD203B41FA5}">
                      <a16:colId xmlns:a16="http://schemas.microsoft.com/office/drawing/2014/main" val="1333934479"/>
                    </a:ext>
                  </a:extLst>
                </a:gridCol>
              </a:tblGrid>
              <a:tr h="30615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Min PAPR</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Median PAPR</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Max PAPR</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3088501763"/>
                  </a:ext>
                </a:extLst>
              </a:tr>
              <a:tr h="306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Ref [1]</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b="1" dirty="0">
                          <a:solidFill>
                            <a:srgbClr val="FF0000"/>
                          </a:solidFill>
                          <a:latin typeface="Times New Roman" panose="02020603050405020304" pitchFamily="18" charset="0"/>
                          <a:cs typeface="Times New Roman" panose="02020603050405020304" pitchFamily="18" charset="0"/>
                        </a:rPr>
                        <a:t>4.92</a:t>
                      </a:r>
                      <a:endParaRPr lang="zh-CN" altLang="en-US" sz="1200" b="1" dirty="0">
                        <a:solidFill>
                          <a:srgbClr val="FF0000"/>
                        </a:solidFill>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b="1" dirty="0">
                          <a:solidFill>
                            <a:srgbClr val="FF0000"/>
                          </a:solidFill>
                          <a:latin typeface="Times New Roman" panose="02020603050405020304" pitchFamily="18" charset="0"/>
                          <a:cs typeface="Times New Roman" panose="02020603050405020304" pitchFamily="18" charset="0"/>
                        </a:rPr>
                        <a:t>5.65</a:t>
                      </a:r>
                      <a:endParaRPr lang="zh-CN" altLang="en-US" sz="1200" b="1" dirty="0">
                        <a:solidFill>
                          <a:srgbClr val="FF0000"/>
                        </a:solidFill>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b="1" dirty="0">
                          <a:solidFill>
                            <a:srgbClr val="FF0000"/>
                          </a:solidFill>
                          <a:latin typeface="Times New Roman" panose="02020603050405020304" pitchFamily="18" charset="0"/>
                          <a:cs typeface="Times New Roman" panose="02020603050405020304" pitchFamily="18" charset="0"/>
                        </a:rPr>
                        <a:t>6.46</a:t>
                      </a:r>
                      <a:endParaRPr lang="zh-CN" altLang="en-US" sz="1200" b="1" dirty="0">
                        <a:solidFill>
                          <a:srgbClr val="FF0000"/>
                        </a:solidFill>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196850440"/>
                  </a:ext>
                </a:extLst>
              </a:tr>
              <a:tr h="3061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altLang="zh-CN" sz="1200" dirty="0">
                          <a:latin typeface="Times New Roman" panose="02020603050405020304" pitchFamily="18" charset="0"/>
                          <a:cs typeface="Times New Roman" panose="02020603050405020304" pitchFamily="18" charset="0"/>
                        </a:rPr>
                        <a:t>HW</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3.85</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4.58</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altLang="zh-CN" sz="1200" dirty="0">
                          <a:latin typeface="Times New Roman" panose="02020603050405020304" pitchFamily="18" charset="0"/>
                          <a:cs typeface="Times New Roman" panose="02020603050405020304" pitchFamily="18" charset="0"/>
                        </a:rPr>
                        <a:t>4.8</a:t>
                      </a:r>
                      <a:endParaRPr lang="zh-CN" altLang="en-US" sz="1200" dirty="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02"/>
                  </a:ext>
                </a:extLst>
              </a:tr>
            </a:tbl>
          </a:graphicData>
        </a:graphic>
      </p:graphicFrame>
      <p:cxnSp>
        <p:nvCxnSpPr>
          <p:cNvPr id="27" name="直接箭头连接符 26"/>
          <p:cNvCxnSpPr/>
          <p:nvPr/>
        </p:nvCxnSpPr>
        <p:spPr bwMode="auto">
          <a:xfrm flipH="1">
            <a:off x="6237366" y="3566325"/>
            <a:ext cx="3819074" cy="510747"/>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cxnSp>
        <p:nvCxnSpPr>
          <p:cNvPr id="30" name="直接箭头连接符 29"/>
          <p:cNvCxnSpPr/>
          <p:nvPr/>
        </p:nvCxnSpPr>
        <p:spPr bwMode="auto">
          <a:xfrm>
            <a:off x="9613659" y="3568965"/>
            <a:ext cx="378491" cy="492350"/>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sp>
        <p:nvSpPr>
          <p:cNvPr id="33" name="文本框 32">
            <a:extLst>
              <a:ext uri="{FF2B5EF4-FFF2-40B4-BE49-F238E27FC236}">
                <a16:creationId xmlns:a16="http://schemas.microsoft.com/office/drawing/2014/main" id="{B6281FE9-AB47-4740-AC56-3AC2C7F9B271}"/>
              </a:ext>
            </a:extLst>
          </p:cNvPr>
          <p:cNvSpPr txBox="1"/>
          <p:nvPr/>
        </p:nvSpPr>
        <p:spPr>
          <a:xfrm>
            <a:off x="9266770" y="2723298"/>
            <a:ext cx="725380" cy="369332"/>
          </a:xfrm>
          <a:prstGeom prst="rect">
            <a:avLst/>
          </a:prstGeom>
          <a:noFill/>
        </p:spPr>
        <p:txBody>
          <a:bodyPr wrap="square" rtlCol="0">
            <a:spAutoFit/>
          </a:bodyPr>
          <a:lstStyle/>
          <a:p>
            <a:r>
              <a:rPr lang="en-US" altLang="zh-CN" sz="1800" dirty="0">
                <a:solidFill>
                  <a:schemeClr val="tx1"/>
                </a:solidFill>
                <a:latin typeface="Times New Roman" panose="02020603050405020304" pitchFamily="18" charset="0"/>
                <a:cs typeface="Times New Roman" panose="02020603050405020304" pitchFamily="18" charset="0"/>
              </a:rPr>
              <a:t>Sym1</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sp>
        <p:nvSpPr>
          <p:cNvPr id="34" name="矩形 33"/>
          <p:cNvSpPr/>
          <p:nvPr/>
        </p:nvSpPr>
        <p:spPr>
          <a:xfrm>
            <a:off x="9992150" y="2727114"/>
            <a:ext cx="723275" cy="369332"/>
          </a:xfrm>
          <a:prstGeom prst="rect">
            <a:avLst/>
          </a:prstGeom>
        </p:spPr>
        <p:txBody>
          <a:bodyPr wrap="none">
            <a:spAutoFit/>
          </a:bodyPr>
          <a:lstStyle/>
          <a:p>
            <a:r>
              <a:rPr lang="en-US" altLang="zh-CN" sz="1800" dirty="0">
                <a:solidFill>
                  <a:schemeClr val="tx1"/>
                </a:solidFill>
                <a:latin typeface="Times New Roman" panose="02020603050405020304" pitchFamily="18" charset="0"/>
                <a:cs typeface="Times New Roman" panose="02020603050405020304" pitchFamily="18" charset="0"/>
              </a:rPr>
              <a:t>Sym2</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3413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1199456" y="1988840"/>
            <a:ext cx="8998023" cy="964456"/>
          </a:xfrm>
        </p:spPr>
        <p:txBody>
          <a:bodyPr/>
          <a:lstStyle/>
          <a:p>
            <a:r>
              <a:rPr lang="en-US" altLang="zh-CN" sz="1800" b="0" dirty="0"/>
              <a:t>	In this proposal, </a:t>
            </a:r>
            <a:r>
              <a:rPr lang="en-US" altLang="zh-CN" sz="1800" b="0" dirty="0">
                <a:solidFill>
                  <a:schemeClr val="tx1"/>
                </a:solidFill>
                <a:cs typeface="Times New Roman" panose="02020603050405020304" pitchFamily="18" charset="0"/>
              </a:rPr>
              <a:t>a way of UL/DL indication in ELR-mark field is proposed, which provides earlier packet filtering and  improved power saving for ELR STAs.</a:t>
            </a:r>
            <a:r>
              <a:rPr lang="en-US" altLang="zh-CN" sz="1800" b="0" dirty="0"/>
              <a:t> Meanwhile, the MD/FA rate and the PAPR haven’t been changed.</a:t>
            </a:r>
            <a:endParaRPr lang="zh-CN" altLang="en-US" sz="18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95033"/>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Nov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2453449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1800" dirty="0"/>
              <a:t>[1] 11-24-1571-01-00bn-extended-long-range-elr-mark-symbol-design.pptx</a:t>
            </a:r>
          </a:p>
          <a:p>
            <a:r>
              <a:rPr lang="en-US" altLang="zh-CN" sz="1800" dirty="0"/>
              <a:t>[2] 11-24-1590-01-00bn-extended-long-range-signaling.pptx</a:t>
            </a:r>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Title 1"/>
          <p:cNvSpPr>
            <a:spLocks noGrp="1"/>
          </p:cNvSpPr>
          <p:nvPr>
            <p:ph type="title"/>
          </p:nvPr>
        </p:nvSpPr>
        <p:spPr/>
        <p:txBody>
          <a:bodyPr/>
          <a:lstStyle/>
          <a:p>
            <a:r>
              <a:rPr lang="en-CA" altLang="zh-CN" dirty="0"/>
              <a:t>References</a:t>
            </a:r>
            <a:endParaRPr lang="zh-CN" altLang="en-US" dirty="0"/>
          </a:p>
        </p:txBody>
      </p:sp>
      <p:sp>
        <p:nvSpPr>
          <p:cNvPr id="9"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Nov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1567750564"/>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31304</TotalTime>
  <Words>739</Words>
  <Application>Microsoft Office PowerPoint</Application>
  <PresentationFormat>宽屏</PresentationFormat>
  <Paragraphs>151</Paragraphs>
  <Slides>8</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Arial Unicode MS</vt:lpstr>
      <vt:lpstr>MS Gothic</vt:lpstr>
      <vt:lpstr>宋体</vt:lpstr>
      <vt:lpstr>Arial</vt:lpstr>
      <vt:lpstr>Calibri</vt:lpstr>
      <vt:lpstr>Cambria Math</vt:lpstr>
      <vt:lpstr>Times New Roman</vt:lpstr>
      <vt:lpstr>Wingdings</vt:lpstr>
      <vt:lpstr>Office 主题​​</vt:lpstr>
      <vt:lpstr>UL/DL Indication for ELR PPDU</vt:lpstr>
      <vt:lpstr>Background</vt:lpstr>
      <vt:lpstr>PowerPoint 演示文稿</vt:lpstr>
      <vt:lpstr>Performance Analysis</vt:lpstr>
      <vt:lpstr>Performance Analysis</vt:lpstr>
      <vt:lpstr>PowerPoint 演示文稿</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gongbo (E)</cp:lastModifiedBy>
  <cp:revision>1554</cp:revision>
  <cp:lastPrinted>1601-01-01T00:00:00Z</cp:lastPrinted>
  <dcterms:created xsi:type="dcterms:W3CDTF">2023-05-31T01:05:25Z</dcterms:created>
  <dcterms:modified xsi:type="dcterms:W3CDTF">2024-11-09T23:56:40Z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(3)UQK1A5vPJru1V0PR9DDy25J085Cc4RzlVsVJE3WKTs/hMz6FzkEXuk2e3caDafZh7QjKganN
YayYLCgYcCVUJ7DHtHv1YVTA1x/xLLgjKAFfa3XjCGdx26JigU9C6ifNHbtro5QN2Y7VuiUq
4JFHdpa1lrlR8UrjyxWY+iCrIgGErvEFhIh2yrYSAGS2/v6XDBW5anGzF8PUVeuFp5y27DVv
oCcZ/dXO1XLjv5cATp</vt:lpwstr>
  </property>
  <property fmtid="{D5CDD505-2E9C-101B-9397-08002B2CF9AE}" pid="3" name="_2015_ms_pID_7253431">
    <vt:lpwstr>Yd+i+3CkbCSVT7OjzRr1pzFYsCXMJn95cqdo4vcV3t6q+0Xj0lvViJ
Leoo8h/zihARJMavCd5UmFqMSOvZnxvw40PYIj3FgySPqAhv6v3Ur6ln27jOWnvJj89cMJ+0
suMGtKKlhG1vMQ5mdKft1c1jBcSbMUoUR97+sz1Jei165aQX0qrjtsFKiE3GkinVzNvCM7P7
aTvd+4kpmYD2pYbR3hyiSeWHnoHQ64JK1FA3</vt:lpwstr>
  </property>
  <property fmtid="{D5CDD505-2E9C-101B-9397-08002B2CF9AE}" pid="4" name="_2015_ms_pID_7253432">
    <vt:lpwstr>CQ==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1730078372</vt:lpwstr>
  </property>
</Properties>
</file>