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363" r:id="rId2"/>
    <p:sldId id="2523" r:id="rId3"/>
    <p:sldId id="2529" r:id="rId4"/>
    <p:sldId id="2530" r:id="rId5"/>
    <p:sldId id="2532" r:id="rId6"/>
    <p:sldId id="2513" r:id="rId7"/>
    <p:sldId id="2527" r:id="rId8"/>
    <p:sldId id="2469" r:id="rId9"/>
  </p:sldIdLst>
  <p:sldSz cx="12192000" cy="6858000"/>
  <p:notesSz cx="6858000" cy="923766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Rolfe" initials="BR" lastIdx="1" clrIdx="0"/>
  <p:cmAuthor id="2" name="Rojan Chitrakar" initials="RC" lastIdx="4" clrIdx="1">
    <p:extLst>
      <p:ext uri="{19B8F6BF-5375-455C-9EA6-DF929625EA0E}">
        <p15:presenceInfo xmlns:p15="http://schemas.microsoft.com/office/powerpoint/2012/main" userId="S-1-5-21-147214757-305610072-1517763936-9659282" providerId="AD"/>
      </p:ext>
    </p:extLst>
  </p:cmAuthor>
  <p:cmAuthor id="3" name="Ian Bajaj" initials="IB" lastIdx="10" clrIdx="2">
    <p:extLst>
      <p:ext uri="{19B8F6BF-5375-455C-9EA6-DF929625EA0E}">
        <p15:presenceInfo xmlns:p15="http://schemas.microsoft.com/office/powerpoint/2012/main" userId="S-1-5-21-147214757-305610072-1517763936-10613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A7E6FF"/>
    <a:srgbClr val="FF8B8B"/>
    <a:srgbClr val="FAEE98"/>
    <a:srgbClr val="C3EC8F"/>
    <a:srgbClr val="EAE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51" autoAdjust="0"/>
  </p:normalViewPr>
  <p:slideViewPr>
    <p:cSldViewPr>
      <p:cViewPr varScale="1">
        <p:scale>
          <a:sx n="70" d="100"/>
          <a:sy n="70" d="100"/>
        </p:scale>
        <p:origin x="468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4371" y="4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1FAD8B0C-1BCA-4B4B-86AE-C63712745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B58C36BB-FB5B-4752-861B-050CB2D2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849DF383-6460-403D-AF77-5FFF96D9E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9E279C52-D4F4-4280-B302-F741933E0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78" name="AutoShape 5">
            <a:extLst>
              <a:ext uri="{FF2B5EF4-FFF2-40B4-BE49-F238E27FC236}">
                <a16:creationId xmlns:a16="http://schemas.microsoft.com/office/drawing/2014/main" id="{798152AC-16A6-47DC-A055-B74C14C5E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2376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7B12017D-B53A-4443-ACCE-293205F1A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5250"/>
            <a:ext cx="2784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7FBA8C1C-E32A-4F14-9D1F-D7601E734A7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6113" y="85725"/>
            <a:ext cx="2700337" cy="211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/>
              <a:t>07/12/10</a:t>
            </a:r>
          </a:p>
        </p:txBody>
      </p:sp>
      <p:sp>
        <p:nvSpPr>
          <p:cNvPr id="3081" name="Rectangle 8">
            <a:extLst>
              <a:ext uri="{FF2B5EF4-FFF2-40B4-BE49-F238E27FC236}">
                <a16:creationId xmlns:a16="http://schemas.microsoft.com/office/drawing/2014/main" id="{E122C960-2A54-40F5-A908-87971E0C70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66713" y="698500"/>
            <a:ext cx="6121400" cy="34432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234A300-5485-429F-944B-554FF57137B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87850"/>
            <a:ext cx="5021263" cy="4148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83" name="Text Box 10">
            <a:extLst>
              <a:ext uri="{FF2B5EF4-FFF2-40B4-BE49-F238E27FC236}">
                <a16:creationId xmlns:a16="http://schemas.microsoft.com/office/drawing/2014/main" id="{1C68885A-041B-4C0A-8E83-F16A43DC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8942388"/>
            <a:ext cx="2482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1E70119-92F6-4621-AC57-B463517937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2901950" y="8942388"/>
            <a:ext cx="784225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AF55197A-4911-4ED0-BBAA-82A1653DF63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5613" name="Rectangle 12">
            <a:extLst>
              <a:ext uri="{FF2B5EF4-FFF2-40B4-BE49-F238E27FC236}">
                <a16:creationId xmlns:a16="http://schemas.microsoft.com/office/drawing/2014/main" id="{A90C13E1-E327-4B98-B22B-780D7110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8942388"/>
            <a:ext cx="2255837" cy="1825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altLang="en-US" dirty="0">
                <a:solidFill>
                  <a:srgbClr val="000000"/>
                </a:solidFill>
              </a:rPr>
              <a:t>Tentative agenda Full WG</a:t>
            </a:r>
          </a:p>
        </p:txBody>
      </p:sp>
      <p:sp>
        <p:nvSpPr>
          <p:cNvPr id="3086" name="Line 13">
            <a:extLst>
              <a:ext uri="{FF2B5EF4-FFF2-40B4-BE49-F238E27FC236}">
                <a16:creationId xmlns:a16="http://schemas.microsoft.com/office/drawing/2014/main" id="{4458E013-756C-4026-9A0C-ED693EE20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600" y="8940800"/>
            <a:ext cx="5405438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7" name="Line 14">
            <a:extLst>
              <a:ext uri="{FF2B5EF4-FFF2-40B4-BE49-F238E27FC236}">
                <a16:creationId xmlns:a16="http://schemas.microsoft.com/office/drawing/2014/main" id="{A892DDF2-531F-4C1A-BB8E-FDD3F71D9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8" y="295275"/>
            <a:ext cx="5554662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FDF47AF-7F27-47A2-AC95-1B734D85228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ea typeface="Arial Unicode MS" pitchFamily="34" charset="-128"/>
              </a:rPr>
              <a:t>07/12/10</a:t>
            </a:r>
          </a:p>
        </p:txBody>
      </p:sp>
      <p:sp>
        <p:nvSpPr>
          <p:cNvPr id="5123" name="Rectangle 11">
            <a:extLst>
              <a:ext uri="{FF2B5EF4-FFF2-40B4-BE49-F238E27FC236}">
                <a16:creationId xmlns:a16="http://schemas.microsoft.com/office/drawing/2014/main" id="{E7A312FD-48BA-4567-B1F3-7520CA98CA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/>
              <a:t>Page </a:t>
            </a:r>
            <a:fld id="{2A02BA22-F607-40B6-B650-89B025089CA0}" type="slidenum">
              <a:rPr lang="en-US" altLang="en-US" sz="2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2400" dirty="0"/>
          </a:p>
        </p:txBody>
      </p:sp>
      <p:sp>
        <p:nvSpPr>
          <p:cNvPr id="5124" name="Text Box 1">
            <a:extLst>
              <a:ext uri="{FF2B5EF4-FFF2-40B4-BE49-F238E27FC236}">
                <a16:creationId xmlns:a16="http://schemas.microsoft.com/office/drawing/2014/main" id="{C0042731-F3F6-4A64-81A0-A6EDF2F79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96838"/>
            <a:ext cx="2708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/>
              <a:t>Jul 12, 2010</a:t>
            </a:r>
          </a:p>
        </p:txBody>
      </p:sp>
      <p:sp>
        <p:nvSpPr>
          <p:cNvPr id="5125" name="Text Box 2">
            <a:extLst>
              <a:ext uri="{FF2B5EF4-FFF2-40B4-BE49-F238E27FC236}">
                <a16:creationId xmlns:a16="http://schemas.microsoft.com/office/drawing/2014/main" id="{15A48728-99FA-4FFC-99DB-2BCCC748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8942388"/>
            <a:ext cx="7921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dirty="0"/>
              <a:t>Page </a:t>
            </a:r>
            <a:fld id="{B08E7645-705B-4ADD-B5B6-F7EFEFDE2AD9}" type="slidenum">
              <a:rPr lang="en-US" altLang="en-US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dirty="0"/>
          </a:p>
        </p:txBody>
      </p:sp>
      <p:sp>
        <p:nvSpPr>
          <p:cNvPr id="5126" name="Text Box 3">
            <a:extLst>
              <a:ext uri="{FF2B5EF4-FFF2-40B4-BE49-F238E27FC236}">
                <a16:creationId xmlns:a16="http://schemas.microsoft.com/office/drawing/2014/main" id="{40B3C9E2-901C-4E2D-9196-A5D26B960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98500"/>
            <a:ext cx="6132513" cy="3451225"/>
          </a:xfrm>
          <a:solidFill>
            <a:srgbClr val="FFFFFF"/>
          </a:solidFill>
          <a:ln/>
        </p:spPr>
      </p:sp>
      <p:sp>
        <p:nvSpPr>
          <p:cNvPr id="5127" name="Text Box 4">
            <a:extLst>
              <a:ext uri="{FF2B5EF4-FFF2-40B4-BE49-F238E27FC236}">
                <a16:creationId xmlns:a16="http://schemas.microsoft.com/office/drawing/2014/main" id="{9444E41B-0F32-4A16-9E20-D6DFD1D90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2850" cy="414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07/12/10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AF55197A-4911-4ED0-BBAA-82A1653DF63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80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ECFD97-FF53-4387-BAF0-F12D463EB1E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AA2C270-03FA-43C7-AEFB-067184F3C06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73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65CD11-6439-4324-AFE9-E89B987C69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D27314-9434-4B6F-80C2-AAC402118CD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82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F17094D-F91B-41DB-9A16-A7218645C9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3D266AC6-DD33-448D-B445-2628016ADA7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799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371601"/>
            <a:ext cx="5073651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1" y="1371601"/>
            <a:ext cx="5075767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0F77CD-DD4D-4F42-85AE-C07B6997D23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F551F72-38F2-479C-990C-DF0D2C0B1F2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4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906BD87-6C63-4BAE-BB78-2E037CDA80C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7143AE2-8961-49C4-80E3-5346A3EB4C4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99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7CDBA8A-BE42-43E1-A3A6-A4B661E728F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25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A41F80D5-87FE-483F-B143-B248F0A4A38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xfrm>
            <a:off x="5615518" y="6554788"/>
            <a:ext cx="874183" cy="2397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434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E37D6BB-C57E-46F3-9463-6F29DC2C04C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2771F862-3EEA-4803-88C2-BE8D6DB460B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AF5D4AB-E353-4EAB-9E5C-B82B00CB7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679"/>
            <a:ext cx="5283200" cy="246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>
            <a:lvl1pPr marL="342900" indent="-34290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1428750"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18859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3431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28003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25755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1876425" algn="l"/>
                <a:tab pos="2325688" algn="l"/>
                <a:tab pos="2774950" algn="l"/>
                <a:tab pos="3224213" algn="l"/>
                <a:tab pos="3673475" algn="l"/>
                <a:tab pos="4122738" algn="l"/>
                <a:tab pos="4572000" algn="l"/>
                <a:tab pos="5021263" algn="l"/>
                <a:tab pos="5470525" algn="l"/>
                <a:tab pos="5919788" algn="l"/>
                <a:tab pos="6369050" algn="l"/>
                <a:tab pos="6818313" algn="l"/>
                <a:tab pos="7267575" algn="l"/>
                <a:tab pos="7716838" algn="l"/>
                <a:tab pos="8166100" algn="l"/>
                <a:tab pos="8615363" algn="l"/>
                <a:tab pos="9064625" algn="l"/>
                <a:tab pos="9513888" algn="l"/>
                <a:tab pos="9963150" algn="l"/>
                <a:tab pos="10412413" algn="l"/>
              </a:tabLst>
              <a:defRPr sz="12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indent="0" algn="r" eaLnBrk="1" hangingPunct="1">
              <a:buSzPct val="100000"/>
              <a:defRPr/>
            </a:pPr>
            <a:r>
              <a:rPr lang="en-GB" altLang="en-US" sz="1600" b="1" dirty="0">
                <a:solidFill>
                  <a:schemeClr val="tx1"/>
                </a:solidFill>
              </a:rPr>
              <a:t>doc.: IEEE 802.11-24/1767r0</a:t>
            </a:r>
          </a:p>
        </p:txBody>
      </p:sp>
      <p:sp>
        <p:nvSpPr>
          <p:cNvPr id="1027" name="Line 2">
            <a:extLst>
              <a:ext uri="{FF2B5EF4-FFF2-40B4-BE49-F238E27FC236}">
                <a16:creationId xmlns:a16="http://schemas.microsoft.com/office/drawing/2014/main" id="{132CA22D-276C-45C8-B677-E5BCA761A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6096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831B6CFB-2FA6-4CFA-9B69-4004A92F5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917" y="6477000"/>
            <a:ext cx="1043728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274DC08-9B8C-464E-97F8-9AF419E7B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2336800" cy="34073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GB" sz="1600" dirty="0"/>
              <a:t>November 2024</a:t>
            </a:r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5C9A48D8-B217-4A04-8A4A-17E7990FB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734" y="6478588"/>
            <a:ext cx="4995333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spcBef>
                <a:spcPts val="750"/>
              </a:spcBef>
              <a:buSzPct val="100000"/>
              <a:defRPr/>
            </a:pPr>
            <a:r>
              <a:rPr lang="en-GB" sz="1400" dirty="0"/>
              <a:t>Ian Bajaj </a:t>
            </a:r>
            <a:r>
              <a:rPr lang="en-SG" sz="1400" dirty="0"/>
              <a:t>(Huawei</a:t>
            </a:r>
            <a:r>
              <a:rPr lang="zh-CN" altLang="en-US" sz="1400" dirty="0"/>
              <a:t>）</a:t>
            </a:r>
            <a:endParaRPr lang="en-GB" sz="1400" dirty="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D51B55C-069B-4D75-9B4D-246CDA062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07436" y="685801"/>
            <a:ext cx="1035261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CF464D6-905A-4259-BFB1-449C29AE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23970" y="1371601"/>
            <a:ext cx="10352617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  <a:p>
            <a:pPr lvl="4"/>
            <a:r>
              <a:rPr lang="en-GB" altLang="en-US" dirty="0"/>
              <a:t>Eighth Outline Level</a:t>
            </a:r>
          </a:p>
          <a:p>
            <a:pPr lvl="4"/>
            <a:r>
              <a:rPr lang="en-GB" altLang="en-US" dirty="0"/>
              <a:t>Ninth Outline Level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B2EF45E-69B5-4D61-ACC6-817BA12ACD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5615518" y="6554788"/>
            <a:ext cx="874183" cy="239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945B3CD-E11D-4C08-80C1-5F9C37B020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7" r:id="rId7"/>
    <p:sldLayoutId id="2147483824" r:id="rId8"/>
  </p:sldLayoutIdLst>
  <p:hf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914400" indent="-4572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panose="05000000000000000000" pitchFamily="2" charset="2"/>
        <a:buChar char="q"/>
        <a:defRPr sz="28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2pPr>
      <a:lvl3pPr marL="12573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Wingdings" panose="05000000000000000000" pitchFamily="2" charset="2"/>
        <a:buChar char="§"/>
        <a:defRPr sz="24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64AAF1A-2CBC-4960-9362-D10130ACC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998574"/>
              </p:ext>
            </p:extLst>
          </p:nvPr>
        </p:nvGraphicFramePr>
        <p:xfrm>
          <a:off x="875420" y="2708920"/>
          <a:ext cx="10441160" cy="1676400"/>
        </p:xfrm>
        <a:graphic>
          <a:graphicData uri="http://schemas.openxmlformats.org/drawingml/2006/table">
            <a:tbl>
              <a:tblPr firstRow="1" bandRow="1"/>
              <a:tblGrid>
                <a:gridCol w="2734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1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Ian Bajaj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Huawei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</a:rPr>
                        <a:t>Singapore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ian.bajaj@huawei.com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48554"/>
                  </a:ext>
                </a:extLst>
              </a:tr>
              <a:tr h="2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Lei Huang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697882"/>
                  </a:ext>
                </a:extLst>
              </a:tr>
              <a:tr h="2641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Rojan Chitrakar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516509"/>
                  </a:ext>
                </a:extLst>
              </a:tr>
              <a:tr h="121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 Qian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Shenzhen, China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045994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F84DA3A-0E09-4ACE-B694-6777AFD069BA}"/>
              </a:ext>
            </a:extLst>
          </p:cNvPr>
          <p:cNvSpPr txBox="1">
            <a:spLocks/>
          </p:cNvSpPr>
          <p:nvPr/>
        </p:nvSpPr>
        <p:spPr bwMode="auto">
          <a:xfrm>
            <a:off x="2209800" y="615636"/>
            <a:ext cx="7772400" cy="12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AMP Energizer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B2F4D-5A9A-4FB8-877B-EDFC80ED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1909852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defTabSz="457200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Date: 11 Nov 2024</a:t>
            </a:r>
            <a:endParaRPr lang="en-US" sz="2000" b="0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A225D-CC72-46D4-B04F-837434E9C6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4BFC05-F7BA-42D0-B699-4334EE8719B5}"/>
              </a:ext>
            </a:extLst>
          </p:cNvPr>
          <p:cNvSpPr txBox="1">
            <a:spLocks/>
          </p:cNvSpPr>
          <p:nvPr/>
        </p:nvSpPr>
        <p:spPr>
          <a:xfrm>
            <a:off x="1007436" y="702557"/>
            <a:ext cx="10352617" cy="5099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Introduction</a:t>
            </a:r>
            <a:endParaRPr lang="en-US" altLang="zh-CN" sz="2800" b="1" kern="1200" dirty="0">
              <a:solidFill>
                <a:srgbClr val="1D1D1A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BF0EC-9E98-457D-AAF2-13BD9991D0B3}"/>
              </a:ext>
            </a:extLst>
          </p:cNvPr>
          <p:cNvSpPr txBox="1"/>
          <p:nvPr/>
        </p:nvSpPr>
        <p:spPr>
          <a:xfrm>
            <a:off x="879253" y="1484784"/>
            <a:ext cx="10513168" cy="32008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IEEE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+mn-ea"/>
              </a:rPr>
              <a:t>TGbp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 PAR [1] defines at least one mode of wireless power transfer in the sub-1 GHz band to support RF energy harvesting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[2] describes the topology for non-collocated Energizer, that receives control frames from an AP, and transmits the wireless power transfer (WPT) waveform to the AMP STAs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[3] describes the topology for bi-static backscatter with a Carrier Source device that sends the carrier source PPDU to the AMP STA to enable backscattering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[4] describes the topology for non-collocated Energizer, that sends a wake up trigger to AMP assisted STAs to support a low-power receiver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This contribution serves to define the AMP Energizer, and its function.</a:t>
            </a:r>
          </a:p>
        </p:txBody>
      </p:sp>
    </p:spTree>
    <p:extLst>
      <p:ext uri="{BB962C8B-B14F-4D97-AF65-F5344CB8AC3E}">
        <p14:creationId xmlns:p14="http://schemas.microsoft.com/office/powerpoint/2010/main" val="108807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A225D-CC72-46D4-B04F-837434E9C6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4BFC05-F7BA-42D0-B699-4334EE8719B5}"/>
              </a:ext>
            </a:extLst>
          </p:cNvPr>
          <p:cNvSpPr txBox="1">
            <a:spLocks/>
          </p:cNvSpPr>
          <p:nvPr/>
        </p:nvSpPr>
        <p:spPr>
          <a:xfrm>
            <a:off x="1007436" y="702557"/>
            <a:ext cx="10352617" cy="5099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Definition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BF0EC-9E98-457D-AAF2-13BD9991D0B3}"/>
              </a:ext>
            </a:extLst>
          </p:cNvPr>
          <p:cNvSpPr txBox="1"/>
          <p:nvPr/>
        </p:nvSpPr>
        <p:spPr>
          <a:xfrm>
            <a:off x="911424" y="1484784"/>
            <a:ext cx="10448629" cy="40626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AMP Energizer is a new entity in IEEE 802.11 device architecture.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A non-collocated AMP Energizer may include a non-AMP non-AP STA (non-HT/HT/VHT/HE/EHT/UHR STA) that receives WPT control or Carrier Source control signaling from the AP.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The AMP Energizer has an Energizing Function that can transmit different PPDUs as instructed by the AP to provide to the AMP STAs: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WPT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Excitation signal (Carrier Signal) for Backscattering (CSB)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Wake-up trigger (WUT) for AMP assisted STAs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An Energizer can share WPT/CSB capability information during probing or association with an AP.</a:t>
            </a:r>
          </a:p>
        </p:txBody>
      </p:sp>
    </p:spTree>
    <p:extLst>
      <p:ext uri="{BB962C8B-B14F-4D97-AF65-F5344CB8AC3E}">
        <p14:creationId xmlns:p14="http://schemas.microsoft.com/office/powerpoint/2010/main" val="124666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A225D-CC72-46D4-B04F-837434E9C6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4BFC05-F7BA-42D0-B699-4334EE8719B5}"/>
              </a:ext>
            </a:extLst>
          </p:cNvPr>
          <p:cNvSpPr txBox="1">
            <a:spLocks/>
          </p:cNvSpPr>
          <p:nvPr/>
        </p:nvSpPr>
        <p:spPr>
          <a:xfrm>
            <a:off x="1007436" y="702557"/>
            <a:ext cx="10352617" cy="5099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BF0EC-9E98-457D-AAF2-13BD9991D0B3}"/>
              </a:ext>
            </a:extLst>
          </p:cNvPr>
          <p:cNvSpPr txBox="1"/>
          <p:nvPr/>
        </p:nvSpPr>
        <p:spPr>
          <a:xfrm>
            <a:off x="839416" y="1646008"/>
            <a:ext cx="3240360" cy="443198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An AP can associate with multiple AMP Energizers.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The Energizer non-AP STA receives control information from an AP that is associated with to determine its Energizing Function.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The Energizing function may be a logical entity for a integrated AP-Energizer architecture.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endParaRPr lang="en-US" sz="2000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BFB55-8BAA-4D70-8F19-9ECE5549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1412776"/>
            <a:ext cx="7674397" cy="42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5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A225D-CC72-46D4-B04F-837434E9C6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4BFC05-F7BA-42D0-B699-4334EE8719B5}"/>
              </a:ext>
            </a:extLst>
          </p:cNvPr>
          <p:cNvSpPr txBox="1">
            <a:spLocks/>
          </p:cNvSpPr>
          <p:nvPr/>
        </p:nvSpPr>
        <p:spPr>
          <a:xfrm>
            <a:off x="1007436" y="702557"/>
            <a:ext cx="10352617" cy="5099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Control Signaling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BF0EC-9E98-457D-AAF2-13BD9991D0B3}"/>
              </a:ext>
            </a:extLst>
          </p:cNvPr>
          <p:cNvSpPr txBox="1"/>
          <p:nvPr/>
        </p:nvSpPr>
        <p:spPr>
          <a:xfrm>
            <a:off x="839415" y="1495096"/>
            <a:ext cx="10729193" cy="35086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The control signaling from the AP to the a non-collocated AMP Energizer can encapsulate WPT, CSB and WUT instructions, and carried in a new frame, with: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PPDU type indicating WPT/CSB/WUT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Duration field indicating the duration of the charging/excitation field, and/or the duration of the control field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Interval field indicating the duration between PPDU transmissions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Waveform type depending on PPDU type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Transmit power indication depending on PPDU type</a:t>
            </a:r>
          </a:p>
          <a:p>
            <a:pPr marL="1085850" lvl="1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000" dirty="0">
                <a:solidFill>
                  <a:schemeClr val="tx1"/>
                </a:solidFill>
                <a:latin typeface="+mj-lt"/>
                <a:ea typeface="+mn-ea"/>
              </a:rPr>
              <a:t>Start Time indication to transmit the PPDU</a:t>
            </a:r>
          </a:p>
        </p:txBody>
      </p:sp>
    </p:spTree>
    <p:extLst>
      <p:ext uri="{BB962C8B-B14F-4D97-AF65-F5344CB8AC3E}">
        <p14:creationId xmlns:p14="http://schemas.microsoft.com/office/powerpoint/2010/main" val="115265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107678-E453-4655-BF7F-5BF067C92E7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49DFBF5E-CB2C-45B5-BBB9-429FD974229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3528A8-FB91-47A9-838D-21CE0BD0B149}"/>
              </a:ext>
            </a:extLst>
          </p:cNvPr>
          <p:cNvSpPr txBox="1">
            <a:spLocks/>
          </p:cNvSpPr>
          <p:nvPr/>
        </p:nvSpPr>
        <p:spPr>
          <a:xfrm>
            <a:off x="1007436" y="692696"/>
            <a:ext cx="10352617" cy="5099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000000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0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z="2800" b="1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Summary</a:t>
            </a:r>
            <a:endParaRPr lang="en-US" altLang="zh-CN" sz="2800" b="1" kern="1200" dirty="0">
              <a:solidFill>
                <a:srgbClr val="1D1D1A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BE6F0D-4D33-428B-9CC2-2363ADADE070}"/>
              </a:ext>
            </a:extLst>
          </p:cNvPr>
          <p:cNvSpPr/>
          <p:nvPr/>
        </p:nvSpPr>
        <p:spPr>
          <a:xfrm>
            <a:off x="911365" y="1440927"/>
            <a:ext cx="10448688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A new AMP Energizer entity with its corresponding architecture is defined.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The AMP Energizer changes its Energizing Function based on the control signaling from the AP, to support WPT, backscatter operation and wake-up triggering.</a:t>
            </a:r>
          </a:p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</a:rPr>
              <a:t>An new frame carrying the control information from the AP to the AMP Energizer is discussed.</a:t>
            </a:r>
          </a:p>
        </p:txBody>
      </p:sp>
    </p:spTree>
    <p:extLst>
      <p:ext uri="{BB962C8B-B14F-4D97-AF65-F5344CB8AC3E}">
        <p14:creationId xmlns:p14="http://schemas.microsoft.com/office/powerpoint/2010/main" val="107312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4AD7-DB4B-4340-9ED7-1426CD73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92696"/>
            <a:ext cx="10352617" cy="509994"/>
          </a:xfrm>
        </p:spPr>
        <p:txBody>
          <a:bodyPr/>
          <a:lstStyle/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SP1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164C6-9CF2-4B4F-A398-2C210BED564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t>Slide </a:t>
            </a:r>
            <a:fld id="{1F551F72-38F2-479C-990C-DF0D2C0B1F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651C39-30CD-495E-B951-D08518DE118C}"/>
              </a:ext>
            </a:extLst>
          </p:cNvPr>
          <p:cNvSpPr txBox="1"/>
          <p:nvPr/>
        </p:nvSpPr>
        <p:spPr>
          <a:xfrm>
            <a:off x="911424" y="1556792"/>
            <a:ext cx="10424625" cy="19082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207937" algn="ctr"/>
              </a:tabLst>
            </a:pPr>
            <a:r>
              <a:rPr lang="en-US" sz="2400" dirty="0">
                <a:solidFill>
                  <a:srgbClr val="000000"/>
                </a:solidFill>
                <a:latin typeface="+mj-lt"/>
                <a:ea typeface="ＭＳ Ｐゴシック"/>
              </a:rPr>
              <a:t>Do you agree to add the following text to </a:t>
            </a:r>
            <a:r>
              <a:rPr lang="en-US" sz="2400" dirty="0" err="1">
                <a:solidFill>
                  <a:srgbClr val="000000"/>
                </a:solidFill>
                <a:latin typeface="+mj-lt"/>
                <a:ea typeface="ＭＳ Ｐゴシック"/>
              </a:rPr>
              <a:t>TGbp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ＭＳ Ｐゴシック"/>
              </a:rPr>
              <a:t> SFD?</a:t>
            </a:r>
          </a:p>
          <a:p>
            <a:pPr marL="342900" lvl="0" indent="-342900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207937" algn="ctr"/>
              </a:tabLst>
            </a:pPr>
            <a:r>
              <a:rPr lang="en-US" sz="24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IEEE 802.11bp shall define an AMP Energizer that contains an IEEE 802.11 non-AP STA, and an Energizing Function which is capable of transmitting PPDUs for the purpose of WPT and/or backscattering operation and/or wake-up triggering.</a:t>
            </a:r>
          </a:p>
        </p:txBody>
      </p:sp>
    </p:spTree>
    <p:extLst>
      <p:ext uri="{BB962C8B-B14F-4D97-AF65-F5344CB8AC3E}">
        <p14:creationId xmlns:p14="http://schemas.microsoft.com/office/powerpoint/2010/main" val="74802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4AD7-DB4B-4340-9ED7-1426CD73D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692696"/>
            <a:ext cx="10352617" cy="509994"/>
          </a:xfrm>
        </p:spPr>
        <p:txBody>
          <a:bodyPr/>
          <a:lstStyle/>
          <a:p>
            <a:r>
              <a:rPr lang="en-US" altLang="zh-CN" sz="2800" b="1" kern="1200" dirty="0">
                <a:solidFill>
                  <a:srgbClr val="1D1D1A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164C6-9CF2-4B4F-A398-2C210BED564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t>Slide </a:t>
            </a:r>
            <a:fld id="{1F551F72-38F2-479C-990C-DF0D2C0B1F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</a:rPr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651C39-30CD-495E-B951-D08518DE118C}"/>
              </a:ext>
            </a:extLst>
          </p:cNvPr>
          <p:cNvSpPr txBox="1"/>
          <p:nvPr/>
        </p:nvSpPr>
        <p:spPr>
          <a:xfrm>
            <a:off x="839416" y="1556792"/>
            <a:ext cx="10424625" cy="17727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47675" indent="-447675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[1]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11-24/0575r1, P802.11bp PAR.</a:t>
            </a:r>
          </a:p>
          <a:p>
            <a:pPr marL="447675" lvl="0" indent="-447675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[2] 11-24/1524r2, Follow-up on the AMP WPT protocol</a:t>
            </a:r>
          </a:p>
          <a:p>
            <a:pPr marL="447675" lvl="0" indent="-447675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[3] 11-24/1214r2, Carrier PPDU Discussion for Long-range Backscatter Operation</a:t>
            </a:r>
          </a:p>
          <a:p>
            <a:pPr marL="447675" lvl="0" indent="-447675" defTabSz="1187323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>
                <a:tab pos="1207937" algn="ctr"/>
              </a:tabLst>
            </a:pPr>
            <a:r>
              <a:rPr lang="en-US" sz="22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[4] 11-24/1263r0, </a:t>
            </a:r>
            <a:r>
              <a:rPr lang="sv-SE" sz="2200" dirty="0">
                <a:solidFill>
                  <a:schemeClr val="tx1"/>
                </a:solidFill>
                <a:latin typeface="+mj-lt"/>
                <a:ea typeface="ＭＳ Ｐゴシック"/>
                <a:cs typeface="Arial" panose="020B0604020202020204" pitchFamily="34" charset="0"/>
              </a:rPr>
              <a:t>AMP Supported Legacy Mode</a:t>
            </a:r>
          </a:p>
        </p:txBody>
      </p:sp>
    </p:spTree>
    <p:extLst>
      <p:ext uri="{BB962C8B-B14F-4D97-AF65-F5344CB8AC3E}">
        <p14:creationId xmlns:p14="http://schemas.microsoft.com/office/powerpoint/2010/main" val="188557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116766</TotalTime>
  <Words>577</Words>
  <Application>Microsoft Office PowerPoint</Application>
  <PresentationFormat>Widescreen</PresentationFormat>
  <Paragraphs>66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Microsoft YaHei</vt:lpstr>
      <vt:lpstr>MS PGothic</vt:lpstr>
      <vt:lpstr>MS PGothic</vt:lpstr>
      <vt:lpstr>Arial</vt:lpstr>
      <vt:lpstr>Arial Unicode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SP1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Slides</dc:title>
  <dc:subject/>
  <dc:creator>ben@blindcreek.com</dc:creator>
  <cp:keywords/>
  <dc:description/>
  <cp:lastModifiedBy>Ian Bajaj</cp:lastModifiedBy>
  <cp:revision>1384</cp:revision>
  <cp:lastPrinted>2000-03-07T00:55:37Z</cp:lastPrinted>
  <dcterms:created xsi:type="dcterms:W3CDTF">2016-01-17T22:48:36Z</dcterms:created>
  <dcterms:modified xsi:type="dcterms:W3CDTF">2024-11-05T01:14:51Z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(3)zXz6X/c6YLpQKUlQ3R2/7Is7bgKxQG4wm8FxbRVHukvjwrDH9sUmOS9Z5itkHtopWCC8kki7
wFEVGETe0NTbp7ZlvG245CE09fCHpKuUIsYL+v9QKqbiYR7b+0KHjkyp+Y3IC9sQ2MlneKX/
SSubAG3NpwRlGwg3j4ny2cNnI7+LIyp0ks4dV3qJ4iUuUm9EMy78x69B/Zm7CZQFddgkcl6s
2SWOJVWRDJZf825Vl/</vt:lpwstr>
  </property>
  <property fmtid="{D5CDD505-2E9C-101B-9397-08002B2CF9AE}" pid="3" name="_2015_ms_pID_7253431">
    <vt:lpwstr>BCwkirEHEYaF6qNxMCHUYFOFj88ebbK5zWv/ctX8NCK/Mj4H6fN7nI
lul7x7ZWfgjCT0t7+TB/l2vQfSp8lejJTxkUQyrpFD8pY3c2XBR4s39sM17Y8t3hmQj2J71+
cSUFIfo85TH5cMORxzP9KOgASC3XwWZhyUnnFcR2//wRB+3LNxtz0X0Mlq/cozHYzDXO6Upv
1xs9zGnbZ6qLBWwLDoS/XOMxvIn7ac7m9aQX</vt:lpwstr>
  </property>
  <property fmtid="{D5CDD505-2E9C-101B-9397-08002B2CF9AE}" pid="4" name="_2015_ms_pID_7253432">
    <vt:lpwstr>kg==</vt:lpwstr>
  </property>
</Properties>
</file>