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22"/>
  </p:notesMasterIdLst>
  <p:handoutMasterIdLst>
    <p:handoutMasterId r:id="rId23"/>
  </p:handoutMasterIdLst>
  <p:sldIdLst>
    <p:sldId id="283" r:id="rId2"/>
    <p:sldId id="425" r:id="rId3"/>
    <p:sldId id="431" r:id="rId4"/>
    <p:sldId id="440" r:id="rId5"/>
    <p:sldId id="441" r:id="rId6"/>
    <p:sldId id="436" r:id="rId7"/>
    <p:sldId id="437" r:id="rId8"/>
    <p:sldId id="438" r:id="rId9"/>
    <p:sldId id="442" r:id="rId10"/>
    <p:sldId id="439" r:id="rId11"/>
    <p:sldId id="457" r:id="rId12"/>
    <p:sldId id="428" r:id="rId13"/>
    <p:sldId id="449" r:id="rId14"/>
    <p:sldId id="450" r:id="rId15"/>
    <p:sldId id="444" r:id="rId16"/>
    <p:sldId id="443" r:id="rId17"/>
    <p:sldId id="454" r:id="rId18"/>
    <p:sldId id="458" r:id="rId19"/>
    <p:sldId id="452" r:id="rId20"/>
    <p:sldId id="430" r:id="rId21"/>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400" autoAdjust="0"/>
  </p:normalViewPr>
  <p:slideViewPr>
    <p:cSldViewPr>
      <p:cViewPr varScale="1">
        <p:scale>
          <a:sx n="112" d="100"/>
          <a:sy n="112" d="100"/>
        </p:scale>
        <p:origin x="1482" y="9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7" d="100"/>
          <a:sy n="117" d="100"/>
        </p:scale>
        <p:origin x="2058" y="102"/>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1581843" cy="276999"/>
          </a:xfrm>
        </p:spPr>
        <p:txBody>
          <a:bodyPr/>
          <a:lstStyle/>
          <a:p>
            <a:pPr>
              <a:defRPr/>
            </a:pPr>
            <a:r>
              <a:rPr lang="en-US" altLang="ko-KR" dirty="0" smtClean="0"/>
              <a:t>November. 2024</a:t>
            </a:r>
            <a:endParaRPr lang="en-US" altLang="ko-KR"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15818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November. 2024</a:t>
            </a:r>
            <a:endParaRPr lang="en-US" altLang="ko-KR"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15818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November. 2024</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802.11-24/1765r0</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hg.cho@lge.com" TargetMode="External"/><Relationship Id="rId3" Type="http://schemas.openxmlformats.org/officeDocument/2006/relationships/hyperlink" Target="mailto:dongguk.lim@lge.com" TargetMode="External"/><Relationship Id="rId7" Type="http://schemas.openxmlformats.org/officeDocument/2006/relationships/hyperlink" Target="mailto:js.choi@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insik0618.jung@lge.com" TargetMode="External"/><Relationship Id="rId5" Type="http://schemas.openxmlformats.org/officeDocument/2006/relationships/hyperlink" Target="mailto:jiny.chun@lge.com" TargetMode="External"/><Relationship Id="rId4" Type="http://schemas.openxmlformats.org/officeDocument/2006/relationships/hyperlink" Target="mailto:Ensung.park@lge.com" TargetMode="External"/><Relationship Id="rId9" Type="http://schemas.openxmlformats.org/officeDocument/2006/relationships/hyperlink" Target="mailto:sanggook.kim@lg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a:ea typeface="굴림" panose="020B0600000101010101" pitchFamily="50" charset="-127"/>
              </a:rPr>
              <a:t>Consideration on 11bn Trigger frame </a:t>
            </a:r>
            <a:r>
              <a:rPr lang="en-US" altLang="ko-KR" dirty="0" smtClean="0">
                <a:ea typeface="굴림" panose="020B0600000101010101" pitchFamily="50" charset="-127"/>
              </a:rPr>
              <a:t/>
            </a:r>
            <a:br>
              <a:rPr lang="en-US" altLang="ko-KR" dirty="0" smtClean="0">
                <a:ea typeface="굴림" panose="020B0600000101010101" pitchFamily="50" charset="-127"/>
              </a:rPr>
            </a:br>
            <a:r>
              <a:rPr lang="en-US" altLang="ko-KR" dirty="0" smtClean="0">
                <a:ea typeface="굴림" panose="020B0600000101010101" pitchFamily="50" charset="-127"/>
              </a:rPr>
              <a:t>for PHY Signaling</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a:t>
            </a:r>
            <a:r>
              <a:rPr lang="en-US" altLang="ko-KR" sz="2000" b="0" dirty="0" smtClean="0">
                <a:ea typeface="굴림" panose="020B0600000101010101" pitchFamily="50" charset="-127"/>
              </a:rPr>
              <a:t>2024-11-10</a:t>
            </a:r>
            <a:endParaRPr lang="en-US" altLang="ko-KR" sz="2000" b="0" dirty="0" smtClean="0">
              <a:ea typeface="굴림" panose="020B0600000101010101" pitchFamily="50" charset="-127"/>
            </a:endParaRP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4012067750"/>
              </p:ext>
            </p:extLst>
          </p:nvPr>
        </p:nvGraphicFramePr>
        <p:xfrm>
          <a:off x="762000" y="2895600"/>
          <a:ext cx="7620000" cy="2724151"/>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4452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43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jiny.chun@lge.com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Jung</a:t>
                      </a:r>
                      <a:endParaRPr kumimoji="0" lang="ko-KR" altLang="en-US"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insik0618.jung@lge.com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Choi</a:t>
                      </a:r>
                      <a:endParaRPr kumimoji="0" lang="ko-KR" altLang="en-US"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7"/>
                        </a:rPr>
                        <a:t>js.choi@lge.com</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40784598"/>
                  </a:ext>
                </a:extLst>
              </a:tr>
              <a:tr h="314325">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hlinkClick r:id="rId8"/>
                        </a:rPr>
                        <a:t>hg.cho@lge.com</a:t>
                      </a:r>
                      <a:r>
                        <a:rPr lang="en-US" altLang="ko-KR" sz="1100" dirty="0" smtClean="0"/>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75798548"/>
                  </a:ext>
                </a:extLst>
              </a:tr>
              <a:tr h="392906">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10680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Treena</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San Diego, CA 92131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9"/>
                        </a:rPr>
                        <a:t>sanggook.kim@lge.com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30942211"/>
                  </a:ext>
                </a:extLst>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1639551"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ko-KR" altLang="en-US" dirty="0"/>
              <a:t> </a:t>
            </a:r>
            <a:r>
              <a:rPr lang="en-US" altLang="ko-KR" dirty="0" smtClean="0"/>
              <a:t>November. 2024</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Signaling of the UHR features </a:t>
            </a:r>
            <a:r>
              <a:rPr lang="en-US" altLang="ko-KR" dirty="0" smtClean="0"/>
              <a:t>(4/4)</a:t>
            </a:r>
            <a:endParaRPr lang="ko-KR" altLang="en-US" dirty="0"/>
          </a:p>
        </p:txBody>
      </p:sp>
      <p:sp>
        <p:nvSpPr>
          <p:cNvPr id="3" name="내용 개체 틀 2"/>
          <p:cNvSpPr>
            <a:spLocks noGrp="1"/>
          </p:cNvSpPr>
          <p:nvPr>
            <p:ph idx="1"/>
          </p:nvPr>
        </p:nvSpPr>
        <p:spPr/>
        <p:txBody>
          <a:bodyPr/>
          <a:lstStyle/>
          <a:p>
            <a:pPr lvl="1"/>
            <a:r>
              <a:rPr lang="en-US" altLang="ko-KR" dirty="0" smtClean="0"/>
              <a:t>If DRU&amp;UEQM are used</a:t>
            </a:r>
          </a:p>
          <a:p>
            <a:pPr lvl="2"/>
            <a:r>
              <a:rPr lang="en-US" altLang="ko-KR" dirty="0"/>
              <a:t>B</a:t>
            </a:r>
            <a:r>
              <a:rPr lang="en-US" altLang="ko-KR" dirty="0" smtClean="0"/>
              <a:t>y considering the support of both DRU and UEQM, we can control the NSS and UEQM pattern. </a:t>
            </a:r>
          </a:p>
          <a:p>
            <a:pPr lvl="3"/>
            <a:r>
              <a:rPr lang="en-US" altLang="ko-KR" dirty="0" smtClean="0"/>
              <a:t>Based on the defined parameters of each UEQM and DRU, NSS is fixed as 2 when both UEQM and DRU are applied. Thus, NSS can be omitted  </a:t>
            </a:r>
          </a:p>
          <a:p>
            <a:pPr lvl="3"/>
            <a:r>
              <a:rPr lang="en-US" altLang="ko-KR" dirty="0" smtClean="0"/>
              <a:t>Also, the UEQM </a:t>
            </a:r>
            <a:r>
              <a:rPr lang="en-US" altLang="ko-KR" dirty="0"/>
              <a:t>pattern can be reconfigured to one bit because of only the use of 2SS in this case. </a:t>
            </a:r>
            <a:endParaRPr lang="en-US" altLang="ko-KR" dirty="0" smtClean="0"/>
          </a:p>
          <a:p>
            <a:pPr lvl="3"/>
            <a:r>
              <a:rPr lang="en-US" altLang="ko-KR" dirty="0"/>
              <a:t>For the indication of more features, the reserved </a:t>
            </a:r>
            <a:r>
              <a:rPr lang="en-US" altLang="ko-KR" dirty="0" smtClean="0"/>
              <a:t>bits </a:t>
            </a:r>
            <a:r>
              <a:rPr lang="en-US" altLang="ko-KR" dirty="0"/>
              <a:t>and </a:t>
            </a:r>
            <a:r>
              <a:rPr lang="en-US" altLang="ko-KR" dirty="0" smtClean="0"/>
              <a:t>some </a:t>
            </a:r>
            <a:r>
              <a:rPr lang="en-US" altLang="ko-KR" dirty="0"/>
              <a:t>bits from UL Target Receive </a:t>
            </a:r>
            <a:r>
              <a:rPr lang="en-US" altLang="ko-KR" dirty="0" smtClean="0"/>
              <a:t>Power can be used as in [3].</a:t>
            </a:r>
          </a:p>
          <a:p>
            <a:pPr lvl="2"/>
            <a:endParaRPr lang="en-US" altLang="ko-KR" dirty="0" smtClean="0"/>
          </a:p>
          <a:p>
            <a:pPr lvl="2"/>
            <a:r>
              <a:rPr lang="en-US" altLang="ko-KR" dirty="0" smtClean="0"/>
              <a:t>Example </a:t>
            </a:r>
            <a:r>
              <a:rPr lang="en-US" altLang="ko-KR" dirty="0"/>
              <a:t>of UHR variant user info field for DRU&amp;UEQM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November.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graphicFrame>
        <p:nvGraphicFramePr>
          <p:cNvPr id="8" name="표 7"/>
          <p:cNvGraphicFramePr>
            <a:graphicFrameLocks noGrp="1"/>
          </p:cNvGraphicFramePr>
          <p:nvPr>
            <p:extLst>
              <p:ext uri="{D42A27DB-BD31-4B8C-83A1-F6EECF244321}">
                <p14:modId xmlns:p14="http://schemas.microsoft.com/office/powerpoint/2010/main" val="3233139135"/>
              </p:ext>
            </p:extLst>
          </p:nvPr>
        </p:nvGraphicFramePr>
        <p:xfrm>
          <a:off x="609597" y="5171918"/>
          <a:ext cx="7934327" cy="992651"/>
        </p:xfrm>
        <a:graphic>
          <a:graphicData uri="http://schemas.openxmlformats.org/drawingml/2006/table">
            <a:tbl>
              <a:tblPr firstRow="1" firstCol="1" bandRow="1"/>
              <a:tblGrid>
                <a:gridCol w="561015">
                  <a:extLst>
                    <a:ext uri="{9D8B030D-6E8A-4147-A177-3AD203B41FA5}">
                      <a16:colId xmlns:a16="http://schemas.microsoft.com/office/drawing/2014/main" val="3949080216"/>
                    </a:ext>
                  </a:extLst>
                </a:gridCol>
                <a:gridCol w="721302">
                  <a:extLst>
                    <a:ext uri="{9D8B030D-6E8A-4147-A177-3AD203B41FA5}">
                      <a16:colId xmlns:a16="http://schemas.microsoft.com/office/drawing/2014/main" val="3275175464"/>
                    </a:ext>
                  </a:extLst>
                </a:gridCol>
                <a:gridCol w="961736">
                  <a:extLst>
                    <a:ext uri="{9D8B030D-6E8A-4147-A177-3AD203B41FA5}">
                      <a16:colId xmlns:a16="http://schemas.microsoft.com/office/drawing/2014/main" val="2866968825"/>
                    </a:ext>
                  </a:extLst>
                </a:gridCol>
                <a:gridCol w="561013">
                  <a:extLst>
                    <a:ext uri="{9D8B030D-6E8A-4147-A177-3AD203B41FA5}">
                      <a16:colId xmlns:a16="http://schemas.microsoft.com/office/drawing/2014/main" val="3000752055"/>
                    </a:ext>
                  </a:extLst>
                </a:gridCol>
                <a:gridCol w="801447">
                  <a:extLst>
                    <a:ext uri="{9D8B030D-6E8A-4147-A177-3AD203B41FA5}">
                      <a16:colId xmlns:a16="http://schemas.microsoft.com/office/drawing/2014/main" val="2635706357"/>
                    </a:ext>
                  </a:extLst>
                </a:gridCol>
                <a:gridCol w="641158">
                  <a:extLst>
                    <a:ext uri="{9D8B030D-6E8A-4147-A177-3AD203B41FA5}">
                      <a16:colId xmlns:a16="http://schemas.microsoft.com/office/drawing/2014/main" val="3015341002"/>
                    </a:ext>
                  </a:extLst>
                </a:gridCol>
                <a:gridCol w="400723">
                  <a:extLst>
                    <a:ext uri="{9D8B030D-6E8A-4147-A177-3AD203B41FA5}">
                      <a16:colId xmlns:a16="http://schemas.microsoft.com/office/drawing/2014/main" val="136779211"/>
                    </a:ext>
                  </a:extLst>
                </a:gridCol>
                <a:gridCol w="737333">
                  <a:extLst>
                    <a:ext uri="{9D8B030D-6E8A-4147-A177-3AD203B41FA5}">
                      <a16:colId xmlns:a16="http://schemas.microsoft.com/office/drawing/2014/main" val="2697620821"/>
                    </a:ext>
                  </a:extLst>
                </a:gridCol>
                <a:gridCol w="926764">
                  <a:extLst>
                    <a:ext uri="{9D8B030D-6E8A-4147-A177-3AD203B41FA5}">
                      <a16:colId xmlns:a16="http://schemas.microsoft.com/office/drawing/2014/main" val="953515928"/>
                    </a:ext>
                  </a:extLst>
                </a:gridCol>
                <a:gridCol w="463383">
                  <a:extLst>
                    <a:ext uri="{9D8B030D-6E8A-4147-A177-3AD203B41FA5}">
                      <a16:colId xmlns:a16="http://schemas.microsoft.com/office/drawing/2014/main" val="4140321680"/>
                    </a:ext>
                  </a:extLst>
                </a:gridCol>
                <a:gridCol w="1158453">
                  <a:extLst>
                    <a:ext uri="{9D8B030D-6E8A-4147-A177-3AD203B41FA5}">
                      <a16:colId xmlns:a16="http://schemas.microsoft.com/office/drawing/2014/main" val="120212"/>
                    </a:ext>
                  </a:extLst>
                </a:gridCol>
              </a:tblGrid>
              <a:tr h="583173">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AID12</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a:t>
                      </a:r>
                      <a:r>
                        <a:rPr lang="en-US"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RU Allocation</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FEC Coding Type /Reserved  </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UL UHR - MCS</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EQM/UEQM indication</a:t>
                      </a:r>
                      <a:r>
                        <a:rPr lang="en-US"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CSD</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DBW</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UEQM pattern</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Target Receive Power</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PS160</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Trigger Dependent User Info</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3899784159"/>
                  </a:ext>
                </a:extLst>
              </a:tr>
              <a:tr h="409478">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Bits: 12</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8</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1</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5</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1</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3</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2</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1</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6</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1</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variable</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2405686857"/>
                  </a:ext>
                </a:extLst>
              </a:tr>
            </a:tbl>
          </a:graphicData>
        </a:graphic>
      </p:graphicFrame>
      <p:sp>
        <p:nvSpPr>
          <p:cNvPr id="9" name="직사각형 8"/>
          <p:cNvSpPr/>
          <p:nvPr/>
        </p:nvSpPr>
        <p:spPr>
          <a:xfrm>
            <a:off x="771528" y="6198414"/>
            <a:ext cx="2255746" cy="276999"/>
          </a:xfrm>
          <a:prstGeom prst="rect">
            <a:avLst/>
          </a:prstGeom>
        </p:spPr>
        <p:txBody>
          <a:bodyPr wrap="none">
            <a:spAutoFit/>
          </a:bodyPr>
          <a:lstStyle/>
          <a:p>
            <a:pPr marL="0" lvl="3"/>
            <a:r>
              <a:rPr lang="en-US" altLang="ko-KR" dirty="0"/>
              <a:t>Note : it is assumed no 2x </a:t>
            </a:r>
            <a:r>
              <a:rPr lang="en-US" altLang="ko-KR" dirty="0" smtClean="0"/>
              <a:t>LDPC.</a:t>
            </a:r>
            <a:endParaRPr lang="ko-KR" altLang="en-US" dirty="0"/>
          </a:p>
        </p:txBody>
      </p:sp>
    </p:spTree>
    <p:extLst>
      <p:ext uri="{BB962C8B-B14F-4D97-AF65-F5344CB8AC3E}">
        <p14:creationId xmlns:p14="http://schemas.microsoft.com/office/powerpoint/2010/main" val="31505442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UHR variant user info field</a:t>
            </a:r>
            <a:endParaRPr lang="ko-KR" altLang="en-US" dirty="0"/>
          </a:p>
        </p:txBody>
      </p:sp>
      <p:sp>
        <p:nvSpPr>
          <p:cNvPr id="3" name="내용 개체 틀 2"/>
          <p:cNvSpPr>
            <a:spLocks noGrp="1"/>
          </p:cNvSpPr>
          <p:nvPr>
            <p:ph idx="1"/>
          </p:nvPr>
        </p:nvSpPr>
        <p:spPr/>
        <p:txBody>
          <a:bodyPr/>
          <a:lstStyle/>
          <a:p>
            <a:r>
              <a:rPr lang="en-US" altLang="ko-KR" dirty="0" smtClean="0"/>
              <a:t>Comparison of contents of UHR variant user info field </a:t>
            </a:r>
          </a:p>
          <a:p>
            <a:pPr marL="0" indent="0">
              <a:buNone/>
            </a:pPr>
            <a:endParaRPr lang="ko-KR" altLang="en-US" dirty="0"/>
          </a:p>
        </p:txBody>
      </p:sp>
      <p:sp>
        <p:nvSpPr>
          <p:cNvPr id="4" name="날짜 개체 틀 3"/>
          <p:cNvSpPr>
            <a:spLocks noGrp="1"/>
          </p:cNvSpPr>
          <p:nvPr>
            <p:ph type="dt" sz="half" idx="2"/>
          </p:nvPr>
        </p:nvSpPr>
        <p:spPr/>
        <p:txBody>
          <a:bodyPr/>
          <a:lstStyle/>
          <a:p>
            <a:pPr>
              <a:defRPr/>
            </a:pPr>
            <a:r>
              <a:rPr lang="en-US" altLang="ko-KR" smtClean="0"/>
              <a:t>November.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739684051"/>
              </p:ext>
            </p:extLst>
          </p:nvPr>
        </p:nvGraphicFramePr>
        <p:xfrm>
          <a:off x="6781800" y="2295969"/>
          <a:ext cx="2057400" cy="3576712"/>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554240572"/>
                    </a:ext>
                  </a:extLst>
                </a:gridCol>
                <a:gridCol w="457200">
                  <a:extLst>
                    <a:ext uri="{9D8B030D-6E8A-4147-A177-3AD203B41FA5}">
                      <a16:colId xmlns:a16="http://schemas.microsoft.com/office/drawing/2014/main" val="167855214"/>
                    </a:ext>
                  </a:extLst>
                </a:gridCol>
              </a:tblGrid>
              <a:tr h="279003">
                <a:tc gridSpan="2">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t>DRU&amp;UEQM</a:t>
                      </a:r>
                      <a:endParaRPr lang="ko-KR" altLang="en-US" sz="1200" dirty="0"/>
                    </a:p>
                  </a:txBody>
                  <a:tcPr anchor="ctr"/>
                </a:tc>
                <a:tc hMerge="1">
                  <a:txBody>
                    <a:bodyPr/>
                    <a:lstStyle/>
                    <a:p>
                      <a:pPr latinLnBrk="1"/>
                      <a:endParaRPr lang="ko-KR" altLang="en-US" dirty="0"/>
                    </a:p>
                  </a:txBody>
                  <a:tcPr/>
                </a:tc>
                <a:extLst>
                  <a:ext uri="{0D108BD9-81ED-4DB2-BD59-A6C34878D82A}">
                    <a16:rowId xmlns:a16="http://schemas.microsoft.com/office/drawing/2014/main" val="3045979207"/>
                  </a:ext>
                </a:extLst>
              </a:tr>
              <a:tr h="255753">
                <a:tc>
                  <a:txBody>
                    <a:bodyPr/>
                    <a:lstStyle/>
                    <a:p>
                      <a:pPr algn="ctr" latinLnBrk="1"/>
                      <a:r>
                        <a:rPr lang="en-US" altLang="ko-KR" sz="1050" dirty="0" smtClean="0"/>
                        <a:t>Fields </a:t>
                      </a:r>
                      <a:endParaRPr lang="ko-KR" altLang="en-US" sz="1050" dirty="0"/>
                    </a:p>
                  </a:txBody>
                  <a:tcPr anchor="ctr"/>
                </a:tc>
                <a:tc>
                  <a:txBody>
                    <a:bodyPr/>
                    <a:lstStyle/>
                    <a:p>
                      <a:pPr algn="ctr" latinLnBrk="1"/>
                      <a:r>
                        <a:rPr lang="en-US" altLang="ko-KR" sz="1050" dirty="0" smtClean="0"/>
                        <a:t>Bits </a:t>
                      </a:r>
                      <a:endParaRPr lang="ko-KR" altLang="en-US" sz="1050" dirty="0"/>
                    </a:p>
                  </a:txBody>
                  <a:tcPr anchor="ctr"/>
                </a:tc>
                <a:extLst>
                  <a:ext uri="{0D108BD9-81ED-4DB2-BD59-A6C34878D82A}">
                    <a16:rowId xmlns:a16="http://schemas.microsoft.com/office/drawing/2014/main" val="887998245"/>
                  </a:ext>
                </a:extLst>
              </a:tr>
              <a:tr h="255753">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dirty="0" smtClean="0"/>
                        <a:t>AID12</a:t>
                      </a:r>
                      <a:endParaRPr lang="ko-KR" altLang="en-US" sz="1050" dirty="0"/>
                    </a:p>
                  </a:txBody>
                  <a:tcPr anchor="ctr"/>
                </a:tc>
                <a:tc>
                  <a:txBody>
                    <a:bodyPr/>
                    <a:lstStyle/>
                    <a:p>
                      <a:pPr algn="ctr" latinLnBrk="1"/>
                      <a:r>
                        <a:rPr lang="en-US" altLang="ko-KR" sz="1050" dirty="0" smtClean="0"/>
                        <a:t>12</a:t>
                      </a:r>
                      <a:endParaRPr lang="ko-KR" altLang="en-US" sz="1050" dirty="0"/>
                    </a:p>
                  </a:txBody>
                  <a:tcPr anchor="ctr"/>
                </a:tc>
                <a:extLst>
                  <a:ext uri="{0D108BD9-81ED-4DB2-BD59-A6C34878D82A}">
                    <a16:rowId xmlns:a16="http://schemas.microsoft.com/office/drawing/2014/main" val="2183213933"/>
                  </a:ext>
                </a:extLst>
              </a:tr>
              <a:tr h="255753">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RU Allocation</a:t>
                      </a:r>
                      <a:endParaRPr lang="ko-KR" altLang="en-US" sz="1050" dirty="0"/>
                    </a:p>
                  </a:txBody>
                  <a:tcPr anchor="ctr"/>
                </a:tc>
                <a:tc>
                  <a:txBody>
                    <a:bodyPr/>
                    <a:lstStyle/>
                    <a:p>
                      <a:pPr algn="ctr" latinLnBrk="1"/>
                      <a:r>
                        <a:rPr lang="en-US" altLang="ko-KR" sz="1050" dirty="0" smtClean="0"/>
                        <a:t>8</a:t>
                      </a:r>
                      <a:endParaRPr lang="ko-KR" altLang="en-US" sz="1050" dirty="0"/>
                    </a:p>
                  </a:txBody>
                  <a:tcPr anchor="ctr"/>
                </a:tc>
                <a:extLst>
                  <a:ext uri="{0D108BD9-81ED-4DB2-BD59-A6C34878D82A}">
                    <a16:rowId xmlns:a16="http://schemas.microsoft.com/office/drawing/2014/main" val="1289738809"/>
                  </a:ext>
                </a:extLst>
              </a:tr>
              <a:tr h="418505">
                <a:tc>
                  <a:txBody>
                    <a:bodyPr/>
                    <a:lstStyle/>
                    <a:p>
                      <a:pPr algn="ctr" latinLnBrk="1"/>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FEC Coding Type /Reserved </a:t>
                      </a:r>
                      <a:endParaRPr lang="ko-KR" altLang="en-US" sz="1050" dirty="0"/>
                    </a:p>
                  </a:txBody>
                  <a:tcPr anchor="ctr"/>
                </a:tc>
                <a:tc>
                  <a:txBody>
                    <a:bodyPr/>
                    <a:lstStyle/>
                    <a:p>
                      <a:pPr algn="ctr" latinLnBrk="1"/>
                      <a:r>
                        <a:rPr lang="en-US" altLang="ko-KR" sz="1050" dirty="0" smtClean="0"/>
                        <a:t>1</a:t>
                      </a:r>
                      <a:endParaRPr lang="ko-KR" altLang="en-US" sz="1050" dirty="0"/>
                    </a:p>
                  </a:txBody>
                  <a:tcPr anchor="ctr"/>
                </a:tc>
                <a:extLst>
                  <a:ext uri="{0D108BD9-81ED-4DB2-BD59-A6C34878D82A}">
                    <a16:rowId xmlns:a16="http://schemas.microsoft.com/office/drawing/2014/main" val="1892488221"/>
                  </a:ext>
                </a:extLst>
              </a:tr>
              <a:tr h="255753">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UHR - MCS</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a:txBody>
                    <a:bodyPr/>
                    <a:lstStyle/>
                    <a:p>
                      <a:pPr algn="ctr" latinLnBrk="1"/>
                      <a:r>
                        <a:rPr lang="en-US" altLang="ko-KR" sz="1050" dirty="0" smtClean="0"/>
                        <a:t>5</a:t>
                      </a:r>
                      <a:endParaRPr lang="ko-KR" altLang="en-US" sz="1050" dirty="0"/>
                    </a:p>
                  </a:txBody>
                  <a:tcPr anchor="ctr"/>
                </a:tc>
                <a:extLst>
                  <a:ext uri="{0D108BD9-81ED-4DB2-BD59-A6C34878D82A}">
                    <a16:rowId xmlns:a16="http://schemas.microsoft.com/office/drawing/2014/main" val="4061883956"/>
                  </a:ext>
                </a:extLst>
              </a:tr>
              <a:tr h="341048">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EQM/UEQM indication</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a:txBody>
                    <a:bodyPr/>
                    <a:lstStyle/>
                    <a:p>
                      <a:pPr algn="ctr" latinLnBrk="1"/>
                      <a:r>
                        <a:rPr lang="en-US" altLang="ko-KR" sz="1050" dirty="0" smtClean="0"/>
                        <a:t>1</a:t>
                      </a:r>
                      <a:endParaRPr lang="ko-KR" altLang="en-US" sz="1050" dirty="0"/>
                    </a:p>
                  </a:txBody>
                  <a:tcPr anchor="ctr"/>
                </a:tc>
                <a:extLst>
                  <a:ext uri="{0D108BD9-81ED-4DB2-BD59-A6C34878D82A}">
                    <a16:rowId xmlns:a16="http://schemas.microsoft.com/office/drawing/2014/main" val="1156943221"/>
                  </a:ext>
                </a:extLst>
              </a:tr>
              <a:tr h="38363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CSD</a:t>
                      </a:r>
                      <a:endParaRPr lang="ko-KR" altLang="en-US" sz="1050" dirty="0" smtClean="0"/>
                    </a:p>
                  </a:txBody>
                  <a:tcPr anchor="ctr"/>
                </a:tc>
                <a:tc>
                  <a:txBody>
                    <a:bodyPr/>
                    <a:lstStyle/>
                    <a:p>
                      <a:pPr algn="ctr" latinLnBrk="1"/>
                      <a:r>
                        <a:rPr lang="en-US" altLang="ko-KR" sz="1050" dirty="0" smtClean="0"/>
                        <a:t>3</a:t>
                      </a:r>
                      <a:endParaRPr lang="ko-KR" altLang="en-US" sz="1050" dirty="0"/>
                    </a:p>
                  </a:txBody>
                  <a:tcPr anchor="ctr"/>
                </a:tc>
                <a:extLst>
                  <a:ext uri="{0D108BD9-81ED-4DB2-BD59-A6C34878D82A}">
                    <a16:rowId xmlns:a16="http://schemas.microsoft.com/office/drawing/2014/main" val="3864925531"/>
                  </a:ext>
                </a:extLst>
              </a:tr>
              <a:tr h="310004">
                <a:tc>
                  <a:txBody>
                    <a:bodyPr/>
                    <a:lstStyle/>
                    <a:p>
                      <a:pPr algn="ctr" latinLnBrk="1"/>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DBW</a:t>
                      </a:r>
                      <a:endParaRPr lang="ko-KR" altLang="en-US" sz="1050" dirty="0"/>
                    </a:p>
                  </a:txBody>
                  <a:tcPr anchor="ctr"/>
                </a:tc>
                <a:tc>
                  <a:txBody>
                    <a:bodyPr/>
                    <a:lstStyle/>
                    <a:p>
                      <a:pPr algn="ctr" latinLnBrk="1"/>
                      <a:r>
                        <a:rPr lang="en-US" altLang="ko-KR" sz="1050" dirty="0" smtClean="0"/>
                        <a:t>2</a:t>
                      </a:r>
                      <a:endParaRPr lang="ko-KR" altLang="en-US" sz="1050" dirty="0"/>
                    </a:p>
                  </a:txBody>
                  <a:tcPr anchor="ctr"/>
                </a:tc>
                <a:extLst>
                  <a:ext uri="{0D108BD9-81ED-4DB2-BD59-A6C34878D82A}">
                    <a16:rowId xmlns:a16="http://schemas.microsoft.com/office/drawing/2014/main" val="261887433"/>
                  </a:ext>
                </a:extLst>
              </a:tr>
              <a:tr h="310004">
                <a:tc>
                  <a:txBody>
                    <a:bodyPr/>
                    <a:lstStyle/>
                    <a:p>
                      <a:pPr algn="ctr" latinLnBrk="1"/>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UEQM pattern</a:t>
                      </a:r>
                      <a:endParaRPr lang="ko-KR" altLang="en-US" sz="1050" dirty="0"/>
                    </a:p>
                  </a:txBody>
                  <a:tcPr anchor="ctr"/>
                </a:tc>
                <a:tc>
                  <a:txBody>
                    <a:bodyPr/>
                    <a:lstStyle/>
                    <a:p>
                      <a:pPr algn="ctr" latinLnBrk="1"/>
                      <a:r>
                        <a:rPr lang="en-US" altLang="ko-KR" sz="1050" dirty="0" smtClean="0"/>
                        <a:t>1</a:t>
                      </a:r>
                      <a:endParaRPr lang="ko-KR" altLang="en-US" sz="1050" dirty="0"/>
                    </a:p>
                  </a:txBody>
                  <a:tcPr anchor="ctr"/>
                </a:tc>
                <a:extLst>
                  <a:ext uri="{0D108BD9-81ED-4DB2-BD59-A6C34878D82A}">
                    <a16:rowId xmlns:a16="http://schemas.microsoft.com/office/drawing/2014/main" val="3674868491"/>
                  </a:ext>
                </a:extLst>
              </a:tr>
              <a:tr h="255753">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Target Receive Power</a:t>
                      </a:r>
                      <a:endParaRPr lang="ko-KR" altLang="en-US" sz="1050" dirty="0"/>
                    </a:p>
                  </a:txBody>
                  <a:tcPr anchor="ctr"/>
                </a:tc>
                <a:tc>
                  <a:txBody>
                    <a:bodyPr/>
                    <a:lstStyle/>
                    <a:p>
                      <a:pPr algn="ctr" latinLnBrk="1"/>
                      <a:r>
                        <a:rPr lang="en-US" altLang="ko-KR" sz="1050" dirty="0" smtClean="0"/>
                        <a:t>6</a:t>
                      </a:r>
                      <a:endParaRPr lang="ko-KR" altLang="en-US" sz="1050" dirty="0"/>
                    </a:p>
                  </a:txBody>
                  <a:tcPr anchor="ctr"/>
                </a:tc>
                <a:extLst>
                  <a:ext uri="{0D108BD9-81ED-4DB2-BD59-A6C34878D82A}">
                    <a16:rowId xmlns:a16="http://schemas.microsoft.com/office/drawing/2014/main" val="3233134578"/>
                  </a:ext>
                </a:extLst>
              </a:tr>
              <a:tr h="255753">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PS160</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a:txBody>
                    <a:bodyPr/>
                    <a:lstStyle/>
                    <a:p>
                      <a:pPr algn="ctr" latinLnBrk="1"/>
                      <a:r>
                        <a:rPr lang="en-US" altLang="ko-KR" sz="1050" dirty="0" smtClean="0"/>
                        <a:t>1</a:t>
                      </a:r>
                      <a:endParaRPr lang="ko-KR" altLang="en-US" sz="1050" dirty="0"/>
                    </a:p>
                  </a:txBody>
                  <a:tcPr anchor="ctr"/>
                </a:tc>
                <a:extLst>
                  <a:ext uri="{0D108BD9-81ED-4DB2-BD59-A6C34878D82A}">
                    <a16:rowId xmlns:a16="http://schemas.microsoft.com/office/drawing/2014/main" val="2229111286"/>
                  </a:ext>
                </a:extLst>
              </a:tr>
            </a:tbl>
          </a:graphicData>
        </a:graphic>
      </p:graphicFrame>
      <p:graphicFrame>
        <p:nvGraphicFramePr>
          <p:cNvPr id="8" name="표 7"/>
          <p:cNvGraphicFramePr>
            <a:graphicFrameLocks noGrp="1"/>
          </p:cNvGraphicFramePr>
          <p:nvPr>
            <p:extLst>
              <p:ext uri="{D42A27DB-BD31-4B8C-83A1-F6EECF244321}">
                <p14:modId xmlns:p14="http://schemas.microsoft.com/office/powerpoint/2010/main" val="1233358231"/>
              </p:ext>
            </p:extLst>
          </p:nvPr>
        </p:nvGraphicFramePr>
        <p:xfrm>
          <a:off x="381000" y="2297395"/>
          <a:ext cx="2057400" cy="3575284"/>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492184237"/>
                    </a:ext>
                  </a:extLst>
                </a:gridCol>
                <a:gridCol w="457200">
                  <a:extLst>
                    <a:ext uri="{9D8B030D-6E8A-4147-A177-3AD203B41FA5}">
                      <a16:colId xmlns:a16="http://schemas.microsoft.com/office/drawing/2014/main" val="502880576"/>
                    </a:ext>
                  </a:extLst>
                </a:gridCol>
              </a:tblGrid>
              <a:tr h="286067">
                <a:tc gridSpan="2">
                  <a:txBody>
                    <a:bodyPr/>
                    <a:lstStyle/>
                    <a:p>
                      <a:pPr algn="ctr" latinLnBrk="1"/>
                      <a:r>
                        <a:rPr lang="en-US" altLang="ko-KR" sz="1200" dirty="0" smtClean="0"/>
                        <a:t>RRU&amp;EQM</a:t>
                      </a:r>
                      <a:endParaRPr lang="ko-KR" altLang="en-US" sz="1200" dirty="0"/>
                    </a:p>
                  </a:txBody>
                  <a:tcPr anchor="ctr"/>
                </a:tc>
                <a:tc hMerge="1">
                  <a:txBody>
                    <a:bodyPr/>
                    <a:lstStyle/>
                    <a:p>
                      <a:pPr latinLnBrk="1"/>
                      <a:endParaRPr lang="ko-KR" altLang="en-US" dirty="0"/>
                    </a:p>
                  </a:txBody>
                  <a:tcPr/>
                </a:tc>
                <a:extLst>
                  <a:ext uri="{0D108BD9-81ED-4DB2-BD59-A6C34878D82A}">
                    <a16:rowId xmlns:a16="http://schemas.microsoft.com/office/drawing/2014/main" val="3309454719"/>
                  </a:ext>
                </a:extLst>
              </a:tr>
              <a:tr h="262228">
                <a:tc>
                  <a:txBody>
                    <a:bodyPr/>
                    <a:lstStyle/>
                    <a:p>
                      <a:pPr algn="ctr" latinLnBrk="1"/>
                      <a:r>
                        <a:rPr lang="en-US" altLang="ko-KR" sz="1050" dirty="0" smtClean="0"/>
                        <a:t>Fields</a:t>
                      </a:r>
                      <a:endParaRPr lang="ko-KR" altLang="en-US" sz="1050" dirty="0"/>
                    </a:p>
                  </a:txBody>
                  <a:tcPr anchor="ctr"/>
                </a:tc>
                <a:tc>
                  <a:txBody>
                    <a:bodyPr/>
                    <a:lstStyle/>
                    <a:p>
                      <a:pPr algn="ctr" latinLnBrk="1"/>
                      <a:r>
                        <a:rPr lang="en-US" altLang="ko-KR" sz="1050" dirty="0" smtClean="0"/>
                        <a:t>Bits</a:t>
                      </a:r>
                      <a:endParaRPr lang="ko-KR" altLang="en-US" sz="1050" dirty="0"/>
                    </a:p>
                  </a:txBody>
                  <a:tcPr anchor="ctr"/>
                </a:tc>
                <a:extLst>
                  <a:ext uri="{0D108BD9-81ED-4DB2-BD59-A6C34878D82A}">
                    <a16:rowId xmlns:a16="http://schemas.microsoft.com/office/drawing/2014/main" val="210642356"/>
                  </a:ext>
                </a:extLst>
              </a:tr>
              <a:tr h="262228">
                <a:tc>
                  <a:txBody>
                    <a:bodyPr/>
                    <a:lstStyle/>
                    <a:p>
                      <a:pPr algn="ctr" latinLnBrk="1"/>
                      <a:r>
                        <a:rPr lang="en-US" altLang="ko-KR" sz="1050" dirty="0" smtClean="0"/>
                        <a:t>AID12</a:t>
                      </a:r>
                    </a:p>
                  </a:txBody>
                  <a:tcPr anchor="ctr"/>
                </a:tc>
                <a:tc>
                  <a:txBody>
                    <a:bodyPr/>
                    <a:lstStyle/>
                    <a:p>
                      <a:pPr algn="ctr" latinLnBrk="1"/>
                      <a:r>
                        <a:rPr lang="en-US" altLang="ko-KR" sz="1050" dirty="0" smtClean="0"/>
                        <a:t>12</a:t>
                      </a:r>
                      <a:endParaRPr lang="ko-KR" altLang="en-US" sz="1050" dirty="0"/>
                    </a:p>
                  </a:txBody>
                  <a:tcPr anchor="ctr"/>
                </a:tc>
                <a:extLst>
                  <a:ext uri="{0D108BD9-81ED-4DB2-BD59-A6C34878D82A}">
                    <a16:rowId xmlns:a16="http://schemas.microsoft.com/office/drawing/2014/main" val="3331991106"/>
                  </a:ext>
                </a:extLst>
              </a:tr>
              <a:tr h="262228">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RU Allocation</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a:txBody>
                    <a:bodyPr/>
                    <a:lstStyle/>
                    <a:p>
                      <a:pPr algn="ctr" latinLnBrk="1"/>
                      <a:r>
                        <a:rPr lang="en-US" altLang="ko-KR" sz="1050" dirty="0" smtClean="0"/>
                        <a:t>8</a:t>
                      </a:r>
                      <a:endParaRPr lang="ko-KR" altLang="en-US" sz="1050" dirty="0"/>
                    </a:p>
                  </a:txBody>
                  <a:tcPr anchor="ctr"/>
                </a:tc>
                <a:extLst>
                  <a:ext uri="{0D108BD9-81ED-4DB2-BD59-A6C34878D82A}">
                    <a16:rowId xmlns:a16="http://schemas.microsoft.com/office/drawing/2014/main" val="2498472632"/>
                  </a:ext>
                </a:extLst>
              </a:tr>
              <a:tr h="262228">
                <a:tc>
                  <a:txBody>
                    <a:bodyPr/>
                    <a:lstStyle/>
                    <a:p>
                      <a:pPr algn="ctr" latinLnBrk="1"/>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FEC Coding Type </a:t>
                      </a:r>
                      <a:endParaRPr lang="ko-KR" altLang="en-US" sz="1050" dirty="0"/>
                    </a:p>
                  </a:txBody>
                  <a:tcPr anchor="ctr"/>
                </a:tc>
                <a:tc>
                  <a:txBody>
                    <a:bodyPr/>
                    <a:lstStyle/>
                    <a:p>
                      <a:pPr algn="ctr" latinLnBrk="1"/>
                      <a:r>
                        <a:rPr lang="en-US" altLang="ko-KR" sz="1050" dirty="0" smtClean="0"/>
                        <a:t>1</a:t>
                      </a:r>
                      <a:endParaRPr lang="ko-KR" altLang="en-US" sz="1050" dirty="0"/>
                    </a:p>
                  </a:txBody>
                  <a:tcPr anchor="ctr"/>
                </a:tc>
                <a:extLst>
                  <a:ext uri="{0D108BD9-81ED-4DB2-BD59-A6C34878D82A}">
                    <a16:rowId xmlns:a16="http://schemas.microsoft.com/office/drawing/2014/main" val="953433846"/>
                  </a:ext>
                </a:extLst>
              </a:tr>
              <a:tr h="262228">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UHR - MCS</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a:txBody>
                    <a:bodyPr/>
                    <a:lstStyle/>
                    <a:p>
                      <a:pPr algn="ctr" latinLnBrk="1"/>
                      <a:r>
                        <a:rPr lang="en-US" altLang="ko-KR" sz="1050" dirty="0" smtClean="0"/>
                        <a:t>5</a:t>
                      </a:r>
                      <a:endParaRPr lang="ko-KR" altLang="en-US" sz="1050" dirty="0"/>
                    </a:p>
                  </a:txBody>
                  <a:tcPr anchor="ctr"/>
                </a:tc>
                <a:extLst>
                  <a:ext uri="{0D108BD9-81ED-4DB2-BD59-A6C34878D82A}">
                    <a16:rowId xmlns:a16="http://schemas.microsoft.com/office/drawing/2014/main" val="177134835"/>
                  </a:ext>
                </a:extLst>
              </a:tr>
              <a:tr h="284315">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EQM/UEQM indication</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a:txBody>
                    <a:bodyPr/>
                    <a:lstStyle/>
                    <a:p>
                      <a:pPr algn="ctr" latinLnBrk="1"/>
                      <a:r>
                        <a:rPr lang="en-US" altLang="ko-KR" sz="1050" dirty="0" smtClean="0"/>
                        <a:t>1</a:t>
                      </a:r>
                      <a:endParaRPr lang="ko-KR" altLang="en-US" sz="1050" dirty="0"/>
                    </a:p>
                  </a:txBody>
                  <a:tcPr anchor="ctr"/>
                </a:tc>
                <a:extLst>
                  <a:ext uri="{0D108BD9-81ED-4DB2-BD59-A6C34878D82A}">
                    <a16:rowId xmlns:a16="http://schemas.microsoft.com/office/drawing/2014/main" val="2548903193"/>
                  </a:ext>
                </a:extLst>
              </a:tr>
              <a:tr h="481827">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Starting Spatial</a:t>
                      </a:r>
                      <a:r>
                        <a:rPr lang="en-US" altLang="ko-KR" sz="1050" kern="0" baseline="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Stream</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a:txBody>
                    <a:bodyPr/>
                    <a:lstStyle/>
                    <a:p>
                      <a:pPr algn="ctr" latinLnBrk="1"/>
                      <a:r>
                        <a:rPr lang="en-US" altLang="ko-KR" sz="1050" dirty="0" smtClean="0"/>
                        <a:t>3</a:t>
                      </a:r>
                      <a:endParaRPr lang="ko-KR" altLang="en-US" sz="1050" dirty="0"/>
                    </a:p>
                  </a:txBody>
                  <a:tcPr anchor="ctr"/>
                </a:tc>
                <a:extLst>
                  <a:ext uri="{0D108BD9-81ED-4DB2-BD59-A6C34878D82A}">
                    <a16:rowId xmlns:a16="http://schemas.microsoft.com/office/drawing/2014/main" val="4281003598"/>
                  </a:ext>
                </a:extLst>
              </a:tr>
              <a:tr h="273803">
                <a:tc>
                  <a:txBody>
                    <a:bodyPr/>
                    <a:lstStyle/>
                    <a:p>
                      <a:pPr algn="ctr" latinLnBrk="1"/>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Reserved</a:t>
                      </a:r>
                      <a:endParaRPr lang="ko-KR" altLang="en-US" sz="1050" dirty="0"/>
                    </a:p>
                  </a:txBody>
                  <a:tcPr anchor="ctr"/>
                </a:tc>
                <a:tc>
                  <a:txBody>
                    <a:bodyPr/>
                    <a:lstStyle/>
                    <a:p>
                      <a:pPr algn="ctr" latinLnBrk="1"/>
                      <a:r>
                        <a:rPr lang="en-US" altLang="ko-KR" sz="1050" dirty="0" smtClean="0"/>
                        <a:t>1</a:t>
                      </a:r>
                      <a:endParaRPr lang="ko-KR" altLang="en-US" sz="1050" dirty="0"/>
                    </a:p>
                  </a:txBody>
                  <a:tcPr anchor="ctr"/>
                </a:tc>
                <a:extLst>
                  <a:ext uri="{0D108BD9-81ED-4DB2-BD59-A6C34878D82A}">
                    <a16:rowId xmlns:a16="http://schemas.microsoft.com/office/drawing/2014/main" val="4147040111"/>
                  </a:ext>
                </a:extLst>
              </a:tr>
              <a:tr h="413676">
                <a:tc>
                  <a:txBody>
                    <a:bodyPr/>
                    <a:lstStyle/>
                    <a:p>
                      <a:pPr algn="ctr" latinLnBrk="1"/>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Number Of Spatial Streams </a:t>
                      </a:r>
                      <a:endParaRPr lang="ko-KR" altLang="en-US" sz="1050" dirty="0"/>
                    </a:p>
                  </a:txBody>
                  <a:tcPr anchor="ctr"/>
                </a:tc>
                <a:tc>
                  <a:txBody>
                    <a:bodyPr/>
                    <a:lstStyle/>
                    <a:p>
                      <a:pPr algn="ctr" latinLnBrk="1"/>
                      <a:r>
                        <a:rPr lang="en-US" altLang="ko-KR" sz="1050" dirty="0" smtClean="0"/>
                        <a:t>2</a:t>
                      </a:r>
                      <a:endParaRPr lang="ko-KR" altLang="en-US" sz="1050" dirty="0"/>
                    </a:p>
                  </a:txBody>
                  <a:tcPr anchor="ctr"/>
                </a:tc>
                <a:extLst>
                  <a:ext uri="{0D108BD9-81ED-4DB2-BD59-A6C34878D82A}">
                    <a16:rowId xmlns:a16="http://schemas.microsoft.com/office/drawing/2014/main" val="556897313"/>
                  </a:ext>
                </a:extLst>
              </a:tr>
              <a:tr h="262228">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Target Receive Power</a:t>
                      </a:r>
                      <a:endParaRPr lang="ko-KR" altLang="en-US" sz="1050" dirty="0"/>
                    </a:p>
                  </a:txBody>
                  <a:tcPr anchor="ctr"/>
                </a:tc>
                <a:tc>
                  <a:txBody>
                    <a:bodyPr/>
                    <a:lstStyle/>
                    <a:p>
                      <a:pPr algn="ctr" latinLnBrk="1"/>
                      <a:r>
                        <a:rPr lang="en-US" altLang="ko-KR" sz="1050" dirty="0" smtClean="0"/>
                        <a:t>6</a:t>
                      </a:r>
                      <a:endParaRPr lang="ko-KR" altLang="en-US" sz="1050" dirty="0"/>
                    </a:p>
                  </a:txBody>
                  <a:tcPr anchor="ctr"/>
                </a:tc>
                <a:extLst>
                  <a:ext uri="{0D108BD9-81ED-4DB2-BD59-A6C34878D82A}">
                    <a16:rowId xmlns:a16="http://schemas.microsoft.com/office/drawing/2014/main" val="3165773566"/>
                  </a:ext>
                </a:extLst>
              </a:tr>
              <a:tr h="262228">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PS160</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a:txBody>
                    <a:bodyPr/>
                    <a:lstStyle/>
                    <a:p>
                      <a:pPr algn="ctr" latinLnBrk="1"/>
                      <a:r>
                        <a:rPr lang="en-US" altLang="ko-KR" sz="1050" dirty="0" smtClean="0"/>
                        <a:t>1</a:t>
                      </a:r>
                      <a:endParaRPr lang="ko-KR" altLang="en-US" sz="1050" dirty="0"/>
                    </a:p>
                  </a:txBody>
                  <a:tcPr anchor="ctr"/>
                </a:tc>
                <a:extLst>
                  <a:ext uri="{0D108BD9-81ED-4DB2-BD59-A6C34878D82A}">
                    <a16:rowId xmlns:a16="http://schemas.microsoft.com/office/drawing/2014/main" val="684484224"/>
                  </a:ext>
                </a:extLst>
              </a:tr>
            </a:tbl>
          </a:graphicData>
        </a:graphic>
      </p:graphicFrame>
      <p:graphicFrame>
        <p:nvGraphicFramePr>
          <p:cNvPr id="9" name="표 8"/>
          <p:cNvGraphicFramePr>
            <a:graphicFrameLocks noGrp="1"/>
          </p:cNvGraphicFramePr>
          <p:nvPr>
            <p:extLst>
              <p:ext uri="{D42A27DB-BD31-4B8C-83A1-F6EECF244321}">
                <p14:modId xmlns:p14="http://schemas.microsoft.com/office/powerpoint/2010/main" val="2740262141"/>
              </p:ext>
            </p:extLst>
          </p:nvPr>
        </p:nvGraphicFramePr>
        <p:xfrm>
          <a:off x="2514600" y="2286000"/>
          <a:ext cx="2057400" cy="35907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3246164555"/>
                    </a:ext>
                  </a:extLst>
                </a:gridCol>
                <a:gridCol w="457200">
                  <a:extLst>
                    <a:ext uri="{9D8B030D-6E8A-4147-A177-3AD203B41FA5}">
                      <a16:colId xmlns:a16="http://schemas.microsoft.com/office/drawing/2014/main" val="669543815"/>
                    </a:ext>
                  </a:extLst>
                </a:gridCol>
              </a:tblGrid>
              <a:tr h="287526">
                <a:tc gridSpan="2">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t>RRU&amp;UEQM</a:t>
                      </a:r>
                      <a:endParaRPr lang="ko-KR" altLang="en-US" sz="1200" dirty="0"/>
                    </a:p>
                  </a:txBody>
                  <a:tcPr anchor="ctr"/>
                </a:tc>
                <a:tc hMerge="1">
                  <a:txBody>
                    <a:bodyPr/>
                    <a:lstStyle/>
                    <a:p>
                      <a:pPr latinLnBrk="1"/>
                      <a:endParaRPr lang="ko-KR" altLang="en-US" dirty="0"/>
                    </a:p>
                  </a:txBody>
                  <a:tcPr/>
                </a:tc>
                <a:extLst>
                  <a:ext uri="{0D108BD9-81ED-4DB2-BD59-A6C34878D82A}">
                    <a16:rowId xmlns:a16="http://schemas.microsoft.com/office/drawing/2014/main" val="451837966"/>
                  </a:ext>
                </a:extLst>
              </a:tr>
              <a:tr h="263566">
                <a:tc>
                  <a:txBody>
                    <a:bodyPr/>
                    <a:lstStyle/>
                    <a:p>
                      <a:pPr algn="ctr" latinLnBrk="1"/>
                      <a:r>
                        <a:rPr lang="en-US" altLang="ko-KR" sz="1050" dirty="0" smtClean="0"/>
                        <a:t>Fields</a:t>
                      </a:r>
                      <a:endParaRPr lang="ko-KR" altLang="en-US" sz="1050" dirty="0"/>
                    </a:p>
                  </a:txBody>
                  <a:tcPr anchor="ctr"/>
                </a:tc>
                <a:tc>
                  <a:txBody>
                    <a:bodyPr/>
                    <a:lstStyle/>
                    <a:p>
                      <a:pPr algn="ctr" latinLnBrk="1"/>
                      <a:r>
                        <a:rPr lang="en-US" altLang="ko-KR" sz="1050" dirty="0" smtClean="0"/>
                        <a:t>Bits</a:t>
                      </a:r>
                      <a:endParaRPr lang="ko-KR" altLang="en-US" sz="1050" dirty="0"/>
                    </a:p>
                  </a:txBody>
                  <a:tcPr anchor="ctr"/>
                </a:tc>
                <a:extLst>
                  <a:ext uri="{0D108BD9-81ED-4DB2-BD59-A6C34878D82A}">
                    <a16:rowId xmlns:a16="http://schemas.microsoft.com/office/drawing/2014/main" val="3440712378"/>
                  </a:ext>
                </a:extLst>
              </a:tr>
              <a:tr h="263566">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dirty="0" smtClean="0"/>
                        <a:t>AID12</a:t>
                      </a:r>
                      <a:endParaRPr lang="ko-KR" altLang="en-US" sz="1050" dirty="0"/>
                    </a:p>
                  </a:txBody>
                  <a:tcPr anchor="ctr"/>
                </a:tc>
                <a:tc>
                  <a:txBody>
                    <a:bodyPr/>
                    <a:lstStyle/>
                    <a:p>
                      <a:pPr algn="ctr" latinLnBrk="1"/>
                      <a:r>
                        <a:rPr lang="en-US" altLang="ko-KR" sz="1050" dirty="0" smtClean="0"/>
                        <a:t>12</a:t>
                      </a:r>
                      <a:endParaRPr lang="ko-KR" altLang="en-US" sz="1050" dirty="0"/>
                    </a:p>
                  </a:txBody>
                  <a:tcPr anchor="ctr"/>
                </a:tc>
                <a:extLst>
                  <a:ext uri="{0D108BD9-81ED-4DB2-BD59-A6C34878D82A}">
                    <a16:rowId xmlns:a16="http://schemas.microsoft.com/office/drawing/2014/main" val="182506581"/>
                  </a:ext>
                </a:extLst>
              </a:tr>
              <a:tr h="263566">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RU Allocation</a:t>
                      </a:r>
                      <a:endParaRPr lang="ko-KR" altLang="en-US" sz="1050" dirty="0"/>
                    </a:p>
                  </a:txBody>
                  <a:tcPr anchor="ctr"/>
                </a:tc>
                <a:tc>
                  <a:txBody>
                    <a:bodyPr/>
                    <a:lstStyle/>
                    <a:p>
                      <a:pPr algn="ctr" latinLnBrk="1"/>
                      <a:r>
                        <a:rPr lang="en-US" altLang="ko-KR" sz="1050" dirty="0" smtClean="0"/>
                        <a:t>8</a:t>
                      </a:r>
                      <a:endParaRPr lang="ko-KR" altLang="en-US" sz="1050" dirty="0"/>
                    </a:p>
                  </a:txBody>
                  <a:tcPr anchor="ctr"/>
                </a:tc>
                <a:extLst>
                  <a:ext uri="{0D108BD9-81ED-4DB2-BD59-A6C34878D82A}">
                    <a16:rowId xmlns:a16="http://schemas.microsoft.com/office/drawing/2014/main" val="112348288"/>
                  </a:ext>
                </a:extLst>
              </a:tr>
              <a:tr h="407399">
                <a:tc>
                  <a:txBody>
                    <a:bodyPr/>
                    <a:lstStyle/>
                    <a:p>
                      <a:pPr algn="ctr" latinLnBrk="1"/>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FEC Coding Type /Reserved </a:t>
                      </a:r>
                      <a:endParaRPr lang="ko-KR" altLang="en-US" sz="1050" dirty="0"/>
                    </a:p>
                  </a:txBody>
                  <a:tcPr anchor="ctr"/>
                </a:tc>
                <a:tc>
                  <a:txBody>
                    <a:bodyPr/>
                    <a:lstStyle/>
                    <a:p>
                      <a:pPr algn="ctr" latinLnBrk="1"/>
                      <a:r>
                        <a:rPr lang="en-US" altLang="ko-KR" sz="1050" dirty="0" smtClean="0"/>
                        <a:t>1</a:t>
                      </a:r>
                      <a:endParaRPr lang="ko-KR" altLang="en-US" sz="1050" dirty="0"/>
                    </a:p>
                  </a:txBody>
                  <a:tcPr anchor="ctr"/>
                </a:tc>
                <a:extLst>
                  <a:ext uri="{0D108BD9-81ED-4DB2-BD59-A6C34878D82A}">
                    <a16:rowId xmlns:a16="http://schemas.microsoft.com/office/drawing/2014/main" val="1104626586"/>
                  </a:ext>
                </a:extLst>
              </a:tr>
              <a:tr h="263566">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UHR - MCS</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a:txBody>
                    <a:bodyPr/>
                    <a:lstStyle/>
                    <a:p>
                      <a:pPr algn="ctr" latinLnBrk="1"/>
                      <a:r>
                        <a:rPr lang="en-US" altLang="ko-KR" sz="1050" dirty="0" smtClean="0"/>
                        <a:t>5</a:t>
                      </a:r>
                      <a:endParaRPr lang="ko-KR" altLang="en-US" sz="1050" dirty="0"/>
                    </a:p>
                  </a:txBody>
                  <a:tcPr anchor="ctr"/>
                </a:tc>
                <a:extLst>
                  <a:ext uri="{0D108BD9-81ED-4DB2-BD59-A6C34878D82A}">
                    <a16:rowId xmlns:a16="http://schemas.microsoft.com/office/drawing/2014/main" val="4178127272"/>
                  </a:ext>
                </a:extLst>
              </a:tr>
              <a:tr h="263566">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EQM/UEQM indication</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a:txBody>
                    <a:bodyPr/>
                    <a:lstStyle/>
                    <a:p>
                      <a:pPr algn="ctr" latinLnBrk="1"/>
                      <a:r>
                        <a:rPr lang="en-US" altLang="ko-KR" sz="1050" dirty="0" smtClean="0"/>
                        <a:t>1</a:t>
                      </a:r>
                      <a:endParaRPr lang="ko-KR" altLang="en-US" sz="1050" dirty="0"/>
                    </a:p>
                  </a:txBody>
                  <a:tcPr anchor="ctr"/>
                </a:tc>
                <a:extLst>
                  <a:ext uri="{0D108BD9-81ED-4DB2-BD59-A6C34878D82A}">
                    <a16:rowId xmlns:a16="http://schemas.microsoft.com/office/drawing/2014/main" val="3083378020"/>
                  </a:ext>
                </a:extLst>
              </a:tr>
              <a:tr h="239843">
                <a:tc rowSpan="2">
                  <a:txBody>
                    <a:bodyPr/>
                    <a:lstStyle/>
                    <a:p>
                      <a:pPr algn="ctr" latinLnBrk="1"/>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UEQM pattern</a:t>
                      </a:r>
                      <a:endParaRPr lang="ko-KR" altLang="en-US" sz="1050" dirty="0"/>
                    </a:p>
                  </a:txBody>
                  <a:tcPr anchor="ctr"/>
                </a:tc>
                <a:tc rowSpan="2">
                  <a:txBody>
                    <a:bodyPr/>
                    <a:lstStyle/>
                    <a:p>
                      <a:pPr algn="ctr" latinLnBrk="1"/>
                      <a:r>
                        <a:rPr lang="en-US" altLang="ko-KR" sz="1050" dirty="0" smtClean="0"/>
                        <a:t>2</a:t>
                      </a:r>
                      <a:endParaRPr lang="ko-KR" altLang="en-US" sz="1050" dirty="0"/>
                    </a:p>
                  </a:txBody>
                  <a:tcPr anchor="ctr"/>
                </a:tc>
                <a:extLst>
                  <a:ext uri="{0D108BD9-81ED-4DB2-BD59-A6C34878D82A}">
                    <a16:rowId xmlns:a16="http://schemas.microsoft.com/office/drawing/2014/main" val="57230275"/>
                  </a:ext>
                </a:extLst>
              </a:tr>
              <a:tr h="78021">
                <a:tc vMerge="1">
                  <a:txBody>
                    <a:bodyPr/>
                    <a:lstStyle/>
                    <a:p>
                      <a:pPr algn="ctr" latinLnBrk="1"/>
                      <a:endParaRPr lang="ko-KR" altLang="en-US" sz="1050" dirty="0"/>
                    </a:p>
                  </a:txBody>
                  <a:tcPr anchor="ctr"/>
                </a:tc>
                <a:tc vMerge="1">
                  <a:txBody>
                    <a:bodyPr/>
                    <a:lstStyle/>
                    <a:p>
                      <a:pPr algn="ctr" latinLnBrk="1"/>
                      <a:endParaRPr lang="ko-KR" altLang="en-US" sz="1050" dirty="0"/>
                    </a:p>
                  </a:txBody>
                  <a:tcPr anchor="ctr"/>
                </a:tc>
                <a:extLst>
                  <a:ext uri="{0D108BD9-81ED-4DB2-BD59-A6C34878D82A}">
                    <a16:rowId xmlns:a16="http://schemas.microsoft.com/office/drawing/2014/main" val="1979702962"/>
                  </a:ext>
                </a:extLst>
              </a:tr>
              <a:tr h="290167">
                <a:tc>
                  <a:txBody>
                    <a:bodyPr/>
                    <a:lstStyle/>
                    <a:p>
                      <a:pPr algn="ctr" latinLnBrk="1"/>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Reserved</a:t>
                      </a:r>
                      <a:endParaRPr lang="ko-KR" altLang="en-US" sz="1050" dirty="0"/>
                    </a:p>
                  </a:txBody>
                  <a:tcPr anchor="ctr"/>
                </a:tc>
                <a:tc>
                  <a:txBody>
                    <a:bodyPr/>
                    <a:lstStyle/>
                    <a:p>
                      <a:pPr algn="ctr" latinLnBrk="1"/>
                      <a:r>
                        <a:rPr lang="en-US" altLang="ko-KR" sz="1050" dirty="0" smtClean="0"/>
                        <a:t>2</a:t>
                      </a:r>
                      <a:endParaRPr lang="ko-KR" altLang="en-US" sz="1050" dirty="0"/>
                    </a:p>
                  </a:txBody>
                  <a:tcPr anchor="ctr"/>
                </a:tc>
                <a:extLst>
                  <a:ext uri="{0D108BD9-81ED-4DB2-BD59-A6C34878D82A}">
                    <a16:rowId xmlns:a16="http://schemas.microsoft.com/office/drawing/2014/main" val="2750654514"/>
                  </a:ext>
                </a:extLst>
              </a:tr>
              <a:tr h="438762">
                <a:tc>
                  <a:txBody>
                    <a:bodyPr/>
                    <a:lstStyle/>
                    <a:p>
                      <a:pPr algn="ctr" latinLnBrk="1"/>
                      <a:r>
                        <a:rPr lang="en-US" altLang="ko-KR" sz="1050" dirty="0" smtClean="0"/>
                        <a:t>Number Of Spatial Streams </a:t>
                      </a:r>
                      <a:endParaRPr lang="ko-KR" altLang="en-US" sz="1050" dirty="0"/>
                    </a:p>
                  </a:txBody>
                  <a:tcPr anchor="ctr"/>
                </a:tc>
                <a:tc>
                  <a:txBody>
                    <a:bodyPr/>
                    <a:lstStyle/>
                    <a:p>
                      <a:pPr algn="ctr" latinLnBrk="1"/>
                      <a:r>
                        <a:rPr lang="en-US" altLang="ko-KR" sz="1050" dirty="0" smtClean="0"/>
                        <a:t>2</a:t>
                      </a:r>
                      <a:endParaRPr lang="ko-KR" altLang="en-US" sz="1050" dirty="0"/>
                    </a:p>
                  </a:txBody>
                  <a:tcPr anchor="ctr"/>
                </a:tc>
                <a:extLst>
                  <a:ext uri="{0D108BD9-81ED-4DB2-BD59-A6C34878D82A}">
                    <a16:rowId xmlns:a16="http://schemas.microsoft.com/office/drawing/2014/main" val="2776181769"/>
                  </a:ext>
                </a:extLst>
              </a:tr>
              <a:tr h="263566">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Target Receive Power</a:t>
                      </a:r>
                      <a:endParaRPr lang="ko-KR" altLang="en-US" sz="1050" dirty="0"/>
                    </a:p>
                  </a:txBody>
                  <a:tcPr anchor="ctr"/>
                </a:tc>
                <a:tc>
                  <a:txBody>
                    <a:bodyPr/>
                    <a:lstStyle/>
                    <a:p>
                      <a:pPr algn="ctr" latinLnBrk="1"/>
                      <a:r>
                        <a:rPr lang="en-US" altLang="ko-KR" sz="1050" dirty="0" smtClean="0"/>
                        <a:t>6</a:t>
                      </a:r>
                      <a:endParaRPr lang="ko-KR" altLang="en-US" sz="1050" dirty="0"/>
                    </a:p>
                  </a:txBody>
                  <a:tcPr anchor="ctr"/>
                </a:tc>
                <a:extLst>
                  <a:ext uri="{0D108BD9-81ED-4DB2-BD59-A6C34878D82A}">
                    <a16:rowId xmlns:a16="http://schemas.microsoft.com/office/drawing/2014/main" val="3611210220"/>
                  </a:ext>
                </a:extLst>
              </a:tr>
              <a:tr h="263566">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PS160</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a:txBody>
                    <a:bodyPr/>
                    <a:lstStyle/>
                    <a:p>
                      <a:pPr algn="ctr" latinLnBrk="1"/>
                      <a:r>
                        <a:rPr lang="en-US" altLang="ko-KR" sz="1050" dirty="0" smtClean="0"/>
                        <a:t>1</a:t>
                      </a:r>
                      <a:endParaRPr lang="ko-KR" altLang="en-US" sz="1050" dirty="0"/>
                    </a:p>
                  </a:txBody>
                  <a:tcPr anchor="ctr"/>
                </a:tc>
                <a:extLst>
                  <a:ext uri="{0D108BD9-81ED-4DB2-BD59-A6C34878D82A}">
                    <a16:rowId xmlns:a16="http://schemas.microsoft.com/office/drawing/2014/main" val="1025955544"/>
                  </a:ext>
                </a:extLst>
              </a:tr>
            </a:tbl>
          </a:graphicData>
        </a:graphic>
      </p:graphicFrame>
      <p:graphicFrame>
        <p:nvGraphicFramePr>
          <p:cNvPr id="10" name="표 9"/>
          <p:cNvGraphicFramePr>
            <a:graphicFrameLocks noGrp="1"/>
          </p:cNvGraphicFramePr>
          <p:nvPr>
            <p:extLst>
              <p:ext uri="{D42A27DB-BD31-4B8C-83A1-F6EECF244321}">
                <p14:modId xmlns:p14="http://schemas.microsoft.com/office/powerpoint/2010/main" val="595192014"/>
              </p:ext>
            </p:extLst>
          </p:nvPr>
        </p:nvGraphicFramePr>
        <p:xfrm>
          <a:off x="4648200" y="2281725"/>
          <a:ext cx="2057400" cy="3590954"/>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247609750"/>
                    </a:ext>
                  </a:extLst>
                </a:gridCol>
                <a:gridCol w="457200">
                  <a:extLst>
                    <a:ext uri="{9D8B030D-6E8A-4147-A177-3AD203B41FA5}">
                      <a16:colId xmlns:a16="http://schemas.microsoft.com/office/drawing/2014/main" val="2650301363"/>
                    </a:ext>
                  </a:extLst>
                </a:gridCol>
              </a:tblGrid>
              <a:tr h="279216">
                <a:tc gridSpan="2">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t>DRU&amp;EQM</a:t>
                      </a:r>
                      <a:endParaRPr lang="ko-KR" altLang="en-US" sz="1200" dirty="0" smtClean="0"/>
                    </a:p>
                  </a:txBody>
                  <a:tcPr anchor="ctr"/>
                </a:tc>
                <a:tc hMerge="1">
                  <a:txBody>
                    <a:bodyPr/>
                    <a:lstStyle/>
                    <a:p>
                      <a:pPr latinLnBrk="1"/>
                      <a:endParaRPr lang="ko-KR" altLang="en-US" dirty="0"/>
                    </a:p>
                  </a:txBody>
                  <a:tcPr/>
                </a:tc>
                <a:extLst>
                  <a:ext uri="{0D108BD9-81ED-4DB2-BD59-A6C34878D82A}">
                    <a16:rowId xmlns:a16="http://schemas.microsoft.com/office/drawing/2014/main" val="54597740"/>
                  </a:ext>
                </a:extLst>
              </a:tr>
              <a:tr h="255948">
                <a:tc>
                  <a:txBody>
                    <a:bodyPr/>
                    <a:lstStyle/>
                    <a:p>
                      <a:pPr algn="ctr" latinLnBrk="1"/>
                      <a:r>
                        <a:rPr lang="en-US" altLang="ko-KR" sz="1050" dirty="0" smtClean="0"/>
                        <a:t>Fields </a:t>
                      </a:r>
                      <a:endParaRPr lang="ko-KR" altLang="en-US" sz="1050" dirty="0"/>
                    </a:p>
                  </a:txBody>
                  <a:tcPr anchor="ctr"/>
                </a:tc>
                <a:tc>
                  <a:txBody>
                    <a:bodyPr/>
                    <a:lstStyle/>
                    <a:p>
                      <a:pPr algn="ctr" latinLnBrk="1"/>
                      <a:r>
                        <a:rPr lang="en-US" altLang="ko-KR" sz="1050" dirty="0" smtClean="0"/>
                        <a:t>Bits </a:t>
                      </a:r>
                      <a:endParaRPr lang="ko-KR" altLang="en-US" sz="1050" dirty="0"/>
                    </a:p>
                  </a:txBody>
                  <a:tcPr anchor="ctr"/>
                </a:tc>
                <a:extLst>
                  <a:ext uri="{0D108BD9-81ED-4DB2-BD59-A6C34878D82A}">
                    <a16:rowId xmlns:a16="http://schemas.microsoft.com/office/drawing/2014/main" val="1204639172"/>
                  </a:ext>
                </a:extLst>
              </a:tr>
              <a:tr h="255948">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dirty="0" smtClean="0"/>
                        <a:t>AID12</a:t>
                      </a:r>
                      <a:endParaRPr lang="ko-KR" altLang="en-US" sz="1050" dirty="0"/>
                    </a:p>
                  </a:txBody>
                  <a:tcPr anchor="ctr"/>
                </a:tc>
                <a:tc>
                  <a:txBody>
                    <a:bodyPr/>
                    <a:lstStyle/>
                    <a:p>
                      <a:pPr algn="ctr" latinLnBrk="1"/>
                      <a:r>
                        <a:rPr lang="en-US" altLang="ko-KR" sz="1050" dirty="0" smtClean="0"/>
                        <a:t>12</a:t>
                      </a:r>
                      <a:endParaRPr lang="ko-KR" altLang="en-US" sz="1050" dirty="0"/>
                    </a:p>
                  </a:txBody>
                  <a:tcPr anchor="ctr"/>
                </a:tc>
                <a:extLst>
                  <a:ext uri="{0D108BD9-81ED-4DB2-BD59-A6C34878D82A}">
                    <a16:rowId xmlns:a16="http://schemas.microsoft.com/office/drawing/2014/main" val="3143302197"/>
                  </a:ext>
                </a:extLst>
              </a:tr>
              <a:tr h="255948">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RU Allocation</a:t>
                      </a:r>
                      <a:endParaRPr lang="ko-KR" altLang="en-US" sz="1050" dirty="0"/>
                    </a:p>
                  </a:txBody>
                  <a:tcPr anchor="ctr"/>
                </a:tc>
                <a:tc>
                  <a:txBody>
                    <a:bodyPr/>
                    <a:lstStyle/>
                    <a:p>
                      <a:pPr algn="ctr" latinLnBrk="1"/>
                      <a:r>
                        <a:rPr lang="en-US" altLang="ko-KR" sz="1050" dirty="0" smtClean="0"/>
                        <a:t>8</a:t>
                      </a:r>
                      <a:endParaRPr lang="ko-KR" altLang="en-US" sz="1050" dirty="0"/>
                    </a:p>
                  </a:txBody>
                  <a:tcPr anchor="ctr"/>
                </a:tc>
                <a:extLst>
                  <a:ext uri="{0D108BD9-81ED-4DB2-BD59-A6C34878D82A}">
                    <a16:rowId xmlns:a16="http://schemas.microsoft.com/office/drawing/2014/main" val="3313957276"/>
                  </a:ext>
                </a:extLst>
              </a:tr>
              <a:tr h="255948">
                <a:tc>
                  <a:txBody>
                    <a:bodyPr/>
                    <a:lstStyle/>
                    <a:p>
                      <a:pPr algn="ctr" latinLnBrk="1"/>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FEC Coding Type </a:t>
                      </a:r>
                      <a:endParaRPr lang="ko-KR" altLang="en-US" sz="1050" dirty="0"/>
                    </a:p>
                  </a:txBody>
                  <a:tcPr anchor="ctr"/>
                </a:tc>
                <a:tc>
                  <a:txBody>
                    <a:bodyPr/>
                    <a:lstStyle/>
                    <a:p>
                      <a:pPr algn="ctr" latinLnBrk="1"/>
                      <a:r>
                        <a:rPr lang="en-US" altLang="ko-KR" sz="1050" dirty="0" smtClean="0"/>
                        <a:t>1</a:t>
                      </a:r>
                      <a:endParaRPr lang="ko-KR" altLang="en-US" sz="1050" dirty="0"/>
                    </a:p>
                  </a:txBody>
                  <a:tcPr anchor="ctr"/>
                </a:tc>
                <a:extLst>
                  <a:ext uri="{0D108BD9-81ED-4DB2-BD59-A6C34878D82A}">
                    <a16:rowId xmlns:a16="http://schemas.microsoft.com/office/drawing/2014/main" val="1459381139"/>
                  </a:ext>
                </a:extLst>
              </a:tr>
              <a:tr h="37842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UHR - MCS</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a:txBody>
                    <a:bodyPr/>
                    <a:lstStyle/>
                    <a:p>
                      <a:pPr algn="ctr" latinLnBrk="1"/>
                      <a:r>
                        <a:rPr lang="en-US" altLang="ko-KR" sz="1050" dirty="0" smtClean="0"/>
                        <a:t>5</a:t>
                      </a:r>
                      <a:endParaRPr lang="ko-KR" altLang="en-US" sz="1050" dirty="0"/>
                    </a:p>
                  </a:txBody>
                  <a:tcPr anchor="ctr"/>
                </a:tc>
                <a:extLst>
                  <a:ext uri="{0D108BD9-81ED-4DB2-BD59-A6C34878D82A}">
                    <a16:rowId xmlns:a16="http://schemas.microsoft.com/office/drawing/2014/main" val="1831037870"/>
                  </a:ext>
                </a:extLst>
              </a:tr>
              <a:tr h="255948">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EQM/UEQM indication</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a:txBody>
                    <a:bodyPr/>
                    <a:lstStyle/>
                    <a:p>
                      <a:pPr algn="ctr" latinLnBrk="1"/>
                      <a:r>
                        <a:rPr lang="en-US" altLang="ko-KR" sz="1050" dirty="0" smtClean="0"/>
                        <a:t>1</a:t>
                      </a:r>
                      <a:endParaRPr lang="ko-KR" altLang="en-US" sz="1050" dirty="0"/>
                    </a:p>
                  </a:txBody>
                  <a:tcPr anchor="ctr"/>
                </a:tc>
                <a:extLst>
                  <a:ext uri="{0D108BD9-81ED-4DB2-BD59-A6C34878D82A}">
                    <a16:rowId xmlns:a16="http://schemas.microsoft.com/office/drawing/2014/main" val="1153609209"/>
                  </a:ext>
                </a:extLst>
              </a:tr>
              <a:tr h="193099">
                <a:tc rowSpan="2">
                  <a:txBody>
                    <a:bodyPr/>
                    <a:lstStyle/>
                    <a:p>
                      <a:pPr algn="ctr" latinLnBrk="1"/>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CSD</a:t>
                      </a:r>
                      <a:endParaRPr lang="ko-KR" altLang="en-US" sz="1050" dirty="0"/>
                    </a:p>
                  </a:txBody>
                  <a:tcPr anchor="ctr"/>
                </a:tc>
                <a:tc rowSpan="2">
                  <a:txBody>
                    <a:bodyPr/>
                    <a:lstStyle/>
                    <a:p>
                      <a:pPr algn="ctr" latinLnBrk="1"/>
                      <a:r>
                        <a:rPr lang="en-US" altLang="ko-KR" sz="1050" dirty="0" smtClean="0"/>
                        <a:t>3</a:t>
                      </a:r>
                      <a:endParaRPr lang="ko-KR" altLang="en-US" sz="1050" dirty="0"/>
                    </a:p>
                  </a:txBody>
                  <a:tcPr anchor="ctr"/>
                </a:tc>
                <a:extLst>
                  <a:ext uri="{0D108BD9-81ED-4DB2-BD59-A6C34878D82A}">
                    <a16:rowId xmlns:a16="http://schemas.microsoft.com/office/drawing/2014/main" val="3064663272"/>
                  </a:ext>
                </a:extLst>
              </a:tr>
              <a:tr h="230470">
                <a:tc vMerge="1">
                  <a:txBody>
                    <a:bodyPr/>
                    <a:lstStyle/>
                    <a:p>
                      <a:pPr algn="ctr" latinLnBrk="1"/>
                      <a:endParaRPr lang="ko-KR" altLang="en-US" sz="1050" dirty="0"/>
                    </a:p>
                  </a:txBody>
                  <a:tcPr anchor="ctr"/>
                </a:tc>
                <a:tc vMerge="1">
                  <a:txBody>
                    <a:bodyPr/>
                    <a:lstStyle/>
                    <a:p>
                      <a:pPr algn="ctr" latinLnBrk="1"/>
                      <a:endParaRPr lang="ko-KR" altLang="en-US" sz="1050" dirty="0"/>
                    </a:p>
                  </a:txBody>
                  <a:tcPr anchor="ctr"/>
                </a:tc>
                <a:extLst>
                  <a:ext uri="{0D108BD9-81ED-4DB2-BD59-A6C34878D82A}">
                    <a16:rowId xmlns:a16="http://schemas.microsoft.com/office/drawing/2014/main" val="2925266706"/>
                  </a:ext>
                </a:extLst>
              </a:tr>
              <a:tr h="299289">
                <a:tc>
                  <a:txBody>
                    <a:bodyPr/>
                    <a:lstStyle/>
                    <a:p>
                      <a:pPr algn="ctr" latinLnBrk="1"/>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DBW</a:t>
                      </a:r>
                      <a:endParaRPr lang="ko-KR" altLang="en-US" sz="1050" dirty="0"/>
                    </a:p>
                  </a:txBody>
                  <a:tcPr anchor="ctr"/>
                </a:tc>
                <a:tc>
                  <a:txBody>
                    <a:bodyPr/>
                    <a:lstStyle/>
                    <a:p>
                      <a:pPr algn="ctr" latinLnBrk="1"/>
                      <a:r>
                        <a:rPr lang="en-US" altLang="ko-KR" sz="1050" dirty="0" smtClean="0"/>
                        <a:t>2</a:t>
                      </a:r>
                      <a:endParaRPr lang="ko-KR" altLang="en-US" sz="1050" dirty="0"/>
                    </a:p>
                  </a:txBody>
                  <a:tcPr anchor="ctr"/>
                </a:tc>
                <a:extLst>
                  <a:ext uri="{0D108BD9-81ED-4DB2-BD59-A6C34878D82A}">
                    <a16:rowId xmlns:a16="http://schemas.microsoft.com/office/drawing/2014/main" val="3196811793"/>
                  </a:ext>
                </a:extLst>
              </a:tr>
              <a:tr h="418824">
                <a:tc>
                  <a:txBody>
                    <a:bodyPr/>
                    <a:lstStyle/>
                    <a:p>
                      <a:pPr algn="ctr" latinLnBrk="1"/>
                      <a:r>
                        <a:rPr lang="en-US" altLang="ko-KR" sz="1050" dirty="0" smtClean="0"/>
                        <a:t>Number Of Spatial Streams </a:t>
                      </a:r>
                    </a:p>
                  </a:txBody>
                  <a:tcPr anchor="ctr"/>
                </a:tc>
                <a:tc>
                  <a:txBody>
                    <a:bodyPr/>
                    <a:lstStyle/>
                    <a:p>
                      <a:pPr algn="ctr" latinLnBrk="1"/>
                      <a:r>
                        <a:rPr lang="en-US" altLang="ko-KR" sz="1050" dirty="0" smtClean="0"/>
                        <a:t>1</a:t>
                      </a:r>
                      <a:endParaRPr lang="ko-KR" altLang="en-US" sz="1050" dirty="0"/>
                    </a:p>
                  </a:txBody>
                  <a:tcPr anchor="ctr"/>
                </a:tc>
                <a:extLst>
                  <a:ext uri="{0D108BD9-81ED-4DB2-BD59-A6C34878D82A}">
                    <a16:rowId xmlns:a16="http://schemas.microsoft.com/office/drawing/2014/main" val="3079874862"/>
                  </a:ext>
                </a:extLst>
              </a:tr>
              <a:tr h="255948">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Target Receive Power</a:t>
                      </a:r>
                      <a:endParaRPr lang="ko-KR" altLang="en-US" sz="1050" dirty="0"/>
                    </a:p>
                  </a:txBody>
                  <a:tcPr anchor="ctr"/>
                </a:tc>
                <a:tc>
                  <a:txBody>
                    <a:bodyPr/>
                    <a:lstStyle/>
                    <a:p>
                      <a:pPr algn="ctr" latinLnBrk="1"/>
                      <a:r>
                        <a:rPr lang="en-US" altLang="ko-KR" sz="1050" dirty="0" smtClean="0"/>
                        <a:t>6</a:t>
                      </a:r>
                      <a:endParaRPr lang="ko-KR" altLang="en-US" sz="1050" dirty="0"/>
                    </a:p>
                  </a:txBody>
                  <a:tcPr anchor="ctr"/>
                </a:tc>
                <a:extLst>
                  <a:ext uri="{0D108BD9-81ED-4DB2-BD59-A6C34878D82A}">
                    <a16:rowId xmlns:a16="http://schemas.microsoft.com/office/drawing/2014/main" val="1256596049"/>
                  </a:ext>
                </a:extLst>
              </a:tr>
              <a:tr h="255948">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PS160</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a:txBody>
                    <a:bodyPr/>
                    <a:lstStyle/>
                    <a:p>
                      <a:pPr algn="ctr" latinLnBrk="1"/>
                      <a:r>
                        <a:rPr lang="en-US" altLang="ko-KR" sz="1050" dirty="0" smtClean="0"/>
                        <a:t>1</a:t>
                      </a:r>
                      <a:endParaRPr lang="ko-KR" altLang="en-US" sz="1050" dirty="0"/>
                    </a:p>
                  </a:txBody>
                  <a:tcPr anchor="ctr"/>
                </a:tc>
                <a:extLst>
                  <a:ext uri="{0D108BD9-81ED-4DB2-BD59-A6C34878D82A}">
                    <a16:rowId xmlns:a16="http://schemas.microsoft.com/office/drawing/2014/main" val="1631750576"/>
                  </a:ext>
                </a:extLst>
              </a:tr>
            </a:tbl>
          </a:graphicData>
        </a:graphic>
      </p:graphicFrame>
    </p:spTree>
    <p:extLst>
      <p:ext uri="{BB962C8B-B14F-4D97-AF65-F5344CB8AC3E}">
        <p14:creationId xmlns:p14="http://schemas.microsoft.com/office/powerpoint/2010/main" val="2936598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Summary </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We have investigated the two methods to identify the UHR variant Trigger frame. </a:t>
            </a:r>
          </a:p>
          <a:p>
            <a:pPr lvl="1"/>
            <a:r>
              <a:rPr lang="en-US" altLang="ko-KR" dirty="0" smtClean="0"/>
              <a:t>In terms of signaling overhead and complexity, we prefer to identify the UHR variant by using the PHY version identifier in the special user info field. </a:t>
            </a:r>
          </a:p>
          <a:p>
            <a:pPr lvl="2"/>
            <a:r>
              <a:rPr lang="en-US" altLang="ko-KR" dirty="0" smtClean="0"/>
              <a:t>In the UHR variant</a:t>
            </a:r>
            <a:r>
              <a:rPr lang="en-US" altLang="ko-KR" dirty="0"/>
              <a:t>, the PHY version identifier </a:t>
            </a:r>
            <a:r>
              <a:rPr lang="en-US" altLang="ko-KR" dirty="0" smtClean="0"/>
              <a:t>is set to 1. </a:t>
            </a:r>
          </a:p>
          <a:p>
            <a:pPr lvl="3"/>
            <a:endParaRPr lang="en-US" altLang="ko-KR" dirty="0" smtClean="0"/>
          </a:p>
          <a:p>
            <a:r>
              <a:rPr lang="en-US" altLang="ko-KR" dirty="0" smtClean="0"/>
              <a:t>Considering the signaling of the UHR features, we have also investigated how to configure the UHR variant user info field.</a:t>
            </a:r>
          </a:p>
          <a:p>
            <a:pPr lvl="1"/>
            <a:r>
              <a:rPr lang="en-US" altLang="ko-KR" dirty="0" smtClean="0"/>
              <a:t>We have looked into the required signaling bits for information on UHR features in the UHR variant user info fields. </a:t>
            </a:r>
          </a:p>
          <a:p>
            <a:pPr lvl="1"/>
            <a:r>
              <a:rPr lang="en-US" altLang="ko-KR" dirty="0"/>
              <a:t>Depending on the </a:t>
            </a:r>
            <a:r>
              <a:rPr lang="en-US" altLang="ko-KR" dirty="0" smtClean="0"/>
              <a:t>UHR features used, </a:t>
            </a:r>
            <a:r>
              <a:rPr lang="en-US" altLang="ko-KR" dirty="0"/>
              <a:t>the UHR variant user info field </a:t>
            </a:r>
            <a:r>
              <a:rPr lang="en-US" altLang="ko-KR" dirty="0" smtClean="0"/>
              <a:t>can be </a:t>
            </a:r>
            <a:r>
              <a:rPr lang="en-US" altLang="ko-KR" dirty="0"/>
              <a:t>configured differently.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November.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27948957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dirty="0"/>
          </a:p>
        </p:txBody>
      </p:sp>
      <p:sp>
        <p:nvSpPr>
          <p:cNvPr id="3" name="내용 개체 틀 2"/>
          <p:cNvSpPr>
            <a:spLocks noGrp="1"/>
          </p:cNvSpPr>
          <p:nvPr>
            <p:ph idx="1"/>
          </p:nvPr>
        </p:nvSpPr>
        <p:spPr/>
        <p:txBody>
          <a:bodyPr/>
          <a:lstStyle/>
          <a:p>
            <a:r>
              <a:rPr lang="en-US" altLang="ko-KR" dirty="0" smtClean="0"/>
              <a:t>Do you agree to add the following text to the 11bn SFD? </a:t>
            </a:r>
          </a:p>
          <a:p>
            <a:pPr lvl="1"/>
            <a:r>
              <a:rPr lang="en-US" altLang="ko-KR" dirty="0" err="1" smtClean="0"/>
              <a:t>TGbn</a:t>
            </a:r>
            <a:r>
              <a:rPr lang="en-US" altLang="ko-KR" dirty="0" smtClean="0"/>
              <a:t> defines the UHR variant of Trigger frame. </a:t>
            </a:r>
            <a:endParaRPr lang="en-US" altLang="ko-KR" dirty="0" smtClean="0"/>
          </a:p>
          <a:p>
            <a:pPr lvl="1"/>
            <a:endParaRPr lang="en-US" altLang="ko-KR" dirty="0"/>
          </a:p>
          <a:p>
            <a:pPr lvl="1"/>
            <a:r>
              <a:rPr lang="en-US" altLang="ko-KR" dirty="0" smtClean="0"/>
              <a:t>Y/N/A</a:t>
            </a:r>
            <a:endParaRPr lang="en-US" altLang="ko-KR" dirty="0" smtClean="0"/>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November.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32243026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dirty="0"/>
          </a:p>
        </p:txBody>
      </p:sp>
      <p:sp>
        <p:nvSpPr>
          <p:cNvPr id="3" name="내용 개체 틀 2"/>
          <p:cNvSpPr>
            <a:spLocks noGrp="1"/>
          </p:cNvSpPr>
          <p:nvPr>
            <p:ph idx="1"/>
          </p:nvPr>
        </p:nvSpPr>
        <p:spPr/>
        <p:txBody>
          <a:bodyPr/>
          <a:lstStyle/>
          <a:p>
            <a:r>
              <a:rPr lang="en-US" altLang="ko-KR" dirty="0"/>
              <a:t>Do you agree to add the following text to the 11bn SFD? </a:t>
            </a:r>
          </a:p>
          <a:p>
            <a:pPr lvl="1"/>
            <a:r>
              <a:rPr lang="en-US" altLang="ko-KR" dirty="0" smtClean="0"/>
              <a:t>The UHR variant of Trigger frame includes the special user info field.</a:t>
            </a:r>
          </a:p>
          <a:p>
            <a:pPr lvl="2"/>
            <a:r>
              <a:rPr lang="en-US" altLang="ko-KR" dirty="0"/>
              <a:t>PHY Version </a:t>
            </a:r>
            <a:r>
              <a:rPr lang="en-US" altLang="ko-KR" dirty="0" smtClean="0"/>
              <a:t>Identifier subfield in special user info field </a:t>
            </a:r>
            <a:r>
              <a:rPr lang="en-US" altLang="ko-KR" dirty="0"/>
              <a:t>is used for identifying </a:t>
            </a:r>
            <a:r>
              <a:rPr lang="en-US" altLang="ko-KR" dirty="0" smtClean="0"/>
              <a:t>for UHR variant of trigger frame and is set to 1. </a:t>
            </a:r>
            <a:endParaRPr lang="en-US" altLang="ko-KR" dirty="0" smtClean="0"/>
          </a:p>
          <a:p>
            <a:pPr lvl="2"/>
            <a:endParaRPr lang="en-US" altLang="ko-KR" dirty="0"/>
          </a:p>
          <a:p>
            <a:pPr lvl="1"/>
            <a:r>
              <a:rPr lang="en-US" altLang="ko-KR" dirty="0"/>
              <a:t>Y/N/A</a:t>
            </a:r>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November.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Tree>
    <p:extLst>
      <p:ext uri="{BB962C8B-B14F-4D97-AF65-F5344CB8AC3E}">
        <p14:creationId xmlns:p14="http://schemas.microsoft.com/office/powerpoint/2010/main" val="41721558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a:t>Do you agree to add the following text to the 11bn SFD? </a:t>
            </a:r>
          </a:p>
          <a:p>
            <a:pPr lvl="1"/>
            <a:r>
              <a:rPr lang="en-US" altLang="ko-KR" dirty="0" smtClean="0"/>
              <a:t>The </a:t>
            </a:r>
            <a:r>
              <a:rPr lang="en-US" altLang="ko-KR" dirty="0"/>
              <a:t>UHR variant of Trigger </a:t>
            </a:r>
            <a:r>
              <a:rPr lang="en-US" altLang="ko-KR" dirty="0" smtClean="0"/>
              <a:t>frame includes </a:t>
            </a:r>
            <a:r>
              <a:rPr lang="en-US" altLang="ko-KR" dirty="0"/>
              <a:t>the UHR variant user info field</a:t>
            </a:r>
            <a:r>
              <a:rPr lang="en-US" altLang="ko-KR" dirty="0" smtClean="0"/>
              <a:t>.</a:t>
            </a:r>
          </a:p>
          <a:p>
            <a:pPr lvl="2"/>
            <a:r>
              <a:rPr lang="en-US" altLang="ko-KR" dirty="0" smtClean="0"/>
              <a:t>It </a:t>
            </a:r>
            <a:r>
              <a:rPr lang="en-US" altLang="ko-KR" dirty="0"/>
              <a:t>has the same length as the EHT variant user info field. </a:t>
            </a:r>
            <a:endParaRPr lang="en-US" altLang="ko-KR" dirty="0" smtClean="0"/>
          </a:p>
          <a:p>
            <a:pPr lvl="2"/>
            <a:endParaRPr lang="en-US" altLang="ko-KR" dirty="0"/>
          </a:p>
          <a:p>
            <a:pPr lvl="1"/>
            <a:r>
              <a:rPr lang="en-US" altLang="ko-KR" dirty="0"/>
              <a:t>Y/N/A</a:t>
            </a:r>
          </a:p>
          <a:p>
            <a:pPr lvl="1"/>
            <a:endParaRPr lang="ko-KR" altLang="en-US" dirty="0"/>
          </a:p>
          <a:p>
            <a:pPr lvl="2"/>
            <a:endParaRPr lang="en-US" altLang="ko-KR" dirty="0"/>
          </a:p>
        </p:txBody>
      </p:sp>
      <p:sp>
        <p:nvSpPr>
          <p:cNvPr id="4" name="날짜 개체 틀 3"/>
          <p:cNvSpPr>
            <a:spLocks noGrp="1"/>
          </p:cNvSpPr>
          <p:nvPr>
            <p:ph type="dt" sz="half" idx="2"/>
          </p:nvPr>
        </p:nvSpPr>
        <p:spPr/>
        <p:txBody>
          <a:bodyPr/>
          <a:lstStyle/>
          <a:p>
            <a:pPr>
              <a:defRPr/>
            </a:pPr>
            <a:r>
              <a:rPr lang="en-US" altLang="ko-KR" smtClean="0"/>
              <a:t>November.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Tree>
    <p:extLst>
      <p:ext uri="{BB962C8B-B14F-4D97-AF65-F5344CB8AC3E}">
        <p14:creationId xmlns:p14="http://schemas.microsoft.com/office/powerpoint/2010/main" val="4167116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dirty="0"/>
              <a:t>Do you agree to add the following text to the 11bn SFD? </a:t>
            </a:r>
          </a:p>
          <a:p>
            <a:pPr lvl="1"/>
            <a:r>
              <a:rPr lang="en-US" altLang="ko-KR" dirty="0" smtClean="0"/>
              <a:t>For a UHR TB PPDU transmission, there exists a 1-bit EQM/UEQM indication in a user info field for </a:t>
            </a:r>
            <a:r>
              <a:rPr lang="en-US" altLang="ko-KR" dirty="0"/>
              <a:t>UHR variant </a:t>
            </a:r>
            <a:r>
              <a:rPr lang="en-US" altLang="ko-KR" dirty="0" smtClean="0"/>
              <a:t>of Trigger </a:t>
            </a:r>
            <a:r>
              <a:rPr lang="en-US" altLang="ko-KR" dirty="0"/>
              <a:t>frame</a:t>
            </a:r>
            <a:r>
              <a:rPr lang="en-US" altLang="ko-KR" dirty="0" smtClean="0"/>
              <a:t>. </a:t>
            </a:r>
            <a:endParaRPr lang="en-US" altLang="ko-KR" dirty="0" smtClean="0"/>
          </a:p>
          <a:p>
            <a:pPr lvl="1"/>
            <a:endParaRPr lang="en-US" altLang="ko-KR" dirty="0"/>
          </a:p>
          <a:p>
            <a:pPr lvl="1"/>
            <a:r>
              <a:rPr lang="en-US" altLang="ko-KR" dirty="0"/>
              <a:t>Y/N/A</a:t>
            </a:r>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November.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spTree>
    <p:extLst>
      <p:ext uri="{BB962C8B-B14F-4D97-AF65-F5344CB8AC3E}">
        <p14:creationId xmlns:p14="http://schemas.microsoft.com/office/powerpoint/2010/main" val="3094323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5</a:t>
            </a:r>
            <a:endParaRPr lang="ko-KR" altLang="en-US" dirty="0"/>
          </a:p>
        </p:txBody>
      </p:sp>
      <p:sp>
        <p:nvSpPr>
          <p:cNvPr id="3" name="내용 개체 틀 2"/>
          <p:cNvSpPr>
            <a:spLocks noGrp="1"/>
          </p:cNvSpPr>
          <p:nvPr>
            <p:ph idx="1"/>
          </p:nvPr>
        </p:nvSpPr>
        <p:spPr/>
        <p:txBody>
          <a:bodyPr/>
          <a:lstStyle/>
          <a:p>
            <a:r>
              <a:rPr lang="en-US" altLang="ko-KR" dirty="0"/>
              <a:t>Do you agree to add the following text to the 11bn SFD? </a:t>
            </a:r>
          </a:p>
          <a:p>
            <a:pPr lvl="1"/>
            <a:r>
              <a:rPr lang="en-US" altLang="ko-KR" dirty="0"/>
              <a:t>For a UHR TB PPDU transmission, there exists a </a:t>
            </a:r>
            <a:r>
              <a:rPr lang="en-US" altLang="ko-KR" dirty="0" smtClean="0"/>
              <a:t>5-bit UL UHR MCS in </a:t>
            </a:r>
            <a:r>
              <a:rPr lang="en-US" altLang="ko-KR" dirty="0"/>
              <a:t>a user info field for UHR variant of Trigger frame. </a:t>
            </a:r>
            <a:endParaRPr lang="ko-KR" altLang="en-US" dirty="0"/>
          </a:p>
          <a:p>
            <a:endParaRPr lang="en-US" altLang="ko-KR" dirty="0" smtClean="0"/>
          </a:p>
          <a:p>
            <a:pPr lvl="1"/>
            <a:r>
              <a:rPr lang="en-US" altLang="ko-KR" dirty="0"/>
              <a:t>Y/N/A</a:t>
            </a:r>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November.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17</a:t>
            </a:fld>
            <a:endParaRPr lang="en-US" altLang="ko-KR"/>
          </a:p>
        </p:txBody>
      </p:sp>
    </p:spTree>
    <p:extLst>
      <p:ext uri="{BB962C8B-B14F-4D97-AF65-F5344CB8AC3E}">
        <p14:creationId xmlns:p14="http://schemas.microsoft.com/office/powerpoint/2010/main" val="8256942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6</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a:t>Do you agree to add the following text to the 11bn SFD? </a:t>
            </a:r>
          </a:p>
          <a:p>
            <a:pPr lvl="1"/>
            <a:r>
              <a:rPr lang="en-US" altLang="ko-KR" dirty="0" smtClean="0"/>
              <a:t>When RRU and EQM are </a:t>
            </a:r>
            <a:r>
              <a:rPr lang="en-US" altLang="ko-KR" dirty="0"/>
              <a:t>used, the UHR variant user info field </a:t>
            </a:r>
            <a:r>
              <a:rPr lang="en-US" altLang="ko-KR" dirty="0" smtClean="0"/>
              <a:t>consists of </a:t>
            </a:r>
            <a:r>
              <a:rPr lang="en-US" altLang="ko-KR" dirty="0"/>
              <a:t>the following fields. </a:t>
            </a:r>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lvl="2"/>
            <a:endParaRPr lang="en-US" altLang="ko-KR" dirty="0" smtClean="0"/>
          </a:p>
          <a:p>
            <a:pPr lvl="2"/>
            <a:r>
              <a:rPr lang="en-US" altLang="ko-KR" dirty="0" smtClean="0"/>
              <a:t>Other fields are TBD. </a:t>
            </a:r>
            <a:endParaRPr lang="en-US" altLang="ko-KR" dirty="0" smtClean="0"/>
          </a:p>
          <a:p>
            <a:pPr lvl="1"/>
            <a:r>
              <a:rPr lang="en-US" altLang="ko-KR" dirty="0"/>
              <a:t>Y/N/A</a:t>
            </a:r>
          </a:p>
          <a:p>
            <a:pPr lvl="1"/>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November.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18</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1873955380"/>
              </p:ext>
            </p:extLst>
          </p:nvPr>
        </p:nvGraphicFramePr>
        <p:xfrm>
          <a:off x="1510469" y="2667000"/>
          <a:ext cx="3048000" cy="2531549"/>
        </p:xfrm>
        <a:graphic>
          <a:graphicData uri="http://schemas.openxmlformats.org/drawingml/2006/table">
            <a:tbl>
              <a:tblPr firstRow="1" bandRow="1">
                <a:tableStyleId>{5940675A-B579-460E-94D1-54222C63F5DA}</a:tableStyleId>
              </a:tblPr>
              <a:tblGrid>
                <a:gridCol w="2370667">
                  <a:extLst>
                    <a:ext uri="{9D8B030D-6E8A-4147-A177-3AD203B41FA5}">
                      <a16:colId xmlns:a16="http://schemas.microsoft.com/office/drawing/2014/main" val="2952315598"/>
                    </a:ext>
                  </a:extLst>
                </a:gridCol>
                <a:gridCol w="677333">
                  <a:extLst>
                    <a:ext uri="{9D8B030D-6E8A-4147-A177-3AD203B41FA5}">
                      <a16:colId xmlns:a16="http://schemas.microsoft.com/office/drawing/2014/main" val="1155253300"/>
                    </a:ext>
                  </a:extLst>
                </a:gridCol>
              </a:tblGrid>
              <a:tr h="251460">
                <a:tc>
                  <a:txBody>
                    <a:bodyPr/>
                    <a:lstStyle/>
                    <a:p>
                      <a:pPr algn="ctr" latinLnBrk="1"/>
                      <a:r>
                        <a:rPr lang="en-US" altLang="ko-KR" sz="1050" dirty="0" smtClean="0"/>
                        <a:t>Fields</a:t>
                      </a:r>
                      <a:endParaRPr lang="ko-KR" altLang="en-US" sz="1050" dirty="0"/>
                    </a:p>
                  </a:txBody>
                  <a:tcPr anchor="ctr"/>
                </a:tc>
                <a:tc>
                  <a:txBody>
                    <a:bodyPr/>
                    <a:lstStyle/>
                    <a:p>
                      <a:pPr algn="ctr" latinLnBrk="1"/>
                      <a:r>
                        <a:rPr lang="en-US" altLang="ko-KR" sz="1050" dirty="0" smtClean="0"/>
                        <a:t>Bits</a:t>
                      </a:r>
                      <a:endParaRPr lang="ko-KR" altLang="en-US" sz="1050" dirty="0"/>
                    </a:p>
                  </a:txBody>
                  <a:tcPr anchor="ctr"/>
                </a:tc>
                <a:extLst>
                  <a:ext uri="{0D108BD9-81ED-4DB2-BD59-A6C34878D82A}">
                    <a16:rowId xmlns:a16="http://schemas.microsoft.com/office/drawing/2014/main" val="1775905165"/>
                  </a:ext>
                </a:extLst>
              </a:tr>
              <a:tr h="251460">
                <a:tc>
                  <a:txBody>
                    <a:bodyPr/>
                    <a:lstStyle/>
                    <a:p>
                      <a:pPr algn="ctr" latinLnBrk="1"/>
                      <a:r>
                        <a:rPr lang="en-US" altLang="ko-KR" sz="1050" dirty="0" smtClean="0"/>
                        <a:t>AID12</a:t>
                      </a:r>
                    </a:p>
                  </a:txBody>
                  <a:tcPr anchor="ctr"/>
                </a:tc>
                <a:tc>
                  <a:txBody>
                    <a:bodyPr/>
                    <a:lstStyle/>
                    <a:p>
                      <a:pPr algn="ctr" latinLnBrk="1"/>
                      <a:r>
                        <a:rPr lang="en-US" altLang="ko-KR" sz="1050" dirty="0" smtClean="0"/>
                        <a:t>12</a:t>
                      </a:r>
                      <a:endParaRPr lang="ko-KR" altLang="en-US" sz="1050" dirty="0"/>
                    </a:p>
                  </a:txBody>
                  <a:tcPr anchor="ctr"/>
                </a:tc>
                <a:extLst>
                  <a:ext uri="{0D108BD9-81ED-4DB2-BD59-A6C34878D82A}">
                    <a16:rowId xmlns:a16="http://schemas.microsoft.com/office/drawing/2014/main" val="1719058218"/>
                  </a:ext>
                </a:extLst>
              </a:tr>
              <a:tr h="25146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RU Allocation</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a:txBody>
                    <a:bodyPr/>
                    <a:lstStyle/>
                    <a:p>
                      <a:pPr algn="ctr" latinLnBrk="1"/>
                      <a:r>
                        <a:rPr lang="en-US" altLang="ko-KR" sz="1050" dirty="0" smtClean="0"/>
                        <a:t>8</a:t>
                      </a:r>
                      <a:endParaRPr lang="ko-KR" altLang="en-US" sz="1050" dirty="0"/>
                    </a:p>
                  </a:txBody>
                  <a:tcPr anchor="ctr"/>
                </a:tc>
                <a:extLst>
                  <a:ext uri="{0D108BD9-81ED-4DB2-BD59-A6C34878D82A}">
                    <a16:rowId xmlns:a16="http://schemas.microsoft.com/office/drawing/2014/main" val="3313826804"/>
                  </a:ext>
                </a:extLst>
              </a:tr>
              <a:tr h="251460">
                <a:tc>
                  <a:txBody>
                    <a:bodyPr/>
                    <a:lstStyle/>
                    <a:p>
                      <a:pPr algn="ctr" latinLnBrk="1"/>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FEC Coding Type </a:t>
                      </a:r>
                      <a:endParaRPr lang="ko-KR" altLang="en-US" sz="1050" dirty="0"/>
                    </a:p>
                  </a:txBody>
                  <a:tcPr anchor="ctr"/>
                </a:tc>
                <a:tc>
                  <a:txBody>
                    <a:bodyPr/>
                    <a:lstStyle/>
                    <a:p>
                      <a:pPr algn="ctr" latinLnBrk="1"/>
                      <a:r>
                        <a:rPr lang="en-US" altLang="ko-KR" sz="1050" dirty="0" smtClean="0"/>
                        <a:t>1</a:t>
                      </a:r>
                      <a:endParaRPr lang="ko-KR" altLang="en-US" sz="1050" dirty="0"/>
                    </a:p>
                  </a:txBody>
                  <a:tcPr anchor="ctr"/>
                </a:tc>
                <a:extLst>
                  <a:ext uri="{0D108BD9-81ED-4DB2-BD59-A6C34878D82A}">
                    <a16:rowId xmlns:a16="http://schemas.microsoft.com/office/drawing/2014/main" val="3899889809"/>
                  </a:ext>
                </a:extLst>
              </a:tr>
              <a:tr h="25146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UHR - MCS</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a:txBody>
                    <a:bodyPr/>
                    <a:lstStyle/>
                    <a:p>
                      <a:pPr algn="ctr" latinLnBrk="1"/>
                      <a:r>
                        <a:rPr lang="en-US" altLang="ko-KR" sz="1050" dirty="0" smtClean="0"/>
                        <a:t>5</a:t>
                      </a:r>
                      <a:endParaRPr lang="ko-KR" altLang="en-US" sz="1050" dirty="0"/>
                    </a:p>
                  </a:txBody>
                  <a:tcPr anchor="ctr"/>
                </a:tc>
                <a:extLst>
                  <a:ext uri="{0D108BD9-81ED-4DB2-BD59-A6C34878D82A}">
                    <a16:rowId xmlns:a16="http://schemas.microsoft.com/office/drawing/2014/main" val="201299085"/>
                  </a:ext>
                </a:extLst>
              </a:tr>
              <a:tr h="25146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EQM/UEQM indication</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a:txBody>
                    <a:bodyPr/>
                    <a:lstStyle/>
                    <a:p>
                      <a:pPr algn="ctr" latinLnBrk="1"/>
                      <a:r>
                        <a:rPr lang="en-US" altLang="ko-KR" sz="1050" dirty="0" smtClean="0"/>
                        <a:t>1</a:t>
                      </a:r>
                      <a:endParaRPr lang="ko-KR" altLang="en-US" sz="1050" dirty="0"/>
                    </a:p>
                  </a:txBody>
                  <a:tcPr anchor="ctr"/>
                </a:tc>
                <a:extLst>
                  <a:ext uri="{0D108BD9-81ED-4DB2-BD59-A6C34878D82A}">
                    <a16:rowId xmlns:a16="http://schemas.microsoft.com/office/drawing/2014/main" val="3400034272"/>
                  </a:ext>
                </a:extLst>
              </a:tr>
              <a:tr h="90251">
                <a:tc row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Starting Spatial</a:t>
                      </a:r>
                      <a:r>
                        <a:rPr lang="en-US" altLang="ko-KR" sz="1050" kern="0" baseline="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Stream</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rowSpan="3">
                  <a:txBody>
                    <a:bodyPr/>
                    <a:lstStyle/>
                    <a:p>
                      <a:pPr algn="ctr" latinLnBrk="1"/>
                      <a:r>
                        <a:rPr lang="en-US" altLang="ko-KR" sz="1050" dirty="0" smtClean="0"/>
                        <a:t>3</a:t>
                      </a:r>
                      <a:endParaRPr lang="ko-KR" altLang="en-US" sz="1050" dirty="0"/>
                    </a:p>
                  </a:txBody>
                  <a:tcPr anchor="ctr"/>
                </a:tc>
                <a:extLst>
                  <a:ext uri="{0D108BD9-81ED-4DB2-BD59-A6C34878D82A}">
                    <a16:rowId xmlns:a16="http://schemas.microsoft.com/office/drawing/2014/main" val="1483592933"/>
                  </a:ext>
                </a:extLst>
              </a:tr>
              <a:tr h="89079">
                <a:tc vMerge="1">
                  <a:txBody>
                    <a:bodyPr/>
                    <a:lstStyle/>
                    <a:p>
                      <a:pPr latinLnBrk="1"/>
                      <a:endParaRPr lang="ko-KR" altLang="en-US"/>
                    </a:p>
                  </a:txBody>
                  <a:tcPr/>
                </a:tc>
                <a:tc vMerge="1">
                  <a:txBody>
                    <a:bodyPr/>
                    <a:lstStyle/>
                    <a:p>
                      <a:pPr latinLnBrk="1"/>
                      <a:endParaRPr lang="ko-KR" altLang="en-US"/>
                    </a:p>
                  </a:txBody>
                  <a:tcPr/>
                </a:tc>
                <a:extLst>
                  <a:ext uri="{0D108BD9-81ED-4DB2-BD59-A6C34878D82A}">
                    <a16:rowId xmlns:a16="http://schemas.microsoft.com/office/drawing/2014/main" val="1006661563"/>
                  </a:ext>
                </a:extLst>
              </a:tr>
              <a:tr h="89079">
                <a:tc vMerge="1">
                  <a:txBody>
                    <a:bodyPr/>
                    <a:lstStyle/>
                    <a:p>
                      <a:pPr latinLnBrk="1"/>
                      <a:endParaRPr lang="ko-KR" altLang="en-US" sz="1050" dirty="0"/>
                    </a:p>
                  </a:txBody>
                  <a:tcPr/>
                </a:tc>
                <a:tc vMerge="1">
                  <a:txBody>
                    <a:bodyPr/>
                    <a:lstStyle/>
                    <a:p>
                      <a:pPr latinLnBrk="1"/>
                      <a:endParaRPr lang="ko-KR" altLang="en-US" sz="1050" dirty="0"/>
                    </a:p>
                  </a:txBody>
                  <a:tcPr/>
                </a:tc>
                <a:extLst>
                  <a:ext uri="{0D108BD9-81ED-4DB2-BD59-A6C34878D82A}">
                    <a16:rowId xmlns:a16="http://schemas.microsoft.com/office/drawing/2014/main" val="835963258"/>
                  </a:ext>
                </a:extLst>
              </a:tr>
              <a:tr h="88492">
                <a:tc rowSpan="2">
                  <a:txBody>
                    <a:bodyPr/>
                    <a:lstStyle/>
                    <a:p>
                      <a:pPr algn="ctr" latinLnBrk="1"/>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Number Of Spatial Streams </a:t>
                      </a:r>
                      <a:endParaRPr lang="ko-KR" altLang="en-US" sz="1050" dirty="0"/>
                    </a:p>
                  </a:txBody>
                  <a:tcPr anchor="ctr"/>
                </a:tc>
                <a:tc rowSpan="2">
                  <a:txBody>
                    <a:bodyPr/>
                    <a:lstStyle/>
                    <a:p>
                      <a:pPr algn="ctr" latinLnBrk="1"/>
                      <a:r>
                        <a:rPr lang="en-US" altLang="ko-KR" sz="1050" dirty="0" smtClean="0"/>
                        <a:t>2</a:t>
                      </a:r>
                      <a:endParaRPr lang="ko-KR" altLang="en-US" sz="1050" dirty="0"/>
                    </a:p>
                  </a:txBody>
                  <a:tcPr anchor="ctr"/>
                </a:tc>
                <a:extLst>
                  <a:ext uri="{0D108BD9-81ED-4DB2-BD59-A6C34878D82A}">
                    <a16:rowId xmlns:a16="http://schemas.microsoft.com/office/drawing/2014/main" val="2701363207"/>
                  </a:ext>
                </a:extLst>
              </a:tr>
              <a:tr h="162968">
                <a:tc vMerge="1">
                  <a:txBody>
                    <a:bodyPr/>
                    <a:lstStyle/>
                    <a:p>
                      <a:pPr algn="ctr" latinLnBrk="1"/>
                      <a:endParaRPr lang="ko-KR" altLang="en-US" sz="1050" dirty="0"/>
                    </a:p>
                  </a:txBody>
                  <a:tcPr anchor="ctr"/>
                </a:tc>
                <a:tc vMerge="1">
                  <a:txBody>
                    <a:bodyPr/>
                    <a:lstStyle/>
                    <a:p>
                      <a:pPr algn="ctr" latinLnBrk="1"/>
                      <a:endParaRPr lang="ko-KR" altLang="en-US" sz="1050" dirty="0"/>
                    </a:p>
                  </a:txBody>
                  <a:tcPr anchor="ctr"/>
                </a:tc>
                <a:extLst>
                  <a:ext uri="{0D108BD9-81ED-4DB2-BD59-A6C34878D82A}">
                    <a16:rowId xmlns:a16="http://schemas.microsoft.com/office/drawing/2014/main" val="1379869856"/>
                  </a:ext>
                </a:extLst>
              </a:tr>
              <a:tr h="25146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Target Receive Power</a:t>
                      </a:r>
                      <a:endParaRPr lang="ko-KR" altLang="en-US" sz="1050" dirty="0"/>
                    </a:p>
                  </a:txBody>
                  <a:tcPr anchor="ctr"/>
                </a:tc>
                <a:tc>
                  <a:txBody>
                    <a:bodyPr/>
                    <a:lstStyle/>
                    <a:p>
                      <a:pPr algn="ctr" latinLnBrk="1"/>
                      <a:r>
                        <a:rPr lang="en-US" altLang="ko-KR" sz="1050" dirty="0" smtClean="0"/>
                        <a:t>TBD</a:t>
                      </a:r>
                      <a:endParaRPr lang="ko-KR" altLang="en-US" sz="1050" dirty="0"/>
                    </a:p>
                  </a:txBody>
                  <a:tcPr anchor="ctr"/>
                </a:tc>
                <a:extLst>
                  <a:ext uri="{0D108BD9-81ED-4DB2-BD59-A6C34878D82A}">
                    <a16:rowId xmlns:a16="http://schemas.microsoft.com/office/drawing/2014/main" val="3644063913"/>
                  </a:ext>
                </a:extLst>
              </a:tr>
              <a:tr h="25146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PS160</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a:txBody>
                    <a:bodyPr/>
                    <a:lstStyle/>
                    <a:p>
                      <a:pPr algn="ctr" latinLnBrk="1"/>
                      <a:r>
                        <a:rPr lang="en-US" altLang="ko-KR" sz="1050" dirty="0" smtClean="0"/>
                        <a:t>1</a:t>
                      </a:r>
                      <a:endParaRPr lang="ko-KR" altLang="en-US" sz="1050" dirty="0"/>
                    </a:p>
                  </a:txBody>
                  <a:tcPr anchor="ctr"/>
                </a:tc>
                <a:extLst>
                  <a:ext uri="{0D108BD9-81ED-4DB2-BD59-A6C34878D82A}">
                    <a16:rowId xmlns:a16="http://schemas.microsoft.com/office/drawing/2014/main" val="3920103578"/>
                  </a:ext>
                </a:extLst>
              </a:tr>
            </a:tbl>
          </a:graphicData>
        </a:graphic>
      </p:graphicFrame>
    </p:spTree>
    <p:extLst>
      <p:ext uri="{BB962C8B-B14F-4D97-AF65-F5344CB8AC3E}">
        <p14:creationId xmlns:p14="http://schemas.microsoft.com/office/powerpoint/2010/main" val="8037249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7</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a:t>Do you agree to add the following text to the 11bn SFD? </a:t>
            </a:r>
          </a:p>
          <a:p>
            <a:pPr lvl="1"/>
            <a:r>
              <a:rPr lang="en-US" altLang="ko-KR" dirty="0"/>
              <a:t>When </a:t>
            </a:r>
            <a:r>
              <a:rPr lang="en-US" altLang="ko-KR" dirty="0" smtClean="0"/>
              <a:t>RRU </a:t>
            </a:r>
            <a:r>
              <a:rPr lang="en-US" altLang="ko-KR" dirty="0"/>
              <a:t>and</a:t>
            </a:r>
            <a:r>
              <a:rPr lang="en-US" altLang="ko-KR" dirty="0" smtClean="0"/>
              <a:t> UEQM are </a:t>
            </a:r>
            <a:r>
              <a:rPr lang="en-US" altLang="ko-KR" dirty="0"/>
              <a:t>used, the UHR variant user info field </a:t>
            </a:r>
            <a:r>
              <a:rPr lang="en-US" altLang="ko-KR" dirty="0" smtClean="0"/>
              <a:t>consists of the </a:t>
            </a:r>
            <a:r>
              <a:rPr lang="en-US" altLang="ko-KR" dirty="0"/>
              <a:t>following fields. </a:t>
            </a:r>
          </a:p>
          <a:p>
            <a:pPr lvl="2"/>
            <a:endParaRPr lang="en-US" altLang="ko-KR" dirty="0" smtClean="0"/>
          </a:p>
          <a:p>
            <a:pPr lvl="2"/>
            <a:endParaRPr lang="en-US" altLang="ko-KR" dirty="0"/>
          </a:p>
          <a:p>
            <a:pPr lvl="2"/>
            <a:endParaRPr lang="en-US" altLang="ko-KR" dirty="0" smtClean="0"/>
          </a:p>
          <a:p>
            <a:pPr lvl="2"/>
            <a:endParaRPr lang="en-US" altLang="ko-KR" dirty="0"/>
          </a:p>
          <a:p>
            <a:pPr lvl="2"/>
            <a:endParaRPr lang="en-US" altLang="ko-KR" dirty="0" smtClean="0"/>
          </a:p>
          <a:p>
            <a:pPr lvl="2"/>
            <a:endParaRPr lang="en-US" altLang="ko-KR" dirty="0"/>
          </a:p>
          <a:p>
            <a:pPr lvl="2"/>
            <a:endParaRPr lang="en-US" altLang="ko-KR" dirty="0" smtClean="0"/>
          </a:p>
          <a:p>
            <a:pPr lvl="2"/>
            <a:endParaRPr lang="en-US" altLang="ko-KR" dirty="0"/>
          </a:p>
          <a:p>
            <a:pPr lvl="2"/>
            <a:endParaRPr lang="en-US" altLang="ko-KR" dirty="0" smtClean="0"/>
          </a:p>
          <a:p>
            <a:pPr lvl="2"/>
            <a:r>
              <a:rPr lang="en-US" altLang="ko-KR" dirty="0" smtClean="0"/>
              <a:t>Other </a:t>
            </a:r>
            <a:r>
              <a:rPr lang="en-US" altLang="ko-KR" dirty="0"/>
              <a:t>fields are TBD. </a:t>
            </a:r>
            <a:endParaRPr lang="en-US" altLang="ko-KR" dirty="0" smtClean="0"/>
          </a:p>
          <a:p>
            <a:pPr lvl="1"/>
            <a:r>
              <a:rPr lang="en-US" altLang="ko-KR" dirty="0"/>
              <a:t>Y/N/A</a:t>
            </a:r>
          </a:p>
          <a:p>
            <a:pPr lvl="1"/>
            <a:endParaRPr lang="en-US" altLang="ko-KR" dirty="0"/>
          </a:p>
        </p:txBody>
      </p:sp>
      <p:sp>
        <p:nvSpPr>
          <p:cNvPr id="4" name="날짜 개체 틀 3"/>
          <p:cNvSpPr>
            <a:spLocks noGrp="1"/>
          </p:cNvSpPr>
          <p:nvPr>
            <p:ph type="dt" sz="half" idx="2"/>
          </p:nvPr>
        </p:nvSpPr>
        <p:spPr/>
        <p:txBody>
          <a:bodyPr/>
          <a:lstStyle/>
          <a:p>
            <a:pPr>
              <a:defRPr/>
            </a:pPr>
            <a:r>
              <a:rPr lang="en-US" altLang="ko-KR" smtClean="0"/>
              <a:t>November.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19</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4187467383"/>
              </p:ext>
            </p:extLst>
          </p:nvPr>
        </p:nvGraphicFramePr>
        <p:xfrm>
          <a:off x="1487833" y="2691317"/>
          <a:ext cx="3084167" cy="2566483"/>
        </p:xfrm>
        <a:graphic>
          <a:graphicData uri="http://schemas.openxmlformats.org/drawingml/2006/table">
            <a:tbl>
              <a:tblPr firstRow="1" bandRow="1">
                <a:tableStyleId>{5940675A-B579-460E-94D1-54222C63F5DA}</a:tableStyleId>
              </a:tblPr>
              <a:tblGrid>
                <a:gridCol w="2398796">
                  <a:extLst>
                    <a:ext uri="{9D8B030D-6E8A-4147-A177-3AD203B41FA5}">
                      <a16:colId xmlns:a16="http://schemas.microsoft.com/office/drawing/2014/main" val="1907321051"/>
                    </a:ext>
                  </a:extLst>
                </a:gridCol>
                <a:gridCol w="685371">
                  <a:extLst>
                    <a:ext uri="{9D8B030D-6E8A-4147-A177-3AD203B41FA5}">
                      <a16:colId xmlns:a16="http://schemas.microsoft.com/office/drawing/2014/main" val="1293267540"/>
                    </a:ext>
                  </a:extLst>
                </a:gridCol>
              </a:tblGrid>
              <a:tr h="188964">
                <a:tc>
                  <a:txBody>
                    <a:bodyPr/>
                    <a:lstStyle/>
                    <a:p>
                      <a:pPr algn="ctr" latinLnBrk="1"/>
                      <a:r>
                        <a:rPr lang="en-US" altLang="ko-KR" sz="1050" dirty="0" smtClean="0"/>
                        <a:t>Fields</a:t>
                      </a:r>
                      <a:endParaRPr lang="ko-KR" altLang="en-US" sz="1050" dirty="0"/>
                    </a:p>
                  </a:txBody>
                  <a:tcPr anchor="ctr"/>
                </a:tc>
                <a:tc>
                  <a:txBody>
                    <a:bodyPr/>
                    <a:lstStyle/>
                    <a:p>
                      <a:pPr algn="ctr" latinLnBrk="1"/>
                      <a:r>
                        <a:rPr lang="en-US" altLang="ko-KR" sz="1050" dirty="0" smtClean="0"/>
                        <a:t>Bits</a:t>
                      </a:r>
                      <a:endParaRPr lang="ko-KR" altLang="en-US" sz="1050" dirty="0"/>
                    </a:p>
                  </a:txBody>
                  <a:tcPr anchor="ctr"/>
                </a:tc>
                <a:extLst>
                  <a:ext uri="{0D108BD9-81ED-4DB2-BD59-A6C34878D82A}">
                    <a16:rowId xmlns:a16="http://schemas.microsoft.com/office/drawing/2014/main" val="3780920105"/>
                  </a:ext>
                </a:extLst>
              </a:tr>
              <a:tr h="237237">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dirty="0" smtClean="0"/>
                        <a:t>AID12</a:t>
                      </a:r>
                      <a:endParaRPr lang="ko-KR" altLang="en-US" sz="1050" dirty="0"/>
                    </a:p>
                  </a:txBody>
                  <a:tcPr anchor="ctr"/>
                </a:tc>
                <a:tc>
                  <a:txBody>
                    <a:bodyPr/>
                    <a:lstStyle/>
                    <a:p>
                      <a:pPr algn="ctr" latinLnBrk="1"/>
                      <a:r>
                        <a:rPr lang="en-US" altLang="ko-KR" sz="1050" dirty="0" smtClean="0"/>
                        <a:t>12</a:t>
                      </a:r>
                      <a:endParaRPr lang="ko-KR" altLang="en-US" sz="1050" dirty="0"/>
                    </a:p>
                  </a:txBody>
                  <a:tcPr anchor="ctr"/>
                </a:tc>
                <a:extLst>
                  <a:ext uri="{0D108BD9-81ED-4DB2-BD59-A6C34878D82A}">
                    <a16:rowId xmlns:a16="http://schemas.microsoft.com/office/drawing/2014/main" val="3929248237"/>
                  </a:ext>
                </a:extLst>
              </a:tr>
              <a:tr h="188964">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RU Allocation</a:t>
                      </a:r>
                      <a:endParaRPr lang="ko-KR" altLang="en-US" sz="1050" dirty="0"/>
                    </a:p>
                  </a:txBody>
                  <a:tcPr anchor="ctr"/>
                </a:tc>
                <a:tc>
                  <a:txBody>
                    <a:bodyPr/>
                    <a:lstStyle/>
                    <a:p>
                      <a:pPr algn="ctr" latinLnBrk="1"/>
                      <a:r>
                        <a:rPr lang="en-US" altLang="ko-KR" sz="1050" dirty="0" smtClean="0"/>
                        <a:t>8</a:t>
                      </a:r>
                      <a:endParaRPr lang="ko-KR" altLang="en-US" sz="1050" dirty="0"/>
                    </a:p>
                  </a:txBody>
                  <a:tcPr anchor="ctr"/>
                </a:tc>
                <a:extLst>
                  <a:ext uri="{0D108BD9-81ED-4DB2-BD59-A6C34878D82A}">
                    <a16:rowId xmlns:a16="http://schemas.microsoft.com/office/drawing/2014/main" val="1005151555"/>
                  </a:ext>
                </a:extLst>
              </a:tr>
              <a:tr h="188964">
                <a:tc>
                  <a:txBody>
                    <a:bodyPr/>
                    <a:lstStyle/>
                    <a:p>
                      <a:pPr algn="ctr" latinLnBrk="1"/>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FEC Coding Type </a:t>
                      </a:r>
                      <a:endParaRPr lang="ko-KR" altLang="en-US" sz="1050" dirty="0"/>
                    </a:p>
                  </a:txBody>
                  <a:tcPr anchor="ctr"/>
                </a:tc>
                <a:tc>
                  <a:txBody>
                    <a:bodyPr/>
                    <a:lstStyle/>
                    <a:p>
                      <a:pPr algn="ctr" latinLnBrk="1"/>
                      <a:r>
                        <a:rPr lang="en-US" altLang="ko-KR" sz="1050" dirty="0" smtClean="0"/>
                        <a:t>1</a:t>
                      </a:r>
                      <a:endParaRPr lang="ko-KR" altLang="en-US" sz="1050" dirty="0"/>
                    </a:p>
                  </a:txBody>
                  <a:tcPr anchor="ctr"/>
                </a:tc>
                <a:extLst>
                  <a:ext uri="{0D108BD9-81ED-4DB2-BD59-A6C34878D82A}">
                    <a16:rowId xmlns:a16="http://schemas.microsoft.com/office/drawing/2014/main" val="706257985"/>
                  </a:ext>
                </a:extLst>
              </a:tr>
              <a:tr h="188964">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UHR - MCS</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a:txBody>
                    <a:bodyPr/>
                    <a:lstStyle/>
                    <a:p>
                      <a:pPr algn="ctr" latinLnBrk="1"/>
                      <a:r>
                        <a:rPr lang="en-US" altLang="ko-KR" sz="1050" dirty="0" smtClean="0"/>
                        <a:t>5</a:t>
                      </a:r>
                      <a:endParaRPr lang="ko-KR" altLang="en-US" sz="1050" dirty="0"/>
                    </a:p>
                  </a:txBody>
                  <a:tcPr anchor="ctr"/>
                </a:tc>
                <a:extLst>
                  <a:ext uri="{0D108BD9-81ED-4DB2-BD59-A6C34878D82A}">
                    <a16:rowId xmlns:a16="http://schemas.microsoft.com/office/drawing/2014/main" val="2848256821"/>
                  </a:ext>
                </a:extLst>
              </a:tr>
              <a:tr h="188964">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EQM/UEQM indication</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a:txBody>
                    <a:bodyPr/>
                    <a:lstStyle/>
                    <a:p>
                      <a:pPr algn="ctr" latinLnBrk="1"/>
                      <a:r>
                        <a:rPr lang="en-US" altLang="ko-KR" sz="1050" dirty="0" smtClean="0"/>
                        <a:t>1</a:t>
                      </a:r>
                      <a:endParaRPr lang="ko-KR" altLang="en-US" sz="1050" dirty="0"/>
                    </a:p>
                  </a:txBody>
                  <a:tcPr anchor="ctr"/>
                </a:tc>
                <a:extLst>
                  <a:ext uri="{0D108BD9-81ED-4DB2-BD59-A6C34878D82A}">
                    <a16:rowId xmlns:a16="http://schemas.microsoft.com/office/drawing/2014/main" val="1211148429"/>
                  </a:ext>
                </a:extLst>
              </a:tr>
              <a:tr h="231789">
                <a:tc>
                  <a:txBody>
                    <a:bodyPr/>
                    <a:lstStyle/>
                    <a:p>
                      <a:pPr algn="ctr" latinLnBrk="1"/>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UEQM pattern</a:t>
                      </a:r>
                      <a:endParaRPr lang="ko-KR" altLang="en-US" sz="1050" dirty="0"/>
                    </a:p>
                  </a:txBody>
                  <a:tcPr anchor="ctr"/>
                </a:tc>
                <a:tc>
                  <a:txBody>
                    <a:bodyPr/>
                    <a:lstStyle/>
                    <a:p>
                      <a:pPr algn="ctr" latinLnBrk="1"/>
                      <a:r>
                        <a:rPr lang="en-US" altLang="ko-KR" sz="1050" dirty="0" smtClean="0"/>
                        <a:t>2</a:t>
                      </a:r>
                      <a:endParaRPr lang="ko-KR" altLang="en-US" sz="1050" dirty="0"/>
                    </a:p>
                  </a:txBody>
                  <a:tcPr anchor="ctr"/>
                </a:tc>
                <a:extLst>
                  <a:ext uri="{0D108BD9-81ED-4DB2-BD59-A6C34878D82A}">
                    <a16:rowId xmlns:a16="http://schemas.microsoft.com/office/drawing/2014/main" val="3295200048"/>
                  </a:ext>
                </a:extLst>
              </a:tr>
              <a:tr h="303343">
                <a:tc>
                  <a:txBody>
                    <a:bodyPr/>
                    <a:lstStyle/>
                    <a:p>
                      <a:pPr algn="ctr" latinLnBrk="1"/>
                      <a:r>
                        <a:rPr lang="en-US" altLang="ko-KR" sz="1050" dirty="0" smtClean="0"/>
                        <a:t>Number Of Spatial Streams </a:t>
                      </a:r>
                      <a:endParaRPr lang="ko-KR" altLang="en-US" sz="1050" dirty="0"/>
                    </a:p>
                  </a:txBody>
                  <a:tcPr anchor="ctr"/>
                </a:tc>
                <a:tc>
                  <a:txBody>
                    <a:bodyPr/>
                    <a:lstStyle/>
                    <a:p>
                      <a:pPr algn="ctr" latinLnBrk="1"/>
                      <a:r>
                        <a:rPr lang="en-US" altLang="ko-KR" sz="1050" dirty="0" smtClean="0"/>
                        <a:t>2</a:t>
                      </a:r>
                      <a:endParaRPr lang="ko-KR" altLang="en-US" sz="1050" dirty="0"/>
                    </a:p>
                  </a:txBody>
                  <a:tcPr anchor="ctr"/>
                </a:tc>
                <a:extLst>
                  <a:ext uri="{0D108BD9-81ED-4DB2-BD59-A6C34878D82A}">
                    <a16:rowId xmlns:a16="http://schemas.microsoft.com/office/drawing/2014/main" val="79946094"/>
                  </a:ext>
                </a:extLst>
              </a:tr>
              <a:tr h="190885">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Target Receive Power</a:t>
                      </a:r>
                      <a:endParaRPr lang="ko-KR" altLang="en-US" sz="1050" dirty="0"/>
                    </a:p>
                  </a:txBody>
                  <a:tcPr anchor="ctr"/>
                </a:tc>
                <a:tc>
                  <a:txBody>
                    <a:bodyPr/>
                    <a:lstStyle/>
                    <a:p>
                      <a:pPr algn="ctr" latinLnBrk="1"/>
                      <a:r>
                        <a:rPr lang="en-US" altLang="ko-KR" sz="1050" dirty="0" smtClean="0"/>
                        <a:t>TBD</a:t>
                      </a:r>
                      <a:endParaRPr lang="ko-KR" altLang="en-US" sz="1050" dirty="0"/>
                    </a:p>
                  </a:txBody>
                  <a:tcPr anchor="ctr"/>
                </a:tc>
                <a:extLst>
                  <a:ext uri="{0D108BD9-81ED-4DB2-BD59-A6C34878D82A}">
                    <a16:rowId xmlns:a16="http://schemas.microsoft.com/office/drawing/2014/main" val="3315844188"/>
                  </a:ext>
                </a:extLst>
              </a:tr>
              <a:tr h="188964">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PS160</a:t>
                      </a:r>
                      <a:endParaRPr lang="ko-KR" altLang="ko-KR" sz="105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anchor="ctr"/>
                </a:tc>
                <a:tc>
                  <a:txBody>
                    <a:bodyPr/>
                    <a:lstStyle/>
                    <a:p>
                      <a:pPr algn="ctr" latinLnBrk="1"/>
                      <a:r>
                        <a:rPr lang="en-US" altLang="ko-KR" sz="1050" dirty="0" smtClean="0"/>
                        <a:t>1</a:t>
                      </a:r>
                      <a:endParaRPr lang="ko-KR" altLang="en-US" sz="1050" dirty="0"/>
                    </a:p>
                  </a:txBody>
                  <a:tcPr anchor="ctr"/>
                </a:tc>
                <a:extLst>
                  <a:ext uri="{0D108BD9-81ED-4DB2-BD59-A6C34878D82A}">
                    <a16:rowId xmlns:a16="http://schemas.microsoft.com/office/drawing/2014/main" val="942391791"/>
                  </a:ext>
                </a:extLst>
              </a:tr>
            </a:tbl>
          </a:graphicData>
        </a:graphic>
      </p:graphicFrame>
    </p:spTree>
    <p:extLst>
      <p:ext uri="{BB962C8B-B14F-4D97-AF65-F5344CB8AC3E}">
        <p14:creationId xmlns:p14="http://schemas.microsoft.com/office/powerpoint/2010/main" val="3215833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dirty="0" smtClean="0"/>
              <a:t>In the previous meeting, we agreed to apply the new MCS and defined the signaling to indicate the UEQM transmission. </a:t>
            </a:r>
          </a:p>
          <a:p>
            <a:pPr lvl="1"/>
            <a:r>
              <a:rPr lang="en-US" altLang="ko-KR" dirty="0" smtClean="0"/>
              <a:t>Additionally, some related information ,i.e., UEQM pattern and coding for UEQM was discussed. </a:t>
            </a:r>
          </a:p>
          <a:p>
            <a:pPr lvl="1"/>
            <a:endParaRPr lang="en-US" altLang="ko-KR" dirty="0"/>
          </a:p>
          <a:p>
            <a:r>
              <a:rPr lang="en-US" altLang="ko-KR" dirty="0" smtClean="0"/>
              <a:t>Since not only UEQM and new MCS but also other 11bn features can be considered in TB PPDU, we should consider how to configure the 11bn Trigger frame for efficient UL transmission. </a:t>
            </a:r>
          </a:p>
          <a:p>
            <a:pPr lvl="1"/>
            <a:endParaRPr lang="en-US" altLang="ko-KR" dirty="0"/>
          </a:p>
          <a:p>
            <a:r>
              <a:rPr lang="en-US" altLang="ko-KR" dirty="0" smtClean="0"/>
              <a:t>In this contribution, we consider the design of the 11bn Trigger frame by taking into account the various 11bn PHY features. </a:t>
            </a:r>
            <a:endParaRPr lang="en-US" altLang="ko-KR" dirty="0"/>
          </a:p>
        </p:txBody>
      </p:sp>
      <p:sp>
        <p:nvSpPr>
          <p:cNvPr id="4" name="날짜 개체 틀 3"/>
          <p:cNvSpPr>
            <a:spLocks noGrp="1"/>
          </p:cNvSpPr>
          <p:nvPr>
            <p:ph type="dt" sz="half" idx="2"/>
          </p:nvPr>
        </p:nvSpPr>
        <p:spPr/>
        <p:txBody>
          <a:bodyPr/>
          <a:lstStyle/>
          <a:p>
            <a:pPr>
              <a:defRPr/>
            </a:pPr>
            <a:r>
              <a:rPr lang="en-US" altLang="ko-KR" smtClean="0"/>
              <a:t>November.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2229300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dirty="0"/>
          </a:p>
        </p:txBody>
      </p:sp>
      <p:sp>
        <p:nvSpPr>
          <p:cNvPr id="3" name="내용 개체 틀 2"/>
          <p:cNvSpPr>
            <a:spLocks noGrp="1"/>
          </p:cNvSpPr>
          <p:nvPr>
            <p:ph idx="1"/>
          </p:nvPr>
        </p:nvSpPr>
        <p:spPr/>
        <p:txBody>
          <a:bodyPr/>
          <a:lstStyle/>
          <a:p>
            <a:r>
              <a:rPr lang="en-US" altLang="ko-KR" dirty="0" smtClean="0"/>
              <a:t>[1] </a:t>
            </a:r>
            <a:r>
              <a:rPr lang="en-US" altLang="zh-CN" dirty="0" smtClean="0"/>
              <a:t>11-24-0474-03-00bn-uhr-unequal-modulation-pattern-and-new-mcs</a:t>
            </a:r>
          </a:p>
          <a:p>
            <a:r>
              <a:rPr lang="en-US" altLang="ko-KR" dirty="0" smtClean="0"/>
              <a:t>[2</a:t>
            </a:r>
            <a:r>
              <a:rPr lang="en-US" altLang="ko-KR" dirty="0"/>
              <a:t>] 11-24-1427-01-00bn-Signaling for MCS and UEQM in </a:t>
            </a:r>
            <a:r>
              <a:rPr lang="en-US" altLang="ko-KR" dirty="0" smtClean="0"/>
              <a:t>11bn</a:t>
            </a:r>
          </a:p>
          <a:p>
            <a:r>
              <a:rPr lang="en-US" altLang="ko-KR" dirty="0" smtClean="0"/>
              <a:t>[3] </a:t>
            </a:r>
            <a:r>
              <a:rPr lang="en-US" altLang="ko-KR" dirty="0" smtClean="0"/>
              <a:t>11-24-1753-00-00bn-Signaling </a:t>
            </a:r>
            <a:r>
              <a:rPr lang="en-US" altLang="ko-KR" dirty="0" smtClean="0"/>
              <a:t>for DRU in Trigger frame Follow-up</a:t>
            </a:r>
          </a:p>
        </p:txBody>
      </p:sp>
      <p:sp>
        <p:nvSpPr>
          <p:cNvPr id="4" name="날짜 개체 틀 3"/>
          <p:cNvSpPr>
            <a:spLocks noGrp="1"/>
          </p:cNvSpPr>
          <p:nvPr>
            <p:ph type="dt" sz="half" idx="2"/>
          </p:nvPr>
        </p:nvSpPr>
        <p:spPr/>
        <p:txBody>
          <a:bodyPr/>
          <a:lstStyle/>
          <a:p>
            <a:pPr>
              <a:defRPr/>
            </a:pPr>
            <a:r>
              <a:rPr lang="en-US" altLang="ko-KR" smtClean="0"/>
              <a:t>November.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20</a:t>
            </a:fld>
            <a:endParaRPr lang="en-US" altLang="ko-KR"/>
          </a:p>
        </p:txBody>
      </p:sp>
    </p:spTree>
    <p:extLst>
      <p:ext uri="{BB962C8B-B14F-4D97-AF65-F5344CB8AC3E}">
        <p14:creationId xmlns:p14="http://schemas.microsoft.com/office/powerpoint/2010/main" val="2544787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Trigger frame for 11bn (1/3)</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Considering the new features defined in 11bn, the Trigger frame for 11bn should include some information for those features.  </a:t>
            </a:r>
          </a:p>
          <a:p>
            <a:pPr lvl="1"/>
            <a:r>
              <a:rPr lang="en-US" altLang="ko-KR" dirty="0" smtClean="0"/>
              <a:t>For example, the common info field and user info field of the trigger frame for 11bn may be composed differently from the EHT trigger frame. </a:t>
            </a:r>
            <a:endParaRPr lang="en-US" altLang="ko-KR" dirty="0"/>
          </a:p>
          <a:p>
            <a:endParaRPr lang="en-US" altLang="ko-KR" dirty="0" smtClean="0"/>
          </a:p>
          <a:p>
            <a:r>
              <a:rPr lang="en-US" altLang="ko-KR" dirty="0" smtClean="0"/>
              <a:t>Therefore, for </a:t>
            </a:r>
            <a:r>
              <a:rPr lang="en-US" altLang="ko-KR" dirty="0"/>
              <a:t>transmitting information of 11bn features, we should consider the method to distinguish a new variant of the trigger frame by non-AP UHR </a:t>
            </a:r>
            <a:r>
              <a:rPr lang="en-US" altLang="ko-KR" dirty="0" smtClean="0"/>
              <a:t>STA and for that, </a:t>
            </a:r>
            <a:r>
              <a:rPr lang="en-US" altLang="ko-KR" dirty="0"/>
              <a:t>we can consider the following options. </a:t>
            </a:r>
            <a:endParaRPr lang="en-US" altLang="ko-KR" dirty="0" smtClean="0"/>
          </a:p>
          <a:p>
            <a:pPr lvl="1"/>
            <a:r>
              <a:rPr lang="en-US" altLang="ko-KR" dirty="0" smtClean="0"/>
              <a:t>Option 1: Define a new indication bit in common info field</a:t>
            </a:r>
          </a:p>
          <a:p>
            <a:pPr lvl="1"/>
            <a:r>
              <a:rPr lang="en-US" altLang="ko-KR" dirty="0" smtClean="0"/>
              <a:t>Option 2: Use PHY version identifier in the special user info field. </a:t>
            </a:r>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November.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spTree>
    <p:extLst>
      <p:ext uri="{BB962C8B-B14F-4D97-AF65-F5344CB8AC3E}">
        <p14:creationId xmlns:p14="http://schemas.microsoft.com/office/powerpoint/2010/main" val="5679307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Trigger frame for </a:t>
            </a:r>
            <a:r>
              <a:rPr lang="en-US" altLang="ko-KR" dirty="0" smtClean="0"/>
              <a:t>11bn (2/3)</a:t>
            </a:r>
            <a:endParaRPr lang="ko-KR" altLang="en-US" dirty="0"/>
          </a:p>
        </p:txBody>
      </p:sp>
      <p:sp>
        <p:nvSpPr>
          <p:cNvPr id="3" name="내용 개체 틀 2"/>
          <p:cNvSpPr>
            <a:spLocks noGrp="1"/>
          </p:cNvSpPr>
          <p:nvPr>
            <p:ph idx="1"/>
          </p:nvPr>
        </p:nvSpPr>
        <p:spPr/>
        <p:txBody>
          <a:bodyPr>
            <a:normAutofit fontScale="92500"/>
          </a:bodyPr>
          <a:lstStyle/>
          <a:p>
            <a:r>
              <a:rPr lang="en-US" altLang="ko-KR" dirty="0"/>
              <a:t>Option 1: Define a new indication </a:t>
            </a:r>
            <a:r>
              <a:rPr lang="en-US" altLang="ko-KR" dirty="0" smtClean="0"/>
              <a:t>bit in common info field</a:t>
            </a:r>
            <a:endParaRPr lang="en-US" altLang="ko-KR" dirty="0"/>
          </a:p>
          <a:p>
            <a:pPr lvl="1"/>
            <a:r>
              <a:rPr lang="en-US" altLang="ko-KR" dirty="0" smtClean="0"/>
              <a:t>We can consider assigning 1 bit to the </a:t>
            </a:r>
            <a:r>
              <a:rPr lang="en-US" altLang="ko-KR" dirty="0"/>
              <a:t>indication of the UHR </a:t>
            </a:r>
            <a:r>
              <a:rPr lang="en-US" altLang="ko-KR" dirty="0" smtClean="0"/>
              <a:t>variant of the trigger frame.</a:t>
            </a:r>
          </a:p>
          <a:p>
            <a:pPr lvl="2"/>
            <a:r>
              <a:rPr lang="en-US" altLang="ko-KR" dirty="0" smtClean="0"/>
              <a:t>For example, B56 can be assigned for this indication. </a:t>
            </a:r>
          </a:p>
          <a:p>
            <a:pPr lvl="3"/>
            <a:endParaRPr lang="en-US" altLang="ko-KR" dirty="0" smtClean="0"/>
          </a:p>
          <a:p>
            <a:pPr lvl="1"/>
            <a:r>
              <a:rPr lang="en-US" altLang="ko-KR" dirty="0"/>
              <a:t>S</a:t>
            </a:r>
            <a:r>
              <a:rPr lang="en-US" altLang="ko-KR" dirty="0" smtClean="0"/>
              <a:t>imilar to the method for indication of the HE/EHT variant, this can be used with B54 and B55. </a:t>
            </a:r>
          </a:p>
          <a:p>
            <a:pPr lvl="2"/>
            <a:r>
              <a:rPr lang="en-US" altLang="ko-KR" dirty="0" smtClean="0"/>
              <a:t>For example, the same combinations of B54 and B55 to indicate the EHT variant can be reused with B56 to indicate the UHR variant. </a:t>
            </a:r>
          </a:p>
          <a:p>
            <a:pPr lvl="3"/>
            <a:r>
              <a:rPr lang="en-US" altLang="ko-KR" dirty="0" smtClean="0"/>
              <a:t>The Details of the combination for indication need further discussion. </a:t>
            </a:r>
          </a:p>
          <a:p>
            <a:pPr lvl="3"/>
            <a:endParaRPr lang="en-US" altLang="ko-KR" dirty="0" smtClean="0"/>
          </a:p>
          <a:p>
            <a:pPr lvl="1"/>
            <a:r>
              <a:rPr lang="en-US" altLang="ko-KR" dirty="0" smtClean="0"/>
              <a:t>Since the UHR variant is indicated by using additional signaling, we can design some information in the common info field and user info field for the UHR variant. </a:t>
            </a:r>
            <a:endParaRPr lang="en-US" altLang="ko-KR" dirty="0"/>
          </a:p>
        </p:txBody>
      </p:sp>
      <p:sp>
        <p:nvSpPr>
          <p:cNvPr id="4" name="날짜 개체 틀 3"/>
          <p:cNvSpPr>
            <a:spLocks noGrp="1"/>
          </p:cNvSpPr>
          <p:nvPr>
            <p:ph type="dt" sz="half" idx="2"/>
          </p:nvPr>
        </p:nvSpPr>
        <p:spPr/>
        <p:txBody>
          <a:bodyPr/>
          <a:lstStyle/>
          <a:p>
            <a:pPr>
              <a:defRPr/>
            </a:pPr>
            <a:r>
              <a:rPr lang="en-US" altLang="ko-KR" smtClean="0"/>
              <a:t>November.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spTree>
    <p:extLst>
      <p:ext uri="{BB962C8B-B14F-4D97-AF65-F5344CB8AC3E}">
        <p14:creationId xmlns:p14="http://schemas.microsoft.com/office/powerpoint/2010/main" val="30291529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Trigger frame for 11bn </a:t>
            </a:r>
            <a:r>
              <a:rPr lang="en-US" altLang="ko-KR" dirty="0" smtClean="0"/>
              <a:t>(3/3)</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a:t>Option 2: Use </a:t>
            </a:r>
            <a:r>
              <a:rPr lang="en-US" altLang="ko-KR" dirty="0" smtClean="0"/>
              <a:t>PHY </a:t>
            </a:r>
            <a:r>
              <a:rPr lang="en-US" altLang="ko-KR" dirty="0"/>
              <a:t>version identifier in the special user info field</a:t>
            </a:r>
            <a:endParaRPr lang="en-US" altLang="ko-KR" dirty="0" smtClean="0"/>
          </a:p>
          <a:p>
            <a:pPr lvl="1"/>
            <a:r>
              <a:rPr lang="en-US" altLang="ko-KR" dirty="0"/>
              <a:t>The common info field of the UHR variant is composed </a:t>
            </a:r>
            <a:r>
              <a:rPr lang="en-US" altLang="ko-KR" dirty="0" smtClean="0"/>
              <a:t>same </a:t>
            </a:r>
            <a:r>
              <a:rPr lang="en-US" altLang="ko-KR" dirty="0"/>
              <a:t>to it of the EHT variant because the classification of which variant is used is determined with the special user info </a:t>
            </a:r>
            <a:r>
              <a:rPr lang="en-US" altLang="ko-KR" dirty="0" smtClean="0"/>
              <a:t>field.</a:t>
            </a:r>
          </a:p>
          <a:p>
            <a:pPr lvl="2"/>
            <a:r>
              <a:rPr lang="en-US" altLang="ko-KR" dirty="0" smtClean="0"/>
              <a:t>The B54 and B55 of the common info field of the UHR variant are set to equal values as defined in 11be spec, meanwhile, the PHY version identifier field in the special user info field for the UHR variant is set to 1. </a:t>
            </a:r>
          </a:p>
          <a:p>
            <a:pPr lvl="2"/>
            <a:r>
              <a:rPr lang="en-US" altLang="ko-KR" dirty="0" smtClean="0"/>
              <a:t>Thus, information for 11bn features can be included in the special user info field and UHR variant user info field. </a:t>
            </a:r>
          </a:p>
          <a:p>
            <a:pPr lvl="3"/>
            <a:endParaRPr lang="en-US" altLang="ko-KR" dirty="0" smtClean="0"/>
          </a:p>
          <a:p>
            <a:pPr lvl="1"/>
            <a:r>
              <a:rPr lang="en-US" altLang="ko-KR" dirty="0"/>
              <a:t>This is a simple way to identify the trigger frame of the UHR variant without additional signaling and complexity due to the reuse of the EHT variant common field. </a:t>
            </a:r>
            <a:r>
              <a:rPr lang="en-US" altLang="ko-KR" dirty="0" smtClean="0"/>
              <a:t>So, </a:t>
            </a:r>
            <a:r>
              <a:rPr lang="en-US" altLang="ko-KR" dirty="0"/>
              <a:t>we prefer option 2 to identify the UHR variant. </a:t>
            </a:r>
          </a:p>
        </p:txBody>
      </p:sp>
      <p:sp>
        <p:nvSpPr>
          <p:cNvPr id="4" name="날짜 개체 틀 3"/>
          <p:cNvSpPr>
            <a:spLocks noGrp="1"/>
          </p:cNvSpPr>
          <p:nvPr>
            <p:ph type="dt" sz="half" idx="2"/>
          </p:nvPr>
        </p:nvSpPr>
        <p:spPr/>
        <p:txBody>
          <a:bodyPr/>
          <a:lstStyle/>
          <a:p>
            <a:pPr>
              <a:defRPr/>
            </a:pPr>
            <a:r>
              <a:rPr lang="en-US" altLang="ko-KR" smtClean="0"/>
              <a:t>November.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spTree>
    <p:extLst>
      <p:ext uri="{BB962C8B-B14F-4D97-AF65-F5344CB8AC3E}">
        <p14:creationId xmlns:p14="http://schemas.microsoft.com/office/powerpoint/2010/main" val="25569234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Information for UHR features</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smtClean="0"/>
              <a:t>The consideration of required bits for signaling of UHR features</a:t>
            </a:r>
          </a:p>
          <a:p>
            <a:pPr lvl="1"/>
            <a:r>
              <a:rPr lang="en-US" altLang="ko-KR" dirty="0"/>
              <a:t>EQM/UEQM indication </a:t>
            </a:r>
            <a:r>
              <a:rPr lang="en-US" altLang="ko-KR" dirty="0" smtClean="0"/>
              <a:t>: 1 bit</a:t>
            </a:r>
          </a:p>
          <a:p>
            <a:pPr lvl="1"/>
            <a:r>
              <a:rPr lang="en-US" altLang="ko-KR" dirty="0" smtClean="0"/>
              <a:t>UEQM pattern : 2 bits </a:t>
            </a:r>
          </a:p>
          <a:p>
            <a:pPr lvl="2"/>
            <a:r>
              <a:rPr lang="en-US" altLang="ko-KR" dirty="0" smtClean="0"/>
              <a:t>In [1], it was proposed that the UEQM pattern is indicated differently according to NSS. </a:t>
            </a:r>
          </a:p>
          <a:p>
            <a:pPr lvl="1"/>
            <a:r>
              <a:rPr lang="en-US" altLang="ko-KR" dirty="0" smtClean="0"/>
              <a:t>MCS : 5 bits </a:t>
            </a:r>
          </a:p>
          <a:p>
            <a:pPr lvl="2"/>
            <a:r>
              <a:rPr lang="en-US" altLang="ko-KR" dirty="0" smtClean="0"/>
              <a:t>To accommodate the new MCS, current MCS field should be extended[2]. </a:t>
            </a:r>
            <a:endParaRPr lang="en-US" altLang="ko-KR" dirty="0"/>
          </a:p>
          <a:p>
            <a:pPr lvl="1"/>
            <a:r>
              <a:rPr lang="en-US" altLang="ko-KR" dirty="0" smtClean="0"/>
              <a:t>Information related to DRU[3]  </a:t>
            </a:r>
          </a:p>
          <a:p>
            <a:pPr lvl="2"/>
            <a:r>
              <a:rPr lang="en-US" altLang="ko-KR" dirty="0" smtClean="0"/>
              <a:t>DBW : 2 bits</a:t>
            </a:r>
          </a:p>
          <a:p>
            <a:pPr lvl="2"/>
            <a:r>
              <a:rPr lang="en-US" altLang="ko-KR" dirty="0" smtClean="0"/>
              <a:t>CSD indication : 3 bits </a:t>
            </a:r>
          </a:p>
          <a:p>
            <a:pPr lvl="1"/>
            <a:r>
              <a:rPr lang="en-US" altLang="ko-KR" dirty="0"/>
              <a:t>We assumed that the use of DRU is indicated by RU allocation.</a:t>
            </a:r>
            <a:endParaRPr lang="en-US" altLang="ko-KR" dirty="0" smtClean="0"/>
          </a:p>
          <a:p>
            <a:pPr lvl="1"/>
            <a:r>
              <a:rPr lang="en-US" altLang="ko-KR" dirty="0" smtClean="0"/>
              <a:t>2x LDPC : 1 bits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November.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sp>
        <p:nvSpPr>
          <p:cNvPr id="7" name="TextBox 6"/>
          <p:cNvSpPr txBox="1"/>
          <p:nvPr/>
        </p:nvSpPr>
        <p:spPr>
          <a:xfrm>
            <a:off x="762000" y="6064598"/>
            <a:ext cx="7952818" cy="276999"/>
          </a:xfrm>
          <a:prstGeom prst="rect">
            <a:avLst/>
          </a:prstGeom>
          <a:noFill/>
        </p:spPr>
        <p:txBody>
          <a:bodyPr wrap="none" rtlCol="0">
            <a:spAutoFit/>
          </a:bodyPr>
          <a:lstStyle/>
          <a:p>
            <a:r>
              <a:rPr lang="en-US" altLang="ko-KR" dirty="0"/>
              <a:t>Note: even though some information is not defined yet and needs more discussion, we consider all possible information here. </a:t>
            </a:r>
            <a:endParaRPr lang="ko-KR" altLang="en-US" dirty="0"/>
          </a:p>
        </p:txBody>
      </p:sp>
    </p:spTree>
    <p:extLst>
      <p:ext uri="{BB962C8B-B14F-4D97-AF65-F5344CB8AC3E}">
        <p14:creationId xmlns:p14="http://schemas.microsoft.com/office/powerpoint/2010/main" val="17729136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Signaling of the UHR features (1/4)</a:t>
            </a:r>
            <a:endParaRPr lang="ko-KR" altLang="en-US" dirty="0"/>
          </a:p>
        </p:txBody>
      </p:sp>
      <p:sp>
        <p:nvSpPr>
          <p:cNvPr id="3" name="내용 개체 틀 2"/>
          <p:cNvSpPr>
            <a:spLocks noGrp="1"/>
          </p:cNvSpPr>
          <p:nvPr>
            <p:ph idx="1"/>
          </p:nvPr>
        </p:nvSpPr>
        <p:spPr/>
        <p:txBody>
          <a:bodyPr>
            <a:normAutofit fontScale="85000" lnSpcReduction="20000"/>
          </a:bodyPr>
          <a:lstStyle/>
          <a:p>
            <a:r>
              <a:rPr lang="en-US" altLang="ko-KR" dirty="0" smtClean="0"/>
              <a:t>Depending on the features used for TB PPDU, the bits for signaling of UHR features can be changed. </a:t>
            </a:r>
          </a:p>
          <a:p>
            <a:r>
              <a:rPr lang="en-US" altLang="ko-KR" dirty="0"/>
              <a:t>So, we may consider that the UHR variant user info field consists differently according to the used UHR features for TB PPDU</a:t>
            </a:r>
            <a:r>
              <a:rPr lang="en-US" altLang="ko-KR" dirty="0" smtClean="0"/>
              <a:t>.</a:t>
            </a:r>
          </a:p>
          <a:p>
            <a:pPr lvl="1"/>
            <a:r>
              <a:rPr lang="en-US" altLang="ko-KR" dirty="0" smtClean="0"/>
              <a:t>If RRU&amp;EQM are used </a:t>
            </a:r>
          </a:p>
          <a:p>
            <a:pPr lvl="2"/>
            <a:r>
              <a:rPr lang="en-US" altLang="ko-KR" dirty="0" smtClean="0"/>
              <a:t>It does </a:t>
            </a:r>
            <a:r>
              <a:rPr lang="en-US" altLang="ko-KR" dirty="0"/>
              <a:t>not need related information for </a:t>
            </a:r>
            <a:r>
              <a:rPr lang="en-US" altLang="ko-KR" dirty="0" smtClean="0"/>
              <a:t>DRU as well </a:t>
            </a:r>
            <a:r>
              <a:rPr lang="en-US" altLang="ko-KR" dirty="0"/>
              <a:t>as UEQM pattern information . </a:t>
            </a:r>
            <a:endParaRPr lang="en-US" altLang="ko-KR" dirty="0" smtClean="0"/>
          </a:p>
          <a:p>
            <a:pPr lvl="2"/>
            <a:r>
              <a:rPr lang="en-US" altLang="ko-KR" dirty="0"/>
              <a:t>As proposed in </a:t>
            </a:r>
            <a:r>
              <a:rPr lang="en-US" altLang="ko-KR" dirty="0" smtClean="0"/>
              <a:t>[2], </a:t>
            </a:r>
            <a:r>
              <a:rPr lang="en-US" altLang="ko-KR" dirty="0"/>
              <a:t>since Max </a:t>
            </a:r>
            <a:r>
              <a:rPr lang="en-US" altLang="ko-KR" dirty="0" smtClean="0"/>
              <a:t>NSS may be </a:t>
            </a:r>
            <a:r>
              <a:rPr lang="en-US" altLang="ko-KR" dirty="0"/>
              <a:t>set to 8, the Starting Spatial </a:t>
            </a:r>
            <a:r>
              <a:rPr lang="en-US" altLang="ko-KR" dirty="0" smtClean="0"/>
              <a:t>Stream </a:t>
            </a:r>
            <a:r>
              <a:rPr lang="en-US" altLang="ko-KR" dirty="0"/>
              <a:t>field can be reconfigured as 3bits and the remaining 1bit can be used for defining of </a:t>
            </a:r>
            <a:r>
              <a:rPr lang="en-US" altLang="ko-KR" dirty="0" smtClean="0"/>
              <a:t>the UEQM/EQM </a:t>
            </a:r>
            <a:r>
              <a:rPr lang="en-US" altLang="ko-KR" dirty="0"/>
              <a:t>indication. </a:t>
            </a:r>
            <a:endParaRPr lang="en-US" altLang="ko-KR" dirty="0" smtClean="0"/>
          </a:p>
          <a:p>
            <a:pPr lvl="2"/>
            <a:r>
              <a:rPr lang="en-US" altLang="ko-KR" dirty="0" smtClean="0"/>
              <a:t>The UHR variant user info field is defined based on the EHT variant user info field </a:t>
            </a:r>
          </a:p>
          <a:p>
            <a:pPr lvl="2"/>
            <a:r>
              <a:rPr lang="en-US" altLang="ko-KR" dirty="0" smtClean="0"/>
              <a:t>The </a:t>
            </a:r>
            <a:r>
              <a:rPr lang="en-US" altLang="ko-KR" dirty="0"/>
              <a:t>UL Target </a:t>
            </a:r>
            <a:r>
              <a:rPr lang="en-US" altLang="ko-KR" dirty="0" smtClean="0"/>
              <a:t>Receive </a:t>
            </a:r>
            <a:r>
              <a:rPr lang="en-US" altLang="ko-KR" dirty="0"/>
              <a:t>power field may </a:t>
            </a:r>
            <a:r>
              <a:rPr lang="en-US" altLang="ko-KR" dirty="0" smtClean="0"/>
              <a:t>consist of 6 bits to ensure a consistent format of various UHR variant user info fields. For that, we need further discussion. </a:t>
            </a:r>
          </a:p>
          <a:p>
            <a:pPr lvl="2"/>
            <a:endParaRPr lang="en-US" altLang="ko-KR" dirty="0" smtClean="0"/>
          </a:p>
          <a:p>
            <a:pPr lvl="1"/>
            <a:r>
              <a:rPr lang="en-US" altLang="ko-KR" dirty="0" smtClean="0"/>
              <a:t>Example of UHR variant user info field for </a:t>
            </a:r>
            <a:r>
              <a:rPr lang="en-US" altLang="ko-KR" dirty="0"/>
              <a:t>RRU&amp;EQM </a:t>
            </a:r>
            <a:endParaRPr lang="en-US" altLang="ko-KR" dirty="0" smtClean="0"/>
          </a:p>
          <a:p>
            <a:pPr lvl="3"/>
            <a:endParaRPr lang="en-US" altLang="ko-KR" dirty="0" smtClean="0"/>
          </a:p>
          <a:p>
            <a:pPr lvl="3"/>
            <a:endParaRPr lang="en-US" altLang="ko-KR" dirty="0" smtClean="0"/>
          </a:p>
          <a:p>
            <a:pPr marL="1200150" lvl="3" indent="0">
              <a:buNone/>
            </a:pPr>
            <a:r>
              <a:rPr lang="en-US" altLang="ko-KR" dirty="0" smtClean="0"/>
              <a:t>  </a:t>
            </a:r>
          </a:p>
          <a:p>
            <a:pPr lvl="2"/>
            <a:endParaRPr lang="en-US" altLang="ko-KR" dirty="0" smtClean="0"/>
          </a:p>
          <a:p>
            <a:pPr lvl="2"/>
            <a:endParaRPr lang="en-US" altLang="ko-KR" dirty="0" smtClean="0"/>
          </a:p>
          <a:p>
            <a:pPr marL="857250" lvl="2" indent="0">
              <a:buNone/>
            </a:pPr>
            <a:endParaRPr lang="en-US" altLang="ko-KR" dirty="0" smtClean="0"/>
          </a:p>
          <a:p>
            <a:pPr lvl="2"/>
            <a:endParaRPr lang="en-US" altLang="ko-KR" dirty="0" smtClean="0"/>
          </a:p>
          <a:p>
            <a:pPr lvl="2"/>
            <a:endParaRPr lang="en-US" altLang="ko-KR" dirty="0"/>
          </a:p>
          <a:p>
            <a:pPr lvl="2"/>
            <a:endParaRPr lang="en-US" altLang="ko-KR" dirty="0" smtClean="0"/>
          </a:p>
          <a:p>
            <a:pPr lvl="2"/>
            <a:endParaRPr lang="en-US" altLang="ko-KR" dirty="0" smtClean="0"/>
          </a:p>
          <a:p>
            <a:pPr lvl="2"/>
            <a:endParaRPr lang="en-US" altLang="ko-KR" dirty="0"/>
          </a:p>
          <a:p>
            <a:pPr lvl="1"/>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November.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graphicFrame>
        <p:nvGraphicFramePr>
          <p:cNvPr id="11" name="표 10"/>
          <p:cNvGraphicFramePr>
            <a:graphicFrameLocks noGrp="1"/>
          </p:cNvGraphicFramePr>
          <p:nvPr>
            <p:extLst>
              <p:ext uri="{D42A27DB-BD31-4B8C-83A1-F6EECF244321}">
                <p14:modId xmlns:p14="http://schemas.microsoft.com/office/powerpoint/2010/main" val="2567937928"/>
              </p:ext>
            </p:extLst>
          </p:nvPr>
        </p:nvGraphicFramePr>
        <p:xfrm>
          <a:off x="838200" y="5239258"/>
          <a:ext cx="7772403" cy="856742"/>
        </p:xfrm>
        <a:graphic>
          <a:graphicData uri="http://schemas.openxmlformats.org/drawingml/2006/table">
            <a:tbl>
              <a:tblPr firstRow="1" firstCol="1" bandRow="1"/>
              <a:tblGrid>
                <a:gridCol w="642055">
                  <a:extLst>
                    <a:ext uri="{9D8B030D-6E8A-4147-A177-3AD203B41FA5}">
                      <a16:colId xmlns:a16="http://schemas.microsoft.com/office/drawing/2014/main" val="1693444613"/>
                    </a:ext>
                  </a:extLst>
                </a:gridCol>
                <a:gridCol w="671482">
                  <a:extLst>
                    <a:ext uri="{9D8B030D-6E8A-4147-A177-3AD203B41FA5}">
                      <a16:colId xmlns:a16="http://schemas.microsoft.com/office/drawing/2014/main" val="4003188961"/>
                    </a:ext>
                  </a:extLst>
                </a:gridCol>
                <a:gridCol w="685527">
                  <a:extLst>
                    <a:ext uri="{9D8B030D-6E8A-4147-A177-3AD203B41FA5}">
                      <a16:colId xmlns:a16="http://schemas.microsoft.com/office/drawing/2014/main" val="2898107848"/>
                    </a:ext>
                  </a:extLst>
                </a:gridCol>
                <a:gridCol w="696228">
                  <a:extLst>
                    <a:ext uri="{9D8B030D-6E8A-4147-A177-3AD203B41FA5}">
                      <a16:colId xmlns:a16="http://schemas.microsoft.com/office/drawing/2014/main" val="335872168"/>
                    </a:ext>
                  </a:extLst>
                </a:gridCol>
                <a:gridCol w="642055">
                  <a:extLst>
                    <a:ext uri="{9D8B030D-6E8A-4147-A177-3AD203B41FA5}">
                      <a16:colId xmlns:a16="http://schemas.microsoft.com/office/drawing/2014/main" val="2322582504"/>
                    </a:ext>
                  </a:extLst>
                </a:gridCol>
                <a:gridCol w="779160">
                  <a:extLst>
                    <a:ext uri="{9D8B030D-6E8A-4147-A177-3AD203B41FA5}">
                      <a16:colId xmlns:a16="http://schemas.microsoft.com/office/drawing/2014/main" val="405107793"/>
                    </a:ext>
                  </a:extLst>
                </a:gridCol>
                <a:gridCol w="684093">
                  <a:extLst>
                    <a:ext uri="{9D8B030D-6E8A-4147-A177-3AD203B41FA5}">
                      <a16:colId xmlns:a16="http://schemas.microsoft.com/office/drawing/2014/main" val="1408258380"/>
                    </a:ext>
                  </a:extLst>
                </a:gridCol>
                <a:gridCol w="762000">
                  <a:extLst>
                    <a:ext uri="{9D8B030D-6E8A-4147-A177-3AD203B41FA5}">
                      <a16:colId xmlns:a16="http://schemas.microsoft.com/office/drawing/2014/main" val="989715807"/>
                    </a:ext>
                  </a:extLst>
                </a:gridCol>
                <a:gridCol w="982578">
                  <a:extLst>
                    <a:ext uri="{9D8B030D-6E8A-4147-A177-3AD203B41FA5}">
                      <a16:colId xmlns:a16="http://schemas.microsoft.com/office/drawing/2014/main" val="446985027"/>
                    </a:ext>
                  </a:extLst>
                </a:gridCol>
                <a:gridCol w="507588">
                  <a:extLst>
                    <a:ext uri="{9D8B030D-6E8A-4147-A177-3AD203B41FA5}">
                      <a16:colId xmlns:a16="http://schemas.microsoft.com/office/drawing/2014/main" val="2500591267"/>
                    </a:ext>
                  </a:extLst>
                </a:gridCol>
                <a:gridCol w="719637">
                  <a:extLst>
                    <a:ext uri="{9D8B030D-6E8A-4147-A177-3AD203B41FA5}">
                      <a16:colId xmlns:a16="http://schemas.microsoft.com/office/drawing/2014/main" val="714915614"/>
                    </a:ext>
                  </a:extLst>
                </a:gridCol>
              </a:tblGrid>
              <a:tr h="363855">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AID12</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RU</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Allocation</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FEC Coding Type</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UL </a:t>
                      </a:r>
                      <a:r>
                        <a:rPr lang="en-US"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UHR- </a:t>
                      </a: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MCS</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EQM/UEQM indication</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Starting </a:t>
                      </a:r>
                      <a:r>
                        <a:rPr lang="en-US"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Spatial</a:t>
                      </a:r>
                      <a:r>
                        <a:rPr lang="en-US" sz="800" kern="0" baseline="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Stream</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Reserved </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a:t>
                      </a:r>
                      <a:r>
                        <a:rPr lang="en-US"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Number Of Spatial Streams </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Target Receive Power</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PS160</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Trigger Dependent User Info</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1730406588"/>
                  </a:ext>
                </a:extLst>
              </a:tr>
              <a:tr h="363855">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Bits: 12 </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8</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1</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5</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1</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3</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1</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2</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6</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1</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variable</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982228785"/>
                  </a:ext>
                </a:extLst>
              </a:tr>
            </a:tbl>
          </a:graphicData>
        </a:graphic>
      </p:graphicFrame>
      <p:sp>
        <p:nvSpPr>
          <p:cNvPr id="14" name="TextBox 13"/>
          <p:cNvSpPr txBox="1"/>
          <p:nvPr/>
        </p:nvSpPr>
        <p:spPr>
          <a:xfrm>
            <a:off x="843897" y="6105029"/>
            <a:ext cx="3651903" cy="276999"/>
          </a:xfrm>
          <a:prstGeom prst="rect">
            <a:avLst/>
          </a:prstGeom>
          <a:noFill/>
        </p:spPr>
        <p:txBody>
          <a:bodyPr wrap="square" rtlCol="0">
            <a:spAutoFit/>
          </a:bodyPr>
          <a:lstStyle/>
          <a:p>
            <a:pPr marL="0" lvl="3"/>
            <a:r>
              <a:rPr lang="en-US" altLang="ko-KR" dirty="0"/>
              <a:t>Note : it is assumed </a:t>
            </a:r>
            <a:r>
              <a:rPr lang="en-US" altLang="ko-KR" dirty="0" smtClean="0"/>
              <a:t>no </a:t>
            </a:r>
            <a:r>
              <a:rPr lang="en-US" altLang="ko-KR" dirty="0"/>
              <a:t>2x LDPC indication</a:t>
            </a:r>
            <a:r>
              <a:rPr lang="en-US" altLang="ko-KR" dirty="0" smtClean="0"/>
              <a:t>.</a:t>
            </a:r>
            <a:endParaRPr lang="ko-KR" altLang="en-US" dirty="0"/>
          </a:p>
        </p:txBody>
      </p:sp>
    </p:spTree>
    <p:extLst>
      <p:ext uri="{BB962C8B-B14F-4D97-AF65-F5344CB8AC3E}">
        <p14:creationId xmlns:p14="http://schemas.microsoft.com/office/powerpoint/2010/main" val="11071616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Signaling of the UHR features </a:t>
            </a:r>
            <a:r>
              <a:rPr lang="en-US" altLang="ko-KR" dirty="0" smtClean="0"/>
              <a:t>(3/4)</a:t>
            </a:r>
            <a:endParaRPr lang="ko-KR" altLang="en-US" dirty="0"/>
          </a:p>
        </p:txBody>
      </p:sp>
      <p:sp>
        <p:nvSpPr>
          <p:cNvPr id="3" name="내용 개체 틀 2"/>
          <p:cNvSpPr>
            <a:spLocks noGrp="1"/>
          </p:cNvSpPr>
          <p:nvPr>
            <p:ph idx="1"/>
          </p:nvPr>
        </p:nvSpPr>
        <p:spPr/>
        <p:txBody>
          <a:bodyPr/>
          <a:lstStyle/>
          <a:p>
            <a:pPr lvl="1"/>
            <a:r>
              <a:rPr lang="en-US" altLang="ko-KR" dirty="0" smtClean="0"/>
              <a:t>If RRU&amp;UEQM are used</a:t>
            </a:r>
          </a:p>
          <a:p>
            <a:pPr lvl="2"/>
            <a:r>
              <a:rPr lang="en-US" altLang="ko-KR" dirty="0" smtClean="0"/>
              <a:t>We defined that LDPC </a:t>
            </a:r>
            <a:r>
              <a:rPr lang="en-US" altLang="ko-KR" dirty="0"/>
              <a:t>is </a:t>
            </a:r>
            <a:r>
              <a:rPr lang="en-US" altLang="ko-KR" dirty="0" smtClean="0"/>
              <a:t>only used </a:t>
            </a:r>
            <a:r>
              <a:rPr lang="en-US" altLang="ko-KR" dirty="0"/>
              <a:t>on UEQM, </a:t>
            </a:r>
            <a:r>
              <a:rPr lang="en-US" altLang="ko-KR" dirty="0" smtClean="0"/>
              <a:t>so the </a:t>
            </a:r>
            <a:r>
              <a:rPr lang="en-US" altLang="ko-KR" dirty="0"/>
              <a:t>UL FEC Coding </a:t>
            </a:r>
            <a:r>
              <a:rPr lang="en-US" altLang="ko-KR" dirty="0" smtClean="0"/>
              <a:t>Type field is reserved or set to fix value.</a:t>
            </a:r>
          </a:p>
          <a:p>
            <a:pPr lvl="3"/>
            <a:r>
              <a:rPr lang="en-US" altLang="ko-KR" dirty="0" smtClean="0"/>
              <a:t>To retain consistency with the EQM case, it may be better to keep the 1bit as the UL </a:t>
            </a:r>
            <a:r>
              <a:rPr lang="en-US" altLang="ko-KR" dirty="0"/>
              <a:t>FEC Coding </a:t>
            </a:r>
            <a:r>
              <a:rPr lang="en-US" altLang="ko-KR" dirty="0" smtClean="0"/>
              <a:t>Type.   </a:t>
            </a:r>
            <a:endParaRPr lang="en-US" altLang="ko-KR" dirty="0"/>
          </a:p>
          <a:p>
            <a:pPr lvl="2"/>
            <a:r>
              <a:rPr lang="en-US" altLang="ko-KR" dirty="0" smtClean="0"/>
              <a:t>Since MU-MIMO may not be used in the UEQM, the Starting Spatial Stream field can be reconfigured to indicate the UEQM pattern.</a:t>
            </a:r>
          </a:p>
          <a:p>
            <a:pPr lvl="2"/>
            <a:r>
              <a:rPr lang="en-US" altLang="ko-KR" dirty="0"/>
              <a:t>Based on the UHR variant user info field </a:t>
            </a:r>
            <a:r>
              <a:rPr lang="en-US" altLang="ko-KR" dirty="0" smtClean="0"/>
              <a:t>of RRU&amp;EQM</a:t>
            </a:r>
            <a:r>
              <a:rPr lang="en-US" altLang="ko-KR" dirty="0"/>
              <a:t>, the UHR variant user info field for RRU&amp;UEQM can be configured </a:t>
            </a:r>
            <a:r>
              <a:rPr lang="en-US" altLang="ko-KR" dirty="0" smtClean="0"/>
              <a:t>as </a:t>
            </a:r>
            <a:r>
              <a:rPr lang="en-US" altLang="ko-KR" dirty="0"/>
              <a:t>below.</a:t>
            </a:r>
            <a:r>
              <a:rPr lang="en-US" altLang="ko-KR" dirty="0" smtClean="0"/>
              <a:t> </a:t>
            </a:r>
          </a:p>
          <a:p>
            <a:pPr lvl="3"/>
            <a:endParaRPr lang="en-US" altLang="ko-KR" dirty="0" smtClean="0"/>
          </a:p>
          <a:p>
            <a:pPr lvl="2"/>
            <a:r>
              <a:rPr lang="en-US" altLang="ko-KR" dirty="0"/>
              <a:t>Example of UHR variant user info field for RRU&amp;UEQM </a:t>
            </a:r>
          </a:p>
          <a:p>
            <a:pPr lvl="2"/>
            <a:endParaRPr lang="ko-KR" altLang="en-US" dirty="0"/>
          </a:p>
        </p:txBody>
      </p:sp>
      <p:sp>
        <p:nvSpPr>
          <p:cNvPr id="4" name="날짜 개체 틀 3"/>
          <p:cNvSpPr>
            <a:spLocks noGrp="1"/>
          </p:cNvSpPr>
          <p:nvPr>
            <p:ph type="dt" sz="half" idx="2"/>
          </p:nvPr>
        </p:nvSpPr>
        <p:spPr/>
        <p:txBody>
          <a:bodyPr/>
          <a:lstStyle/>
          <a:p>
            <a:pPr>
              <a:defRPr/>
            </a:pPr>
            <a:r>
              <a:rPr lang="en-US" altLang="ko-KR" smtClean="0"/>
              <a:t>November.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graphicFrame>
        <p:nvGraphicFramePr>
          <p:cNvPr id="8" name="표 7"/>
          <p:cNvGraphicFramePr>
            <a:graphicFrameLocks noGrp="1"/>
          </p:cNvGraphicFramePr>
          <p:nvPr>
            <p:extLst>
              <p:ext uri="{D42A27DB-BD31-4B8C-83A1-F6EECF244321}">
                <p14:modId xmlns:p14="http://schemas.microsoft.com/office/powerpoint/2010/main" val="1105390"/>
              </p:ext>
            </p:extLst>
          </p:nvPr>
        </p:nvGraphicFramePr>
        <p:xfrm>
          <a:off x="843898" y="5105400"/>
          <a:ext cx="7385701" cy="990600"/>
        </p:xfrm>
        <a:graphic>
          <a:graphicData uri="http://schemas.openxmlformats.org/drawingml/2006/table">
            <a:tbl>
              <a:tblPr firstRow="1" firstCol="1" bandRow="1"/>
              <a:tblGrid>
                <a:gridCol w="616564">
                  <a:extLst>
                    <a:ext uri="{9D8B030D-6E8A-4147-A177-3AD203B41FA5}">
                      <a16:colId xmlns:a16="http://schemas.microsoft.com/office/drawing/2014/main" val="3629266362"/>
                    </a:ext>
                  </a:extLst>
                </a:gridCol>
                <a:gridCol w="638402">
                  <a:extLst>
                    <a:ext uri="{9D8B030D-6E8A-4147-A177-3AD203B41FA5}">
                      <a16:colId xmlns:a16="http://schemas.microsoft.com/office/drawing/2014/main" val="414487429"/>
                    </a:ext>
                  </a:extLst>
                </a:gridCol>
                <a:gridCol w="871744">
                  <a:extLst>
                    <a:ext uri="{9D8B030D-6E8A-4147-A177-3AD203B41FA5}">
                      <a16:colId xmlns:a16="http://schemas.microsoft.com/office/drawing/2014/main" val="1500306148"/>
                    </a:ext>
                  </a:extLst>
                </a:gridCol>
                <a:gridCol w="639607">
                  <a:extLst>
                    <a:ext uri="{9D8B030D-6E8A-4147-A177-3AD203B41FA5}">
                      <a16:colId xmlns:a16="http://schemas.microsoft.com/office/drawing/2014/main" val="4165500774"/>
                    </a:ext>
                  </a:extLst>
                </a:gridCol>
                <a:gridCol w="710674">
                  <a:extLst>
                    <a:ext uri="{9D8B030D-6E8A-4147-A177-3AD203B41FA5}">
                      <a16:colId xmlns:a16="http://schemas.microsoft.com/office/drawing/2014/main" val="3234013539"/>
                    </a:ext>
                  </a:extLst>
                </a:gridCol>
                <a:gridCol w="568539">
                  <a:extLst>
                    <a:ext uri="{9D8B030D-6E8A-4147-A177-3AD203B41FA5}">
                      <a16:colId xmlns:a16="http://schemas.microsoft.com/office/drawing/2014/main" val="1443283892"/>
                    </a:ext>
                  </a:extLst>
                </a:gridCol>
                <a:gridCol w="568539">
                  <a:extLst>
                    <a:ext uri="{9D8B030D-6E8A-4147-A177-3AD203B41FA5}">
                      <a16:colId xmlns:a16="http://schemas.microsoft.com/office/drawing/2014/main" val="775273247"/>
                    </a:ext>
                  </a:extLst>
                </a:gridCol>
                <a:gridCol w="638033">
                  <a:extLst>
                    <a:ext uri="{9D8B030D-6E8A-4147-A177-3AD203B41FA5}">
                      <a16:colId xmlns:a16="http://schemas.microsoft.com/office/drawing/2014/main" val="1257605265"/>
                    </a:ext>
                  </a:extLst>
                </a:gridCol>
                <a:gridCol w="925451">
                  <a:extLst>
                    <a:ext uri="{9D8B030D-6E8A-4147-A177-3AD203B41FA5}">
                      <a16:colId xmlns:a16="http://schemas.microsoft.com/office/drawing/2014/main" val="4164755478"/>
                    </a:ext>
                  </a:extLst>
                </a:gridCol>
                <a:gridCol w="451573">
                  <a:extLst>
                    <a:ext uri="{9D8B030D-6E8A-4147-A177-3AD203B41FA5}">
                      <a16:colId xmlns:a16="http://schemas.microsoft.com/office/drawing/2014/main" val="2489635106"/>
                    </a:ext>
                  </a:extLst>
                </a:gridCol>
                <a:gridCol w="756575">
                  <a:extLst>
                    <a:ext uri="{9D8B030D-6E8A-4147-A177-3AD203B41FA5}">
                      <a16:colId xmlns:a16="http://schemas.microsoft.com/office/drawing/2014/main" val="1808810295"/>
                    </a:ext>
                  </a:extLst>
                </a:gridCol>
              </a:tblGrid>
              <a:tr h="595102">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AID12</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RU Allocation</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a:t>
                      </a:r>
                      <a:r>
                        <a:rPr lang="en-US"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FEC Coding </a:t>
                      </a: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Type /Reserved </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UL UHR - MCS</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EQM/UEQM indication</a:t>
                      </a:r>
                      <a:r>
                        <a:rPr lang="en-US"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UEQM pattern</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Reserved </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Number Of Spatial Streams </a:t>
                      </a: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Target Receive Power</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PS160</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Trigger Dependent User Info</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1046737939"/>
                  </a:ext>
                </a:extLst>
              </a:tr>
              <a:tr h="395498">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Bits: 12</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8</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1</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5</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1</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2</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2</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2</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6</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1</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algn="ctr" defTabSz="914400" rtl="0" eaLnBrk="1" latinLnBrk="0" hangingPunct="1">
                        <a:lnSpc>
                          <a:spcPct val="107000"/>
                        </a:lnSpc>
                        <a:spcAft>
                          <a:spcPts val="800"/>
                        </a:spcAft>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variable</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1361594537"/>
                  </a:ext>
                </a:extLst>
              </a:tr>
            </a:tbl>
          </a:graphicData>
        </a:graphic>
      </p:graphicFrame>
      <p:sp>
        <p:nvSpPr>
          <p:cNvPr id="9" name="TextBox 8"/>
          <p:cNvSpPr txBox="1"/>
          <p:nvPr/>
        </p:nvSpPr>
        <p:spPr>
          <a:xfrm>
            <a:off x="843897" y="6105029"/>
            <a:ext cx="3651903" cy="276999"/>
          </a:xfrm>
          <a:prstGeom prst="rect">
            <a:avLst/>
          </a:prstGeom>
          <a:noFill/>
        </p:spPr>
        <p:txBody>
          <a:bodyPr wrap="square" rtlCol="0">
            <a:spAutoFit/>
          </a:bodyPr>
          <a:lstStyle/>
          <a:p>
            <a:pPr marL="0" lvl="3"/>
            <a:r>
              <a:rPr lang="en-US" altLang="ko-KR" dirty="0"/>
              <a:t>Note : it is assumed </a:t>
            </a:r>
            <a:r>
              <a:rPr lang="en-US" altLang="ko-KR" dirty="0" smtClean="0"/>
              <a:t>no </a:t>
            </a:r>
            <a:r>
              <a:rPr lang="en-US" altLang="ko-KR" dirty="0"/>
              <a:t>2x LDPC indication</a:t>
            </a:r>
            <a:r>
              <a:rPr lang="en-US" altLang="ko-KR" dirty="0" smtClean="0"/>
              <a:t>.</a:t>
            </a:r>
            <a:endParaRPr lang="ko-KR" altLang="en-US" dirty="0"/>
          </a:p>
        </p:txBody>
      </p:sp>
    </p:spTree>
    <p:extLst>
      <p:ext uri="{BB962C8B-B14F-4D97-AF65-F5344CB8AC3E}">
        <p14:creationId xmlns:p14="http://schemas.microsoft.com/office/powerpoint/2010/main" val="31050154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Signaling of the UHR features </a:t>
            </a:r>
            <a:r>
              <a:rPr lang="en-US" altLang="ko-KR" dirty="0" smtClean="0"/>
              <a:t>(2/4)</a:t>
            </a:r>
            <a:endParaRPr lang="ko-KR" altLang="en-US" dirty="0"/>
          </a:p>
        </p:txBody>
      </p:sp>
      <p:sp>
        <p:nvSpPr>
          <p:cNvPr id="3" name="내용 개체 틀 2"/>
          <p:cNvSpPr>
            <a:spLocks noGrp="1"/>
          </p:cNvSpPr>
          <p:nvPr>
            <p:ph idx="1"/>
          </p:nvPr>
        </p:nvSpPr>
        <p:spPr/>
        <p:txBody>
          <a:bodyPr/>
          <a:lstStyle/>
          <a:p>
            <a:pPr lvl="1"/>
            <a:r>
              <a:rPr lang="en-US" altLang="ko-KR" dirty="0" smtClean="0"/>
              <a:t>If DRU&amp;EQM are used</a:t>
            </a:r>
          </a:p>
          <a:p>
            <a:pPr lvl="2"/>
            <a:r>
              <a:rPr lang="en-US" altLang="ko-KR" dirty="0" smtClean="0"/>
              <a:t>It was defined that Max NSS = 2 and MU-MIMO is not supported in the DRU transmission. </a:t>
            </a:r>
          </a:p>
          <a:p>
            <a:pPr lvl="3"/>
            <a:r>
              <a:rPr lang="en-US" altLang="ko-KR" dirty="0" smtClean="0"/>
              <a:t>So, in this case, the </a:t>
            </a:r>
            <a:r>
              <a:rPr lang="en-US" altLang="ko-KR" dirty="0"/>
              <a:t>Number Of Spatial Streams </a:t>
            </a:r>
            <a:r>
              <a:rPr lang="en-US" altLang="ko-KR" dirty="0" smtClean="0"/>
              <a:t>is not needed and can be reconfigured for information on DRU such as DBW and CSD indication. </a:t>
            </a:r>
          </a:p>
          <a:p>
            <a:pPr lvl="3"/>
            <a:r>
              <a:rPr lang="en-US" altLang="ko-KR" dirty="0" smtClean="0"/>
              <a:t>Also, the NSS field can be reduced to one bit. </a:t>
            </a:r>
          </a:p>
          <a:p>
            <a:pPr lvl="2"/>
            <a:r>
              <a:rPr lang="en-US" altLang="ko-KR" dirty="0"/>
              <a:t>Based on the UHR variant user info field of </a:t>
            </a:r>
            <a:r>
              <a:rPr lang="en-US" altLang="ko-KR" dirty="0" smtClean="0"/>
              <a:t>the previous </a:t>
            </a:r>
            <a:r>
              <a:rPr lang="en-US" altLang="ko-KR" dirty="0"/>
              <a:t>slide, </a:t>
            </a:r>
            <a:r>
              <a:rPr lang="en-US" altLang="ko-KR" dirty="0" smtClean="0"/>
              <a:t>the UHR variant user info field for EQM&amp;DRU can be configured as below.</a:t>
            </a:r>
          </a:p>
          <a:p>
            <a:pPr lvl="3"/>
            <a:r>
              <a:rPr lang="en-US" altLang="ko-KR" dirty="0"/>
              <a:t>Here, we don’t address the 2x </a:t>
            </a:r>
            <a:r>
              <a:rPr lang="en-US" altLang="ko-KR" dirty="0" smtClean="0"/>
              <a:t>LDPC, </a:t>
            </a:r>
            <a:r>
              <a:rPr lang="en-US" altLang="ko-KR" dirty="0"/>
              <a:t>and </a:t>
            </a:r>
            <a:r>
              <a:rPr lang="en-US" altLang="ko-KR" dirty="0" smtClean="0"/>
              <a:t>the CSD indication </a:t>
            </a:r>
            <a:r>
              <a:rPr lang="en-US" altLang="ko-KR" dirty="0"/>
              <a:t>can be indicated by </a:t>
            </a:r>
            <a:r>
              <a:rPr lang="en-US" altLang="ko-KR" dirty="0" smtClean="0"/>
              <a:t>the reserved </a:t>
            </a:r>
            <a:r>
              <a:rPr lang="en-US" altLang="ko-KR" dirty="0"/>
              <a:t>field and some bits from the UL Target Receive Power field as described in [3] </a:t>
            </a:r>
            <a:endParaRPr lang="en-US" altLang="ko-KR" dirty="0" smtClean="0"/>
          </a:p>
          <a:p>
            <a:pPr lvl="2"/>
            <a:r>
              <a:rPr lang="en-US" altLang="ko-KR" dirty="0"/>
              <a:t>Example of UHR variant user info field for </a:t>
            </a:r>
            <a:r>
              <a:rPr lang="en-US" altLang="ko-KR" dirty="0" smtClean="0"/>
              <a:t>EQM&amp;DRU </a:t>
            </a:r>
            <a:endParaRPr lang="en-US" altLang="ko-KR" dirty="0"/>
          </a:p>
          <a:p>
            <a:pPr lvl="2"/>
            <a:endParaRPr lang="en-US" altLang="ko-KR" dirty="0" smtClean="0"/>
          </a:p>
          <a:p>
            <a:pPr lvl="2"/>
            <a:endParaRPr lang="en-US" altLang="ko-KR" dirty="0"/>
          </a:p>
          <a:p>
            <a:pPr lvl="3"/>
            <a:endParaRPr lang="en-US" altLang="ko-KR" dirty="0"/>
          </a:p>
          <a:p>
            <a:pPr lvl="3"/>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November.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graphicFrame>
        <p:nvGraphicFramePr>
          <p:cNvPr id="9" name="표 8"/>
          <p:cNvGraphicFramePr>
            <a:graphicFrameLocks noGrp="1"/>
          </p:cNvGraphicFramePr>
          <p:nvPr>
            <p:extLst>
              <p:ext uri="{D42A27DB-BD31-4B8C-83A1-F6EECF244321}">
                <p14:modId xmlns:p14="http://schemas.microsoft.com/office/powerpoint/2010/main" val="2527158073"/>
              </p:ext>
            </p:extLst>
          </p:nvPr>
        </p:nvGraphicFramePr>
        <p:xfrm>
          <a:off x="762002" y="5562600"/>
          <a:ext cx="7848599" cy="800641"/>
        </p:xfrm>
        <a:graphic>
          <a:graphicData uri="http://schemas.openxmlformats.org/drawingml/2006/table">
            <a:tbl>
              <a:tblPr firstRow="1" firstCol="1" bandRow="1"/>
              <a:tblGrid>
                <a:gridCol w="711891">
                  <a:extLst>
                    <a:ext uri="{9D8B030D-6E8A-4147-A177-3AD203B41FA5}">
                      <a16:colId xmlns:a16="http://schemas.microsoft.com/office/drawing/2014/main" val="25538109"/>
                    </a:ext>
                  </a:extLst>
                </a:gridCol>
                <a:gridCol w="633581">
                  <a:extLst>
                    <a:ext uri="{9D8B030D-6E8A-4147-A177-3AD203B41FA5}">
                      <a16:colId xmlns:a16="http://schemas.microsoft.com/office/drawing/2014/main" val="758938520"/>
                    </a:ext>
                  </a:extLst>
                </a:gridCol>
                <a:gridCol w="822234">
                  <a:extLst>
                    <a:ext uri="{9D8B030D-6E8A-4147-A177-3AD203B41FA5}">
                      <a16:colId xmlns:a16="http://schemas.microsoft.com/office/drawing/2014/main" val="2217776543"/>
                    </a:ext>
                  </a:extLst>
                </a:gridCol>
                <a:gridCol w="597989">
                  <a:extLst>
                    <a:ext uri="{9D8B030D-6E8A-4147-A177-3AD203B41FA5}">
                      <a16:colId xmlns:a16="http://schemas.microsoft.com/office/drawing/2014/main" val="2287990104"/>
                    </a:ext>
                  </a:extLst>
                </a:gridCol>
                <a:gridCol w="822234">
                  <a:extLst>
                    <a:ext uri="{9D8B030D-6E8A-4147-A177-3AD203B41FA5}">
                      <a16:colId xmlns:a16="http://schemas.microsoft.com/office/drawing/2014/main" val="1487602616"/>
                    </a:ext>
                  </a:extLst>
                </a:gridCol>
                <a:gridCol w="597989">
                  <a:extLst>
                    <a:ext uri="{9D8B030D-6E8A-4147-A177-3AD203B41FA5}">
                      <a16:colId xmlns:a16="http://schemas.microsoft.com/office/drawing/2014/main" val="3513066517"/>
                    </a:ext>
                  </a:extLst>
                </a:gridCol>
                <a:gridCol w="523240">
                  <a:extLst>
                    <a:ext uri="{9D8B030D-6E8A-4147-A177-3AD203B41FA5}">
                      <a16:colId xmlns:a16="http://schemas.microsoft.com/office/drawing/2014/main" val="3611059759"/>
                    </a:ext>
                  </a:extLst>
                </a:gridCol>
                <a:gridCol w="701040">
                  <a:extLst>
                    <a:ext uri="{9D8B030D-6E8A-4147-A177-3AD203B41FA5}">
                      <a16:colId xmlns:a16="http://schemas.microsoft.com/office/drawing/2014/main" val="3868093800"/>
                    </a:ext>
                  </a:extLst>
                </a:gridCol>
                <a:gridCol w="838200">
                  <a:extLst>
                    <a:ext uri="{9D8B030D-6E8A-4147-A177-3AD203B41FA5}">
                      <a16:colId xmlns:a16="http://schemas.microsoft.com/office/drawing/2014/main" val="2129782620"/>
                    </a:ext>
                  </a:extLst>
                </a:gridCol>
                <a:gridCol w="478972">
                  <a:extLst>
                    <a:ext uri="{9D8B030D-6E8A-4147-A177-3AD203B41FA5}">
                      <a16:colId xmlns:a16="http://schemas.microsoft.com/office/drawing/2014/main" val="1481943385"/>
                    </a:ext>
                  </a:extLst>
                </a:gridCol>
                <a:gridCol w="1121229">
                  <a:extLst>
                    <a:ext uri="{9D8B030D-6E8A-4147-A177-3AD203B41FA5}">
                      <a16:colId xmlns:a16="http://schemas.microsoft.com/office/drawing/2014/main" val="2669331978"/>
                    </a:ext>
                  </a:extLst>
                </a:gridCol>
              </a:tblGrid>
              <a:tr h="536096">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AID12</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a:t>
                      </a:r>
                      <a:r>
                        <a:rPr lang="en-US"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RU Allocation</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FEC Coding Type</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UHR - MCS</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a:t>
                      </a: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EQM/UEQM indication</a:t>
                      </a:r>
                      <a:endParaRPr lang="ko-KR" alt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CSD </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DBW</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Number Of Spatial Streams </a:t>
                      </a: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UL Target Receive Power</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 PS160</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Trigger Dependent User Info</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4175775425"/>
                  </a:ext>
                </a:extLst>
              </a:tr>
              <a:tr h="264545">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Bits: 12</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8</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1</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5</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1</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3</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2</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1</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6</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1</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tc>
                  <a:txBody>
                    <a:bodyPr/>
                    <a:lstStyle/>
                    <a:p>
                      <a:pPr marL="0" marR="0" indent="0" algn="ctr" defTabSz="914400" rtl="0" eaLnBrk="1" fontAlgn="auto" latinLnBrk="0" hangingPunct="1">
                        <a:lnSpc>
                          <a:spcPct val="107000"/>
                        </a:lnSpc>
                        <a:spcBef>
                          <a:spcPts val="0"/>
                        </a:spcBef>
                        <a:spcAft>
                          <a:spcPts val="800"/>
                        </a:spcAft>
                        <a:buClrTx/>
                        <a:buSzTx/>
                        <a:buFontTx/>
                        <a:buNone/>
                        <a:tabLst/>
                        <a:defRPr/>
                      </a:pPr>
                      <a:r>
                        <a:rPr lang="en-US" altLang="ko-KR" sz="800" kern="0" dirty="0" smtClean="0">
                          <a:solidFill>
                            <a:schemeClr val="tx1"/>
                          </a:solidFill>
                          <a:effectLst/>
                          <a:latin typeface="Calibri" panose="020F0502020204030204" pitchFamily="34" charset="0"/>
                          <a:ea typeface="굴림" panose="020B0600000101010101" pitchFamily="50" charset="-127"/>
                          <a:cs typeface="Times New Roman" panose="02020603050405020304" pitchFamily="18" charset="0"/>
                        </a:rPr>
                        <a:t>variable</a:t>
                      </a:r>
                      <a:endParaRPr lang="ko-KR" sz="800" kern="0" dirty="0">
                        <a:solidFill>
                          <a:schemeClr val="tx1"/>
                        </a:solidFill>
                        <a:effectLst/>
                        <a:latin typeface="Calibri" panose="020F0502020204030204" pitchFamily="34" charset="0"/>
                        <a:ea typeface="굴림" panose="020B0600000101010101" pitchFamily="50" charset="-127"/>
                        <a:cs typeface="Times New Roman" panose="02020603050405020304" pitchFamily="18" charset="0"/>
                      </a:endParaRPr>
                    </a:p>
                  </a:txBody>
                  <a:tcPr marL="50800" marR="50800" marT="50800" marB="50800" anchor="ctr">
                    <a:lnL w="12700" cap="flat" cmpd="sng" algn="ctr">
                      <a:solidFill>
                        <a:srgbClr val="A3A3A3"/>
                      </a:solidFill>
                      <a:prstDash val="solid"/>
                      <a:round/>
                      <a:headEnd type="none" w="med" len="med"/>
                      <a:tailEnd type="none" w="med" len="med"/>
                    </a:lnL>
                    <a:lnR w="12700" cap="flat" cmpd="sng" algn="ctr">
                      <a:solidFill>
                        <a:srgbClr val="A3A3A3"/>
                      </a:solidFill>
                      <a:prstDash val="solid"/>
                      <a:round/>
                      <a:headEnd type="none" w="med" len="med"/>
                      <a:tailEnd type="none" w="med" len="med"/>
                    </a:lnR>
                    <a:lnT w="12700" cap="flat" cmpd="sng" algn="ctr">
                      <a:solidFill>
                        <a:srgbClr val="A3A3A3"/>
                      </a:solidFill>
                      <a:prstDash val="solid"/>
                      <a:round/>
                      <a:headEnd type="none" w="med" len="med"/>
                      <a:tailEnd type="none" w="med" len="med"/>
                    </a:lnT>
                    <a:lnB w="12700" cap="flat" cmpd="sng" algn="ctr">
                      <a:solidFill>
                        <a:srgbClr val="A3A3A3"/>
                      </a:solidFill>
                      <a:prstDash val="solid"/>
                      <a:round/>
                      <a:headEnd type="none" w="med" len="med"/>
                      <a:tailEnd type="none" w="med" len="med"/>
                    </a:lnB>
                  </a:tcPr>
                </a:tc>
                <a:extLst>
                  <a:ext uri="{0D108BD9-81ED-4DB2-BD59-A6C34878D82A}">
                    <a16:rowId xmlns:a16="http://schemas.microsoft.com/office/drawing/2014/main" val="2022502579"/>
                  </a:ext>
                </a:extLst>
              </a:tr>
            </a:tbl>
          </a:graphicData>
        </a:graphic>
      </p:graphicFrame>
    </p:spTree>
    <p:extLst>
      <p:ext uri="{BB962C8B-B14F-4D97-AF65-F5344CB8AC3E}">
        <p14:creationId xmlns:p14="http://schemas.microsoft.com/office/powerpoint/2010/main" val="2182051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369539</TotalTime>
  <Words>2248</Words>
  <Application>Microsoft Office PowerPoint</Application>
  <PresentationFormat>화면 슬라이드 쇼(4:3)</PresentationFormat>
  <Paragraphs>471</Paragraphs>
  <Slides>20</Slides>
  <Notes>1</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20</vt:i4>
      </vt:variant>
    </vt:vector>
  </HeadingPairs>
  <TitlesOfParts>
    <vt:vector size="27" baseType="lpstr">
      <vt:lpstr>굴림</vt:lpstr>
      <vt:lpstr>Malgun Gothic</vt:lpstr>
      <vt:lpstr>Malgun Gothic</vt:lpstr>
      <vt:lpstr>Arial</vt:lpstr>
      <vt:lpstr>Calibri</vt:lpstr>
      <vt:lpstr>Times New Roman</vt:lpstr>
      <vt:lpstr>802-11-Submission</vt:lpstr>
      <vt:lpstr>Consideration on 11bn Trigger frame  for PHY Signaling</vt:lpstr>
      <vt:lpstr>Introduction </vt:lpstr>
      <vt:lpstr>Trigger frame for 11bn (1/3)</vt:lpstr>
      <vt:lpstr>Trigger frame for 11bn (2/3)</vt:lpstr>
      <vt:lpstr>Trigger frame for 11bn (3/3)</vt:lpstr>
      <vt:lpstr>Information for UHR features</vt:lpstr>
      <vt:lpstr>Signaling of the UHR features (1/4)</vt:lpstr>
      <vt:lpstr>Signaling of the UHR features (3/4)</vt:lpstr>
      <vt:lpstr>Signaling of the UHR features (2/4)</vt:lpstr>
      <vt:lpstr>Signaling of the UHR features (4/4)</vt:lpstr>
      <vt:lpstr>UHR variant user info field</vt:lpstr>
      <vt:lpstr>Summary </vt:lpstr>
      <vt:lpstr>Straw poll 1</vt:lpstr>
      <vt:lpstr>Straw poll 2</vt:lpstr>
      <vt:lpstr>Straw poll 3</vt:lpstr>
      <vt:lpstr>Straw poll 4</vt:lpstr>
      <vt:lpstr>Straw poll 5</vt:lpstr>
      <vt:lpstr>Straw poll 6</vt:lpstr>
      <vt:lpstr>Straw poll 7</vt:lpstr>
      <vt:lpstr>Reference </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Dongguk Lim/IoT Connectivity Standard Task(dongguk.lim@lge.com)</cp:lastModifiedBy>
  <cp:revision>5819</cp:revision>
  <cp:lastPrinted>2017-07-07T02:11:09Z</cp:lastPrinted>
  <dcterms:created xsi:type="dcterms:W3CDTF">2007-05-21T21:00:37Z</dcterms:created>
  <dcterms:modified xsi:type="dcterms:W3CDTF">2024-11-11T00:47:00Z</dcterms:modified>
</cp:coreProperties>
</file>