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83" r:id="rId2"/>
    <p:sldId id="435" r:id="rId3"/>
    <p:sldId id="475" r:id="rId4"/>
    <p:sldId id="470" r:id="rId5"/>
    <p:sldId id="471" r:id="rId6"/>
    <p:sldId id="472" r:id="rId7"/>
    <p:sldId id="473" r:id="rId8"/>
    <p:sldId id="481" r:id="rId9"/>
    <p:sldId id="474" r:id="rId10"/>
    <p:sldId id="476" r:id="rId11"/>
    <p:sldId id="477" r:id="rId12"/>
    <p:sldId id="478" r:id="rId13"/>
    <p:sldId id="462" r:id="rId14"/>
    <p:sldId id="463" r:id="rId15"/>
    <p:sldId id="479" r:id="rId16"/>
    <p:sldId id="464" r:id="rId17"/>
    <p:sldId id="485" r:id="rId18"/>
    <p:sldId id="483" r:id="rId19"/>
    <p:sldId id="465" r:id="rId20"/>
    <p:sldId id="466" r:id="rId21"/>
    <p:sldId id="484" r:id="rId22"/>
    <p:sldId id="480" r:id="rId2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400" autoAdjust="0"/>
  </p:normalViewPr>
  <p:slideViewPr>
    <p:cSldViewPr>
      <p:cViewPr varScale="1">
        <p:scale>
          <a:sx n="112" d="100"/>
          <a:sy n="112" d="100"/>
        </p:scale>
        <p:origin x="148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7" d="100"/>
          <a:sy n="117" d="100"/>
        </p:scale>
        <p:origin x="2058" y="10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2024</a:t>
            </a:r>
            <a:endParaRPr lang="en-US" altLang="ko-KR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November 2024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November. 2024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802.11-24/1764r0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sanggook.kim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hg.cho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insik0618.jung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ELR PPDU follow up 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2024-11-10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719099"/>
              </p:ext>
            </p:extLst>
          </p:nvPr>
        </p:nvGraphicFramePr>
        <p:xfrm>
          <a:off x="762000" y="2895600"/>
          <a:ext cx="7620000" cy="240982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52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3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  <a:endParaRPr kumimoji="0" lang="ko-KR" alt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insik0618.jung@lge.com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  <a:endParaRPr kumimoji="0" lang="ko-KR" alt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078459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hlinkClick r:id="rId7"/>
                        </a:rPr>
                        <a:t>hg.cho@lge.com</a:t>
                      </a:r>
                      <a:r>
                        <a:rPr lang="en-US" altLang="ko-KR" sz="1100" dirty="0" smtClean="0"/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798548"/>
                  </a:ext>
                </a:extLst>
              </a:tr>
              <a:tr h="3929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Treena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 Diego, CA 92131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sanggook.kim@lge.com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 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0942211"/>
                  </a:ext>
                </a:extLst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5988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ko-KR" altLang="en-US" dirty="0"/>
              <a:t> </a:t>
            </a:r>
            <a:r>
              <a:rPr lang="en-US" altLang="ko-KR" dirty="0" smtClean="0"/>
              <a:t>November 2024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reduction (1/3)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In </a:t>
            </a:r>
            <a:r>
              <a:rPr lang="en-US" altLang="ko-KR" dirty="0" smtClean="0"/>
              <a:t>[1], </a:t>
            </a:r>
            <a:r>
              <a:rPr lang="en-US" altLang="ko-KR" dirty="0"/>
              <a:t>we proposed the transmitting of the ELR-SIG field and data field by using RRU52 with 4 repetitions. </a:t>
            </a:r>
          </a:p>
          <a:p>
            <a:pPr lvl="2"/>
            <a:endParaRPr lang="en-US" altLang="ko-KR" dirty="0"/>
          </a:p>
          <a:p>
            <a:r>
              <a:rPr lang="en-US" altLang="ko-KR" dirty="0"/>
              <a:t>With a simple frequency repetition, we achieved the required margin but RRU52 with 4 repetitions has higher PAPR</a:t>
            </a:r>
            <a:r>
              <a:rPr lang="en-US" altLang="ko-KR" dirty="0" smtClean="0"/>
              <a:t>. </a:t>
            </a:r>
            <a:endParaRPr lang="en-US" altLang="ko-KR" dirty="0"/>
          </a:p>
          <a:p>
            <a:pPr lvl="2"/>
            <a:endParaRPr lang="en-US" altLang="ko-KR" dirty="0" smtClean="0"/>
          </a:p>
          <a:p>
            <a:r>
              <a:rPr lang="en-US" altLang="ko-KR" dirty="0"/>
              <a:t>For efficient PAPR reduction, we can consider applying the proper coefficients that consist of various combinations of elements (1,-</a:t>
            </a:r>
            <a:r>
              <a:rPr lang="en-US" altLang="ko-KR" dirty="0" smtClean="0"/>
              <a:t>1,i,-i).</a:t>
            </a:r>
          </a:p>
          <a:p>
            <a:pPr lvl="1"/>
            <a:r>
              <a:rPr lang="en-US" altLang="ko-KR" dirty="0" smtClean="0"/>
              <a:t>As</a:t>
            </a:r>
            <a:r>
              <a:rPr lang="ko-KR" altLang="en-US" dirty="0" smtClean="0"/>
              <a:t> </a:t>
            </a:r>
            <a:r>
              <a:rPr lang="en-US" altLang="ko-KR" dirty="0" smtClean="0"/>
              <a:t>a coefficient for ELR, we evaluate the performance of two coefficients i.e., length 4 based on 52</a:t>
            </a:r>
            <a:r>
              <a:rPr lang="ko-KR" altLang="en-US" dirty="0" smtClean="0"/>
              <a:t> </a:t>
            </a:r>
            <a:r>
              <a:rPr lang="en-US" altLang="ko-KR" dirty="0" smtClean="0"/>
              <a:t>carriers and length 8 based on 26 carriers.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7108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PAPR reduction </a:t>
            </a:r>
            <a:r>
              <a:rPr lang="en-US" altLang="ko-KR" dirty="0" smtClean="0"/>
              <a:t>(2/3</a:t>
            </a:r>
            <a:r>
              <a:rPr lang="en-US" altLang="ko-KR" dirty="0"/>
              <a:t>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A length 4 coefficient based on 52 carriers. </a:t>
            </a:r>
          </a:p>
          <a:p>
            <a:pPr lvl="1"/>
            <a:r>
              <a:rPr lang="en-US" altLang="ko-KR" dirty="0"/>
              <a:t>It is simple in terms of implementation but, the PAPR by applying those coefficients is not good compared with the PAPR of RRU 242. </a:t>
            </a:r>
            <a:endParaRPr lang="en-US" altLang="ko-KR" dirty="0" smtClean="0"/>
          </a:p>
          <a:p>
            <a:pPr lvl="2"/>
            <a:r>
              <a:rPr lang="en-US" altLang="ko-KR" dirty="0"/>
              <a:t>In the </a:t>
            </a:r>
            <a:r>
              <a:rPr lang="en-US" altLang="ko-KR" dirty="0" smtClean="0"/>
              <a:t>results</a:t>
            </a:r>
            <a:r>
              <a:rPr lang="en-US" altLang="ko-KR" dirty="0"/>
              <a:t>, we </a:t>
            </a:r>
            <a:r>
              <a:rPr lang="en-US" altLang="ko-KR" dirty="0" smtClean="0"/>
              <a:t>showed some sets of </a:t>
            </a:r>
            <a:r>
              <a:rPr lang="en-US" altLang="ko-KR" dirty="0"/>
              <a:t>coefficient </a:t>
            </a:r>
            <a:r>
              <a:rPr lang="en-US" altLang="ko-KR" dirty="0" smtClean="0"/>
              <a:t>sequences </a:t>
            </a:r>
            <a:r>
              <a:rPr lang="en-US" altLang="ko-KR" dirty="0"/>
              <a:t>that provide </a:t>
            </a:r>
            <a:r>
              <a:rPr lang="en-US" altLang="ko-KR" dirty="0" smtClean="0"/>
              <a:t>the best PAPR performance out of the </a:t>
            </a:r>
            <a:r>
              <a:rPr lang="en-US" altLang="ko-KR" dirty="0"/>
              <a:t>whole coefficient </a:t>
            </a:r>
            <a:r>
              <a:rPr lang="en-US" altLang="ko-KR" dirty="0" smtClean="0"/>
              <a:t>set(i.e., 4</a:t>
            </a:r>
            <a:r>
              <a:rPr lang="en-US" altLang="ko-KR" baseline="30000" dirty="0" smtClean="0"/>
              <a:t>^4</a:t>
            </a:r>
            <a:r>
              <a:rPr lang="en-US" altLang="ko-KR" dirty="0" smtClean="0"/>
              <a:t>). 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marL="857250" lvl="2" indent="0">
              <a:buNone/>
            </a:pPr>
            <a:r>
              <a:rPr lang="en-US" altLang="ko-KR" dirty="0" smtClean="0"/>
              <a:t> </a:t>
            </a:r>
          </a:p>
          <a:p>
            <a:pPr lvl="2"/>
            <a:endParaRPr lang="en-US" altLang="ko-KR" dirty="0" smtClean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10" name="직사각형 9"/>
          <p:cNvSpPr/>
          <p:nvPr/>
        </p:nvSpPr>
        <p:spPr>
          <a:xfrm>
            <a:off x="914400" y="6200001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dirty="0" smtClean="0"/>
              <a:t>Note: the </a:t>
            </a:r>
            <a:r>
              <a:rPr lang="en-US" altLang="ko-KR" dirty="0"/>
              <a:t>details of coefficient sequence is described in Appendix 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grpSp>
        <p:nvGrpSpPr>
          <p:cNvPr id="24" name="그룹 23"/>
          <p:cNvGrpSpPr/>
          <p:nvPr/>
        </p:nvGrpSpPr>
        <p:grpSpPr>
          <a:xfrm>
            <a:off x="1148997" y="3352800"/>
            <a:ext cx="3575403" cy="2748315"/>
            <a:chOff x="609600" y="3128731"/>
            <a:chExt cx="4111000" cy="3002834"/>
          </a:xfrm>
        </p:grpSpPr>
        <p:pic>
          <p:nvPicPr>
            <p:cNvPr id="14" name="그림 1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09600" y="3128731"/>
              <a:ext cx="4111000" cy="3002834"/>
            </a:xfrm>
            <a:prstGeom prst="rect">
              <a:avLst/>
            </a:prstGeom>
          </p:spPr>
        </p:pic>
        <p:sp>
          <p:nvSpPr>
            <p:cNvPr id="16" name="왼쪽 중괄호 15"/>
            <p:cNvSpPr/>
            <p:nvPr/>
          </p:nvSpPr>
          <p:spPr bwMode="auto">
            <a:xfrm>
              <a:off x="3124200" y="3657600"/>
              <a:ext cx="274319" cy="928983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9" name="직선 화살표 연결선 18"/>
            <p:cNvCxnSpPr>
              <a:stCxn id="16" idx="1"/>
            </p:cNvCxnSpPr>
            <p:nvPr/>
          </p:nvCxnSpPr>
          <p:spPr bwMode="auto">
            <a:xfrm flipH="1">
              <a:off x="2057400" y="4122092"/>
              <a:ext cx="1066800" cy="14510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grpSp>
        <p:nvGrpSpPr>
          <p:cNvPr id="25" name="그룹 24"/>
          <p:cNvGrpSpPr/>
          <p:nvPr/>
        </p:nvGrpSpPr>
        <p:grpSpPr>
          <a:xfrm>
            <a:off x="4821264" y="3365118"/>
            <a:ext cx="3560736" cy="2737041"/>
            <a:chOff x="4592664" y="3134890"/>
            <a:chExt cx="4094136" cy="2990516"/>
          </a:xfrm>
        </p:grpSpPr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2664" y="3134890"/>
              <a:ext cx="4094136" cy="2990516"/>
            </a:xfrm>
            <a:prstGeom prst="rect">
              <a:avLst/>
            </a:prstGeom>
          </p:spPr>
        </p:pic>
        <p:sp>
          <p:nvSpPr>
            <p:cNvPr id="17" name="왼쪽 중괄호 16"/>
            <p:cNvSpPr/>
            <p:nvPr/>
          </p:nvSpPr>
          <p:spPr bwMode="auto">
            <a:xfrm>
              <a:off x="7046900" y="3650301"/>
              <a:ext cx="330103" cy="1007694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1" name="직선 화살표 연결선 20"/>
            <p:cNvCxnSpPr>
              <a:stCxn id="17" idx="1"/>
            </p:cNvCxnSpPr>
            <p:nvPr/>
          </p:nvCxnSpPr>
          <p:spPr bwMode="auto">
            <a:xfrm flipH="1">
              <a:off x="6092202" y="4154148"/>
              <a:ext cx="954699" cy="10073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2403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PAPR reduction </a:t>
            </a:r>
            <a:r>
              <a:rPr lang="en-US" altLang="ko-KR" dirty="0" smtClean="0"/>
              <a:t>(3/3</a:t>
            </a:r>
            <a:r>
              <a:rPr lang="en-US" altLang="ko-KR" dirty="0"/>
              <a:t>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599"/>
            <a:ext cx="7772400" cy="4546303"/>
          </a:xfrm>
        </p:spPr>
        <p:txBody>
          <a:bodyPr>
            <a:normAutofit fontScale="70000" lnSpcReduction="20000"/>
          </a:bodyPr>
          <a:lstStyle/>
          <a:p>
            <a:r>
              <a:rPr lang="en-US" altLang="ko-KR" dirty="0"/>
              <a:t>A length </a:t>
            </a:r>
            <a:r>
              <a:rPr lang="en-US" altLang="ko-KR" dirty="0" smtClean="0"/>
              <a:t>8 </a:t>
            </a:r>
            <a:r>
              <a:rPr lang="en-US" altLang="ko-KR" dirty="0"/>
              <a:t>coefficient based on </a:t>
            </a:r>
            <a:r>
              <a:rPr lang="en-US" altLang="ko-KR" dirty="0" smtClean="0"/>
              <a:t>26 </a:t>
            </a:r>
            <a:r>
              <a:rPr lang="en-US" altLang="ko-KR" dirty="0"/>
              <a:t>carriers.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By </a:t>
            </a:r>
            <a:r>
              <a:rPr lang="en-US" altLang="ko-KR" dirty="0"/>
              <a:t>applying the coefficient of length 8, we got the better PAPR performance than that of coefficient of length 4.</a:t>
            </a:r>
          </a:p>
          <a:p>
            <a:pPr lvl="2"/>
            <a:r>
              <a:rPr lang="en-US" altLang="ko-KR" dirty="0"/>
              <a:t>PAPR of some coefficient is better than PAPR of RRU </a:t>
            </a:r>
            <a:r>
              <a:rPr lang="en-US" altLang="ko-KR" dirty="0" smtClean="0"/>
              <a:t>242</a:t>
            </a:r>
          </a:p>
          <a:p>
            <a:pPr lvl="2"/>
            <a:r>
              <a:rPr lang="en-US" altLang="ko-KR" dirty="0"/>
              <a:t>In the results, we applied the same method as the previous results and we observed that </a:t>
            </a:r>
            <a:r>
              <a:rPr lang="en-US" altLang="ko-KR" dirty="0" smtClean="0"/>
              <a:t>these </a:t>
            </a:r>
            <a:r>
              <a:rPr lang="en-US" altLang="ko-KR" dirty="0"/>
              <a:t>sets with the best PAPR consist of only coefficients of 1 and -1.</a:t>
            </a:r>
            <a:r>
              <a:rPr lang="en-US" altLang="ko-KR" dirty="0" smtClean="0"/>
              <a:t> 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ko-KR" altLang="en-US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Since </a:t>
            </a:r>
            <a:r>
              <a:rPr lang="en-US" altLang="ko-KR" dirty="0"/>
              <a:t>we achieve enough PAPR performance compatible with RRU 242, we will not apply less unit size than 8 coefficient for reducing implementation complexity. 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000" y="2999000"/>
            <a:ext cx="3612000" cy="2716000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9100" y="2999000"/>
            <a:ext cx="3612000" cy="2716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143000" y="6096000"/>
            <a:ext cx="47836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Note: the sequence of Order 247 is same sequence that was proposed in [5]</a:t>
            </a:r>
          </a:p>
          <a:p>
            <a:r>
              <a:rPr lang="en-US" altLang="ko-KR" sz="1000" dirty="0" smtClean="0"/>
              <a:t>          the details of coefficient sequence is described in Appendix 3</a:t>
            </a:r>
            <a:endParaRPr lang="ko-KR" altLang="en-US" sz="1000" dirty="0"/>
          </a:p>
        </p:txBody>
      </p:sp>
      <p:sp>
        <p:nvSpPr>
          <p:cNvPr id="8" name="왼쪽 중괄호 7"/>
          <p:cNvSpPr/>
          <p:nvPr/>
        </p:nvSpPr>
        <p:spPr bwMode="auto">
          <a:xfrm>
            <a:off x="3200400" y="4495800"/>
            <a:ext cx="152400" cy="8382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직선 화살표 연결선 11"/>
          <p:cNvCxnSpPr>
            <a:stCxn id="8" idx="1"/>
          </p:cNvCxnSpPr>
          <p:nvPr/>
        </p:nvCxnSpPr>
        <p:spPr bwMode="auto">
          <a:xfrm flipH="1" flipV="1">
            <a:off x="1981200" y="4724400"/>
            <a:ext cx="1219200" cy="1905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왼쪽 중괄호 14"/>
          <p:cNvSpPr/>
          <p:nvPr/>
        </p:nvSpPr>
        <p:spPr bwMode="auto">
          <a:xfrm>
            <a:off x="6934200" y="4495800"/>
            <a:ext cx="152400" cy="8382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6" name="직선 화살표 연결선 15"/>
          <p:cNvCxnSpPr>
            <a:stCxn id="15" idx="1"/>
          </p:cNvCxnSpPr>
          <p:nvPr/>
        </p:nvCxnSpPr>
        <p:spPr bwMode="auto">
          <a:xfrm flipH="1" flipV="1">
            <a:off x="5926682" y="4800600"/>
            <a:ext cx="1007518" cy="1143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6474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For efficient transmission, we considered some points for the SIG configuration of ELR PPDU and evaluated the coefficient to reduce the PAPR of ELR transmission. </a:t>
            </a:r>
          </a:p>
          <a:p>
            <a:pPr lvl="1"/>
            <a:r>
              <a:rPr lang="en-US" altLang="ko-KR" dirty="0" smtClean="0"/>
              <a:t>To maintain consistency with UHR PPDU, U-SIG includes the same version-independent field with UHR PPDU. </a:t>
            </a:r>
          </a:p>
          <a:p>
            <a:pPr lvl="2"/>
            <a:r>
              <a:rPr lang="en-US" altLang="ko-KR" dirty="0" smtClean="0"/>
              <a:t>The version-independent fields are same as those defined in U-SIG of EHT.</a:t>
            </a:r>
          </a:p>
          <a:p>
            <a:pPr lvl="1"/>
            <a:r>
              <a:rPr lang="en-US" altLang="ko-KR" dirty="0" smtClean="0"/>
              <a:t>To indicate the ELR-PPDU and it’s version, </a:t>
            </a:r>
            <a:r>
              <a:rPr lang="en-US" altLang="ko-KR" dirty="0"/>
              <a:t>PPDU Type and Compression </a:t>
            </a:r>
            <a:r>
              <a:rPr lang="en-US" altLang="ko-KR" dirty="0" smtClean="0"/>
              <a:t>Mode and PHY version identifier are included in the U-SIG and the ELR-SIG respectively.   </a:t>
            </a:r>
          </a:p>
          <a:p>
            <a:pPr lvl="2"/>
            <a:r>
              <a:rPr lang="en-US" altLang="ko-KR" dirty="0"/>
              <a:t>PPDU Type and Compression Mode and PHY version identifier </a:t>
            </a:r>
            <a:r>
              <a:rPr lang="en-US" altLang="ko-KR" dirty="0" smtClean="0"/>
              <a:t>are set to 3 and 1 respectively. </a:t>
            </a:r>
          </a:p>
          <a:p>
            <a:pPr lvl="1"/>
            <a:r>
              <a:rPr lang="en-US" altLang="ko-KR" dirty="0" smtClean="0"/>
              <a:t>To reduce the PAPR of ELR transmission, the coefficient can be applied to ELR SIG and Data fields. </a:t>
            </a:r>
          </a:p>
          <a:p>
            <a:pPr lvl="2"/>
            <a:r>
              <a:rPr lang="en-US" altLang="ko-KR" dirty="0"/>
              <a:t>This coefficient is a length 8 sequence composed of (1 and -1) and a coefficient value is applied per 26 carriers.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6800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</a:t>
            </a:r>
            <a:r>
              <a:rPr lang="en-US" altLang="ko-KR" dirty="0" smtClean="0"/>
              <a:t>add </a:t>
            </a:r>
            <a:r>
              <a:rPr lang="en-US" altLang="ko-KR" dirty="0"/>
              <a:t>the following text to the 11bn SFD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PPDU type &amp; Compression </a:t>
            </a:r>
            <a:r>
              <a:rPr lang="en-US" altLang="ko-KR" dirty="0" smtClean="0"/>
              <a:t>Mode </a:t>
            </a:r>
            <a:r>
              <a:rPr lang="en-US" altLang="ko-KR" dirty="0"/>
              <a:t>field included in </a:t>
            </a:r>
            <a:r>
              <a:rPr lang="en-US" altLang="ko-KR" dirty="0" smtClean="0"/>
              <a:t>the </a:t>
            </a:r>
            <a:r>
              <a:rPr lang="en-US" altLang="ko-KR" dirty="0"/>
              <a:t>U-SIG </a:t>
            </a:r>
            <a:r>
              <a:rPr lang="en-US" altLang="ko-KR" dirty="0" smtClean="0"/>
              <a:t>of </a:t>
            </a:r>
            <a:r>
              <a:rPr lang="en-US" altLang="ko-KR" dirty="0"/>
              <a:t>the ELR PPDU </a:t>
            </a:r>
            <a:r>
              <a:rPr lang="en-US" altLang="ko-KR" dirty="0" smtClean="0"/>
              <a:t>is set to 3 for indication of ELR transmission. 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2428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11bn SFD?</a:t>
            </a:r>
          </a:p>
          <a:p>
            <a:pPr lvl="1"/>
            <a:r>
              <a:rPr lang="en-US" altLang="ko-KR" dirty="0" smtClean="0"/>
              <a:t>The ELR-SIG in a ELR PPDU composes of two OFDM symbols.</a:t>
            </a:r>
          </a:p>
          <a:p>
            <a:pPr lvl="2"/>
            <a:r>
              <a:rPr lang="en-US" altLang="ko-KR" dirty="0" smtClean="0"/>
              <a:t>Each symbol is encoded independently.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0546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3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</a:t>
            </a:r>
            <a:r>
              <a:rPr lang="en-US" altLang="ko-KR" dirty="0" smtClean="0"/>
              <a:t>add </a:t>
            </a:r>
            <a:r>
              <a:rPr lang="en-US" altLang="ko-KR" dirty="0"/>
              <a:t>the following text to the 11bn SFD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/>
              <a:t>The </a:t>
            </a:r>
            <a:r>
              <a:rPr lang="en-US" altLang="ko-KR" dirty="0" smtClean="0"/>
              <a:t>ELR-SIG </a:t>
            </a:r>
            <a:r>
              <a:rPr lang="en-US" altLang="ko-KR" dirty="0"/>
              <a:t>in the ELR PPDU includes </a:t>
            </a:r>
            <a:r>
              <a:rPr lang="en-US" altLang="ko-KR" dirty="0" smtClean="0"/>
              <a:t>the PHY version identifier.</a:t>
            </a:r>
            <a:endParaRPr lang="en-US" altLang="ko-KR" dirty="0"/>
          </a:p>
          <a:p>
            <a:pPr lvl="2"/>
            <a:r>
              <a:rPr lang="en-US" altLang="ko-KR" dirty="0"/>
              <a:t>It is set to </a:t>
            </a:r>
            <a:r>
              <a:rPr lang="en-US" altLang="ko-KR" dirty="0" smtClean="0"/>
              <a:t>equal value of U-SIG field. 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3909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4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11bn SFD?</a:t>
            </a:r>
          </a:p>
          <a:p>
            <a:pPr lvl="1"/>
            <a:r>
              <a:rPr lang="en-US" altLang="ko-KR" dirty="0"/>
              <a:t>The ELR-SIG </a:t>
            </a:r>
            <a:r>
              <a:rPr lang="en-US" altLang="ko-KR" dirty="0" smtClean="0"/>
              <a:t>includes </a:t>
            </a:r>
            <a:r>
              <a:rPr lang="en-US" altLang="ko-KR" dirty="0"/>
              <a:t>the </a:t>
            </a:r>
            <a:r>
              <a:rPr lang="en-US" altLang="ko-KR" dirty="0" smtClean="0"/>
              <a:t>TXOP </a:t>
            </a:r>
            <a:r>
              <a:rPr lang="ko-KR" altLang="en-US" dirty="0"/>
              <a:t> </a:t>
            </a:r>
            <a:r>
              <a:rPr lang="en-US" altLang="ko-KR" dirty="0" smtClean="0"/>
              <a:t>to indicate the length of the ELR PPDU.</a:t>
            </a:r>
            <a:endParaRPr lang="en-US" altLang="ko-KR" dirty="0"/>
          </a:p>
          <a:p>
            <a:pPr lvl="2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8721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5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11bn SFD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The coefficient is applied to ELR-SIG field and ELR-data field for PAPR reduction. </a:t>
            </a:r>
          </a:p>
          <a:p>
            <a:pPr lvl="2"/>
            <a:r>
              <a:rPr lang="en-US" altLang="ko-KR" dirty="0" smtClean="0"/>
              <a:t>It is </a:t>
            </a:r>
            <a:r>
              <a:rPr lang="en-US" altLang="ko-KR" dirty="0"/>
              <a:t>applied per 26 carriers and is composed of 1 and -1 </a:t>
            </a:r>
          </a:p>
          <a:p>
            <a:pPr lvl="2"/>
            <a:r>
              <a:rPr lang="en-US" altLang="ko-KR" dirty="0"/>
              <a:t>The length of the coefficient is 8. </a:t>
            </a:r>
            <a:endParaRPr lang="ko-KR" altLang="en-US" dirty="0"/>
          </a:p>
          <a:p>
            <a:pPr lvl="1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4690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[1] 11-24-1485-00-00bn-Considerations for ELR PPDU </a:t>
            </a:r>
            <a:r>
              <a:rPr lang="en-US" altLang="ko-KR" dirty="0" smtClean="0"/>
              <a:t>format</a:t>
            </a:r>
          </a:p>
          <a:p>
            <a:r>
              <a:rPr lang="en-US" altLang="ko-KR" dirty="0" smtClean="0"/>
              <a:t>[</a:t>
            </a:r>
            <a:r>
              <a:rPr lang="en-US" altLang="ko-KR" dirty="0"/>
              <a:t>2] 11-24-1486-00-00bn-Performance evaluation of ELR </a:t>
            </a:r>
            <a:r>
              <a:rPr lang="en-US" altLang="ko-KR" dirty="0" smtClean="0"/>
              <a:t>transmission</a:t>
            </a:r>
          </a:p>
          <a:p>
            <a:r>
              <a:rPr lang="en-US" altLang="ko-KR" dirty="0" smtClean="0"/>
              <a:t>[3]11-24-1410-00-00bn-legacy-preamble-for-elr-ppdu</a:t>
            </a:r>
          </a:p>
          <a:p>
            <a:r>
              <a:rPr lang="en-US" altLang="ko-KR" dirty="0" smtClean="0"/>
              <a:t>[</a:t>
            </a:r>
            <a:r>
              <a:rPr lang="en-US" altLang="ko-KR" dirty="0"/>
              <a:t>4] 11-24-1478-00-00bn-elr-ppdu-design</a:t>
            </a:r>
            <a:endParaRPr lang="en-US" altLang="ko-KR" dirty="0" smtClean="0"/>
          </a:p>
          <a:p>
            <a:r>
              <a:rPr lang="en-US" altLang="ko-KR" dirty="0" smtClean="0"/>
              <a:t>[5</a:t>
            </a:r>
            <a:r>
              <a:rPr lang="en-US" altLang="ko-KR" dirty="0"/>
              <a:t>] 11-24-1488-00-00bn-elr-ppdu-transmission-design</a:t>
            </a:r>
            <a:endParaRPr lang="en-US" altLang="ko-KR" dirty="0" smtClean="0"/>
          </a:p>
          <a:p>
            <a:r>
              <a:rPr lang="en-US" altLang="ko-KR" dirty="0" smtClean="0"/>
              <a:t>[</a:t>
            </a:r>
            <a:r>
              <a:rPr lang="en-US" altLang="ko-KR" dirty="0"/>
              <a:t>6] 11-24-1573-00-00bn-an-elr-ppdu-follow-up</a:t>
            </a:r>
            <a:endParaRPr lang="en-US" altLang="ko-KR" dirty="0" smtClean="0"/>
          </a:p>
          <a:p>
            <a:r>
              <a:rPr lang="en-US" altLang="ko-KR" dirty="0" smtClean="0"/>
              <a:t>[</a:t>
            </a:r>
            <a:r>
              <a:rPr lang="en-US" altLang="ko-KR" dirty="0"/>
              <a:t>7] </a:t>
            </a:r>
            <a:r>
              <a:rPr lang="en-US" altLang="ko-KR" dirty="0" smtClean="0"/>
              <a:t>11-24-1590-00-00bn-extended-long-range-signaling</a:t>
            </a:r>
          </a:p>
          <a:p>
            <a:r>
              <a:rPr lang="en-US" altLang="ko-KR" dirty="0" smtClean="0"/>
              <a:t>[</a:t>
            </a:r>
            <a:r>
              <a:rPr lang="en-US" altLang="ko-KR" dirty="0"/>
              <a:t>8] 11-24-1592-00-00bn-usig-fields-in-an-elr-ppdu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The various contributions[1-8] related to ELR have </a:t>
            </a:r>
            <a:r>
              <a:rPr lang="en-US" altLang="ko-KR" dirty="0"/>
              <a:t>been discussed </a:t>
            </a:r>
            <a:r>
              <a:rPr lang="en-US" altLang="ko-KR" dirty="0" smtClean="0"/>
              <a:t>in </a:t>
            </a:r>
            <a:r>
              <a:rPr lang="en-US" altLang="ko-KR" dirty="0"/>
              <a:t>the September </a:t>
            </a:r>
            <a:r>
              <a:rPr lang="en-US" altLang="ko-KR" dirty="0" smtClean="0"/>
              <a:t>meeting. </a:t>
            </a:r>
          </a:p>
          <a:p>
            <a:pPr lvl="1"/>
            <a:endParaRPr lang="en-US" altLang="ko-KR" dirty="0" smtClean="0"/>
          </a:p>
          <a:p>
            <a:r>
              <a:rPr lang="en-US" altLang="ko-KR" dirty="0"/>
              <a:t>Although several features have been defined for the ELR PPDU by agreement, the details on the U-SIG and ELR-SIG and methods to reduce PAPR have not been </a:t>
            </a:r>
            <a:r>
              <a:rPr lang="en-US" altLang="ko-KR" dirty="0" smtClean="0"/>
              <a:t>determined.</a:t>
            </a:r>
          </a:p>
          <a:p>
            <a:pPr marL="457200" lvl="1" indent="0">
              <a:buNone/>
            </a:pPr>
            <a:r>
              <a:rPr lang="en-US" altLang="ko-KR" dirty="0" smtClean="0"/>
              <a:t> 	</a:t>
            </a:r>
          </a:p>
          <a:p>
            <a:r>
              <a:rPr lang="en-US" altLang="ko-KR" dirty="0" smtClean="0"/>
              <a:t>In this contribution, we consider the design of each SIG field for ELR PPDU and the method to reduce the PAPR in ELR transmission.  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1040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Processing </a:t>
            </a:r>
            <a:r>
              <a:rPr lang="en-US" altLang="ko-KR" dirty="0"/>
              <a:t>of the </a:t>
            </a:r>
            <a:r>
              <a:rPr lang="en-US" altLang="ko-KR" dirty="0" smtClean="0"/>
              <a:t>USIG field in 11be.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286000"/>
            <a:ext cx="6429768" cy="237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78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 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Coefficient </a:t>
            </a:r>
            <a:r>
              <a:rPr lang="en-US" altLang="ko-KR" dirty="0" smtClean="0"/>
              <a:t>sequence for length 4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241173"/>
              </p:ext>
            </p:extLst>
          </p:nvPr>
        </p:nvGraphicFramePr>
        <p:xfrm>
          <a:off x="896145" y="2286000"/>
          <a:ext cx="5580857" cy="31151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4616">
                  <a:extLst>
                    <a:ext uri="{9D8B030D-6E8A-4147-A177-3AD203B41FA5}">
                      <a16:colId xmlns:a16="http://schemas.microsoft.com/office/drawing/2014/main" val="1158820591"/>
                    </a:ext>
                  </a:extLst>
                </a:gridCol>
                <a:gridCol w="1476743">
                  <a:extLst>
                    <a:ext uri="{9D8B030D-6E8A-4147-A177-3AD203B41FA5}">
                      <a16:colId xmlns:a16="http://schemas.microsoft.com/office/drawing/2014/main" val="2770424180"/>
                    </a:ext>
                  </a:extLst>
                </a:gridCol>
                <a:gridCol w="1122325">
                  <a:extLst>
                    <a:ext uri="{9D8B030D-6E8A-4147-A177-3AD203B41FA5}">
                      <a16:colId xmlns:a16="http://schemas.microsoft.com/office/drawing/2014/main" val="2813580284"/>
                    </a:ext>
                  </a:extLst>
                </a:gridCol>
                <a:gridCol w="1727173">
                  <a:extLst>
                    <a:ext uri="{9D8B030D-6E8A-4147-A177-3AD203B41FA5}">
                      <a16:colId xmlns:a16="http://schemas.microsoft.com/office/drawing/2014/main" val="799912490"/>
                    </a:ext>
                  </a:extLst>
                </a:gridCol>
              </a:tblGrid>
              <a:tr h="3115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Order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Sequence 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Order</a:t>
                      </a:r>
                      <a:r>
                        <a:rPr lang="en-US" altLang="ko-KR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Sequence 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2033202"/>
                  </a:ext>
                </a:extLst>
              </a:tr>
              <a:tr h="40052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ko-KR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1     1     1    -1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82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 -1    -1     1    -1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3341163"/>
                  </a:ext>
                </a:extLst>
              </a:tr>
              <a:tr h="40052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1     1    -1     1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 -1    -1    -1     1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9890945"/>
                  </a:ext>
                </a:extLst>
              </a:tr>
              <a:tr h="40052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 1    -1     1     1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99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 -1   1i   1   1i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7563539"/>
                  </a:ext>
                </a:extLst>
              </a:tr>
              <a:tr h="40052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 1    -1    -1    -1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116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 -1   - 1i   1  -1i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9339701"/>
                  </a:ext>
                </a:extLst>
              </a:tr>
              <a:tr h="40052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56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 1   - 1i  -1   1i    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235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 -1i   </a:t>
                      </a: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effectLst/>
                        </a:rPr>
                        <a:t>1i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   </a:t>
                      </a: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effectLst/>
                        </a:rPr>
                        <a:t>1i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   </a:t>
                      </a: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effectLst/>
                        </a:rPr>
                        <a:t>1i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5711554"/>
                  </a:ext>
                </a:extLst>
              </a:tr>
              <a:tr h="40052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-1     1     1     1    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240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 -1i   </a:t>
                      </a: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effectLst/>
                        </a:rPr>
                        <a:t>1i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   -1i   -1i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6551401"/>
                  </a:ext>
                </a:extLst>
              </a:tr>
              <a:tr h="40052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70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-1     1    -1    -1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252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 -1i   -1i   </a:t>
                      </a: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effectLst/>
                        </a:rPr>
                        <a:t>1i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</a:rPr>
                        <a:t>   - 1i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0685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101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Coefficient of length 8 &amp; PAPR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881730"/>
              </p:ext>
            </p:extLst>
          </p:nvPr>
        </p:nvGraphicFramePr>
        <p:xfrm>
          <a:off x="1143000" y="2209800"/>
          <a:ext cx="7239000" cy="39624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4394">
                  <a:extLst>
                    <a:ext uri="{9D8B030D-6E8A-4147-A177-3AD203B41FA5}">
                      <a16:colId xmlns:a16="http://schemas.microsoft.com/office/drawing/2014/main" val="1216994719"/>
                    </a:ext>
                  </a:extLst>
                </a:gridCol>
                <a:gridCol w="2725106">
                  <a:extLst>
                    <a:ext uri="{9D8B030D-6E8A-4147-A177-3AD203B41FA5}">
                      <a16:colId xmlns:a16="http://schemas.microsoft.com/office/drawing/2014/main" val="936094401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359860983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3676050050"/>
                    </a:ext>
                  </a:extLst>
                </a:gridCol>
              </a:tblGrid>
              <a:tr h="60036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Order</a:t>
                      </a:r>
                      <a:r>
                        <a:rPr lang="en-US" altLang="ko-KR" sz="1200" baseline="0" dirty="0" smtClean="0"/>
                        <a:t> 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Sequence 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Mean/Median PAPR(BPSK)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/>
                        <a:t>Mean/Median PAPR(QPSK)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0951203"/>
                  </a:ext>
                </a:extLst>
              </a:tr>
              <a:tr h="42025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10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ko-KR" sz="1200" kern="1200" dirty="0" smtClean="0">
                          <a:effectLst/>
                        </a:rPr>
                        <a:t> -1    -1    -1    -1     1    -1    -1     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kern="1200" dirty="0" smtClean="0">
                          <a:effectLst/>
                        </a:rPr>
                        <a:t>7.8557/7.6740</a:t>
                      </a:r>
                      <a:endParaRPr lang="ko-KR" alt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kern="1200" dirty="0" smtClean="0">
                          <a:effectLst/>
                        </a:rPr>
                        <a:t> 8.2072/ 8.1342 </a:t>
                      </a:r>
                      <a:endParaRPr lang="ko-KR" alt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5985751"/>
                  </a:ext>
                </a:extLst>
              </a:tr>
              <a:tr h="42025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59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ko-KR" sz="1200" kern="1200" dirty="0" smtClean="0">
                          <a:effectLst/>
                        </a:rPr>
                        <a:t> -1    -1     1     1     1    -1     1    -1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kern="1200" dirty="0" smtClean="0">
                          <a:effectLst/>
                        </a:rPr>
                        <a:t>7.8479/7.6529</a:t>
                      </a:r>
                      <a:endParaRPr lang="ko-KR" alt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kern="1200" dirty="0" smtClean="0">
                          <a:effectLst/>
                        </a:rPr>
                        <a:t>8.2091/ 8.1342</a:t>
                      </a:r>
                      <a:endParaRPr lang="ko-KR" alt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7678598"/>
                  </a:ext>
                </a:extLst>
              </a:tr>
              <a:tr h="42025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93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ko-KR" sz="1200" kern="1200" dirty="0" smtClean="0">
                          <a:effectLst/>
                        </a:rPr>
                        <a:t>-1     1    -1     1     1     1    -1    -1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kern="1200" dirty="0" smtClean="0">
                          <a:effectLst/>
                        </a:rPr>
                        <a:t>7.8530/7.6733</a:t>
                      </a:r>
                      <a:endParaRPr lang="ko-KR" alt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kern="1200" dirty="0" smtClean="0">
                          <a:effectLst/>
                        </a:rPr>
                        <a:t>8.2061/ 8.1342</a:t>
                      </a:r>
                      <a:endParaRPr lang="ko-KR" alt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8044830"/>
                  </a:ext>
                </a:extLst>
              </a:tr>
              <a:tr h="42025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112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ko-KR" sz="1200" kern="1200" dirty="0" smtClean="0">
                          <a:effectLst/>
                        </a:rPr>
                        <a:t>-1     1     1    -1     1     1     1     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kern="1200" dirty="0" smtClean="0">
                          <a:effectLst/>
                        </a:rPr>
                        <a:t>7.8575/7.6741</a:t>
                      </a:r>
                      <a:endParaRPr lang="ko-KR" alt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kern="1200" dirty="0" smtClean="0">
                          <a:effectLst/>
                        </a:rPr>
                        <a:t>8.2102/ 8.1342</a:t>
                      </a:r>
                      <a:endParaRPr lang="ko-KR" alt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2626054"/>
                  </a:ext>
                </a:extLst>
              </a:tr>
              <a:tr h="42025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145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ko-KR" sz="1200" kern="1200" dirty="0" smtClean="0">
                          <a:effectLst/>
                        </a:rPr>
                        <a:t>1    -1    -1     1    -1    -1    -1    -1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kern="1200" dirty="0" smtClean="0">
                          <a:effectLst/>
                        </a:rPr>
                        <a:t>7.8446/7.6691</a:t>
                      </a:r>
                      <a:endParaRPr lang="ko-KR" alt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kern="1200" dirty="0" smtClean="0">
                          <a:effectLst/>
                        </a:rPr>
                        <a:t>8.2017/ 8.1341</a:t>
                      </a:r>
                      <a:endParaRPr lang="ko-KR" alt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9645820"/>
                  </a:ext>
                </a:extLst>
              </a:tr>
              <a:tr h="42025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164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ko-KR" sz="1200" kern="1200" dirty="0" smtClean="0">
                          <a:effectLst/>
                        </a:rPr>
                        <a:t>1    -1     1    -1    -1    -1     1     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effectLst/>
                        </a:rPr>
                        <a:t> 7.8627/7.6760</a:t>
                      </a:r>
                      <a:endParaRPr lang="ko-KR" altLang="ko-K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effectLst/>
                        </a:rPr>
                        <a:t>8.2021/8.1263</a:t>
                      </a:r>
                      <a:endParaRPr lang="ko-KR" altLang="ko-K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6830770"/>
                  </a:ext>
                </a:extLst>
              </a:tr>
              <a:tr h="42025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198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ko-KR" sz="1200" kern="1200" dirty="0" smtClean="0">
                          <a:effectLst/>
                        </a:rPr>
                        <a:t> 1     1    -1    -1    -1     1    -1     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effectLst/>
                        </a:rPr>
                        <a:t>7.8623/7.6791</a:t>
                      </a:r>
                      <a:endParaRPr lang="ko-KR" altLang="ko-K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effectLst/>
                        </a:rPr>
                        <a:t>8.1994/8.1307</a:t>
                      </a:r>
                      <a:endParaRPr lang="ko-KR" altLang="ko-K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7768892"/>
                  </a:ext>
                </a:extLst>
              </a:tr>
              <a:tr h="42025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247[5]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ko-KR" sz="1200" kern="1200" dirty="0" smtClean="0">
                          <a:effectLst/>
                        </a:rPr>
                        <a:t> 1     1     1     1    -1     1     1    -1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kern="1200" dirty="0" smtClean="0">
                          <a:effectLst/>
                        </a:rPr>
                        <a:t>7.8504/7.6686</a:t>
                      </a:r>
                      <a:endParaRPr lang="ko-KR" alt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kern="1200" dirty="0" smtClean="0">
                          <a:effectLst/>
                        </a:rPr>
                        <a:t>8.2039/ 8.1342</a:t>
                      </a:r>
                      <a:endParaRPr lang="ko-KR" alt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4643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87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Recap.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Passed motions in the previous F2F meeting </a:t>
            </a:r>
          </a:p>
          <a:p>
            <a:pPr lvl="1"/>
            <a:r>
              <a:rPr lang="en-US" altLang="ko-KR" dirty="0"/>
              <a:t>Motion 32</a:t>
            </a:r>
          </a:p>
          <a:p>
            <a:pPr lvl="2"/>
            <a:r>
              <a:rPr lang="en-US" altLang="ko-KR" dirty="0"/>
              <a:t>ELR PPDU starts with a legacy preamble in the PPDU for the ELR transmission</a:t>
            </a:r>
          </a:p>
          <a:p>
            <a:pPr lvl="3"/>
            <a:r>
              <a:rPr lang="en-US" altLang="ko-KR" dirty="0"/>
              <a:t>The legacy preamble contains the L-STF, L-LTF, L-SIG, RL-SIG, and U-SIG</a:t>
            </a:r>
          </a:p>
          <a:p>
            <a:pPr lvl="1"/>
            <a:r>
              <a:rPr lang="en-US" altLang="ko-KR" dirty="0"/>
              <a:t>Motion 33 </a:t>
            </a:r>
          </a:p>
          <a:p>
            <a:pPr lvl="2"/>
            <a:r>
              <a:rPr lang="en-US" altLang="ko-KR" dirty="0"/>
              <a:t>In the U-SIG field of a UHR ELR PPDU, the PHY Version Identifier is set to 1. And the PPDU Type And Compression Mode is used to indicate ELR PPDU.</a:t>
            </a:r>
          </a:p>
          <a:p>
            <a:pPr lvl="1"/>
            <a:r>
              <a:rPr lang="en-US" altLang="ko-KR" dirty="0"/>
              <a:t>Motion 36 </a:t>
            </a:r>
          </a:p>
          <a:p>
            <a:pPr lvl="2"/>
            <a:r>
              <a:rPr lang="en-US" altLang="ko-KR" dirty="0"/>
              <a:t>ELR-SIG is located right after ELR-LTF in ELR PPDU</a:t>
            </a:r>
          </a:p>
          <a:p>
            <a:pPr lvl="3"/>
            <a:r>
              <a:rPr lang="en-US" altLang="ko-KR" dirty="0"/>
              <a:t>Note that ELR-LTF is the short name of UHR-LTF for ELR PPDU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0915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U-SIG field for ELR PPDU(1/2)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As defined in 11be, U-SIG field contained the version-independent fields and the version-dependent fields. </a:t>
            </a:r>
          </a:p>
          <a:p>
            <a:r>
              <a:rPr lang="en-US" altLang="ko-KR" sz="1800" dirty="0" smtClean="0"/>
              <a:t>To keep the consistency of U-SIG design regardless of PHY version or PPDU type of 11bn, it is desirable to retain the version-independent fields defined in the U-SIG field.</a:t>
            </a:r>
          </a:p>
          <a:p>
            <a:pPr lvl="1"/>
            <a:r>
              <a:rPr lang="en-US" altLang="ko-KR" sz="1600" dirty="0" smtClean="0"/>
              <a:t>So, the U-SIG1 of the ELR PPDU is composed of same subfields in U-SIG1, as defined in 11be.</a:t>
            </a:r>
          </a:p>
          <a:p>
            <a:pPr lvl="2"/>
            <a:r>
              <a:rPr lang="en-US" altLang="ko-KR" sz="1400" dirty="0" smtClean="0"/>
              <a:t>U-SIG1 of ELR PPDU   </a:t>
            </a:r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6B17987-FE1C-5B69-B9ED-7FBA19F385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759849"/>
              </p:ext>
            </p:extLst>
          </p:nvPr>
        </p:nvGraphicFramePr>
        <p:xfrm>
          <a:off x="1524002" y="4117791"/>
          <a:ext cx="3619136" cy="198119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25082">
                  <a:extLst>
                    <a:ext uri="{9D8B030D-6E8A-4147-A177-3AD203B41FA5}">
                      <a16:colId xmlns:a16="http://schemas.microsoft.com/office/drawing/2014/main" val="2078225865"/>
                    </a:ext>
                  </a:extLst>
                </a:gridCol>
                <a:gridCol w="937972">
                  <a:extLst>
                    <a:ext uri="{9D8B030D-6E8A-4147-A177-3AD203B41FA5}">
                      <a16:colId xmlns:a16="http://schemas.microsoft.com/office/drawing/2014/main" val="3004004916"/>
                    </a:ext>
                  </a:extLst>
                </a:gridCol>
                <a:gridCol w="1584945">
                  <a:extLst>
                    <a:ext uri="{9D8B030D-6E8A-4147-A177-3AD203B41FA5}">
                      <a16:colId xmlns:a16="http://schemas.microsoft.com/office/drawing/2014/main" val="3790199128"/>
                    </a:ext>
                  </a:extLst>
                </a:gridCol>
                <a:gridCol w="571137">
                  <a:extLst>
                    <a:ext uri="{9D8B030D-6E8A-4147-A177-3AD203B41FA5}">
                      <a16:colId xmlns:a16="http://schemas.microsoft.com/office/drawing/2014/main" val="3185186252"/>
                    </a:ext>
                  </a:extLst>
                </a:gridCol>
              </a:tblGrid>
              <a:tr h="496400">
                <a:tc>
                  <a:txBody>
                    <a:bodyPr/>
                    <a:lstStyle/>
                    <a:p>
                      <a:pPr algn="ctr" fontAlgn="ctr"/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Bit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</a:rPr>
                        <a:t>Subfield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 smtClean="0">
                          <a:effectLst/>
                        </a:rPr>
                        <a:t>Number of bits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3332071"/>
                  </a:ext>
                </a:extLst>
              </a:tr>
              <a:tr h="251839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effectLst/>
                        </a:rPr>
                        <a:t>U-SIG-1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B0-B2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PHY Version identifier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384117"/>
                  </a:ext>
                </a:extLst>
              </a:tr>
              <a:tr h="2054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B3-B5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Bandwidth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2443139"/>
                  </a:ext>
                </a:extLst>
              </a:tr>
              <a:tr h="2054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B6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UL/DL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6169275"/>
                  </a:ext>
                </a:extLst>
              </a:tr>
              <a:tr h="2054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B7-B12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BSS color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2235285"/>
                  </a:ext>
                </a:extLst>
              </a:tr>
              <a:tr h="2054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B13-B19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TXOP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411080"/>
                  </a:ext>
                </a:extLst>
              </a:tr>
              <a:tr h="205493">
                <a:tc vMerge="1"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B20-B24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Disregard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39378686"/>
                  </a:ext>
                </a:extLst>
              </a:tr>
              <a:tr h="205493">
                <a:tc vMerge="1">
                  <a:txBody>
                    <a:bodyPr/>
                    <a:lstStyle/>
                    <a:p>
                      <a:pPr algn="ctr" rtl="0" fontAlgn="ctr"/>
                      <a:endParaRPr lang="en-US" sz="1000" b="0" i="0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B25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Validate</a:t>
                      </a:r>
                      <a:endParaRPr lang="en-US" sz="105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05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7786925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0" y="45720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PHY version </a:t>
            </a:r>
            <a:r>
              <a:rPr lang="en-US" altLang="ko-KR" dirty="0" smtClean="0"/>
              <a:t>Identifier is set </a:t>
            </a:r>
            <a:r>
              <a:rPr lang="en-US" altLang="ko-KR" dirty="0"/>
              <a:t>to </a:t>
            </a:r>
            <a:r>
              <a:rPr lang="en-US" altLang="ko-KR" dirty="0" smtClean="0"/>
              <a:t>1 based on motion 33.</a:t>
            </a:r>
          </a:p>
          <a:p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BW may be fixed with 20MHz. So, it is set to 0.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844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U-SIG field for ELR </a:t>
            </a:r>
            <a:r>
              <a:rPr lang="en-US" altLang="ko-KR" dirty="0" smtClean="0"/>
              <a:t>PPDU(2/2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sz="2000" dirty="0" smtClean="0"/>
              <a:t>Unlike U-SIG1, U-SIG2 </a:t>
            </a:r>
            <a:r>
              <a:rPr lang="en-US" altLang="ko-KR" sz="2000" dirty="0"/>
              <a:t>which contains version-dependent fields can be reconfigurable for ELR PPDU format</a:t>
            </a:r>
            <a:r>
              <a:rPr lang="en-US" altLang="ko-KR" sz="2000" dirty="0" smtClean="0"/>
              <a:t>.</a:t>
            </a:r>
          </a:p>
          <a:p>
            <a:pPr lvl="1"/>
            <a:r>
              <a:rPr lang="en-US" altLang="ko-KR" sz="1800" dirty="0" smtClean="0"/>
              <a:t>To indicate the ELR PPDU format to 11bn STA, </a:t>
            </a:r>
            <a:r>
              <a:rPr lang="en-US" altLang="ko-KR" sz="1800" dirty="0"/>
              <a:t>PPDU Type and Compression </a:t>
            </a:r>
            <a:r>
              <a:rPr lang="en-US" altLang="ko-KR" sz="1800" dirty="0" smtClean="0"/>
              <a:t>Mode field is set to 3 for ELR PPDU[1]. </a:t>
            </a:r>
          </a:p>
          <a:p>
            <a:pPr lvl="2"/>
            <a:r>
              <a:rPr lang="en-US" altLang="ko-KR" sz="1600" dirty="0" smtClean="0"/>
              <a:t>Since reserved value is used for ELR PPDU, the size of this field is not changed. </a:t>
            </a:r>
          </a:p>
          <a:p>
            <a:pPr lvl="1"/>
            <a:r>
              <a:rPr lang="en-US" altLang="ko-KR" sz="1800" dirty="0" smtClean="0"/>
              <a:t>The other bits except </a:t>
            </a:r>
            <a:r>
              <a:rPr lang="en-US" altLang="ko-KR" sz="1800" dirty="0"/>
              <a:t>PPDU Type and Compression </a:t>
            </a:r>
            <a:r>
              <a:rPr lang="en-US" altLang="ko-KR" sz="1800" dirty="0" smtClean="0"/>
              <a:t>Mode, CRC, and Tail in U-SIG2 may be defined as validate bits for ELR PPDU. </a:t>
            </a:r>
          </a:p>
          <a:p>
            <a:pPr lvl="2"/>
            <a:r>
              <a:rPr lang="en-US" altLang="ko-KR" sz="1600" dirty="0" smtClean="0"/>
              <a:t>For example, validate bits in </a:t>
            </a:r>
            <a:r>
              <a:rPr lang="en-US" altLang="ko-KR" sz="1600" dirty="0"/>
              <a:t>U-SIG2(i.e., </a:t>
            </a:r>
            <a:r>
              <a:rPr lang="en-US" altLang="ko-KR" sz="1600" dirty="0" smtClean="0"/>
              <a:t>B2~B15) are set to all 1s. </a:t>
            </a:r>
          </a:p>
          <a:p>
            <a:pPr lvl="3"/>
            <a:r>
              <a:rPr lang="en-US" altLang="ko-KR" sz="1400" dirty="0"/>
              <a:t>We are open for using some of bits from Validate subfield as other beneficial purpose in case that RSSI of the PPDU is enough </a:t>
            </a:r>
            <a:endParaRPr lang="en-US" altLang="ko-KR" sz="1400" dirty="0" smtClean="0"/>
          </a:p>
          <a:p>
            <a:pPr lvl="1"/>
            <a:r>
              <a:rPr lang="en-US" altLang="ko-KR" sz="1800" dirty="0" smtClean="0"/>
              <a:t>By using the </a:t>
            </a:r>
            <a:r>
              <a:rPr lang="en-US" altLang="ko-KR" sz="1800" dirty="0"/>
              <a:t>PPDU Type and Compression </a:t>
            </a:r>
            <a:r>
              <a:rPr lang="en-US" altLang="ko-KR" sz="1800" dirty="0" smtClean="0"/>
              <a:t>Mode field and validate bits, </a:t>
            </a:r>
            <a:r>
              <a:rPr lang="en-US" altLang="ko-KR" sz="1800" dirty="0"/>
              <a:t>STAs </a:t>
            </a:r>
            <a:r>
              <a:rPr lang="en-US" altLang="ko-KR" sz="1800" dirty="0" smtClean="0"/>
              <a:t>(11bn non-ELR STA or legacy) can stop the processing and defer for the duration of PPDU. </a:t>
            </a:r>
          </a:p>
          <a:p>
            <a:pPr lvl="2"/>
            <a:r>
              <a:rPr lang="en-US" altLang="ko-KR" sz="1600" dirty="0" smtClean="0"/>
              <a:t>By doing this, we can easily reuse the receiver process defined 11be without adding of new fields in the U-SIG2. </a:t>
            </a:r>
          </a:p>
          <a:p>
            <a:pPr lvl="1"/>
            <a:r>
              <a:rPr lang="en-US" altLang="ko-KR" sz="1800" dirty="0" smtClean="0"/>
              <a:t>U-SIG2 of ELR PPDU </a:t>
            </a:r>
          </a:p>
          <a:p>
            <a:pPr lvl="1"/>
            <a:endParaRPr lang="en-US" altLang="ko-KR" sz="1800" dirty="0" smtClean="0"/>
          </a:p>
          <a:p>
            <a:pPr marL="457200" lvl="1" indent="0">
              <a:buNone/>
            </a:pPr>
            <a:r>
              <a:rPr lang="en-US" altLang="ko-KR" sz="1800" dirty="0"/>
              <a:t> 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597421"/>
              </p:ext>
            </p:extLst>
          </p:nvPr>
        </p:nvGraphicFramePr>
        <p:xfrm>
          <a:off x="1505160" y="5410200"/>
          <a:ext cx="5334000" cy="92081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93028">
                  <a:extLst>
                    <a:ext uri="{9D8B030D-6E8A-4147-A177-3AD203B41FA5}">
                      <a16:colId xmlns:a16="http://schemas.microsoft.com/office/drawing/2014/main" val="1791961410"/>
                    </a:ext>
                  </a:extLst>
                </a:gridCol>
                <a:gridCol w="1188221">
                  <a:extLst>
                    <a:ext uri="{9D8B030D-6E8A-4147-A177-3AD203B41FA5}">
                      <a16:colId xmlns:a16="http://schemas.microsoft.com/office/drawing/2014/main" val="1179125281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3264094690"/>
                    </a:ext>
                  </a:extLst>
                </a:gridCol>
                <a:gridCol w="952501">
                  <a:extLst>
                    <a:ext uri="{9D8B030D-6E8A-4147-A177-3AD203B41FA5}">
                      <a16:colId xmlns:a16="http://schemas.microsoft.com/office/drawing/2014/main" val="4215838579"/>
                    </a:ext>
                  </a:extLst>
                </a:gridCol>
              </a:tblGrid>
              <a:tr h="179412">
                <a:tc>
                  <a:txBody>
                    <a:bodyPr/>
                    <a:lstStyle/>
                    <a:p>
                      <a:pPr algn="ctr" fontAlgn="ctr"/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Bit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</a:rPr>
                        <a:t>Subfield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 smtClean="0">
                          <a:effectLst/>
                        </a:rPr>
                        <a:t>Number of bits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547591"/>
                  </a:ext>
                </a:extLst>
              </a:tr>
              <a:tr h="23277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50" b="1" u="none" strike="noStrike" dirty="0">
                          <a:effectLst/>
                        </a:rPr>
                        <a:t>U-SIG-2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B0-B1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PPDU type &amp; Compression Mode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30374971"/>
                  </a:ext>
                </a:extLst>
              </a:tr>
              <a:tr h="1685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B2-B15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Validate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6635919"/>
                  </a:ext>
                </a:extLst>
              </a:tr>
              <a:tr h="119340"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CRC &amp; Tail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B16-B19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CRC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62458645"/>
                  </a:ext>
                </a:extLst>
              </a:tr>
              <a:tr h="1193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B20-B25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Tail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01714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60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ELR-SIG field for ELR PPDU (1/4)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sz="2000" dirty="0" smtClean="0"/>
              <a:t>As proposed in [2], the RRU 52 with 4x repetition can be reused for ELR-SIG field.</a:t>
            </a:r>
          </a:p>
          <a:p>
            <a:pPr lvl="1"/>
            <a:r>
              <a:rPr lang="en-US" altLang="ko-KR" sz="1800" dirty="0" smtClean="0"/>
              <a:t>For the simple implementation, this field is transmitted with MCS0 only.</a:t>
            </a:r>
          </a:p>
          <a:p>
            <a:pPr lvl="1"/>
            <a:r>
              <a:rPr lang="en-US" altLang="ko-KR" sz="1800" dirty="0" smtClean="0"/>
              <a:t>One ELR-SIG symbol carries the 24bits information. </a:t>
            </a:r>
          </a:p>
          <a:p>
            <a:pPr lvl="2"/>
            <a:endParaRPr lang="en-US" altLang="ko-KR" sz="1600" dirty="0" smtClean="0"/>
          </a:p>
          <a:p>
            <a:r>
              <a:rPr lang="en-US" altLang="ko-KR" sz="2000" dirty="0" smtClean="0"/>
              <a:t>Additionally</a:t>
            </a:r>
            <a:r>
              <a:rPr lang="en-US" altLang="ko-KR" sz="2000" dirty="0"/>
              <a:t>, this is a reachable signal field to 11bn STAs located in an extended range so, it </a:t>
            </a:r>
            <a:r>
              <a:rPr lang="en-US" altLang="ko-KR" sz="2000" dirty="0" smtClean="0"/>
              <a:t>may </a:t>
            </a:r>
            <a:r>
              <a:rPr lang="en-US" altLang="ko-KR" sz="2000" dirty="0"/>
              <a:t>include some common information as blow. </a:t>
            </a:r>
            <a:endParaRPr lang="en-US" altLang="ko-KR" sz="2000" dirty="0" smtClean="0"/>
          </a:p>
          <a:p>
            <a:pPr lvl="1"/>
            <a:r>
              <a:rPr lang="en-US" altLang="ko-KR" sz="1800" dirty="0"/>
              <a:t>PHY Version </a:t>
            </a:r>
            <a:r>
              <a:rPr lang="en-US" altLang="ko-KR" sz="1800" dirty="0" smtClean="0"/>
              <a:t>Identifier: indication of the version of the ELR PPDU, set to equal value with it in U-SIG field  </a:t>
            </a:r>
          </a:p>
          <a:p>
            <a:pPr lvl="1"/>
            <a:r>
              <a:rPr lang="en-US" altLang="ko-KR" sz="1800" dirty="0" smtClean="0"/>
              <a:t>UL/DL: for STA power saving </a:t>
            </a:r>
          </a:p>
          <a:p>
            <a:pPr lvl="1"/>
            <a:r>
              <a:rPr lang="en-US" altLang="ko-KR" sz="1800" dirty="0" smtClean="0"/>
              <a:t>Length information : either TXOP or the number of OFDMA symbols may be considered. </a:t>
            </a:r>
          </a:p>
          <a:p>
            <a:pPr lvl="2"/>
            <a:r>
              <a:rPr lang="en-US" altLang="ko-KR" sz="1600" dirty="0" smtClean="0"/>
              <a:t>If the TXOP is used, we can inherit the procedure of 11be/ax. For simple implementation, some related fields( e.g., </a:t>
            </a:r>
            <a:r>
              <a:rPr lang="it-IT" altLang="ko-KR" sz="1600" dirty="0"/>
              <a:t>Pre-FEC Padding </a:t>
            </a:r>
            <a:r>
              <a:rPr lang="it-IT" altLang="ko-KR" sz="1600" dirty="0" smtClean="0"/>
              <a:t>Factor, PE Disambiguity) can be fixed and omitted. </a:t>
            </a:r>
          </a:p>
          <a:p>
            <a:pPr lvl="2"/>
            <a:r>
              <a:rPr lang="it-IT" altLang="ko-KR" sz="1600" dirty="0" smtClean="0"/>
              <a:t>If the n</a:t>
            </a:r>
            <a:r>
              <a:rPr lang="en-US" altLang="ko-KR" sz="1600" dirty="0" smtClean="0"/>
              <a:t>umber </a:t>
            </a:r>
            <a:r>
              <a:rPr lang="en-US" altLang="ko-KR" sz="1600" dirty="0"/>
              <a:t>of OFDMA </a:t>
            </a:r>
            <a:r>
              <a:rPr lang="en-US" altLang="ko-KR" sz="1600" dirty="0" smtClean="0"/>
              <a:t>symbols is used, as described in [7], we can use the procedure of 11ac. </a:t>
            </a:r>
            <a:r>
              <a:rPr lang="it-IT" altLang="ko-KR" sz="1600" dirty="0" smtClean="0"/>
              <a:t> </a:t>
            </a:r>
            <a:endParaRPr lang="en-US" altLang="ko-KR" sz="1600" dirty="0" smtClean="0"/>
          </a:p>
          <a:p>
            <a:pPr lvl="1"/>
            <a:r>
              <a:rPr lang="en-US" altLang="ko-KR" sz="1800" dirty="0" smtClean="0"/>
              <a:t>LDPC </a:t>
            </a:r>
            <a:r>
              <a:rPr lang="en-US" altLang="ko-KR" sz="1800" dirty="0"/>
              <a:t>Extra </a:t>
            </a:r>
            <a:r>
              <a:rPr lang="en-US" altLang="ko-KR" sz="1800" dirty="0" smtClean="0"/>
              <a:t>Symbol/ </a:t>
            </a:r>
            <a:r>
              <a:rPr lang="en-US" altLang="ko-KR" sz="1800" dirty="0"/>
              <a:t>Segment </a:t>
            </a:r>
            <a:r>
              <a:rPr lang="en-US" altLang="ko-KR" sz="1800" dirty="0" smtClean="0"/>
              <a:t>: depending on which length information is used, it can be determined. </a:t>
            </a:r>
            <a:endParaRPr lang="en-US" altLang="ko-KR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837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ELR-SIG field for ELR </a:t>
            </a:r>
            <a:r>
              <a:rPr lang="en-US" altLang="ko-KR" dirty="0" smtClean="0"/>
              <a:t>PPDU (2/4)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Also, since ELR PPDU </a:t>
            </a:r>
            <a:r>
              <a:rPr lang="en-US" altLang="ko-KR" dirty="0" smtClean="0"/>
              <a:t>is used </a:t>
            </a:r>
            <a:r>
              <a:rPr lang="en-US" altLang="ko-KR" dirty="0"/>
              <a:t>for SU transmission, this field may be simplified based on the EHT-SIG field for EHT SU transmission. </a:t>
            </a:r>
          </a:p>
          <a:p>
            <a:pPr lvl="1"/>
            <a:r>
              <a:rPr lang="en-US" altLang="ko-KR" dirty="0"/>
              <a:t>Some parameters can be fixed or not used in ELR transmission and those subfields can be </a:t>
            </a:r>
            <a:r>
              <a:rPr lang="en-US" altLang="ko-KR" dirty="0" smtClean="0"/>
              <a:t>omitted in the ELR-SIG. </a:t>
            </a:r>
            <a:endParaRPr lang="en-US" altLang="ko-KR" dirty="0"/>
          </a:p>
          <a:p>
            <a:pPr lvl="2"/>
            <a:r>
              <a:rPr lang="en-US" altLang="ko-KR" dirty="0"/>
              <a:t>Spatial Reuse : not used</a:t>
            </a:r>
          </a:p>
          <a:p>
            <a:pPr lvl="2"/>
            <a:r>
              <a:rPr lang="en-US" altLang="ko-KR" dirty="0"/>
              <a:t>GI+LTF Size : fixed with a specific size</a:t>
            </a:r>
          </a:p>
          <a:p>
            <a:pPr lvl="2"/>
            <a:r>
              <a:rPr lang="en-US" altLang="ko-KR" dirty="0"/>
              <a:t>Number of LTF Symbols : fixed with one symbol </a:t>
            </a:r>
          </a:p>
          <a:p>
            <a:pPr lvl="2"/>
            <a:r>
              <a:rPr lang="en-US" altLang="ko-KR" kern="1200" dirty="0"/>
              <a:t>NSS : fixed with one spatial stream </a:t>
            </a:r>
          </a:p>
          <a:p>
            <a:pPr lvl="2"/>
            <a:r>
              <a:rPr lang="en-US" altLang="ko-KR" kern="1200" dirty="0" err="1" smtClean="0"/>
              <a:t>Beamformed</a:t>
            </a:r>
            <a:r>
              <a:rPr lang="en-US" altLang="ko-KR" kern="1200" dirty="0" smtClean="0"/>
              <a:t> : not used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69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ELR-SIG field for ELR PPDU </a:t>
            </a:r>
            <a:r>
              <a:rPr lang="en-US" altLang="ko-KR" dirty="0" smtClean="0"/>
              <a:t>(3/4)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kern="1200" dirty="0"/>
              <a:t>To improve the reliability of </a:t>
            </a:r>
            <a:r>
              <a:rPr lang="en-US" altLang="ko-KR" kern="1200" dirty="0" smtClean="0"/>
              <a:t>the ELR-SIG </a:t>
            </a:r>
            <a:r>
              <a:rPr lang="en-US" altLang="ko-KR" kern="1200" dirty="0"/>
              <a:t>field, we can consider the separated encoding of </a:t>
            </a:r>
            <a:r>
              <a:rPr lang="en-US" altLang="ko-KR" kern="1200" dirty="0" smtClean="0"/>
              <a:t>the ELR-SIG field per symbol.</a:t>
            </a:r>
          </a:p>
          <a:p>
            <a:pPr lvl="1"/>
            <a:r>
              <a:rPr lang="en-US" altLang="ko-KR" kern="1200" dirty="0"/>
              <a:t>As in </a:t>
            </a:r>
            <a:r>
              <a:rPr lang="en-US" altLang="ko-KR" kern="1200" dirty="0" smtClean="0"/>
              <a:t>[7], for encoding </a:t>
            </a:r>
            <a:r>
              <a:rPr lang="en-US" altLang="ko-KR" kern="1200" dirty="0"/>
              <a:t>per one OFDM symbol, each symbol of ELR-SIG includes the CRC and </a:t>
            </a:r>
            <a:r>
              <a:rPr lang="en-US" altLang="ko-KR" kern="1200" dirty="0" smtClean="0"/>
              <a:t>Tail.  </a:t>
            </a:r>
          </a:p>
          <a:p>
            <a:pPr lvl="1"/>
            <a:r>
              <a:rPr lang="en-US" altLang="ko-KR" kern="1200" dirty="0" smtClean="0"/>
              <a:t>ELR-SIG performance </a:t>
            </a:r>
          </a:p>
          <a:p>
            <a:pPr lvl="2"/>
            <a:r>
              <a:rPr lang="en-US" altLang="ko-KR" kern="1200" dirty="0"/>
              <a:t>As shown below, when we </a:t>
            </a:r>
            <a:r>
              <a:rPr lang="en-US" altLang="ko-KR" kern="1200" dirty="0" smtClean="0"/>
              <a:t>use </a:t>
            </a:r>
            <a:r>
              <a:rPr lang="en-US" altLang="ko-KR" kern="1200" dirty="0"/>
              <a:t>the </a:t>
            </a:r>
            <a:r>
              <a:rPr lang="en-US" altLang="ko-KR" kern="1200" dirty="0" smtClean="0"/>
              <a:t>individual symbol </a:t>
            </a:r>
            <a:r>
              <a:rPr lang="en-US" altLang="ko-KR" kern="1200" dirty="0"/>
              <a:t>encoding for ELR-SIG, the aggregated </a:t>
            </a:r>
            <a:r>
              <a:rPr lang="en-US" altLang="ko-KR" kern="1200" dirty="0" smtClean="0"/>
              <a:t>PER(for </a:t>
            </a:r>
            <a:r>
              <a:rPr lang="en-US" altLang="ko-KR" kern="1200" dirty="0"/>
              <a:t>assuring correct information from both </a:t>
            </a:r>
            <a:r>
              <a:rPr lang="en-US" altLang="ko-KR" kern="1200" dirty="0" smtClean="0"/>
              <a:t>symbols) </a:t>
            </a:r>
            <a:r>
              <a:rPr lang="en-US" altLang="ko-KR" kern="1200" dirty="0"/>
              <a:t>is better than the PER of </a:t>
            </a:r>
            <a:r>
              <a:rPr lang="en-US" altLang="ko-KR" kern="1200" dirty="0" smtClean="0"/>
              <a:t>the two </a:t>
            </a:r>
            <a:r>
              <a:rPr lang="en-US" altLang="ko-KR" kern="1200" dirty="0"/>
              <a:t>symbol encoding.  </a:t>
            </a:r>
            <a:endParaRPr lang="en-US" altLang="ko-KR" kern="1200" dirty="0" smtClean="0"/>
          </a:p>
          <a:p>
            <a:pPr lvl="2"/>
            <a:endParaRPr lang="en-US" altLang="ko-KR" kern="1200" dirty="0"/>
          </a:p>
          <a:p>
            <a:pPr lvl="2"/>
            <a:endParaRPr lang="en-US" altLang="ko-KR" kern="1200" dirty="0" smtClean="0"/>
          </a:p>
          <a:p>
            <a:pPr lvl="2"/>
            <a:endParaRPr lang="en-US" altLang="ko-KR" kern="1200" dirty="0"/>
          </a:p>
          <a:p>
            <a:pPr lvl="2"/>
            <a:endParaRPr lang="en-US" altLang="ko-KR" kern="1200" dirty="0" smtClean="0"/>
          </a:p>
          <a:p>
            <a:pPr lvl="2"/>
            <a:endParaRPr lang="en-US" altLang="ko-KR" kern="1200" dirty="0"/>
          </a:p>
          <a:p>
            <a:pPr lvl="2"/>
            <a:endParaRPr lang="en-US" altLang="ko-KR" kern="1200" dirty="0" smtClean="0"/>
          </a:p>
          <a:p>
            <a:pPr lvl="2"/>
            <a:endParaRPr lang="en-US" altLang="ko-KR" kern="1200" dirty="0" smtClean="0"/>
          </a:p>
          <a:p>
            <a:pPr marL="857250" lvl="2" indent="0">
              <a:buNone/>
            </a:pPr>
            <a:r>
              <a:rPr lang="en-US" altLang="ko-KR" kern="1200" dirty="0"/>
              <a:t> 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3929483"/>
            <a:ext cx="3359834" cy="252075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4754" y="3947192"/>
            <a:ext cx="3359835" cy="252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25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ELR-SIG field for ELR </a:t>
            </a:r>
            <a:r>
              <a:rPr lang="en-US" altLang="ko-KR" dirty="0" smtClean="0"/>
              <a:t>PPDU (4/4)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42900" lvl="1" indent="-342900">
              <a:buFontTx/>
              <a:buChar char="•"/>
            </a:pPr>
            <a:r>
              <a:rPr lang="en-US" altLang="ko-KR" dirty="0"/>
              <a:t>By considering </a:t>
            </a:r>
            <a:r>
              <a:rPr lang="en-US" altLang="ko-KR" dirty="0" smtClean="0"/>
              <a:t>previous slides, </a:t>
            </a:r>
            <a:r>
              <a:rPr lang="en-US" altLang="ko-KR" dirty="0"/>
              <a:t>we can design the ELR-SIG field as </a:t>
            </a:r>
            <a:r>
              <a:rPr lang="en-US" altLang="ko-KR" dirty="0" smtClean="0"/>
              <a:t>follows</a:t>
            </a:r>
          </a:p>
          <a:p>
            <a:pPr marL="685800" lvl="2" indent="-342900"/>
            <a:r>
              <a:rPr lang="en-US" altLang="ko-KR" dirty="0" smtClean="0"/>
              <a:t>ELR-SIG consists of two OFDM symbols. </a:t>
            </a:r>
          </a:p>
          <a:p>
            <a:pPr marL="685800" lvl="2" indent="-342900"/>
            <a:r>
              <a:rPr lang="en-US" altLang="ko-KR" dirty="0" smtClean="0"/>
              <a:t>Each ELR-SIG symbol includes the CRC and Tail. </a:t>
            </a:r>
          </a:p>
          <a:p>
            <a:pPr marL="685800" lvl="2" indent="-342900"/>
            <a:endParaRPr lang="en-US" altLang="ko-KR" dirty="0" smtClean="0"/>
          </a:p>
          <a:p>
            <a:pPr marL="685800" lvl="2" indent="-342900"/>
            <a:endParaRPr lang="en-US" altLang="ko-KR" dirty="0"/>
          </a:p>
          <a:p>
            <a:pPr marL="685800" lvl="2" indent="-342900"/>
            <a:endParaRPr lang="en-US" altLang="ko-KR" dirty="0" smtClean="0"/>
          </a:p>
          <a:p>
            <a:pPr marL="685800" lvl="2" indent="-342900"/>
            <a:endParaRPr lang="en-US" altLang="ko-KR" dirty="0"/>
          </a:p>
          <a:p>
            <a:pPr marL="685800" lvl="2" indent="-342900"/>
            <a:endParaRPr lang="en-US" altLang="ko-KR" dirty="0" smtClean="0"/>
          </a:p>
          <a:p>
            <a:pPr marL="685800" lvl="2" indent="-342900"/>
            <a:endParaRPr lang="en-US" altLang="ko-KR" dirty="0"/>
          </a:p>
          <a:p>
            <a:pPr marL="685800" lvl="2" indent="-342900"/>
            <a:endParaRPr lang="en-US" altLang="ko-KR" dirty="0" smtClean="0"/>
          </a:p>
          <a:p>
            <a:pPr marL="685800" lvl="2" indent="-342900"/>
            <a:endParaRPr lang="en-US" altLang="ko-KR" dirty="0" smtClean="0"/>
          </a:p>
          <a:p>
            <a:pPr marL="685800" lvl="2" indent="-342900"/>
            <a:endParaRPr lang="en-US" altLang="ko-KR" dirty="0" smtClean="0"/>
          </a:p>
          <a:p>
            <a:pPr marL="685800" lvl="2" indent="-342900"/>
            <a:endParaRPr lang="en-US" altLang="ko-KR" dirty="0" smtClean="0"/>
          </a:p>
          <a:p>
            <a:pPr marL="685800" lvl="2" indent="-342900"/>
            <a:endParaRPr lang="en-US" altLang="ko-KR" dirty="0" smtClean="0"/>
          </a:p>
          <a:p>
            <a:pPr marL="685800" lvl="2" indent="-342900"/>
            <a:endParaRPr lang="en-US" altLang="ko-KR" dirty="0" smtClean="0"/>
          </a:p>
          <a:p>
            <a:pPr marL="685800" lvl="2" indent="-342900"/>
            <a:r>
              <a:rPr lang="en-US" altLang="ko-KR" dirty="0" smtClean="0"/>
              <a:t>The MCS and Coding fields is located in the ELR-SIG symbol 1for the early receiver configuration.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2024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836637"/>
              </p:ext>
            </p:extLst>
          </p:nvPr>
        </p:nvGraphicFramePr>
        <p:xfrm>
          <a:off x="1143000" y="2667000"/>
          <a:ext cx="7086600" cy="274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7654">
                  <a:extLst>
                    <a:ext uri="{9D8B030D-6E8A-4147-A177-3AD203B41FA5}">
                      <a16:colId xmlns:a16="http://schemas.microsoft.com/office/drawing/2014/main" val="1937828381"/>
                    </a:ext>
                  </a:extLst>
                </a:gridCol>
                <a:gridCol w="1565646">
                  <a:extLst>
                    <a:ext uri="{9D8B030D-6E8A-4147-A177-3AD203B41FA5}">
                      <a16:colId xmlns:a16="http://schemas.microsoft.com/office/drawing/2014/main" val="2942059741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2152349628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1007594438"/>
                    </a:ext>
                  </a:extLst>
                </a:gridCol>
              </a:tblGrid>
              <a:tr h="180213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ELR-SIG symbol 1</a:t>
                      </a:r>
                      <a:endParaRPr lang="ko-KR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ELR-SIG symbol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4769941"/>
                  </a:ext>
                </a:extLst>
              </a:tr>
              <a:tr h="16797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Subfields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Number of bits 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Subfields</a:t>
                      </a:r>
                      <a:endParaRPr lang="ko-KR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Number of bits 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025142"/>
                  </a:ext>
                </a:extLst>
              </a:tr>
              <a:tr h="16797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PHY Version Identifier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3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STA-ID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0040356"/>
                  </a:ext>
                </a:extLst>
              </a:tr>
              <a:tr h="1679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effectLst/>
                        </a:rPr>
                        <a:t>UL/DL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098297"/>
                  </a:ext>
                </a:extLst>
              </a:tr>
              <a:tr h="1679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effectLst/>
                        </a:rPr>
                        <a:t>TXOP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1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CRC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1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69801973"/>
                  </a:ext>
                </a:extLst>
              </a:tr>
              <a:tr h="1679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effectLst/>
                        </a:rPr>
                        <a:t>LDPC extra symbol segment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Tail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495536"/>
                  </a:ext>
                </a:extLst>
              </a:tr>
              <a:tr h="1679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MCS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1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1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37369329"/>
                  </a:ext>
                </a:extLst>
              </a:tr>
              <a:tr h="1679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Coding 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latinLnBrk="1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1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63566086"/>
                  </a:ext>
                </a:extLst>
              </a:tr>
              <a:tr h="167973">
                <a:tc>
                  <a:txBody>
                    <a:bodyPr/>
                    <a:lstStyle/>
                    <a:p>
                      <a:pPr marL="0" marR="0" algn="ctr" defTabSz="914400" rtl="0" eaLnBrk="1" latinLnBrk="1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CRC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1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2339790"/>
                  </a:ext>
                </a:extLst>
              </a:tr>
              <a:tr h="1679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Tail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22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53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380246</TotalTime>
  <Words>2200</Words>
  <Application>Microsoft Office PowerPoint</Application>
  <PresentationFormat>화면 슬라이드 쇼(4:3)</PresentationFormat>
  <Paragraphs>402</Paragraphs>
  <Slides>22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8" baseType="lpstr">
      <vt:lpstr>굴림</vt:lpstr>
      <vt:lpstr>Malgun Gothic</vt:lpstr>
      <vt:lpstr>Malgun Gothic</vt:lpstr>
      <vt:lpstr>Arial</vt:lpstr>
      <vt:lpstr>Times New Roman</vt:lpstr>
      <vt:lpstr>802-11-Submission</vt:lpstr>
      <vt:lpstr>ELR PPDU follow up </vt:lpstr>
      <vt:lpstr>Introduction </vt:lpstr>
      <vt:lpstr>Recap. </vt:lpstr>
      <vt:lpstr>U-SIG field for ELR PPDU(1/2)</vt:lpstr>
      <vt:lpstr>U-SIG field for ELR PPDU(2/2)</vt:lpstr>
      <vt:lpstr>ELR-SIG field for ELR PPDU (1/4)</vt:lpstr>
      <vt:lpstr>ELR-SIG field for ELR PPDU (2/4)</vt:lpstr>
      <vt:lpstr>ELR-SIG field for ELR PPDU (3/4)</vt:lpstr>
      <vt:lpstr>ELR-SIG field for ELR PPDU (4/4)</vt:lpstr>
      <vt:lpstr>PAPR reduction (1/3) </vt:lpstr>
      <vt:lpstr>PAPR reduction (2/3) </vt:lpstr>
      <vt:lpstr>PAPR reduction (3/3) </vt:lpstr>
      <vt:lpstr>Summary </vt:lpstr>
      <vt:lpstr>Straw poll 1 </vt:lpstr>
      <vt:lpstr>Straw poll 2</vt:lpstr>
      <vt:lpstr>Straw poll 3 </vt:lpstr>
      <vt:lpstr>Straw poll 4 </vt:lpstr>
      <vt:lpstr>Straw poll 5</vt:lpstr>
      <vt:lpstr>Reference</vt:lpstr>
      <vt:lpstr>Appendix 1 </vt:lpstr>
      <vt:lpstr>Appendix 2</vt:lpstr>
      <vt:lpstr>Appendix 3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Dongguk Lim/IoT Connectivity Standard Task(dongguk.lim@lge.com)</cp:lastModifiedBy>
  <cp:revision>5978</cp:revision>
  <cp:lastPrinted>2017-07-07T02:11:09Z</cp:lastPrinted>
  <dcterms:created xsi:type="dcterms:W3CDTF">2007-05-21T21:00:37Z</dcterms:created>
  <dcterms:modified xsi:type="dcterms:W3CDTF">2024-11-11T00:47:55Z</dcterms:modified>
</cp:coreProperties>
</file>