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3" r:id="rId2"/>
    <p:sldId id="1298" r:id="rId3"/>
    <p:sldId id="1304" r:id="rId4"/>
    <p:sldId id="1305" r:id="rId5"/>
    <p:sldId id="1306" r:id="rId6"/>
    <p:sldId id="1300" r:id="rId7"/>
    <p:sldId id="1319" r:id="rId8"/>
    <p:sldId id="1318" r:id="rId9"/>
    <p:sldId id="1328" r:id="rId10"/>
    <p:sldId id="1329" r:id="rId11"/>
    <p:sldId id="1301" r:id="rId12"/>
    <p:sldId id="1311" r:id="rId13"/>
    <p:sldId id="1331" r:id="rId14"/>
    <p:sldId id="1313" r:id="rId15"/>
    <p:sldId id="1312" r:id="rId16"/>
    <p:sldId id="1332" r:id="rId17"/>
    <p:sldId id="1330" r:id="rId18"/>
    <p:sldId id="1325" r:id="rId19"/>
    <p:sldId id="1327" r:id="rId20"/>
    <p:sldId id="1333" r:id="rId21"/>
    <p:sldId id="1316" r:id="rId22"/>
    <p:sldId id="1317" r:id="rId23"/>
    <p:sldId id="1303" r:id="rId2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802.11-24/1753r1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Signaling for DRU in Trigger Frame</a:t>
            </a:r>
            <a:b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96125"/>
              </p:ext>
            </p:extLst>
          </p:nvPr>
        </p:nvGraphicFramePr>
        <p:xfrm>
          <a:off x="762000" y="2895600"/>
          <a:ext cx="7620000" cy="28955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30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4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3904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can choose or combine the ways shown in the previous slide to enable DBW indication in the User Info field</a:t>
            </a:r>
          </a:p>
          <a:p>
            <a:r>
              <a:rPr lang="en-US" altLang="ko-KR" sz="2000" dirty="0" smtClean="0"/>
              <a:t>The </a:t>
            </a:r>
            <a:r>
              <a:rPr lang="en-US" altLang="ko-KR" sz="2000" dirty="0"/>
              <a:t>following figures show </a:t>
            </a:r>
            <a:r>
              <a:rPr lang="en-US" altLang="ko-KR" sz="2000" dirty="0" smtClean="0"/>
              <a:t>an example of the </a:t>
            </a:r>
            <a:r>
              <a:rPr lang="en-US" altLang="ko-KR" sz="2000" dirty="0"/>
              <a:t>User Info </a:t>
            </a:r>
            <a:r>
              <a:rPr lang="en-US" altLang="ko-KR" sz="2000" dirty="0" smtClean="0"/>
              <a:t>field when assuming to reduce one bit of </a:t>
            </a:r>
            <a:r>
              <a:rPr lang="en-US" altLang="ko-KR" sz="2000" dirty="0"/>
              <a:t>the UL Receive Power </a:t>
            </a:r>
            <a:r>
              <a:rPr lang="en-US" altLang="ko-KR" sz="2000" dirty="0" smtClean="0"/>
              <a:t>subfield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no </a:t>
            </a:r>
            <a:r>
              <a:rPr lang="en-US" altLang="ko-KR" sz="2000" dirty="0"/>
              <a:t>2x LDPC </a:t>
            </a:r>
            <a:r>
              <a:rPr lang="en-US" altLang="ko-KR" sz="2000" dirty="0" smtClean="0"/>
              <a:t>indication</a:t>
            </a:r>
          </a:p>
          <a:p>
            <a:pPr lvl="1"/>
            <a:r>
              <a:rPr lang="en-US" altLang="ko-KR" sz="1800" dirty="0" smtClean="0"/>
              <a:t>When UEQM is off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2400" dirty="0"/>
          </a:p>
          <a:p>
            <a:pPr lvl="1"/>
            <a:r>
              <a:rPr lang="en-US" altLang="ko-KR" sz="1800" dirty="0" smtClean="0"/>
              <a:t>When UEQM is on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77794" y="6186001"/>
            <a:ext cx="64422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The same bit index is used for NSS indication and UEQM pattern indication</a:t>
            </a:r>
            <a:endParaRPr lang="ko-KR" altLang="en-US" sz="140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431" y="3727220"/>
            <a:ext cx="5787811" cy="108176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431" y="5114533"/>
            <a:ext cx="5787811" cy="102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4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the detailed design for the RRU/DRU </a:t>
            </a:r>
            <a:r>
              <a:rPr lang="en-US" altLang="ko-KR" sz="2000" dirty="0"/>
              <a:t>Flag subfield</a:t>
            </a:r>
            <a:r>
              <a:rPr lang="en-US" altLang="ko-KR" sz="2000" dirty="0" smtClean="0"/>
              <a:t> considering various bandwidths and the 80 MHz hybrid PPDU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We have also </a:t>
            </a:r>
            <a:r>
              <a:rPr lang="en-US" altLang="ko-KR" sz="2000" dirty="0" smtClean="0"/>
              <a:t>investigated if there </a:t>
            </a:r>
            <a:r>
              <a:rPr lang="en-US" altLang="ko-KR" sz="2000" dirty="0"/>
              <a:t>is a room for DBW indication in the User Info field</a:t>
            </a:r>
            <a:endParaRPr lang="ko-KR" altLang="en-US" sz="2000" dirty="0"/>
          </a:p>
          <a:p>
            <a:pPr lvl="1"/>
            <a:r>
              <a:rPr lang="en-US" altLang="ko-KR" sz="1800" dirty="0" smtClean="0"/>
              <a:t>We have analyzed the required additional signaling bits for new UHR features and available bits in the User Info field</a:t>
            </a:r>
          </a:p>
          <a:p>
            <a:pPr lvl="1"/>
            <a:r>
              <a:rPr lang="en-US" altLang="ko-KR" sz="1800" dirty="0" smtClean="0"/>
              <a:t>Several ways to enable DBW indication in the User Info field have been also discussed 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50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Subfields to indicate RU types and DBW are defined in the common part (i.e., the Common </a:t>
            </a:r>
            <a:r>
              <a:rPr lang="en-US" altLang="ko-KR" sz="1800" dirty="0"/>
              <a:t>Info field or the Special User Info </a:t>
            </a:r>
            <a:r>
              <a:rPr lang="en-US" altLang="ko-KR" sz="1800" dirty="0" smtClean="0"/>
              <a:t>field) and the User Info field, respectively, of the Trigger frame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39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err="1" smtClean="0"/>
              <a:t>TGbn</a:t>
            </a:r>
            <a:r>
              <a:rPr lang="en-US" altLang="ko-KR" sz="1800" dirty="0" smtClean="0"/>
              <a:t> supports an 80 </a:t>
            </a:r>
            <a:r>
              <a:rPr lang="en-US" altLang="ko-KR" sz="1800" dirty="0"/>
              <a:t>MHz hybrid PPDU </a:t>
            </a:r>
            <a:r>
              <a:rPr lang="en-US" altLang="ko-KR" sz="1800" dirty="0" smtClean="0"/>
              <a:t>where DRU is used in one 40 MHz channel and RRU is used in the other 40 MHz channel</a:t>
            </a:r>
          </a:p>
          <a:p>
            <a:pPr lvl="2"/>
            <a:r>
              <a:rPr lang="en-US" altLang="ko-KR" sz="1600" dirty="0" smtClean="0"/>
              <a:t>There is </a:t>
            </a:r>
            <a:r>
              <a:rPr lang="en-US" altLang="ko-KR" sz="1600" dirty="0"/>
              <a:t>no mix of DRU and RRU within a 40 MHz channel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4-bit bitmap is defined in </a:t>
            </a:r>
            <a:r>
              <a:rPr lang="en-US" altLang="ko-KR" sz="1800" dirty="0"/>
              <a:t>the Common Info field or the Special User Info </a:t>
            </a:r>
            <a:r>
              <a:rPr lang="en-US" altLang="ko-KR" sz="1800" dirty="0" smtClean="0"/>
              <a:t>field of the Trigger frame to indicate RU types in a TB PPDU</a:t>
            </a:r>
            <a:endParaRPr lang="en-US" altLang="ko-KR" sz="1800" dirty="0"/>
          </a:p>
          <a:p>
            <a:pPr lvl="2"/>
            <a:r>
              <a:rPr lang="en-US" altLang="ko-KR" sz="1600" dirty="0"/>
              <a:t>For a 320 MHz TB PPDU, </a:t>
            </a:r>
            <a:r>
              <a:rPr lang="en-US" altLang="ko-KR" sz="1600" dirty="0" smtClean="0"/>
              <a:t>four </a:t>
            </a:r>
            <a:r>
              <a:rPr lang="en-US" altLang="ko-KR" sz="1600" dirty="0"/>
              <a:t>bits are mapped to 80 MHz channels in ascending </a:t>
            </a:r>
            <a:r>
              <a:rPr lang="en-US" altLang="ko-KR" sz="1600" dirty="0" smtClean="0"/>
              <a:t>order and indicate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corresponding 80 MHz channels</a:t>
            </a:r>
          </a:p>
          <a:p>
            <a:pPr lvl="2"/>
            <a:r>
              <a:rPr lang="en-US" altLang="ko-KR" sz="1600" dirty="0"/>
              <a:t>For a 160 MHz TB PPDU, the first two bits are mapped to 80 MHz channels in ascending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indicate whether DRU or RRU is used in the corresponding 80 MHz </a:t>
            </a:r>
            <a:r>
              <a:rPr lang="en-US" altLang="ko-KR" sz="1600" dirty="0" smtClean="0"/>
              <a:t>channels and the other bits are reserved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an 80 </a:t>
            </a:r>
            <a:r>
              <a:rPr lang="en-US" altLang="ko-KR" sz="1600" dirty="0"/>
              <a:t>MHz TB PPDU, the first two bits are mapped to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 channels in ascending order and indicate whether DRU or RRU is used in the corresponding </a:t>
            </a:r>
            <a:r>
              <a:rPr lang="en-US" altLang="ko-KR" sz="1600" dirty="0" smtClean="0"/>
              <a:t>40 </a:t>
            </a:r>
            <a:r>
              <a:rPr lang="en-US" altLang="ko-KR" sz="1600" dirty="0"/>
              <a:t>MHz channels and the other bits are reserved</a:t>
            </a:r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a 20 / 40 </a:t>
            </a:r>
            <a:r>
              <a:rPr lang="en-US" altLang="ko-KR" sz="1600" dirty="0" smtClean="0"/>
              <a:t>MHz </a:t>
            </a:r>
            <a:r>
              <a:rPr lang="en-US" altLang="ko-KR" sz="1600" dirty="0"/>
              <a:t>TB PPDU, the first </a:t>
            </a:r>
            <a:r>
              <a:rPr lang="en-US" altLang="ko-KR" sz="1600" dirty="0" smtClean="0"/>
              <a:t>bit </a:t>
            </a:r>
            <a:r>
              <a:rPr lang="en-US" altLang="ko-KR" sz="1600" dirty="0"/>
              <a:t>is mapped to the entire bandwidth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indicates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TB PPDU and </a:t>
            </a:r>
            <a:r>
              <a:rPr lang="en-US" altLang="ko-KR" sz="1600" dirty="0"/>
              <a:t>the other bits </a:t>
            </a:r>
            <a:r>
              <a:rPr lang="en-US" altLang="ko-KR" sz="1600" dirty="0" smtClean="0"/>
              <a:t>are reserved</a:t>
            </a:r>
            <a:endParaRPr lang="en-US" altLang="ko-KR" sz="1600" dirty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#3-1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4-bit bitmap indexed by the 80 MHz frequency </a:t>
            </a:r>
            <a:r>
              <a:rPr lang="en-US" altLang="ko-KR" sz="1800" dirty="0" err="1" smtClean="0"/>
              <a:t>subblocks</a:t>
            </a:r>
            <a:r>
              <a:rPr lang="en-US" altLang="ko-KR" sz="1800" dirty="0" smtClean="0"/>
              <a:t> in ascending </a:t>
            </a:r>
            <a:r>
              <a:rPr lang="en-US" altLang="ko-KR" sz="1800" dirty="0"/>
              <a:t>order with the LSB indicating the lowest 80 MHz frequency </a:t>
            </a:r>
            <a:r>
              <a:rPr lang="en-US" altLang="ko-KR" sz="1800" dirty="0" err="1" smtClean="0"/>
              <a:t>subblock</a:t>
            </a:r>
            <a:r>
              <a:rPr lang="en-US" altLang="ko-KR" sz="1800" dirty="0" smtClean="0"/>
              <a:t> is defined in </a:t>
            </a:r>
            <a:r>
              <a:rPr lang="en-US" altLang="ko-KR" sz="1800" dirty="0"/>
              <a:t>the Common Info </a:t>
            </a:r>
            <a:r>
              <a:rPr lang="en-US" altLang="ko-KR" sz="1800" dirty="0" smtClean="0"/>
              <a:t>field (B56-B59) of the Trigger frame to indicate RU types in a TB PPDU as follows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For </a:t>
            </a:r>
            <a:r>
              <a:rPr lang="en-US" altLang="ko-KR" sz="1600" dirty="0"/>
              <a:t>a 320 MHz TB PPDU, B56-B59 </a:t>
            </a:r>
            <a:r>
              <a:rPr lang="en-US" altLang="ko-KR" sz="1600" dirty="0" smtClean="0"/>
              <a:t>indicate </a:t>
            </a:r>
            <a:r>
              <a:rPr lang="en-US" altLang="ko-KR" sz="1600" dirty="0"/>
              <a:t>whether DRU or RRU is </a:t>
            </a:r>
            <a:r>
              <a:rPr lang="en-US" altLang="ko-KR" sz="1600" dirty="0" smtClean="0"/>
              <a:t>used in the corresponding 80 MHz frequency </a:t>
            </a:r>
            <a:r>
              <a:rPr lang="en-US" altLang="ko-KR" sz="1600" dirty="0" err="1" smtClean="0"/>
              <a:t>subblocks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For a 160 MHz TB PPDU, </a:t>
            </a:r>
            <a:r>
              <a:rPr lang="en-US" altLang="ko-KR" sz="1600" dirty="0" smtClean="0"/>
              <a:t>B56 and B57 indicate </a:t>
            </a:r>
            <a:r>
              <a:rPr lang="en-US" altLang="ko-KR" sz="1600" dirty="0"/>
              <a:t>whether DRU or RRU is used in the corresponding 80 MHz frequency </a:t>
            </a:r>
            <a:r>
              <a:rPr lang="en-US" altLang="ko-KR" sz="1600" dirty="0" err="1"/>
              <a:t>subblocks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and B58 and B59 are reserved</a:t>
            </a:r>
          </a:p>
          <a:p>
            <a:pPr lvl="2"/>
            <a:r>
              <a:rPr lang="en-US" altLang="ko-KR" sz="1600" dirty="0"/>
              <a:t>For a 20 / 40 / 80 MHz TB PPDU, </a:t>
            </a:r>
            <a:r>
              <a:rPr lang="en-US" altLang="ko-KR" sz="1600" dirty="0" smtClean="0"/>
              <a:t>B56 indicates </a:t>
            </a:r>
            <a:r>
              <a:rPr lang="en-US" altLang="ko-KR" sz="1600" dirty="0"/>
              <a:t>whether DRU or </a:t>
            </a:r>
            <a:r>
              <a:rPr lang="en-US" altLang="ko-KR" sz="1600" dirty="0" smtClean="0"/>
              <a:t>RRU is used in the whole bandwidth and B57-B59 are reserved</a:t>
            </a:r>
          </a:p>
          <a:p>
            <a:pPr lvl="2"/>
            <a:r>
              <a:rPr lang="en-US" altLang="ko-KR" sz="1600" dirty="0" smtClean="0"/>
              <a:t>0 and 1 indicate DRU and RRU, respectively</a:t>
            </a:r>
          </a:p>
          <a:p>
            <a:pPr lvl="2"/>
            <a:r>
              <a:rPr lang="en-US" altLang="ko-KR" sz="1600" dirty="0" smtClean="0"/>
              <a:t>Reserved bits are set to all 1s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9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UEQM is supported for a DRU transmission</a:t>
            </a:r>
          </a:p>
          <a:p>
            <a:pPr lvl="2"/>
            <a:r>
              <a:rPr lang="en-US" altLang="ko-KR" dirty="0" smtClean="0"/>
              <a:t>1-bit subfield to indicate whether UEQM is applied or not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9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/>
              <a:t>When UEQM is </a:t>
            </a:r>
            <a:r>
              <a:rPr lang="en-US" altLang="ko-KR" dirty="0" smtClean="0"/>
              <a:t>off, </a:t>
            </a:r>
            <a:r>
              <a:rPr lang="en-US" altLang="ko-KR" dirty="0"/>
              <a:t>1-bit </a:t>
            </a:r>
            <a:r>
              <a:rPr lang="en-US" altLang="ko-KR" dirty="0" smtClean="0"/>
              <a:t>subfield to indicate NSS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When UEQM is on, 1-bit subfield to indicate UEQM pattern 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0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The same bit index is used for NSS indication and UEQM pattern indication when UEQM is off and on, respectively</a:t>
            </a:r>
            <a:r>
              <a:rPr lang="en-US" altLang="ko-KR" dirty="0"/>
              <a:t>, in the UHR variant User Info field of the Trigger 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9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discussed a common indication based DRU signaling method in the Trigger frame</a:t>
            </a:r>
          </a:p>
          <a:p>
            <a:pPr lvl="1"/>
            <a:r>
              <a:rPr lang="en-US" altLang="ko-KR" sz="1800" dirty="0" smtClean="0"/>
              <a:t>We introduced two subfields, </a:t>
            </a:r>
            <a:r>
              <a:rPr lang="en-US" altLang="ko-KR" sz="1800" dirty="0"/>
              <a:t>RRU/DRU Flag </a:t>
            </a:r>
            <a:r>
              <a:rPr lang="en-US" altLang="ko-KR" sz="1800" dirty="0" smtClean="0"/>
              <a:t>subfield and </a:t>
            </a:r>
            <a:r>
              <a:rPr lang="en-US" altLang="ko-KR" sz="1800" dirty="0"/>
              <a:t>DBW Mode </a:t>
            </a:r>
            <a:r>
              <a:rPr lang="en-US" altLang="ko-KR" sz="1800" dirty="0" smtClean="0"/>
              <a:t>subfield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more details about the RRU/DRU Flag subfield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addition, we check on if there is enough room for DBW indication in the User Info field and discuss how to enable it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8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dirty="0" smtClean="0"/>
              <a:t>3-bit subfield to indicate </a:t>
            </a:r>
            <a:r>
              <a:rPr lang="en-US" altLang="ko-KR" dirty="0"/>
              <a:t>a CSD value applied to the UHR-STF in the TB PPDU </a:t>
            </a:r>
            <a:r>
              <a:rPr lang="en-US" altLang="ko-KR" dirty="0" smtClean="0"/>
              <a:t>is defined in</a:t>
            </a:r>
            <a:r>
              <a:rPr lang="en-US" altLang="ko-KR" dirty="0"/>
              <a:t> the UHR variant User Info </a:t>
            </a:r>
            <a:r>
              <a:rPr lang="en-US" altLang="ko-KR" dirty="0" smtClean="0"/>
              <a:t>field </a:t>
            </a:r>
            <a:r>
              <a:rPr lang="en-US" altLang="ko-KR" dirty="0"/>
              <a:t>of the Trigger </a:t>
            </a:r>
            <a:r>
              <a:rPr lang="en-US" altLang="ko-KR" dirty="0" smtClean="0"/>
              <a:t>frame for a DRU transmission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39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9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There is no 2x LDPC indication for a DRU transmission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#10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the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BCC is not supported for a DRU transmission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</a:t>
            </a:r>
            <a:r>
              <a:rPr lang="en-US" altLang="ko-KR" sz="2000" dirty="0"/>
              <a:t>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5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/>
              <a:t>[1] 11-24-1471-00-00bn-signaling-for-dru-in-trigger-frame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[2] 11-24-1489-00-00bn-signaling-for-dru-transmission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3] 11-24-0400-00-00bn-hybrid-ppdu-and-distribution-bandwidth-for-dru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4] </a:t>
            </a:r>
            <a:r>
              <a:rPr lang="en-US" altLang="ko-KR" sz="1800" dirty="0" smtClean="0"/>
              <a:t>11-24-1172-01-00bn-csd-indication-design</a:t>
            </a:r>
          </a:p>
          <a:p>
            <a:pPr marL="0" indent="0">
              <a:buNone/>
            </a:pPr>
            <a:r>
              <a:rPr lang="en-US" altLang="ko-KR" sz="1800" dirty="0"/>
              <a:t>[5] 11-24-1507-00-00bn-uhr-trigger-frame-design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7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RRU/DRU Flag subfield can be basically defined in the Common Info field or the Special User Info field</a:t>
            </a:r>
          </a:p>
          <a:p>
            <a:pPr lvl="1"/>
            <a:r>
              <a:rPr lang="en-US" altLang="ko-KR" sz="1800" dirty="0" smtClean="0"/>
              <a:t>4-bit bitmap can be used as shown in [1][2]</a:t>
            </a:r>
          </a:p>
          <a:p>
            <a:pPr lvl="2"/>
            <a:r>
              <a:rPr lang="en-US" altLang="ko-KR" sz="1600" dirty="0" smtClean="0"/>
              <a:t>Each bit is mapped to a 80 MHz channel and indicates whether DRU or RRU is used in the corresponding channel</a:t>
            </a:r>
          </a:p>
          <a:p>
            <a:pPr lvl="1"/>
            <a:r>
              <a:rPr lang="en-US" altLang="ko-KR" sz="1800" dirty="0" smtClean="0"/>
              <a:t>For example, we can use B56 to B59 in the Common Info field</a:t>
            </a:r>
          </a:p>
          <a:p>
            <a:pPr lvl="2"/>
            <a:r>
              <a:rPr lang="en-US" altLang="ko-KR" sz="1600" dirty="0" smtClean="0"/>
              <a:t>Default value for each bit is 1, and thus, 0 and 1 can be used to indicate DRU and RRU, respectively</a:t>
            </a:r>
          </a:p>
          <a:p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a 320 MHz TB PPDU, we can apply </a:t>
            </a:r>
            <a:r>
              <a:rPr lang="en-US" altLang="ko-KR" sz="2000" dirty="0" smtClean="0"/>
              <a:t>the above approach </a:t>
            </a:r>
            <a:r>
              <a:rPr lang="en-US" altLang="ko-KR" sz="2000" dirty="0"/>
              <a:t>directly</a:t>
            </a:r>
          </a:p>
          <a:p>
            <a:pPr lvl="1"/>
            <a:r>
              <a:rPr lang="en-US" altLang="ko-KR" sz="1800" dirty="0" smtClean="0"/>
              <a:t>Four bits are mapped to 80 MHz channels in ascending order and indicate the RU types used in the corresponding channels</a:t>
            </a:r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868723"/>
            <a:ext cx="3048000" cy="135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54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a 160 MHz TB PPDU, the first two bits can be used for the indication and the other two bits can be reserved or used for other purpose</a:t>
            </a:r>
          </a:p>
          <a:p>
            <a:pPr lvl="1"/>
            <a:r>
              <a:rPr lang="en-US" altLang="ko-KR" sz="1800" dirty="0" smtClean="0"/>
              <a:t>The first two bits are </a:t>
            </a:r>
            <a:r>
              <a:rPr lang="en-US" altLang="ko-KR" sz="1800" dirty="0"/>
              <a:t>mapped to 80 MHz channels in ascending </a:t>
            </a:r>
            <a:r>
              <a:rPr lang="en-US" altLang="ko-KR" sz="1800" dirty="0" smtClean="0"/>
              <a:t>order and indicate the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types used </a:t>
            </a:r>
            <a:r>
              <a:rPr lang="en-US" altLang="ko-KR" sz="1800" dirty="0"/>
              <a:t>in the corresponding </a:t>
            </a:r>
            <a:r>
              <a:rPr lang="en-US" altLang="ko-KR" sz="1800" dirty="0" smtClean="0"/>
              <a:t>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For a 20 / 40 / 80 </a:t>
            </a:r>
            <a:r>
              <a:rPr lang="en-US" altLang="ko-KR" sz="2000" dirty="0"/>
              <a:t>MHz TB PPDU,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first </a:t>
            </a:r>
            <a:r>
              <a:rPr lang="en-US" altLang="ko-KR" sz="2000" dirty="0" smtClean="0"/>
              <a:t>bit can be used for the indication and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other three </a:t>
            </a:r>
            <a:r>
              <a:rPr lang="en-US" altLang="ko-KR" sz="2000" dirty="0"/>
              <a:t>bits can be </a:t>
            </a:r>
            <a:r>
              <a:rPr lang="en-US" altLang="ko-KR" sz="2000" dirty="0" smtClean="0"/>
              <a:t>reserved </a:t>
            </a:r>
            <a:r>
              <a:rPr lang="en-US" altLang="ko-KR" sz="2000" dirty="0"/>
              <a:t>or used for other </a:t>
            </a:r>
            <a:r>
              <a:rPr lang="en-US" altLang="ko-KR" sz="2000" dirty="0" smtClean="0"/>
              <a:t>purpose</a:t>
            </a:r>
          </a:p>
          <a:p>
            <a:pPr lvl="1"/>
            <a:r>
              <a:rPr lang="en-US" altLang="ko-KR" sz="1800" dirty="0" smtClean="0"/>
              <a:t>The first bit is mapped to the entire bandwidth, i.e., 20 / 40 / 80 MHz channel for 20 / 40 / 80 MHz TB PPDU, respectively, and indicates </a:t>
            </a:r>
            <a:r>
              <a:rPr lang="en-US" altLang="ko-KR" sz="1800" dirty="0"/>
              <a:t>the RU type used in </a:t>
            </a:r>
            <a:r>
              <a:rPr lang="en-US" altLang="ko-KR" sz="1800" dirty="0" smtClean="0"/>
              <a:t>the TB PPDU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we adopt an 80 MHz hybrid PPDU, we need to make an exception of the 4-bit bitmap for the RRU/DRU Flag subfield in the Trigger frame which solicits an 80 MHz TB PPDU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4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RRU/DRU Flag </a:t>
            </a:r>
            <a:r>
              <a:rPr lang="en-US" altLang="ko-KR" dirty="0" smtClean="0"/>
              <a:t>subfield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an 80 MHz hybrid PPDU was proposed</a:t>
            </a:r>
          </a:p>
          <a:p>
            <a:pPr lvl="1"/>
            <a:r>
              <a:rPr lang="en-US" altLang="ko-KR" sz="1800" dirty="0" smtClean="0"/>
              <a:t>Either DRU or RRU is used in each 40 MHz, i.e., there is no mix of DRU and RRU within a 40 MHz channel</a:t>
            </a:r>
          </a:p>
          <a:p>
            <a:pPr lvl="1"/>
            <a:r>
              <a:rPr lang="en-US" altLang="ko-KR" sz="1800" dirty="0" smtClean="0"/>
              <a:t>The rationale behind proposing the 80 MHz hybrid PPDU is as follows</a:t>
            </a:r>
          </a:p>
          <a:p>
            <a:pPr lvl="2"/>
            <a:r>
              <a:rPr lang="en-US" altLang="ko-KR" sz="1600" dirty="0"/>
              <a:t>80 MHz is </a:t>
            </a:r>
            <a:r>
              <a:rPr lang="en-US" altLang="ko-KR" sz="1600" dirty="0" smtClean="0"/>
              <a:t>the maximum mandatory bandwidth for non-AP STAs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it is widely </a:t>
            </a:r>
            <a:r>
              <a:rPr lang="en-US" altLang="ko-KR" sz="1600" dirty="0"/>
              <a:t>used for a PPDU transmission</a:t>
            </a:r>
          </a:p>
          <a:p>
            <a:pPr lvl="2"/>
            <a:r>
              <a:rPr lang="en-US" altLang="ko-KR" sz="1600" dirty="0"/>
              <a:t>If the 80 MHz hybrid PPDU is not supported, we cannot support DRU incapable STAs or cannot </a:t>
            </a:r>
            <a:r>
              <a:rPr lang="en-US" altLang="ko-KR" sz="1600" dirty="0" smtClean="0"/>
              <a:t>benefit </a:t>
            </a:r>
            <a:r>
              <a:rPr lang="en-US" altLang="ko-KR" sz="1600" dirty="0"/>
              <a:t>from DRU since DRU and RRU are not applicable to an 80 MHz transmission </a:t>
            </a:r>
            <a:r>
              <a:rPr lang="en-US" altLang="ko-KR" sz="1600" dirty="0" smtClean="0"/>
              <a:t>simultaneously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Considering the hybrid PPDU, for an 80 MHz TB PPDU, the first two bits can be used for the indication and the </a:t>
            </a:r>
            <a:r>
              <a:rPr lang="en-US" altLang="ko-KR" sz="2000" dirty="0"/>
              <a:t>other </a:t>
            </a:r>
            <a:r>
              <a:rPr lang="en-US" altLang="ko-KR" sz="2000" dirty="0" smtClean="0"/>
              <a:t>two bits </a:t>
            </a:r>
            <a:r>
              <a:rPr lang="en-US" altLang="ko-KR" sz="2000" dirty="0"/>
              <a:t>can be </a:t>
            </a:r>
            <a:r>
              <a:rPr lang="en-US" altLang="ko-KR" sz="2000" dirty="0" smtClean="0"/>
              <a:t>reserved </a:t>
            </a:r>
            <a:r>
              <a:rPr lang="en-US" altLang="ko-KR" sz="2000" dirty="0"/>
              <a:t>or used for other </a:t>
            </a:r>
            <a:r>
              <a:rPr lang="en-US" altLang="ko-KR" sz="2000" dirty="0" smtClean="0"/>
              <a:t>purpose</a:t>
            </a:r>
          </a:p>
          <a:p>
            <a:pPr lvl="1"/>
            <a:r>
              <a:rPr lang="en-US" altLang="ko-KR" sz="1800" dirty="0" smtClean="0"/>
              <a:t>The first two bits are mapped </a:t>
            </a:r>
            <a:r>
              <a:rPr lang="en-US" altLang="ko-KR" sz="1800" dirty="0"/>
              <a:t>to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channels in ascending order and indicate the RU types used </a:t>
            </a:r>
            <a:r>
              <a:rPr lang="en-US" altLang="ko-KR" sz="1800" dirty="0"/>
              <a:t>in the corresponding </a:t>
            </a:r>
            <a:r>
              <a:rPr lang="en-US" altLang="ko-KR" sz="1800" dirty="0" smtClean="0"/>
              <a:t>channels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26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DBW Indication in User Info Field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would like to check on if DBW indication is possible in the User Info field</a:t>
            </a:r>
          </a:p>
          <a:p>
            <a:pPr lvl="1"/>
            <a:r>
              <a:rPr lang="en-US" altLang="ko-KR" sz="1800" dirty="0" smtClean="0"/>
              <a:t>To this end, we take into account signaling for various features which need to be indicated and </a:t>
            </a:r>
            <a:r>
              <a:rPr lang="en-US" altLang="ko-KR" sz="1800" dirty="0"/>
              <a:t>available bits in the User Info </a:t>
            </a:r>
            <a:r>
              <a:rPr lang="en-US" altLang="ko-KR" sz="1800" dirty="0" smtClean="0"/>
              <a:t>field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UHR variant User Info field can be defined based on the EHT variant User Info field</a:t>
            </a:r>
          </a:p>
          <a:p>
            <a:pPr lvl="1"/>
            <a:r>
              <a:rPr lang="en-US" altLang="ko-KR" sz="1800" dirty="0" smtClean="0"/>
              <a:t>Given the </a:t>
            </a:r>
            <a:r>
              <a:rPr lang="en-US" altLang="ko-KR" sz="1800" dirty="0"/>
              <a:t>features supported in </a:t>
            </a:r>
            <a:r>
              <a:rPr lang="en-US" altLang="ko-KR" sz="1800" dirty="0" smtClean="0"/>
              <a:t>UHR</a:t>
            </a:r>
            <a:r>
              <a:rPr lang="en-US" altLang="ko-KR" sz="1800" dirty="0"/>
              <a:t>, the EHT variant User Info </a:t>
            </a:r>
            <a:r>
              <a:rPr lang="en-US" altLang="ko-KR" sz="1800" dirty="0" smtClean="0"/>
              <a:t>field</a:t>
            </a:r>
            <a:r>
              <a:rPr lang="ko-KR" altLang="en-US" sz="1800" dirty="0"/>
              <a:t> </a:t>
            </a:r>
            <a:r>
              <a:rPr lang="en-US" altLang="ko-KR" sz="1800" dirty="0" smtClean="0"/>
              <a:t>can be modified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pic>
        <p:nvPicPr>
          <p:cNvPr id="1026" name="그림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160" y="4724400"/>
            <a:ext cx="522967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0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Additional required signaling bits for DRU and other new features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DBW: 2 bits</a:t>
            </a:r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last two bits of SS Allocation </a:t>
            </a:r>
            <a:r>
              <a:rPr lang="en-US" altLang="ko-KR" sz="1400" dirty="0" smtClean="0"/>
              <a:t>subfield can be used as proposed in [2]</a:t>
            </a:r>
          </a:p>
          <a:p>
            <a:pPr lvl="1"/>
            <a:r>
              <a:rPr lang="en-US" altLang="ko-KR" sz="1600" dirty="0" smtClean="0"/>
              <a:t>NSS: </a:t>
            </a:r>
            <a:r>
              <a:rPr lang="en-US" altLang="ko-KR" sz="1600" dirty="0"/>
              <a:t>1 bit</a:t>
            </a:r>
          </a:p>
          <a:p>
            <a:pPr lvl="2"/>
            <a:r>
              <a:rPr lang="en-US" altLang="ko-KR" sz="1400" dirty="0"/>
              <a:t>The group approved to support up to 2 SS and not to support MU-MIMO for DRU</a:t>
            </a:r>
          </a:p>
          <a:p>
            <a:pPr lvl="2"/>
            <a:r>
              <a:rPr lang="en-US" altLang="ko-KR" sz="1400" dirty="0"/>
              <a:t>If UEQM is on, NSS should be 2 and NSS indication may not be required</a:t>
            </a:r>
          </a:p>
          <a:p>
            <a:pPr lvl="1"/>
            <a:r>
              <a:rPr lang="en-US" altLang="ko-KR" sz="1600" dirty="0" smtClean="0"/>
              <a:t>UEQM</a:t>
            </a:r>
            <a:r>
              <a:rPr lang="en-US" altLang="ko-KR" sz="1600" dirty="0"/>
              <a:t>: 1 bit</a:t>
            </a:r>
          </a:p>
          <a:p>
            <a:pPr lvl="1"/>
            <a:r>
              <a:rPr lang="en-US" altLang="ko-KR" sz="1600" dirty="0" smtClean="0"/>
              <a:t>UEQM Pattern: 1 bit</a:t>
            </a:r>
          </a:p>
          <a:p>
            <a:pPr lvl="2"/>
            <a:r>
              <a:rPr lang="en-US" altLang="ko-KR" sz="1400" dirty="0" smtClean="0"/>
              <a:t>It is required only when </a:t>
            </a:r>
            <a:r>
              <a:rPr lang="en-US" altLang="ko-KR" sz="1400" dirty="0"/>
              <a:t>UEQM is </a:t>
            </a:r>
            <a:r>
              <a:rPr lang="en-US" altLang="ko-KR" sz="1400" dirty="0" smtClean="0"/>
              <a:t>on and 1 bit is sufficient considering the </a:t>
            </a:r>
            <a:r>
              <a:rPr lang="en-US" altLang="ko-KR" sz="1400" dirty="0"/>
              <a:t>number of supported NSS for </a:t>
            </a:r>
            <a:r>
              <a:rPr lang="en-US" altLang="ko-KR" sz="1400" dirty="0" smtClean="0"/>
              <a:t>DRU and the supported UEQM patterns when NSS is 2</a:t>
            </a:r>
            <a:endParaRPr lang="en-US" altLang="ko-KR" sz="1400" dirty="0"/>
          </a:p>
          <a:p>
            <a:pPr lvl="1"/>
            <a:r>
              <a:rPr lang="en-US" altLang="ko-KR" sz="1600" dirty="0" smtClean="0"/>
              <a:t>MCS extension: 1 bit</a:t>
            </a:r>
          </a:p>
          <a:p>
            <a:pPr lvl="1"/>
            <a:r>
              <a:rPr lang="en-US" altLang="ko-KR" sz="1600" dirty="0" smtClean="0"/>
              <a:t>2x LDPC: 1 bit</a:t>
            </a:r>
          </a:p>
          <a:p>
            <a:pPr lvl="1"/>
            <a:r>
              <a:rPr lang="en-US" altLang="ko-KR" sz="1600" dirty="0" smtClean="0"/>
              <a:t>CSD: 3 bits</a:t>
            </a:r>
          </a:p>
          <a:p>
            <a:pPr lvl="2"/>
            <a:r>
              <a:rPr lang="en-US" altLang="ko-KR" sz="1400" dirty="0"/>
              <a:t>In [4], it was proposed that a CSD value applied to the UHR-STF </a:t>
            </a:r>
            <a:r>
              <a:rPr lang="en-US" altLang="ko-KR" sz="1400" dirty="0" smtClean="0"/>
              <a:t>for a DRU transmission is </a:t>
            </a:r>
            <a:r>
              <a:rPr lang="en-US" altLang="ko-KR" sz="1400" dirty="0"/>
              <a:t>indicated in the User Info </a:t>
            </a:r>
            <a:r>
              <a:rPr lang="en-US" altLang="ko-KR" sz="1400" dirty="0" smtClean="0"/>
              <a:t>field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77794" y="5877580"/>
            <a:ext cx="6442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The same bit index can be used for NSS indication and UEQM pattern indication </a:t>
            </a:r>
            <a:r>
              <a:rPr lang="en-US" altLang="ko-KR" sz="1400" dirty="0"/>
              <a:t>when UEQM is off and on, </a:t>
            </a:r>
            <a:r>
              <a:rPr lang="en-US" altLang="ko-KR" sz="1400" dirty="0" smtClean="0"/>
              <a:t>respectively</a:t>
            </a: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3862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Available bits are as follows</a:t>
            </a:r>
          </a:p>
          <a:p>
            <a:pPr lvl="1"/>
            <a:r>
              <a:rPr lang="en-US" altLang="ko-KR" sz="1800" dirty="0" smtClean="0"/>
              <a:t>Reserved bit B25: 1 bit</a:t>
            </a:r>
          </a:p>
          <a:p>
            <a:pPr lvl="1"/>
            <a:r>
              <a:rPr lang="en-US" altLang="ko-KR" sz="1800" dirty="0" smtClean="0"/>
              <a:t>SS Allocation subfield: 6 bits</a:t>
            </a:r>
          </a:p>
          <a:p>
            <a:pPr lvl="2"/>
            <a:r>
              <a:rPr lang="en-US" altLang="ko-KR" sz="1600" dirty="0" smtClean="0"/>
              <a:t>We can change the definition of this subfield to accommodate UHR features</a:t>
            </a:r>
          </a:p>
          <a:p>
            <a:pPr lvl="1"/>
            <a:r>
              <a:rPr lang="en-US" altLang="ko-KR" sz="1800" dirty="0" smtClean="0"/>
              <a:t>UL FEC Coding subfield: 1 bit</a:t>
            </a:r>
          </a:p>
          <a:p>
            <a:pPr lvl="2"/>
            <a:r>
              <a:rPr lang="en-US" altLang="ko-KR" sz="1600" dirty="0" smtClean="0"/>
              <a:t>This subfield can be reserved when </a:t>
            </a:r>
            <a:r>
              <a:rPr lang="en-US" altLang="ko-KR" sz="1600" dirty="0"/>
              <a:t>UEQM is on</a:t>
            </a:r>
            <a:endParaRPr lang="en-US" altLang="ko-KR" sz="1600" dirty="0" smtClean="0"/>
          </a:p>
          <a:p>
            <a:r>
              <a:rPr lang="en-US" altLang="ko-KR" sz="2000" dirty="0" smtClean="0"/>
              <a:t>Available bits are not enough to cover all of the required signaling</a:t>
            </a:r>
          </a:p>
          <a:p>
            <a:pPr lvl="1"/>
            <a:r>
              <a:rPr lang="en-US" altLang="ko-KR" sz="1800" dirty="0" smtClean="0"/>
              <a:t>9 bits are required but 8 bits and 7 </a:t>
            </a:r>
            <a:r>
              <a:rPr lang="en-US" altLang="ko-KR" sz="1800" dirty="0"/>
              <a:t>bits are available </a:t>
            </a:r>
            <a:r>
              <a:rPr lang="en-US" altLang="ko-KR" sz="1800" dirty="0" smtClean="0"/>
              <a:t>when </a:t>
            </a:r>
            <a:r>
              <a:rPr lang="en-US" altLang="ko-KR" sz="1800" dirty="0"/>
              <a:t>UEQM is </a:t>
            </a:r>
            <a:r>
              <a:rPr lang="en-US" altLang="ko-KR" sz="1800" dirty="0" smtClean="0"/>
              <a:t>on and off, respectively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may still need </a:t>
            </a:r>
            <a:r>
              <a:rPr lang="en-US" altLang="ko-KR" sz="2000" dirty="0" smtClean="0"/>
              <a:t>a couple of available bits </a:t>
            </a:r>
            <a:r>
              <a:rPr lang="en-US" altLang="ko-KR" sz="2000" dirty="0"/>
              <a:t>and we consider several </a:t>
            </a:r>
            <a:r>
              <a:rPr lang="en-US" altLang="ko-KR" sz="2000" dirty="0" smtClean="0"/>
              <a:t>ways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address </a:t>
            </a:r>
            <a:r>
              <a:rPr lang="en-US" altLang="ko-KR" sz="2000" dirty="0"/>
              <a:t>this problem</a:t>
            </a:r>
          </a:p>
          <a:p>
            <a:pPr lvl="1"/>
            <a:r>
              <a:rPr lang="en-US" altLang="ko-KR" sz="1800" dirty="0" smtClean="0"/>
              <a:t>Reduce the bit size of the UL Receive Power subfield [5]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Not support 2x LDPC or not indicate 2x LDPC</a:t>
            </a:r>
          </a:p>
          <a:p>
            <a:pPr lvl="1"/>
            <a:r>
              <a:rPr lang="en-US" altLang="ko-KR" sz="1800" dirty="0"/>
              <a:t>A</a:t>
            </a:r>
            <a:r>
              <a:rPr lang="en-US" altLang="ko-KR" sz="1800" dirty="0" smtClean="0"/>
              <a:t>llow only LDPC for DRU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5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DBW Indication in User Info </a:t>
            </a:r>
            <a:r>
              <a:rPr lang="en-US" altLang="ko-KR" dirty="0" smtClean="0"/>
              <a:t>Field 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Reduce the bit size of the UL Receive Power </a:t>
            </a:r>
            <a:r>
              <a:rPr lang="en-US" altLang="ko-KR" sz="1800" dirty="0" smtClean="0"/>
              <a:t>subfield [5]</a:t>
            </a:r>
          </a:p>
          <a:p>
            <a:pPr lvl="1"/>
            <a:r>
              <a:rPr lang="en-US" altLang="ko-KR" sz="1600" dirty="0" smtClean="0"/>
              <a:t>One or two more bits are available</a:t>
            </a:r>
          </a:p>
          <a:p>
            <a:pPr lvl="1"/>
            <a:r>
              <a:rPr lang="en-US" altLang="ko-KR" sz="1600" dirty="0" smtClean="0"/>
              <a:t>The range of the expected received signal power is the same although the resolution may be worse</a:t>
            </a:r>
          </a:p>
          <a:p>
            <a:r>
              <a:rPr lang="en-US" altLang="ko-KR" sz="1800" dirty="0"/>
              <a:t>Not support 2x LDPC </a:t>
            </a:r>
            <a:r>
              <a:rPr lang="en-US" altLang="ko-KR" sz="1800" dirty="0" smtClean="0"/>
              <a:t>or </a:t>
            </a:r>
            <a:r>
              <a:rPr lang="en-US" altLang="ko-KR" sz="1800" dirty="0"/>
              <a:t>not indicate 2x </a:t>
            </a:r>
            <a:r>
              <a:rPr lang="en-US" altLang="ko-KR" sz="1800" dirty="0" smtClean="0"/>
              <a:t>LDPC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One required bit is reduced</a:t>
            </a:r>
          </a:p>
          <a:p>
            <a:pPr lvl="1"/>
            <a:r>
              <a:rPr lang="en-US" altLang="ko-KR" sz="1600" dirty="0"/>
              <a:t>2x LDPC and DRU may be optional features and it may be not a good direction to apply an optional feature on top of another optional one</a:t>
            </a:r>
          </a:p>
          <a:p>
            <a:pPr lvl="1"/>
            <a:r>
              <a:rPr lang="en-US" altLang="ko-KR" sz="1600" dirty="0"/>
              <a:t>Or, based on the capability and several parameters, it can be decided </a:t>
            </a:r>
            <a:r>
              <a:rPr lang="en-US" altLang="ko-KR" sz="1600" dirty="0" smtClean="0"/>
              <a:t>whether 2x </a:t>
            </a:r>
            <a:r>
              <a:rPr lang="en-US" altLang="ko-KR" sz="1600" dirty="0"/>
              <a:t>LDPC is used or not</a:t>
            </a:r>
          </a:p>
          <a:p>
            <a:r>
              <a:rPr lang="en-US" altLang="ko-KR" sz="1800" dirty="0"/>
              <a:t>Allow only LDPC for DRU</a:t>
            </a:r>
          </a:p>
          <a:p>
            <a:pPr lvl="1"/>
            <a:r>
              <a:rPr lang="en-US" altLang="ko-KR" sz="1600" dirty="0" smtClean="0"/>
              <a:t>Even when UEQM is off, </a:t>
            </a:r>
            <a:r>
              <a:rPr lang="en-US" altLang="ko-KR" sz="1600" dirty="0">
                <a:sym typeface="Wingdings" panose="05000000000000000000" pitchFamily="2" charset="2"/>
              </a:rPr>
              <a:t>UL FEC Coding Type </a:t>
            </a:r>
            <a:r>
              <a:rPr lang="en-US" altLang="ko-KR" sz="1600" dirty="0" smtClean="0">
                <a:sym typeface="Wingdings" panose="05000000000000000000" pitchFamily="2" charset="2"/>
              </a:rPr>
              <a:t>subfield can be always reserved</a:t>
            </a:r>
          </a:p>
          <a:p>
            <a:pPr lvl="1"/>
            <a:r>
              <a:rPr lang="en-US" altLang="ko-KR" sz="1600" dirty="0"/>
              <a:t>BCC is not supported for large RUs and higher MCSs such as 1024/4096 QAMs</a:t>
            </a:r>
          </a:p>
          <a:p>
            <a:pPr lvl="1"/>
            <a:r>
              <a:rPr lang="en-US" altLang="ko-KR" sz="1600" dirty="0"/>
              <a:t>There may be higher chance that high modulation level is used for a DRU transmission considering the power boosting gain</a:t>
            </a:r>
          </a:p>
          <a:p>
            <a:pPr lvl="1"/>
            <a:r>
              <a:rPr lang="en-US" altLang="ko-KR" sz="1600" dirty="0"/>
              <a:t>LDPC is commonly used and has a better performance than </a:t>
            </a:r>
            <a:r>
              <a:rPr lang="en-US" altLang="ko-KR" sz="1600" dirty="0" smtClean="0"/>
              <a:t>BCC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97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359727</TotalTime>
  <Words>2328</Words>
  <Application>Microsoft Office PowerPoint</Application>
  <PresentationFormat>화면 슬라이드 쇼(4:3)</PresentationFormat>
  <Paragraphs>264</Paragraphs>
  <Slides>23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0" baseType="lpstr">
      <vt:lpstr>굴림</vt:lpstr>
      <vt:lpstr>Malgun Gothic</vt:lpstr>
      <vt:lpstr>Malgun Gothic</vt:lpstr>
      <vt:lpstr>Arial</vt:lpstr>
      <vt:lpstr>Times New Roman</vt:lpstr>
      <vt:lpstr>Wingdings</vt:lpstr>
      <vt:lpstr>802-11-Submission</vt:lpstr>
      <vt:lpstr>Signaling for DRU in Trigger Frame Follow-up</vt:lpstr>
      <vt:lpstr>Introduction</vt:lpstr>
      <vt:lpstr>RRU/DRU Flag subfield (1/3)</vt:lpstr>
      <vt:lpstr>RRU/DRU Flag subfield (2/3)</vt:lpstr>
      <vt:lpstr>RRU/DRU Flag subfield (3/3)</vt:lpstr>
      <vt:lpstr>DBW Indication in User Info Field (1/5)</vt:lpstr>
      <vt:lpstr>DBW Indication in User Info Field (2/5)</vt:lpstr>
      <vt:lpstr>DBW Indication in User Info Field (3/5)</vt:lpstr>
      <vt:lpstr>DBW Indication in User Info Field (4/5)</vt:lpstr>
      <vt:lpstr>DBW Indication in User Info Field (5/5)</vt:lpstr>
      <vt:lpstr>Summary</vt:lpstr>
      <vt:lpstr>Straw Poll #1 </vt:lpstr>
      <vt:lpstr>Straw Poll #2 </vt:lpstr>
      <vt:lpstr>Straw Poll #3 </vt:lpstr>
      <vt:lpstr>Straw Poll #3-1 </vt:lpstr>
      <vt:lpstr>Straw Poll #4 </vt:lpstr>
      <vt:lpstr>Straw Poll #5 </vt:lpstr>
      <vt:lpstr>Straw Poll #6 </vt:lpstr>
      <vt:lpstr>Straw Poll #7 </vt:lpstr>
      <vt:lpstr>Straw Poll #8</vt:lpstr>
      <vt:lpstr>Straw Poll #9 </vt:lpstr>
      <vt:lpstr>Straw Poll #10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7452</cp:revision>
  <cp:lastPrinted>2019-01-10T23:08:02Z</cp:lastPrinted>
  <dcterms:created xsi:type="dcterms:W3CDTF">2007-05-21T21:00:37Z</dcterms:created>
  <dcterms:modified xsi:type="dcterms:W3CDTF">2024-12-04T05:30:19Z</dcterms:modified>
</cp:coreProperties>
</file>