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6" r:id="rId5"/>
    <p:sldId id="953" r:id="rId6"/>
    <p:sldId id="274" r:id="rId7"/>
    <p:sldId id="946"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5026" autoAdjust="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17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1748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236816955"/>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Transmission of ELR-SIG</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a:t>
            </a:r>
            <a:r>
              <a:rPr lang="en-US" altLang="zh-CN" sz="2000" b="0" dirty="0"/>
              <a:t>11</a:t>
            </a:r>
            <a:r>
              <a:rPr lang="en-GB" sz="2000" b="0" dirty="0"/>
              <a:t>-</a:t>
            </a:r>
            <a:r>
              <a:rPr lang="en-US" altLang="zh-CN" sz="2000" b="0" dirty="0"/>
              <a:t>01</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November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transmission of ELR-SIG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563587"/>
            <a:ext cx="10361084" cy="1065213"/>
          </a:xfrm>
        </p:spPr>
        <p:txBody>
          <a:bodyPr/>
          <a:lstStyle/>
          <a:p>
            <a:r>
              <a:rPr lang="en-GB" dirty="0"/>
              <a:t>Introduction</a:t>
            </a:r>
          </a:p>
        </p:txBody>
      </p:sp>
      <p:sp>
        <p:nvSpPr>
          <p:cNvPr id="9218" name="Rectangle 2"/>
          <p:cNvSpPr>
            <a:spLocks noGrp="1" noChangeArrowheads="1"/>
          </p:cNvSpPr>
          <p:nvPr>
            <p:ph idx="1"/>
          </p:nvPr>
        </p:nvSpPr>
        <p:spPr>
          <a:xfrm>
            <a:off x="551384" y="1502025"/>
            <a:ext cx="11089232" cy="3292814"/>
          </a:xfrm>
          <a:ln/>
        </p:spPr>
        <p:txBody>
          <a:bodyPr/>
          <a:lstStyle/>
          <a:p>
            <a:pPr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algn="just">
              <a:spcBef>
                <a:spcPts val="200"/>
              </a:spcBef>
              <a:buFont typeface="Times New Roman" pitchFamily="16" charset="0"/>
              <a:buChar char="•"/>
            </a:pPr>
            <a:r>
              <a:rPr lang="en-GB" altLang="zh-CN" sz="1800" b="0" dirty="0"/>
              <a:t>To address the Tx power imbalance issue between DL and UL (about 10dB or so), Enhanced Long Range (ELR) has been investigated in UHR study group since the beginning of 802.11bn. The motion for ELR has been passed during the July 2024 Plenary meeting. The detail of the motion is as follows [2]</a:t>
            </a:r>
            <a:r>
              <a:rPr lang="en-US" altLang="zh-CN" sz="1800" b="0" dirty="0"/>
              <a:t>:</a:t>
            </a:r>
          </a:p>
          <a:p>
            <a:pPr algn="just">
              <a:spcBef>
                <a:spcPts val="1000"/>
              </a:spcBef>
              <a:buFont typeface="Times New Roman" pitchFamily="16" charset="0"/>
              <a:buChar char="•"/>
            </a:pPr>
            <a:endParaRPr lang="en-GB" altLang="zh-CN" sz="1800" b="0" dirty="0"/>
          </a:p>
          <a:p>
            <a:pPr marL="0" indent="0" algn="just">
              <a:spcBef>
                <a:spcPts val="1500"/>
              </a:spcBef>
            </a:pPr>
            <a:endParaRPr lang="en-GB" altLang="zh-CN" sz="1800" b="0" dirty="0"/>
          </a:p>
          <a:p>
            <a:pPr algn="just">
              <a:spcBef>
                <a:spcPts val="1200"/>
              </a:spcBef>
              <a:buFont typeface="Times New Roman" pitchFamily="16" charset="0"/>
              <a:buChar char="•"/>
            </a:pPr>
            <a:r>
              <a:rPr lang="en-GB" altLang="zh-CN" sz="1800" b="0" dirty="0"/>
              <a:t>The detail of ELR PPDU format is still under study and one motion for ELR-SIG has been recently passed during the September 2024 Interim meeting. The detail of the motion is as follows [2]</a:t>
            </a:r>
            <a:r>
              <a:rPr lang="en-US" altLang="zh-CN" sz="1800" b="0" dirty="0"/>
              <a:t>:</a:t>
            </a:r>
          </a:p>
          <a:p>
            <a:pPr marL="0" indent="0" algn="just">
              <a:spcBef>
                <a:spcPts val="1500"/>
              </a:spcBef>
            </a:pPr>
            <a:endParaRPr lang="en-GB" altLang="zh-CN" sz="1800" kern="1200" dirty="0"/>
          </a:p>
          <a:p>
            <a:pPr marL="0" indent="0" algn="just">
              <a:spcBef>
                <a:spcPts val="1500"/>
              </a:spcBef>
            </a:pPr>
            <a:endParaRPr lang="en-GB" altLang="zh-CN" sz="1800" b="0" dirty="0"/>
          </a:p>
          <a:p>
            <a:pPr algn="just">
              <a:buFont typeface="Times New Roman" pitchFamily="16" charset="0"/>
              <a:buChar char="•"/>
            </a:pPr>
            <a:r>
              <a:rPr lang="en-GB" altLang="zh-CN" sz="1800" b="0" dirty="0"/>
              <a:t>In this contribution, the transmission of ELR-SIG is discussed. </a:t>
            </a:r>
          </a:p>
        </p:txBody>
      </p:sp>
      <p:sp>
        <p:nvSpPr>
          <p:cNvPr id="6" name="Slide Number Placeholder 5"/>
          <p:cNvSpPr>
            <a:spLocks noGrp="1"/>
          </p:cNvSpPr>
          <p:nvPr>
            <p:ph type="sldNum" idx="12"/>
          </p:nvPr>
        </p:nvSpPr>
        <p:spPr>
          <a:xfrm>
            <a:off x="5743575" y="6494463"/>
            <a:ext cx="704849" cy="363537"/>
          </a:xfrm>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2347873" y="3272110"/>
            <a:ext cx="8024092" cy="90921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4FEAEDC4-BA9A-B818-4A03-83B9DA3EF18D}"/>
              </a:ext>
            </a:extLst>
          </p:cNvPr>
          <p:cNvSpPr txBox="1"/>
          <p:nvPr/>
        </p:nvSpPr>
        <p:spPr>
          <a:xfrm>
            <a:off x="1514981" y="3272110"/>
            <a:ext cx="8856984" cy="948978"/>
          </a:xfrm>
          <a:prstGeom prst="rect">
            <a:avLst/>
          </a:prstGeom>
          <a:noFill/>
        </p:spPr>
        <p:txBody>
          <a:bodyPr wrap="square">
            <a:spAutoFit/>
          </a:bodyPr>
          <a:lstStyle/>
          <a:p>
            <a:pPr lvl="2" algn="just"/>
            <a:r>
              <a:rPr lang="en-GB" altLang="zh-CN" sz="1800" dirty="0">
                <a:solidFill>
                  <a:srgbClr val="000000"/>
                </a:solidFill>
                <a:latin typeface="+mn-lt"/>
                <a:ea typeface="+mn-ea"/>
              </a:rPr>
              <a:t> </a:t>
            </a:r>
            <a:r>
              <a:rPr lang="en-US" altLang="zh-CN" sz="1800" b="1" dirty="0">
                <a:solidFill>
                  <a:srgbClr val="000000"/>
                </a:solidFill>
                <a:latin typeface="+mn-lt"/>
                <a:ea typeface="+mn-ea"/>
              </a:rPr>
              <a:t>Move to include the following in the 11bn SFD:</a:t>
            </a:r>
          </a:p>
          <a:p>
            <a:pPr lvl="2" algn="just" eaLnBrk="1" hangingPunct="1">
              <a:spcBef>
                <a:spcPts val="200"/>
              </a:spcBef>
              <a:buFont typeface="Times New Roman" pitchFamily="16" charset="0"/>
              <a:buChar char="•"/>
            </a:pPr>
            <a:r>
              <a:rPr lang="en-US" altLang="zh-CN" sz="1800" b="1" dirty="0">
                <a:solidFill>
                  <a:srgbClr val="000000"/>
                </a:solidFill>
                <a:latin typeface="+mn-lt"/>
                <a:ea typeface="+mn-ea"/>
              </a:rPr>
              <a:t>Define Enhanced Long Range (ELR) PPDU and potentially other Range Extension mechanisms.</a:t>
            </a:r>
            <a:endParaRPr lang="en-GB" altLang="zh-CN" sz="1800" b="1" dirty="0">
              <a:solidFill>
                <a:srgbClr val="000000"/>
              </a:solidFill>
              <a:latin typeface="+mn-lt"/>
              <a:ea typeface="+mn-ea"/>
            </a:endParaRPr>
          </a:p>
        </p:txBody>
      </p:sp>
      <p:sp>
        <p:nvSpPr>
          <p:cNvPr id="9" name="矩形 8">
            <a:extLst>
              <a:ext uri="{FF2B5EF4-FFF2-40B4-BE49-F238E27FC236}">
                <a16:creationId xmlns:a16="http://schemas.microsoft.com/office/drawing/2014/main" id="{B38E517D-08F4-F190-BCCC-BD2FB1EFAEAA}"/>
              </a:ext>
            </a:extLst>
          </p:cNvPr>
          <p:cNvSpPr/>
          <p:nvPr/>
        </p:nvSpPr>
        <p:spPr bwMode="auto">
          <a:xfrm>
            <a:off x="2351584" y="4829795"/>
            <a:ext cx="8020381" cy="88580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42135EB1-5DCC-E834-C97D-ECED5FBAF089}"/>
              </a:ext>
            </a:extLst>
          </p:cNvPr>
          <p:cNvSpPr txBox="1"/>
          <p:nvPr/>
        </p:nvSpPr>
        <p:spPr>
          <a:xfrm>
            <a:off x="2458897" y="4812491"/>
            <a:ext cx="7813567" cy="920765"/>
          </a:xfrm>
          <a:prstGeom prst="rect">
            <a:avLst/>
          </a:prstGeom>
          <a:noFill/>
        </p:spPr>
        <p:txBody>
          <a:bodyPr wrap="square">
            <a:spAutoFit/>
          </a:bodyPr>
          <a:lstStyle/>
          <a:p>
            <a:r>
              <a:rPr lang="en-US" altLang="zh-CN" sz="1800" b="1" dirty="0">
                <a:solidFill>
                  <a:srgbClr val="000000"/>
                </a:solidFill>
                <a:latin typeface="+mn-lt"/>
                <a:ea typeface="+mn-ea"/>
              </a:rPr>
              <a:t>Move to add to the </a:t>
            </a:r>
            <a:r>
              <a:rPr lang="en-US" altLang="zh-CN" sz="1800" b="1" dirty="0" err="1">
                <a:solidFill>
                  <a:srgbClr val="000000"/>
                </a:solidFill>
                <a:latin typeface="+mn-lt"/>
                <a:ea typeface="+mn-ea"/>
              </a:rPr>
              <a:t>TGbn</a:t>
            </a:r>
            <a:r>
              <a:rPr lang="en-US" altLang="zh-CN" sz="1800" b="1" dirty="0">
                <a:solidFill>
                  <a:srgbClr val="000000"/>
                </a:solidFill>
                <a:latin typeface="+mn-lt"/>
                <a:ea typeface="+mn-ea"/>
              </a:rPr>
              <a:t> SFD the following: </a:t>
            </a:r>
          </a:p>
          <a:p>
            <a:pPr algn="just" eaLnBrk="1" hangingPunct="1">
              <a:spcBef>
                <a:spcPts val="200"/>
              </a:spcBef>
              <a:buFont typeface="Times New Roman" pitchFamily="16" charset="0"/>
              <a:buChar char="•"/>
            </a:pPr>
            <a:r>
              <a:rPr lang="en-US" altLang="zh-CN" sz="1600" dirty="0"/>
              <a:t>	</a:t>
            </a:r>
            <a:r>
              <a:rPr lang="en-US" altLang="zh-CN" sz="1800" b="1" dirty="0">
                <a:solidFill>
                  <a:srgbClr val="000000"/>
                </a:solidFill>
                <a:latin typeface="+mn-lt"/>
                <a:ea typeface="+mn-ea"/>
              </a:rPr>
              <a:t>ELR-SIG is located right after ELR-LTF in ELR PPDU</a:t>
            </a:r>
          </a:p>
          <a:p>
            <a:pPr marL="685800" lvl="1" eaLnBrk="1" hangingPunct="1">
              <a:spcBef>
                <a:spcPts val="500"/>
              </a:spcBef>
              <a:buFont typeface="Arial" panose="020B0604020202020204" pitchFamily="34" charset="0"/>
              <a:buChar char="•"/>
            </a:pPr>
            <a:r>
              <a:rPr lang="en-US" altLang="zh-CN" sz="1200" dirty="0">
                <a:solidFill>
                  <a:srgbClr val="000000"/>
                </a:solidFill>
                <a:latin typeface="+mn-lt"/>
                <a:ea typeface="+mn-ea"/>
              </a:rPr>
              <a:t>Note that ELR-LTF is the short name of UHR-LTF for ELR PPDU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67409" y="1474326"/>
            <a:ext cx="10729192" cy="3754874"/>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[3], it was proposed that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ELR-SIG and ELR-Data have same tone plan and duplication method to reduce implementation complexity.</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Given the low data rate and duplication, one ELR-SIG symbol may not be enough, assuming two symbols for ELR-SIG. </a:t>
            </a:r>
          </a:p>
          <a:p>
            <a:pPr marL="1428750" lvl="2"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More tones as ELR-SIG sent at 4x symbol</a:t>
            </a:r>
          </a:p>
          <a:p>
            <a:pPr marL="1428750" lvl="2"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Propose separately encoded two symbols for ELR-SIG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ELR-SIG is BCC encoded with MCS0.</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[4], it was proposed that</a:t>
            </a:r>
          </a:p>
          <a:p>
            <a:pPr marL="1028700" lvl="1" algn="just">
              <a:spcBef>
                <a:spcPts val="6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The MCS0 is applied to the ELR-SIG field.  </a:t>
            </a:r>
            <a:endParaRPr lang="ko-KR" altLang="en-US" sz="1800" dirty="0">
              <a:solidFill>
                <a:schemeClr val="tx1"/>
              </a:solidFill>
              <a:latin typeface="Times New Roman" panose="02020603050405020304" pitchFamily="18" charset="0"/>
              <a:cs typeface="Times New Roman" panose="02020603050405020304" pitchFamily="18" charset="0"/>
            </a:endParaRPr>
          </a:p>
          <a:p>
            <a:pPr marL="1028700" lvl="1" algn="just">
              <a:spcBef>
                <a:spcPts val="6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The ELR-SIG field may consist of one OFDMA symbol.</a:t>
            </a:r>
          </a:p>
        </p:txBody>
      </p:sp>
      <p:sp>
        <p:nvSpPr>
          <p:cNvPr id="2" name="Title 1"/>
          <p:cNvSpPr>
            <a:spLocks noGrp="1"/>
          </p:cNvSpPr>
          <p:nvPr>
            <p:ph type="title"/>
          </p:nvPr>
        </p:nvSpPr>
        <p:spPr>
          <a:xfrm>
            <a:off x="915458" y="655010"/>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Recap: Current ELR-SIG design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8" name="文本框 7">
            <a:extLst>
              <a:ext uri="{FF2B5EF4-FFF2-40B4-BE49-F238E27FC236}">
                <a16:creationId xmlns:a16="http://schemas.microsoft.com/office/drawing/2014/main" id="{60309379-08A4-D6AE-4AAB-E9E11DBB1654}"/>
              </a:ext>
            </a:extLst>
          </p:cNvPr>
          <p:cNvSpPr txBox="1"/>
          <p:nvPr/>
        </p:nvSpPr>
        <p:spPr>
          <a:xfrm>
            <a:off x="767409" y="5522656"/>
            <a:ext cx="10729192" cy="646331"/>
          </a:xfrm>
          <a:prstGeom prst="rect">
            <a:avLst/>
          </a:prstGeom>
          <a:noFill/>
        </p:spPr>
        <p:txBody>
          <a:bodyPr wrap="square">
            <a:spAutoFit/>
          </a:bodyPr>
          <a:lstStyle/>
          <a:p>
            <a:pPr marL="285750" indent="-285750">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In this contribution, we provide our views on ELR-SIG transmission based on current EHT-SIG design and meanwhile incorporating the above current proposals for ELR-SIG design.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pic>
        <p:nvPicPr>
          <p:cNvPr id="9" name="图片 8">
            <a:extLst>
              <a:ext uri="{FF2B5EF4-FFF2-40B4-BE49-F238E27FC236}">
                <a16:creationId xmlns:a16="http://schemas.microsoft.com/office/drawing/2014/main" id="{9826B7C2-82CF-D19A-0760-8606E8A69F4D}"/>
              </a:ext>
            </a:extLst>
          </p:cNvPr>
          <p:cNvPicPr>
            <a:picLocks noChangeAspect="1"/>
          </p:cNvPicPr>
          <p:nvPr/>
        </p:nvPicPr>
        <p:blipFill>
          <a:blip r:embed="rId3"/>
          <a:stretch>
            <a:fillRect/>
          </a:stretch>
        </p:blipFill>
        <p:spPr>
          <a:xfrm>
            <a:off x="7536160" y="3208404"/>
            <a:ext cx="4447044" cy="1589837"/>
          </a:xfrm>
          <a:prstGeom prst="rect">
            <a:avLst/>
          </a:prstGeom>
        </p:spPr>
      </p:pic>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C02AA274-652A-4FA3-50A7-BC3E8926E3E3}"/>
              </a:ext>
            </a:extLst>
          </p:cNvPr>
          <p:cNvGraphicFramePr>
            <a:graphicFrameLocks noGrp="1"/>
          </p:cNvGraphicFramePr>
          <p:nvPr>
            <p:extLst>
              <p:ext uri="{D42A27DB-BD31-4B8C-83A1-F6EECF244321}">
                <p14:modId xmlns:p14="http://schemas.microsoft.com/office/powerpoint/2010/main" val="1617283534"/>
              </p:ext>
            </p:extLst>
          </p:nvPr>
        </p:nvGraphicFramePr>
        <p:xfrm>
          <a:off x="1271464" y="3068958"/>
          <a:ext cx="10513168" cy="3383280"/>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3326147301"/>
                    </a:ext>
                  </a:extLst>
                </a:gridCol>
                <a:gridCol w="2088232">
                  <a:extLst>
                    <a:ext uri="{9D8B030D-6E8A-4147-A177-3AD203B41FA5}">
                      <a16:colId xmlns:a16="http://schemas.microsoft.com/office/drawing/2014/main" val="3941232577"/>
                    </a:ext>
                  </a:extLst>
                </a:gridCol>
                <a:gridCol w="5904656">
                  <a:extLst>
                    <a:ext uri="{9D8B030D-6E8A-4147-A177-3AD203B41FA5}">
                      <a16:colId xmlns:a16="http://schemas.microsoft.com/office/drawing/2014/main" val="3247087093"/>
                    </a:ext>
                  </a:extLst>
                </a:gridCol>
              </a:tblGrid>
              <a:tr h="200942">
                <a:tc>
                  <a:txBody>
                    <a:bodyPr/>
                    <a:lstStyle/>
                    <a:p>
                      <a:endParaRPr lang="zh-CN" altLang="en-US" dirty="0"/>
                    </a:p>
                  </a:txBody>
                  <a:tcPr/>
                </a:tc>
                <a:tc>
                  <a:txBody>
                    <a:bodyPr/>
                    <a:lstStyle/>
                    <a:p>
                      <a:r>
                        <a:rPr lang="en-US" altLang="zh-CN" sz="1600" dirty="0"/>
                        <a:t>EHT-SIG parameters</a:t>
                      </a:r>
                      <a:endParaRPr lang="zh-CN" altLang="en-US" sz="1600"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167452">
                <a:tc>
                  <a:txBody>
                    <a:bodyPr/>
                    <a:lstStyle/>
                    <a:p>
                      <a:r>
                        <a:rPr lang="en-US" altLang="zh-CN" sz="1400" b="1" dirty="0"/>
                        <a:t>MCS</a:t>
                      </a:r>
                      <a:endParaRPr lang="zh-CN" altLang="en-US" sz="1400" b="1" dirty="0"/>
                    </a:p>
                  </a:txBody>
                  <a:tcPr/>
                </a:tc>
                <a:tc>
                  <a:txBody>
                    <a:bodyPr/>
                    <a:lstStyle/>
                    <a:p>
                      <a:r>
                        <a:rPr lang="en-US" altLang="zh-CN" sz="1400" dirty="0"/>
                        <a:t>MCS0, 1, 3 and 15</a:t>
                      </a:r>
                      <a:endParaRPr lang="zh-CN" altLang="en-US" sz="1400" dirty="0"/>
                    </a:p>
                  </a:txBody>
                  <a:tcPr/>
                </a:tc>
                <a:tc>
                  <a:txBody>
                    <a:bodyPr/>
                    <a:lstStyle/>
                    <a:p>
                      <a:r>
                        <a:rPr lang="en-US" altLang="zh-CN" sz="1400" dirty="0"/>
                        <a:t>MCS0 and/or 15 (i.e., only BPSK is suggested)</a:t>
                      </a:r>
                      <a:endParaRPr lang="zh-CN" altLang="en-US" sz="1400" dirty="0"/>
                    </a:p>
                  </a:txBody>
                  <a:tcPr/>
                </a:tc>
                <a:extLst>
                  <a:ext uri="{0D108BD9-81ED-4DB2-BD59-A6C34878D82A}">
                    <a16:rowId xmlns:a16="http://schemas.microsoft.com/office/drawing/2014/main" val="1067423149"/>
                  </a:ext>
                </a:extLst>
              </a:tr>
              <a:tr h="636317">
                <a:tc>
                  <a:txBody>
                    <a:bodyPr/>
                    <a:lstStyle/>
                    <a:p>
                      <a:r>
                        <a:rPr lang="en-US" altLang="zh-CN" sz="1400" b="1" dirty="0"/>
                        <a:t>Number of symbols</a:t>
                      </a:r>
                      <a:endParaRPr lang="zh-CN" altLang="en-US" sz="1400" b="1" dirty="0"/>
                    </a:p>
                  </a:txBody>
                  <a:tcPr/>
                </a:tc>
                <a:tc>
                  <a:txBody>
                    <a:bodyPr/>
                    <a:lstStyle/>
                    <a:p>
                      <a:r>
                        <a:rPr lang="en-US" altLang="zh-CN" sz="1400" dirty="0"/>
                        <a:t>5 bits to indicate the number of EHT-SIG symbols</a:t>
                      </a:r>
                      <a:endParaRPr lang="zh-CN" altLang="en-US" sz="1400" dirty="0"/>
                    </a:p>
                  </a:txBody>
                  <a:tcPr/>
                </a:tc>
                <a:tc>
                  <a:txBody>
                    <a:bodyPr/>
                    <a:lstStyle/>
                    <a:p>
                      <a:r>
                        <a:rPr lang="en-US" altLang="zh-CN" sz="1400" dirty="0"/>
                        <a:t>Select one of the following:</a:t>
                      </a:r>
                    </a:p>
                    <a:p>
                      <a:r>
                        <a:rPr lang="en-US" altLang="zh-CN" sz="1400" dirty="0"/>
                        <a:t>Alternative 1: Only one symbol or two symbols without duplication.</a:t>
                      </a:r>
                    </a:p>
                    <a:p>
                      <a:r>
                        <a:rPr lang="en-US" altLang="zh-CN" sz="1400" dirty="0"/>
                        <a:t>Alternative 2 (preferred): Only one symbol or 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p>
                      <a:pPr marL="285750" indent="-285750">
                        <a:buFont typeface="Arial" panose="020B0604020202020204" pitchFamily="34" charset="0"/>
                        <a:buChar char="•"/>
                      </a:pPr>
                      <a:r>
                        <a:rPr lang="en-US" altLang="zh-CN" sz="1400" dirty="0"/>
                        <a:t>Indication details including specific bits are for further study </a:t>
                      </a:r>
                    </a:p>
                  </a:txBody>
                  <a:tcPr/>
                </a:tc>
                <a:extLst>
                  <a:ext uri="{0D108BD9-81ED-4DB2-BD59-A6C34878D82A}">
                    <a16:rowId xmlns:a16="http://schemas.microsoft.com/office/drawing/2014/main" val="2367539081"/>
                  </a:ext>
                </a:extLst>
              </a:tr>
              <a:tr h="167452">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284668">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401884">
                <a:tc>
                  <a:txBody>
                    <a:bodyPr/>
                    <a:lstStyle/>
                    <a:p>
                      <a:r>
                        <a:rPr lang="en-US" sz="1400" b="1" kern="1200" dirty="0">
                          <a:solidFill>
                            <a:schemeClr val="dk1"/>
                          </a:solidFill>
                          <a:latin typeface="+mn-lt"/>
                          <a:ea typeface="+mn-ea"/>
                          <a:cs typeface="+mn-cs"/>
                        </a:rPr>
                        <a:t>Guard interval (GI) duration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0.8us</a:t>
                      </a:r>
                      <a:endParaRPr lang="zh-CN" alt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(larger GI for potentially longer range)</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
        <p:nvSpPr>
          <p:cNvPr id="2" name="Title 1"/>
          <p:cNvSpPr>
            <a:spLocks noGrp="1"/>
          </p:cNvSpPr>
          <p:nvPr>
            <p:ph type="title"/>
          </p:nvPr>
        </p:nvSpPr>
        <p:spPr>
          <a:xfrm>
            <a:off x="191344" y="510994"/>
            <a:ext cx="11928648"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transmission of ELR-SIG</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940044" y="1058347"/>
            <a:ext cx="10916596" cy="2082621"/>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U-SIG field in ELR PPDU carries information necessary to interpret ELR PPDU, including indication of ELR PPDU [2].</a:t>
            </a:r>
          </a:p>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ELR-SIG field located right after ELR-LTF in ELR PPDU provides additional signaling to the U-SIG field for STAs to interpret ELR PPDU, e.g., version-independent information of U-SIG.  </a:t>
            </a:r>
          </a:p>
          <a:p>
            <a:pPr marL="285750" indent="-285750" algn="just">
              <a:spcBef>
                <a:spcPts val="200"/>
              </a:spcBef>
              <a:buFont typeface="Arial" panose="020B0604020202020204" pitchFamily="34" charset="0"/>
              <a:buChar char="•"/>
            </a:pPr>
            <a:r>
              <a:rPr lang="en-US" altLang="ko-KR" sz="1800" dirty="0">
                <a:solidFill>
                  <a:schemeClr val="tx1"/>
                </a:solidFill>
                <a:latin typeface="Times New Roman" panose="02020603050405020304" pitchFamily="18" charset="0"/>
                <a:cs typeface="Times New Roman" panose="02020603050405020304" pitchFamily="18" charset="0"/>
              </a:rPr>
              <a:t>Based on current EHT-SIG design and incorporating current proposals for ELR-SIG design shown in the previous slide</a:t>
            </a:r>
            <a:r>
              <a:rPr lang="en-US" altLang="zh-CN" sz="1800" dirty="0">
                <a:solidFill>
                  <a:schemeClr val="tx1"/>
                </a:solidFill>
                <a:latin typeface="Times New Roman" panose="02020603050405020304" pitchFamily="18" charset="0"/>
                <a:cs typeface="Times New Roman" panose="02020603050405020304" pitchFamily="18" charset="0"/>
              </a:rPr>
              <a:t>, the following transmission parameters for ELR-SIG are suggested in order </a:t>
            </a:r>
            <a:r>
              <a:rPr lang="en-US" altLang="ko-KR" sz="1800" dirty="0">
                <a:solidFill>
                  <a:schemeClr val="tx1"/>
                </a:solidFill>
                <a:latin typeface="Times New Roman" panose="02020603050405020304" pitchFamily="18" charset="0"/>
                <a:cs typeface="Times New Roman" panose="02020603050405020304" pitchFamily="18" charset="0"/>
              </a:rPr>
              <a:t>to achieve the SNR design target of ELR PPDU</a:t>
            </a:r>
            <a:r>
              <a:rPr lang="en-US" altLang="zh-CN" sz="18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492" y="548680"/>
            <a:ext cx="10361084" cy="1065213"/>
          </a:xfrm>
        </p:spPr>
        <p:txBody>
          <a:bodyPr/>
          <a:lstStyle/>
          <a:p>
            <a:r>
              <a:rPr lang="en-GB" dirty="0"/>
              <a:t>Conclusion</a:t>
            </a:r>
          </a:p>
        </p:txBody>
      </p:sp>
      <p:sp>
        <p:nvSpPr>
          <p:cNvPr id="9218" name="Rectangle 2"/>
          <p:cNvSpPr>
            <a:spLocks noGrp="1" noChangeArrowheads="1"/>
          </p:cNvSpPr>
          <p:nvPr>
            <p:ph idx="1"/>
          </p:nvPr>
        </p:nvSpPr>
        <p:spPr>
          <a:xfrm>
            <a:off x="1060789" y="1484784"/>
            <a:ext cx="10430459" cy="792088"/>
          </a:xfrm>
          <a:ln/>
        </p:spPr>
        <p:txBody>
          <a:bodyPr/>
          <a:lstStyle/>
          <a:p>
            <a:pPr algn="just">
              <a:buFont typeface="Times New Roman" pitchFamily="16" charset="0"/>
              <a:buChar char="•"/>
            </a:pPr>
            <a:r>
              <a:rPr lang="en-GB" altLang="zh-CN" sz="2000" dirty="0">
                <a:solidFill>
                  <a:schemeClr val="tx1"/>
                </a:solidFill>
                <a:latin typeface="Times New Roman" panose="02020603050405020304" pitchFamily="18" charset="0"/>
                <a:cs typeface="Times New Roman" panose="02020603050405020304" pitchFamily="18" charset="0"/>
              </a:rPr>
              <a:t>Transmission of ELR-SIG </a:t>
            </a:r>
            <a:r>
              <a:rPr lang="en-US" altLang="zh-CN" sz="2000" dirty="0">
                <a:solidFill>
                  <a:schemeClr val="tx1"/>
                </a:solidFill>
                <a:latin typeface="Times New Roman" panose="02020603050405020304" pitchFamily="18" charset="0"/>
                <a:cs typeface="Times New Roman" panose="02020603050405020304" pitchFamily="18" charset="0"/>
              </a:rPr>
              <a:t>is discussed in this presentation</a:t>
            </a:r>
            <a:r>
              <a:rPr lang="en-GB" altLang="zh-CN" sz="2000" dirty="0">
                <a:solidFill>
                  <a:schemeClr val="tx1"/>
                </a:solidFill>
                <a:latin typeface="Times New Roman" panose="02020603050405020304" pitchFamily="18" charset="0"/>
                <a:cs typeface="Times New Roman" panose="02020603050405020304" pitchFamily="18" charset="0"/>
              </a:rPr>
              <a:t>.</a:t>
            </a: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ELR-SIG the following transmission parameters are suggested:</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 2024</a:t>
            </a:r>
            <a:endParaRPr lang="en-GB" altLang="zh-CN" dirty="0"/>
          </a:p>
        </p:txBody>
      </p:sp>
      <p:graphicFrame>
        <p:nvGraphicFramePr>
          <p:cNvPr id="7" name="表格 6">
            <a:extLst>
              <a:ext uri="{FF2B5EF4-FFF2-40B4-BE49-F238E27FC236}">
                <a16:creationId xmlns:a16="http://schemas.microsoft.com/office/drawing/2014/main" id="{ED6FB510-FB57-185F-DE3A-B55C7B1BACF9}"/>
              </a:ext>
            </a:extLst>
          </p:cNvPr>
          <p:cNvGraphicFramePr>
            <a:graphicFrameLocks noGrp="1"/>
          </p:cNvGraphicFramePr>
          <p:nvPr>
            <p:extLst>
              <p:ext uri="{D42A27DB-BD31-4B8C-83A1-F6EECF244321}">
                <p14:modId xmlns:p14="http://schemas.microsoft.com/office/powerpoint/2010/main" val="3501474993"/>
              </p:ext>
            </p:extLst>
          </p:nvPr>
        </p:nvGraphicFramePr>
        <p:xfrm>
          <a:off x="1762614" y="2496272"/>
          <a:ext cx="9013906" cy="3169920"/>
        </p:xfrm>
        <a:graphic>
          <a:graphicData uri="http://schemas.openxmlformats.org/drawingml/2006/table">
            <a:tbl>
              <a:tblPr firstRow="1" bandRow="1">
                <a:tableStyleId>{5C22544A-7EE6-4342-B048-85BDC9FD1C3A}</a:tableStyleId>
              </a:tblPr>
              <a:tblGrid>
                <a:gridCol w="3114516">
                  <a:extLst>
                    <a:ext uri="{9D8B030D-6E8A-4147-A177-3AD203B41FA5}">
                      <a16:colId xmlns:a16="http://schemas.microsoft.com/office/drawing/2014/main" val="3326147301"/>
                    </a:ext>
                  </a:extLst>
                </a:gridCol>
                <a:gridCol w="5899390">
                  <a:extLst>
                    <a:ext uri="{9D8B030D-6E8A-4147-A177-3AD203B41FA5}">
                      <a16:colId xmlns:a16="http://schemas.microsoft.com/office/drawing/2014/main" val="3247087093"/>
                    </a:ext>
                  </a:extLst>
                </a:gridCol>
              </a:tblGrid>
              <a:tr h="0">
                <a:tc>
                  <a:txBody>
                    <a:bodyPr/>
                    <a:lstStyle/>
                    <a:p>
                      <a:endParaRPr lang="zh-CN" altLang="en-US"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0">
                <a:tc>
                  <a:txBody>
                    <a:bodyPr/>
                    <a:lstStyle/>
                    <a:p>
                      <a:r>
                        <a:rPr lang="en-US" altLang="zh-CN" sz="1400" b="1" dirty="0"/>
                        <a:t>MCS</a:t>
                      </a:r>
                      <a:endParaRPr lang="zh-CN" altLang="en-US" sz="1400" b="1" dirty="0"/>
                    </a:p>
                  </a:txBody>
                  <a:tcPr/>
                </a:tc>
                <a:tc>
                  <a:txBody>
                    <a:bodyPr/>
                    <a:lstStyle/>
                    <a:p>
                      <a:r>
                        <a:rPr lang="en-US" altLang="zh-CN" sz="1400" dirty="0"/>
                        <a:t>MCS0 and/or 15 (i.e., only BPSK is suggested)</a:t>
                      </a:r>
                      <a:endParaRPr lang="zh-CN" altLang="en-US" sz="1400" dirty="0"/>
                    </a:p>
                  </a:txBody>
                  <a:tcPr/>
                </a:tc>
                <a:extLst>
                  <a:ext uri="{0D108BD9-81ED-4DB2-BD59-A6C34878D82A}">
                    <a16:rowId xmlns:a16="http://schemas.microsoft.com/office/drawing/2014/main" val="1067423149"/>
                  </a:ext>
                </a:extLst>
              </a:tr>
              <a:tr h="0">
                <a:tc>
                  <a:txBody>
                    <a:bodyPr/>
                    <a:lstStyle/>
                    <a:p>
                      <a:r>
                        <a:rPr lang="en-US" altLang="zh-CN" sz="1400" b="1" dirty="0"/>
                        <a:t>Number of symbols</a:t>
                      </a:r>
                      <a:endParaRPr lang="zh-CN" altLang="en-US" sz="1400" b="1" dirty="0"/>
                    </a:p>
                  </a:txBody>
                  <a:tcPr/>
                </a:tc>
                <a:tc>
                  <a:txBody>
                    <a:bodyPr/>
                    <a:lstStyle/>
                    <a:p>
                      <a:r>
                        <a:rPr lang="en-US" altLang="zh-CN" sz="1400" dirty="0"/>
                        <a:t>Select one of the following:</a:t>
                      </a:r>
                    </a:p>
                    <a:p>
                      <a:r>
                        <a:rPr lang="en-US" altLang="zh-CN" sz="1400" dirty="0"/>
                        <a:t>Alternative 1: Only one symbol or two symbols without duplication.</a:t>
                      </a:r>
                    </a:p>
                    <a:p>
                      <a:r>
                        <a:rPr lang="en-US" altLang="zh-CN" sz="1400" dirty="0"/>
                        <a:t>Alternative 2 (preferred): Only one symbol or 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Indication details including specific bits are for further study </a:t>
                      </a:r>
                    </a:p>
                  </a:txBody>
                  <a:tcPr/>
                </a:tc>
                <a:extLst>
                  <a:ext uri="{0D108BD9-81ED-4DB2-BD59-A6C34878D82A}">
                    <a16:rowId xmlns:a16="http://schemas.microsoft.com/office/drawing/2014/main" val="2367539081"/>
                  </a:ext>
                </a:extLst>
              </a:tr>
              <a:tr h="0">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0">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0">
                <a:tc>
                  <a:txBody>
                    <a:bodyPr/>
                    <a:lstStyle/>
                    <a:p>
                      <a:r>
                        <a:rPr lang="en-US" sz="1400" b="1" kern="1200" dirty="0">
                          <a:solidFill>
                            <a:schemeClr val="dk1"/>
                          </a:solidFill>
                          <a:latin typeface="+mn-lt"/>
                          <a:ea typeface="+mn-ea"/>
                          <a:cs typeface="+mn-cs"/>
                        </a:rPr>
                        <a:t>Guard interval duration for the pre-EHT(UHR) modulated fields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517976" y="1340768"/>
            <a:ext cx="9273083" cy="740296"/>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adopt at least one of the following parameters for ELR-SIG transmission?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标题 5"/>
          <p:cNvSpPr>
            <a:spLocks noGrp="1"/>
          </p:cNvSpPr>
          <p:nvPr>
            <p:ph type="title" idx="4294967295"/>
          </p:nvPr>
        </p:nvSpPr>
        <p:spPr>
          <a:xfrm>
            <a:off x="2209800" y="522817"/>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November 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
        <p:nvSpPr>
          <p:cNvPr id="9" name="内容占位符 1">
            <a:extLst>
              <a:ext uri="{FF2B5EF4-FFF2-40B4-BE49-F238E27FC236}">
                <a16:creationId xmlns:a16="http://schemas.microsoft.com/office/drawing/2014/main" id="{3832A039-11CF-1EE6-9E7D-4F8EFD6D5CCE}"/>
              </a:ext>
            </a:extLst>
          </p:cNvPr>
          <p:cNvSpPr txBox="1">
            <a:spLocks/>
          </p:cNvSpPr>
          <p:nvPr/>
        </p:nvSpPr>
        <p:spPr bwMode="auto">
          <a:xfrm>
            <a:off x="1517976" y="5149208"/>
            <a:ext cx="9273083" cy="11937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r>
              <a:rPr lang="en-US" sz="1800" kern="0" dirty="0"/>
              <a:t>Yes:</a:t>
            </a:r>
          </a:p>
          <a:p>
            <a:pPr marL="800100" lvl="1" indent="-342900">
              <a:buFont typeface="Arial" panose="020B0604020202020204" pitchFamily="34" charset="0"/>
              <a:buChar char="•"/>
            </a:pPr>
            <a:r>
              <a:rPr lang="en-US" sz="1800" kern="0" dirty="0"/>
              <a:t>No:</a:t>
            </a:r>
          </a:p>
          <a:p>
            <a:pPr marL="800100" lvl="1" indent="-342900">
              <a:buFont typeface="Arial" panose="020B0604020202020204" pitchFamily="34" charset="0"/>
              <a:buChar char="•"/>
            </a:pPr>
            <a:r>
              <a:rPr lang="en-US" sz="1800" kern="0" dirty="0"/>
              <a:t>Abstain:</a:t>
            </a:r>
          </a:p>
          <a:p>
            <a:pPr lvl="1"/>
            <a:endParaRPr lang="en-US" sz="1800" kern="0" dirty="0"/>
          </a:p>
        </p:txBody>
      </p:sp>
      <p:graphicFrame>
        <p:nvGraphicFramePr>
          <p:cNvPr id="4" name="表格 3">
            <a:extLst>
              <a:ext uri="{FF2B5EF4-FFF2-40B4-BE49-F238E27FC236}">
                <a16:creationId xmlns:a16="http://schemas.microsoft.com/office/drawing/2014/main" id="{C5BDA5F4-32C1-B255-98CA-90DC6E530D5E}"/>
              </a:ext>
            </a:extLst>
          </p:cNvPr>
          <p:cNvGraphicFramePr>
            <a:graphicFrameLocks noGrp="1"/>
          </p:cNvGraphicFramePr>
          <p:nvPr>
            <p:extLst>
              <p:ext uri="{D42A27DB-BD31-4B8C-83A1-F6EECF244321}">
                <p14:modId xmlns:p14="http://schemas.microsoft.com/office/powerpoint/2010/main" val="1665568418"/>
              </p:ext>
            </p:extLst>
          </p:nvPr>
        </p:nvGraphicFramePr>
        <p:xfrm>
          <a:off x="2063553" y="2188216"/>
          <a:ext cx="8727506" cy="2529840"/>
        </p:xfrm>
        <a:graphic>
          <a:graphicData uri="http://schemas.openxmlformats.org/drawingml/2006/table">
            <a:tbl>
              <a:tblPr firstRow="1" bandRow="1">
                <a:tableStyleId>{5C22544A-7EE6-4342-B048-85BDC9FD1C3A}</a:tableStyleId>
              </a:tblPr>
              <a:tblGrid>
                <a:gridCol w="2708794">
                  <a:extLst>
                    <a:ext uri="{9D8B030D-6E8A-4147-A177-3AD203B41FA5}">
                      <a16:colId xmlns:a16="http://schemas.microsoft.com/office/drawing/2014/main" val="3326147301"/>
                    </a:ext>
                  </a:extLst>
                </a:gridCol>
                <a:gridCol w="6018712">
                  <a:extLst>
                    <a:ext uri="{9D8B030D-6E8A-4147-A177-3AD203B41FA5}">
                      <a16:colId xmlns:a16="http://schemas.microsoft.com/office/drawing/2014/main" val="3247087093"/>
                    </a:ext>
                  </a:extLst>
                </a:gridCol>
              </a:tblGrid>
              <a:tr h="0">
                <a:tc>
                  <a:txBody>
                    <a:bodyPr/>
                    <a:lstStyle/>
                    <a:p>
                      <a:endParaRPr lang="zh-CN" altLang="en-US" dirty="0"/>
                    </a:p>
                  </a:txBody>
                  <a:tcPr/>
                </a:tc>
                <a:tc>
                  <a:txBody>
                    <a:bodyPr/>
                    <a:lstStyle/>
                    <a:p>
                      <a:r>
                        <a:rPr lang="en-US" altLang="zh-CN" sz="1600" dirty="0"/>
                        <a:t>Suggested ELR-SIG parameters</a:t>
                      </a:r>
                      <a:endParaRPr lang="zh-CN" altLang="en-US" sz="1600" dirty="0"/>
                    </a:p>
                  </a:txBody>
                  <a:tcPr/>
                </a:tc>
                <a:extLst>
                  <a:ext uri="{0D108BD9-81ED-4DB2-BD59-A6C34878D82A}">
                    <a16:rowId xmlns:a16="http://schemas.microsoft.com/office/drawing/2014/main" val="1948557564"/>
                  </a:ext>
                </a:extLst>
              </a:tr>
              <a:tr h="0">
                <a:tc>
                  <a:txBody>
                    <a:bodyPr/>
                    <a:lstStyle/>
                    <a:p>
                      <a:r>
                        <a:rPr lang="en-US" altLang="zh-CN" sz="1400" b="1" dirty="0"/>
                        <a:t>MCS</a:t>
                      </a:r>
                      <a:endParaRPr lang="zh-CN" altLang="en-US" sz="1400" b="1" dirty="0"/>
                    </a:p>
                  </a:txBody>
                  <a:tcPr/>
                </a:tc>
                <a:tc>
                  <a:txBody>
                    <a:bodyPr/>
                    <a:lstStyle/>
                    <a:p>
                      <a:r>
                        <a:rPr lang="en-US" altLang="zh-CN" sz="1400" dirty="0"/>
                        <a:t>MCS0 and/or 15</a:t>
                      </a:r>
                      <a:endParaRPr lang="zh-CN" altLang="en-US" sz="1400" dirty="0"/>
                    </a:p>
                  </a:txBody>
                  <a:tcPr/>
                </a:tc>
                <a:extLst>
                  <a:ext uri="{0D108BD9-81ED-4DB2-BD59-A6C34878D82A}">
                    <a16:rowId xmlns:a16="http://schemas.microsoft.com/office/drawing/2014/main" val="1067423149"/>
                  </a:ext>
                </a:extLst>
              </a:tr>
              <a:tr h="0">
                <a:tc>
                  <a:txBody>
                    <a:bodyPr/>
                    <a:lstStyle/>
                    <a:p>
                      <a:r>
                        <a:rPr lang="en-US" altLang="zh-CN" sz="1400" b="1" dirty="0"/>
                        <a:t>Number of symbols</a:t>
                      </a:r>
                      <a:endParaRPr lang="zh-CN" altLang="en-US" sz="1400" b="1" dirty="0"/>
                    </a:p>
                  </a:txBody>
                  <a:tcPr/>
                </a:tc>
                <a:tc>
                  <a:txBody>
                    <a:bodyPr/>
                    <a:lstStyle/>
                    <a:p>
                      <a:r>
                        <a:rPr lang="en-US" altLang="zh-CN" sz="1400" dirty="0"/>
                        <a:t>Only one symbol or two symbols with duplication. </a:t>
                      </a:r>
                    </a:p>
                    <a:p>
                      <a:pPr marL="285750" indent="-285750">
                        <a:buFont typeface="Arial" panose="020B0604020202020204" pitchFamily="34" charset="0"/>
                        <a:buChar char="•"/>
                      </a:pPr>
                      <a:r>
                        <a:rPr lang="en-US" altLang="zh-CN" sz="1400" dirty="0"/>
                        <a:t>Support duplication and with limited duplication number, e.g. 2x, 4x and 8x</a:t>
                      </a:r>
                    </a:p>
                  </a:txBody>
                  <a:tcPr/>
                </a:tc>
                <a:extLst>
                  <a:ext uri="{0D108BD9-81ED-4DB2-BD59-A6C34878D82A}">
                    <a16:rowId xmlns:a16="http://schemas.microsoft.com/office/drawing/2014/main" val="2367539081"/>
                  </a:ext>
                </a:extLst>
              </a:tr>
              <a:tr h="0">
                <a:tc>
                  <a:txBody>
                    <a:bodyPr/>
                    <a:lstStyle/>
                    <a:p>
                      <a:pPr marL="0" algn="l" defTabSz="914400" rtl="0" eaLnBrk="1" latinLnBrk="0" hangingPunct="1"/>
                      <a:r>
                        <a:rPr lang="en-US" altLang="zh-CN" sz="1400" b="1" kern="1200" dirty="0">
                          <a:solidFill>
                            <a:schemeClr val="dk1"/>
                          </a:solidFill>
                          <a:latin typeface="+mn-lt"/>
                          <a:ea typeface="+mn-ea"/>
                          <a:cs typeface="+mn-cs"/>
                        </a:rPr>
                        <a:t>Coding</a:t>
                      </a:r>
                      <a:endParaRPr lang="zh-CN" altLang="en-US" sz="1400" b="1"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BCC encoded at R = 1/2</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529837281"/>
                  </a:ext>
                </a:extLst>
              </a:tr>
              <a:tr h="0">
                <a:tc>
                  <a:txBody>
                    <a:bodyPr/>
                    <a:lstStyle/>
                    <a:p>
                      <a:pPr marL="0" algn="l" defTabSz="914400" rtl="0" eaLnBrk="1" latinLnBrk="0" hangingPunct="1"/>
                      <a:r>
                        <a:rPr lang="en-US" sz="1400" b="1" kern="1200" dirty="0">
                          <a:solidFill>
                            <a:schemeClr val="dk1"/>
                          </a:solidFill>
                          <a:latin typeface="+mn-lt"/>
                          <a:ea typeface="+mn-ea"/>
                          <a:cs typeface="+mn-cs"/>
                        </a:rPr>
                        <a:t>IDFT/DFT period for the pre-EHT(UHR) modulated fields</a:t>
                      </a:r>
                    </a:p>
                  </a:txBody>
                  <a:tcPr anchor="ctr"/>
                </a:tc>
                <a:tc>
                  <a:txBody>
                    <a:bodyPr/>
                    <a:lstStyle/>
                    <a:p>
                      <a:pPr marL="0" algn="l" defTabSz="914400" rtl="0" eaLnBrk="1" latinLnBrk="0" hangingPunct="1"/>
                      <a:r>
                        <a:rPr lang="en-US" altLang="zh-CN" sz="1400" kern="1200" dirty="0">
                          <a:solidFill>
                            <a:schemeClr val="dk1"/>
                          </a:solidFill>
                          <a:latin typeface="+mn-lt"/>
                          <a:ea typeface="+mn-ea"/>
                          <a:cs typeface="+mn-cs"/>
                        </a:rPr>
                        <a:t>3.2us</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4047106147"/>
                  </a:ext>
                </a:extLst>
              </a:tr>
              <a:tr h="0">
                <a:tc>
                  <a:txBody>
                    <a:bodyPr/>
                    <a:lstStyle/>
                    <a:p>
                      <a:r>
                        <a:rPr lang="en-US" sz="1400" b="1" kern="1200" dirty="0">
                          <a:solidFill>
                            <a:schemeClr val="dk1"/>
                          </a:solidFill>
                          <a:latin typeface="+mn-lt"/>
                          <a:ea typeface="+mn-ea"/>
                          <a:cs typeface="+mn-cs"/>
                        </a:rPr>
                        <a:t>Guard interval duration for the pre-EHT(UHR) modulated fields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Select</a:t>
                      </a:r>
                      <a:r>
                        <a:rPr lang="en-US" altLang="zh-CN" sz="1400" kern="1200" dirty="0">
                          <a:solidFill>
                            <a:schemeClr val="dk1"/>
                          </a:solidFill>
                          <a:latin typeface="+mn-lt"/>
                          <a:ea typeface="+mn-ea"/>
                          <a:cs typeface="+mn-cs"/>
                        </a:rPr>
                        <a:t> at least one of the following: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kern="1200" dirty="0">
                          <a:solidFill>
                            <a:schemeClr val="dk1"/>
                          </a:solidFill>
                          <a:latin typeface="+mn-lt"/>
                          <a:ea typeface="+mn-ea"/>
                          <a:cs typeface="+mn-cs"/>
                        </a:rPr>
                        <a:t>0.8us, 1.6us and 3.2us </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1021058351"/>
                  </a:ext>
                </a:extLst>
              </a:tr>
            </a:tbl>
          </a:graphicData>
        </a:graphic>
      </p:graphicFrame>
    </p:spTree>
    <p:extLst>
      <p:ext uri="{BB962C8B-B14F-4D97-AF65-F5344CB8AC3E}">
        <p14:creationId xmlns:p14="http://schemas.microsoft.com/office/powerpoint/2010/main" val="3579871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310681" y="1771095"/>
            <a:ext cx="11761983" cy="3458105"/>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802.11-24/0209r5, Specification framework for </a:t>
            </a:r>
            <a:r>
              <a:rPr lang="en-GB" altLang="zh-CN" sz="2000" b="0" dirty="0" err="1"/>
              <a:t>TGBn</a:t>
            </a:r>
            <a:r>
              <a:rPr lang="en-GB" altLang="zh-CN" sz="2000" b="0" dirty="0"/>
              <a:t>, Ross Jian Yu (Huawei)</a:t>
            </a:r>
          </a:p>
          <a:p>
            <a:r>
              <a:rPr lang="en-GB" altLang="zh-CN" sz="2000" b="0" dirty="0"/>
              <a:t>[3] IEEE 802.11-24/1478r2, </a:t>
            </a:r>
            <a:r>
              <a:rPr lang="en-US" altLang="zh-CN" sz="2000" b="0" dirty="0"/>
              <a:t>Enhanced Long Range (ELR) PPDU Design</a:t>
            </a:r>
            <a:r>
              <a:rPr lang="en-GB" altLang="zh-CN" sz="2000" b="0" dirty="0"/>
              <a:t>, </a:t>
            </a:r>
            <a:r>
              <a:rPr lang="en-US" altLang="zh-CN" sz="2000" b="0" dirty="0"/>
              <a:t>Lin Yang</a:t>
            </a:r>
            <a:r>
              <a:rPr lang="en-GB" altLang="zh-CN" sz="2000" b="0" dirty="0"/>
              <a:t> (Qualcomm)</a:t>
            </a:r>
          </a:p>
          <a:p>
            <a:r>
              <a:rPr lang="en-GB" altLang="zh-CN" sz="2000" b="0" dirty="0"/>
              <a:t>[4] IEEE 802.11-24/1985r0,</a:t>
            </a:r>
            <a:r>
              <a:rPr lang="en-US" altLang="ko-KR" sz="2000" b="0" dirty="0"/>
              <a:t> Considerations for ELR PPDU format</a:t>
            </a:r>
            <a:r>
              <a:rPr lang="en-GB" altLang="zh-CN" sz="2000" b="0" dirty="0"/>
              <a:t>, </a:t>
            </a:r>
            <a:r>
              <a:rPr lang="en-US" altLang="zh-CN" sz="2000" b="0" dirty="0"/>
              <a:t>Dongguk</a:t>
            </a:r>
            <a:r>
              <a:rPr lang="en-GB" altLang="zh-CN" sz="2000" b="0" dirty="0"/>
              <a:t> (LG)</a:t>
            </a:r>
          </a:p>
          <a:p>
            <a:endParaRPr lang="en-GB" altLang="zh-CN" sz="2000" b="0" dirty="0"/>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November</a:t>
            </a:r>
            <a:r>
              <a:rPr lang="en-US" altLang="zh-CN" sz="1800" b="1" dirty="0">
                <a:solidFill>
                  <a:srgbClr val="000000"/>
                </a:solidFill>
              </a:rPr>
              <a:t> 2024</a:t>
            </a:r>
            <a:endParaRPr lang="en-GB" altLang="zh-CN"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31367</TotalTime>
  <Words>1168</Words>
  <Application>Microsoft Office PowerPoint</Application>
  <PresentationFormat>宽屏</PresentationFormat>
  <Paragraphs>163</Paragraphs>
  <Slides>8</Slides>
  <Notes>7</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8</vt:i4>
      </vt:variant>
    </vt:vector>
  </HeadingPairs>
  <TitlesOfParts>
    <vt:vector size="12" baseType="lpstr">
      <vt:lpstr>Arial Unicode MS</vt:lpstr>
      <vt:lpstr>Arial</vt:lpstr>
      <vt:lpstr>Times New Roman</vt:lpstr>
      <vt:lpstr>Office 主题</vt:lpstr>
      <vt:lpstr>Discussion on Transmission of ELR-SIG</vt:lpstr>
      <vt:lpstr>Abstract</vt:lpstr>
      <vt:lpstr>Introduction</vt:lpstr>
      <vt:lpstr>Recap: Current ELR-SIG design</vt:lpstr>
      <vt:lpstr> Discussion on transmission of ELR-SIG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1008</cp:revision>
  <cp:lastPrinted>1601-01-01T00:00:00Z</cp:lastPrinted>
  <dcterms:created xsi:type="dcterms:W3CDTF">2023-10-25T06:39:10Z</dcterms:created>
  <dcterms:modified xsi:type="dcterms:W3CDTF">2024-11-07T14:03:52Z</dcterms:modified>
  <cp:category>Hui Che, Ruijie Networks Co., Ltd</cp:category>
</cp:coreProperties>
</file>