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2" r:id="rId4"/>
    <p:sldId id="266" r:id="rId5"/>
    <p:sldId id="953" r:id="rId6"/>
    <p:sldId id="955" r:id="rId7"/>
    <p:sldId id="956" r:id="rId8"/>
    <p:sldId id="274" r:id="rId9"/>
    <p:sldId id="946"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p:cViewPr varScale="1">
        <p:scale>
          <a:sx n="82" d="100"/>
          <a:sy n="82" d="100"/>
        </p:scale>
        <p:origin x="629"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p:scale>
          <a:sx n="100" d="100"/>
          <a:sy n="100" d="100"/>
        </p:scale>
        <p:origin x="2376" y="22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78484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2371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3794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32176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51717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dirty="0"/>
              <a:t>单击此处编辑母版标题样式</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dirty="0"/>
              <a:t>March 2024</a:t>
            </a:r>
            <a:endParaRPr lang="en-GB" dirty="0"/>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10616047" y="6475413"/>
            <a:ext cx="775853" cy="184666"/>
          </a:xfrm>
        </p:spPr>
        <p:txBody>
          <a:bodyPr/>
          <a:lstStyle>
            <a:lvl1pPr>
              <a:defRPr/>
            </a:lvl1pPr>
          </a:lstStyle>
          <a:p>
            <a:pPr>
              <a:defRPr/>
            </a:pPr>
            <a:r>
              <a:rPr lang="en-GB" dirty="0"/>
              <a:t>(</a:t>
            </a:r>
            <a:r>
              <a:rPr lang="en-US" altLang="zh-CN" dirty="0"/>
              <a:t>Huawei</a:t>
            </a:r>
            <a:r>
              <a:rPr lang="en-GB" dirty="0"/>
              <a:t>)</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9218"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3371724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Hui Che et al., Ruijie Networks Co., Ltd</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December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ltLang="zh-CN"/>
              <a:t>December 2023</a:t>
            </a:r>
            <a:endParaRPr lang="en-GB"/>
          </a:p>
        </p:txBody>
      </p:sp>
      <p:sp>
        <p:nvSpPr>
          <p:cNvPr id="6" name="Footer Placeholder 5"/>
          <p:cNvSpPr>
            <a:spLocks noGrp="1"/>
          </p:cNvSpPr>
          <p:nvPr>
            <p:ph type="ftr" idx="11"/>
          </p:nvPr>
        </p:nvSpPr>
        <p:spPr/>
        <p:txBody>
          <a:bodyPr/>
          <a:lstStyle>
            <a:lvl1pPr>
              <a:defRPr/>
            </a:lvl1pPr>
          </a:lstStyle>
          <a:p>
            <a:r>
              <a:rPr lang="it-IT"/>
              <a:t>Hui Che et al., Ruijie Networks Co., Ltd</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ltLang="zh-CN"/>
              <a:t>December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Hui Che et al., Ruijie Networks Co., Ltd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a:t>December 2023</a:t>
            </a:r>
            <a:endParaRPr lang="en-GB"/>
          </a:p>
        </p:txBody>
      </p:sp>
      <p:sp>
        <p:nvSpPr>
          <p:cNvPr id="4" name="Footer Placeholder 3"/>
          <p:cNvSpPr>
            <a:spLocks noGrp="1"/>
          </p:cNvSpPr>
          <p:nvPr>
            <p:ph type="ftr" idx="11"/>
          </p:nvPr>
        </p:nvSpPr>
        <p:spPr/>
        <p:txBody>
          <a:bodyPr/>
          <a:lstStyle>
            <a:lvl1pPr>
              <a:defRPr/>
            </a:lvl1pPr>
          </a:lstStyle>
          <a:p>
            <a:r>
              <a:rPr lang="it-IT"/>
              <a:t>Hui Che et al., Ruijie Networks Co., Ltd</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December 2023</a:t>
            </a:r>
            <a:endParaRPr lang="en-GB"/>
          </a:p>
        </p:txBody>
      </p:sp>
      <p:sp>
        <p:nvSpPr>
          <p:cNvPr id="3" name="Footer Placeholder 2"/>
          <p:cNvSpPr>
            <a:spLocks noGrp="1"/>
          </p:cNvSpPr>
          <p:nvPr>
            <p:ph type="ftr" idx="11"/>
          </p:nvPr>
        </p:nvSpPr>
        <p:spPr/>
        <p:txBody>
          <a:bodyPr/>
          <a:lstStyle>
            <a:lvl1pPr>
              <a:defRPr/>
            </a:lvl1pPr>
          </a:lstStyle>
          <a:p>
            <a:r>
              <a:rPr lang="it-IT"/>
              <a:t>Hui Che et al., Ruijie Networks Co., Ltd</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Hui Che et al., Ruijie Networks Co., Ltd</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24</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1747</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1481751368"/>
              </p:ext>
            </p:extLst>
          </p:nvPr>
        </p:nvGraphicFramePr>
        <p:xfrm>
          <a:off x="2103160" y="3615091"/>
          <a:ext cx="8385328" cy="1183611"/>
        </p:xfrm>
        <a:graphic>
          <a:graphicData uri="http://schemas.openxmlformats.org/drawingml/2006/table">
            <a:tbl>
              <a:tblPr firstRow="1" bandRow="1">
                <a:tableStyleId>{5940675A-B579-460E-94D1-54222C63F5DA}</a:tableStyleId>
              </a:tblPr>
              <a:tblGrid>
                <a:gridCol w="1437555">
                  <a:extLst>
                    <a:ext uri="{9D8B030D-6E8A-4147-A177-3AD203B41FA5}">
                      <a16:colId xmlns:a16="http://schemas.microsoft.com/office/drawing/2014/main" val="20000"/>
                    </a:ext>
                  </a:extLst>
                </a:gridCol>
                <a:gridCol w="2411268">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936104">
                  <a:extLst>
                    <a:ext uri="{9D8B030D-6E8A-4147-A177-3AD203B41FA5}">
                      <a16:colId xmlns:a16="http://schemas.microsoft.com/office/drawing/2014/main" val="20003"/>
                    </a:ext>
                  </a:extLst>
                </a:gridCol>
                <a:gridCol w="2592289">
                  <a:extLst>
                    <a:ext uri="{9D8B030D-6E8A-4147-A177-3AD203B41FA5}">
                      <a16:colId xmlns:a16="http://schemas.microsoft.com/office/drawing/2014/main" val="20004"/>
                    </a:ext>
                  </a:extLst>
                </a:gridCol>
              </a:tblGrid>
              <a:tr h="415859">
                <a:tc>
                  <a:txBody>
                    <a:bodyPr/>
                    <a:lstStyle/>
                    <a:p>
                      <a:r>
                        <a:rPr lang="en-US" altLang="zh-CN" b="1" dirty="0"/>
                        <a:t>Name</a:t>
                      </a:r>
                      <a:endParaRPr lang="zh-CN" altLang="en-US" b="1" dirty="0"/>
                    </a:p>
                  </a:txBody>
                  <a:tcPr/>
                </a:tc>
                <a:tc>
                  <a:txBody>
                    <a:bodyPr/>
                    <a:lstStyle/>
                    <a:p>
                      <a:r>
                        <a:rPr lang="en-US" altLang="zh-CN" b="1" dirty="0"/>
                        <a:t>Affiliation</a:t>
                      </a:r>
                      <a:endParaRPr lang="zh-CN" altLang="en-US" b="1" dirty="0"/>
                    </a:p>
                  </a:txBody>
                  <a:tcPr/>
                </a:tc>
                <a:tc>
                  <a:txBody>
                    <a:bodyPr/>
                    <a:lstStyle/>
                    <a:p>
                      <a:r>
                        <a:rPr lang="en-US" altLang="zh-CN" b="1" dirty="0"/>
                        <a:t>Address</a:t>
                      </a:r>
                      <a:endParaRPr lang="zh-CN" altLang="en-US" b="1" dirty="0"/>
                    </a:p>
                  </a:txBody>
                  <a:tcPr/>
                </a:tc>
                <a:tc>
                  <a:txBody>
                    <a:bodyPr/>
                    <a:lstStyle/>
                    <a:p>
                      <a:r>
                        <a:rPr lang="en-US" altLang="zh-CN" b="1" dirty="0"/>
                        <a:t>Phone</a:t>
                      </a:r>
                      <a:endParaRPr lang="zh-CN" altLang="en-US" b="1" dirty="0"/>
                    </a:p>
                  </a:txBody>
                  <a:tcPr/>
                </a:tc>
                <a:tc>
                  <a:txBody>
                    <a:bodyPr/>
                    <a:lstStyle/>
                    <a:p>
                      <a:r>
                        <a:rPr lang="en-US" altLang="zh-CN" b="1" dirty="0"/>
                        <a:t>email</a:t>
                      </a:r>
                      <a:endParaRPr lang="zh-CN" altLang="en-US" b="1" dirty="0"/>
                    </a:p>
                  </a:txBody>
                  <a:tcPr/>
                </a:tc>
                <a:extLst>
                  <a:ext uri="{0D108BD9-81ED-4DB2-BD59-A6C34878D82A}">
                    <a16:rowId xmlns:a16="http://schemas.microsoft.com/office/drawing/2014/main" val="10000"/>
                  </a:ext>
                </a:extLst>
              </a:tr>
              <a:tr h="383876">
                <a:tc>
                  <a:txBody>
                    <a:bodyPr/>
                    <a:lstStyle/>
                    <a:p>
                      <a:r>
                        <a:rPr lang="en-US" altLang="zh-CN" sz="1400" dirty="0">
                          <a:latin typeface="+mn-lt"/>
                        </a:rPr>
                        <a:t>Ke Zhong</a:t>
                      </a:r>
                      <a:endParaRPr lang="zh-CN" altLang="en-US" sz="1400" dirty="0">
                        <a:latin typeface="+mn-lt"/>
                      </a:endParaRPr>
                    </a:p>
                  </a:txBody>
                  <a:tcPr/>
                </a:tc>
                <a:tc rowSpan="2">
                  <a:txBody>
                    <a:bodyPr/>
                    <a:lstStyle/>
                    <a:p>
                      <a:endParaRPr lang="en-US" altLang="zh-CN" sz="1400" dirty="0">
                        <a:latin typeface="+mn-lt"/>
                      </a:endParaRPr>
                    </a:p>
                    <a:p>
                      <a:r>
                        <a:rPr lang="en-US" altLang="zh-CN" sz="1400" dirty="0">
                          <a:latin typeface="+mn-lt"/>
                        </a:rPr>
                        <a:t>Ruijie Networks Co., Ltd.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r>
                        <a:rPr lang="en-US" altLang="zh-CN" sz="1400" dirty="0">
                          <a:latin typeface="+mn-lt"/>
                        </a:rPr>
                        <a:t>zhongke@ruijie.com.cn</a:t>
                      </a:r>
                      <a:endParaRPr lang="zh-CN" altLang="en-US" sz="1400" dirty="0">
                        <a:latin typeface="+mn-lt"/>
                      </a:endParaRPr>
                    </a:p>
                  </a:txBody>
                  <a:tcPr/>
                </a:tc>
                <a:extLst>
                  <a:ext uri="{0D108BD9-81ED-4DB2-BD59-A6C34878D82A}">
                    <a16:rowId xmlns:a16="http://schemas.microsoft.com/office/drawing/2014/main" val="10001"/>
                  </a:ext>
                </a:extLst>
              </a:tr>
              <a:tr h="383876">
                <a:tc>
                  <a:txBody>
                    <a:bodyPr/>
                    <a:lstStyle/>
                    <a:p>
                      <a:r>
                        <a:rPr lang="en-US" altLang="zh-CN" sz="1400" dirty="0" err="1">
                          <a:latin typeface="+mn-lt"/>
                        </a:rPr>
                        <a:t>Fachang</a:t>
                      </a:r>
                      <a:r>
                        <a:rPr lang="en-US" altLang="zh-CN" sz="1400" dirty="0">
                          <a:latin typeface="+mn-lt"/>
                        </a:rPr>
                        <a:t> Guo</a:t>
                      </a:r>
                      <a:endParaRPr lang="zh-CN" altLang="en-US" sz="1400" dirty="0">
                        <a:latin typeface="+mn-lt"/>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extLst>
                  <a:ext uri="{0D108BD9-81ED-4DB2-BD59-A6C34878D82A}">
                    <a16:rowId xmlns:a16="http://schemas.microsoft.com/office/drawing/2014/main" val="1912296221"/>
                  </a:ext>
                </a:extLst>
              </a:tr>
            </a:tbl>
          </a:graphicData>
        </a:graphic>
      </p:graphicFrame>
      <p:sp>
        <p:nvSpPr>
          <p:cNvPr id="3073" name="Rectangle 1"/>
          <p:cNvSpPr>
            <a:spLocks noGrp="1" noChangeArrowheads="1"/>
          </p:cNvSpPr>
          <p:nvPr>
            <p:ph type="ctrTitle"/>
          </p:nvPr>
        </p:nvSpPr>
        <p:spPr>
          <a:xfrm>
            <a:off x="914400" y="1268760"/>
            <a:ext cx="10363200" cy="1103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CN" dirty="0"/>
              <a:t>Discussion on Signalling of Additional Pilots for Interference Mitigation</a:t>
            </a:r>
            <a:endParaRPr lang="en-GB" dirty="0"/>
          </a:p>
        </p:txBody>
      </p:sp>
      <p:sp>
        <p:nvSpPr>
          <p:cNvPr id="3074" name="Rectangle 2"/>
          <p:cNvSpPr>
            <a:spLocks noGrp="1" noChangeArrowheads="1"/>
          </p:cNvSpPr>
          <p:nvPr>
            <p:ph type="subTitle" idx="1"/>
          </p:nvPr>
        </p:nvSpPr>
        <p:spPr>
          <a:xfrm>
            <a:off x="1775520" y="251728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a:t>
            </a:r>
            <a:r>
              <a:rPr lang="en-US" altLang="zh-CN" sz="2000" b="0" dirty="0"/>
              <a:t>11</a:t>
            </a:r>
            <a:r>
              <a:rPr lang="en-GB" sz="2000" b="0" dirty="0"/>
              <a:t>-0</a:t>
            </a:r>
            <a:r>
              <a:rPr lang="en-US" altLang="zh-CN" sz="2000" b="0" dirty="0"/>
              <a:t>1</a:t>
            </a:r>
            <a:endParaRPr lang="en-GB" sz="2000" b="0" dirty="0"/>
          </a:p>
        </p:txBody>
      </p:sp>
      <p:sp>
        <p:nvSpPr>
          <p:cNvPr id="6" name="Date Placeholder 3"/>
          <p:cNvSpPr>
            <a:spLocks noGrp="1"/>
          </p:cNvSpPr>
          <p:nvPr>
            <p:ph type="dt" idx="10"/>
          </p:nvPr>
        </p:nvSpPr>
        <p:spPr>
          <a:xfrm>
            <a:off x="929217" y="324000"/>
            <a:ext cx="2499764" cy="273050"/>
          </a:xfrm>
        </p:spPr>
        <p:txBody>
          <a:bodyPr/>
          <a:lstStyle/>
          <a:p>
            <a:r>
              <a:rPr lang="en-US" altLang="zh-CN" dirty="0"/>
              <a:t>November 2024</a:t>
            </a:r>
            <a:endParaRPr lang="en-GB" dirty="0"/>
          </a:p>
        </p:txBody>
      </p:sp>
      <p:sp>
        <p:nvSpPr>
          <p:cNvPr id="7" name="Footer Placeholder 4"/>
          <p:cNvSpPr>
            <a:spLocks noGrp="1"/>
          </p:cNvSpPr>
          <p:nvPr>
            <p:ph type="ftr" idx="11"/>
          </p:nvPr>
        </p:nvSpPr>
        <p:spPr>
          <a:xfrm>
            <a:off x="7143757" y="6488385"/>
            <a:ext cx="4246027" cy="180975"/>
          </a:xfrm>
        </p:spPr>
        <p:txBody>
          <a:bodyPr/>
          <a:lstStyle/>
          <a:p>
            <a:r>
              <a:rPr lang="it-IT" dirty="0"/>
              <a:t>Ke Zhong, Ruijie Networks Co., Ltd</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2010099" y="316472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310681" y="1771095"/>
            <a:ext cx="11761983" cy="3458105"/>
          </a:xfrm>
        </p:spPr>
        <p:txBody>
          <a:bodyPr/>
          <a:lstStyle/>
          <a:p>
            <a:r>
              <a:rPr lang="en-GB" altLang="zh-CN" sz="2000" b="0" dirty="0"/>
              <a:t>[1] IEEE 802.11-23/0480r3, UHR proposed PAR, Laurent </a:t>
            </a:r>
            <a:r>
              <a:rPr lang="en-GB" altLang="zh-CN" sz="2000" b="0" dirty="0" err="1"/>
              <a:t>Cariou</a:t>
            </a:r>
            <a:r>
              <a:rPr lang="en-GB" altLang="zh-CN" sz="2000" b="0" dirty="0"/>
              <a:t> (Intel)</a:t>
            </a:r>
          </a:p>
          <a:p>
            <a:r>
              <a:rPr lang="en-GB" altLang="zh-CN" sz="2000" b="0" dirty="0"/>
              <a:t>[2] IEEE 802.11-24/0209r5, Specification framework for </a:t>
            </a:r>
            <a:r>
              <a:rPr lang="en-GB" altLang="zh-CN" sz="2000" b="0" dirty="0" err="1"/>
              <a:t>TGBn</a:t>
            </a:r>
            <a:r>
              <a:rPr lang="en-GB" altLang="zh-CN" sz="2000" b="0" dirty="0"/>
              <a:t>, Ross Jian Yu (Huawei)</a:t>
            </a:r>
          </a:p>
          <a:p>
            <a:r>
              <a:rPr lang="en-GB" altLang="zh-CN" sz="2000" b="0" dirty="0"/>
              <a:t>[3] IEEE 802.11-23/1490r0, Physical layer reliability improvements, </a:t>
            </a:r>
            <a:r>
              <a:rPr lang="en-US" altLang="zh-CN" sz="2000" b="0" dirty="0" err="1"/>
              <a:t>Shimi</a:t>
            </a:r>
            <a:r>
              <a:rPr lang="en-US" altLang="zh-CN" sz="2000" b="0" dirty="0"/>
              <a:t> </a:t>
            </a:r>
            <a:r>
              <a:rPr lang="en-US" altLang="zh-CN" sz="2000" b="0" dirty="0" err="1"/>
              <a:t>Shilo</a:t>
            </a:r>
            <a:r>
              <a:rPr lang="en-GB" altLang="zh-CN" sz="2000" b="0" dirty="0"/>
              <a:t> (Huawei)</a:t>
            </a:r>
          </a:p>
          <a:p>
            <a:r>
              <a:rPr lang="en-GB" altLang="zh-CN" sz="2000" b="0" dirty="0"/>
              <a:t>[4] IEEE 802.11-23/1943r1, </a:t>
            </a:r>
            <a:r>
              <a:rPr lang="en-US" altLang="en-US" sz="2000" b="0" dirty="0"/>
              <a:t>Physical layer reliability improvements </a:t>
            </a:r>
            <a:r>
              <a:rPr lang="en-IL" altLang="en-US" sz="2000" b="0" dirty="0"/>
              <a:t>–</a:t>
            </a:r>
            <a:r>
              <a:rPr lang="en-US" altLang="en-US" sz="2000" b="0" dirty="0"/>
              <a:t> follow up</a:t>
            </a:r>
            <a:r>
              <a:rPr lang="en-GB" altLang="zh-CN" sz="2000" b="0" dirty="0"/>
              <a:t>, </a:t>
            </a:r>
            <a:r>
              <a:rPr lang="en-US" altLang="zh-CN" sz="2000" b="0" dirty="0" err="1"/>
              <a:t>Shimi</a:t>
            </a:r>
            <a:r>
              <a:rPr lang="en-US" altLang="zh-CN" sz="2000" b="0" dirty="0"/>
              <a:t> </a:t>
            </a:r>
            <a:r>
              <a:rPr lang="en-US" altLang="zh-CN" sz="2000" b="0" dirty="0" err="1"/>
              <a:t>Shilo</a:t>
            </a:r>
            <a:r>
              <a:rPr lang="en-GB" altLang="zh-CN" sz="2000" b="0" dirty="0"/>
              <a:t> (Huawei)</a:t>
            </a:r>
          </a:p>
          <a:p>
            <a:r>
              <a:rPr lang="en-GB" altLang="zh-CN" sz="2000" b="0" dirty="0"/>
              <a:t>[5] IEEE 802.11-24/107r0, </a:t>
            </a:r>
            <a:r>
              <a:rPr lang="en-US" altLang="en-US" sz="2000" b="0" dirty="0"/>
              <a:t>PHY layer interference mitigation for improved reliability</a:t>
            </a:r>
            <a:r>
              <a:rPr lang="en-GB" altLang="zh-CN" sz="2000" b="0" dirty="0"/>
              <a:t>, </a:t>
            </a:r>
            <a:r>
              <a:rPr lang="en-US" altLang="zh-CN" sz="2000" b="0" dirty="0" err="1"/>
              <a:t>Shimi</a:t>
            </a:r>
            <a:r>
              <a:rPr lang="en-US" altLang="zh-CN" sz="2000" b="0" dirty="0"/>
              <a:t> </a:t>
            </a:r>
            <a:r>
              <a:rPr lang="en-US" altLang="zh-CN" sz="2000" b="0" dirty="0" err="1"/>
              <a:t>Shilo</a:t>
            </a:r>
            <a:r>
              <a:rPr lang="en-GB" altLang="zh-CN" sz="2000" b="0" dirty="0"/>
              <a:t> (Huawei)</a:t>
            </a:r>
          </a:p>
          <a:p>
            <a:r>
              <a:rPr lang="en-GB" altLang="zh-CN" sz="2000" b="0" dirty="0"/>
              <a:t>[6] IEEE 802.11-24/437r0, </a:t>
            </a:r>
            <a:r>
              <a:rPr lang="en-US" altLang="en-US" sz="2000" b="0" dirty="0"/>
              <a:t>interference mitigation for improved reliability – more insights</a:t>
            </a:r>
            <a:r>
              <a:rPr lang="en-GB" altLang="zh-CN" sz="2000" b="0" dirty="0"/>
              <a:t>, </a:t>
            </a:r>
            <a:r>
              <a:rPr lang="en-US" altLang="zh-CN" sz="2000" b="0" dirty="0" err="1"/>
              <a:t>Shimi</a:t>
            </a:r>
            <a:r>
              <a:rPr lang="en-US" altLang="zh-CN" sz="2000" b="0" dirty="0"/>
              <a:t> </a:t>
            </a:r>
            <a:r>
              <a:rPr lang="en-US" altLang="zh-CN" sz="2000" b="0" dirty="0" err="1"/>
              <a:t>Shilo</a:t>
            </a:r>
            <a:r>
              <a:rPr lang="en-GB" altLang="zh-CN" sz="2000" b="0" dirty="0"/>
              <a:t> (Huawei)</a:t>
            </a:r>
          </a:p>
          <a:p>
            <a:r>
              <a:rPr lang="en-GB" altLang="zh-CN" sz="2000" b="0" dirty="0"/>
              <a:t>[7] IEEE 802.11-24/0889r0, </a:t>
            </a:r>
            <a:r>
              <a:rPr lang="en-US" altLang="en-US" sz="2000" b="0" dirty="0"/>
              <a:t>interference mitigation for improved reliability – link adaptation perspective</a:t>
            </a:r>
            <a:r>
              <a:rPr lang="en-GB" altLang="zh-CN" sz="2000" b="0" dirty="0"/>
              <a:t>, </a:t>
            </a:r>
            <a:r>
              <a:rPr lang="en-US" altLang="zh-CN" sz="2000" b="0" dirty="0"/>
              <a:t>Rani Keren</a:t>
            </a:r>
            <a:r>
              <a:rPr lang="en-GB" altLang="zh-CN" sz="2000" b="0" dirty="0"/>
              <a:t> (Huawei)</a:t>
            </a:r>
          </a:p>
          <a:p>
            <a:r>
              <a:rPr lang="en-GB" altLang="zh-CN" sz="2000" b="0" dirty="0"/>
              <a:t>[8] IEEE 802.11-24/1264r0, </a:t>
            </a:r>
            <a:r>
              <a:rPr lang="en-US" altLang="en-US" sz="2000" b="0" dirty="0"/>
              <a:t>supporting </a:t>
            </a:r>
            <a:r>
              <a:rPr lang="en-US" altLang="en-US" sz="2000" b="0" dirty="0" err="1"/>
              <a:t>rx</a:t>
            </a:r>
            <a:r>
              <a:rPr lang="en-US" altLang="en-US" sz="2000" b="0" dirty="0"/>
              <a:t> interference mitigation in </a:t>
            </a:r>
            <a:r>
              <a:rPr lang="en-US" altLang="en-US" sz="2000" b="0" dirty="0" err="1"/>
              <a:t>TGbn</a:t>
            </a:r>
            <a:r>
              <a:rPr lang="en-GB" altLang="zh-CN" sz="2000" b="0" dirty="0"/>
              <a:t>, </a:t>
            </a:r>
            <a:r>
              <a:rPr lang="en-US" altLang="zh-CN" sz="2000" b="0" dirty="0" err="1"/>
              <a:t>Shimi</a:t>
            </a:r>
            <a:r>
              <a:rPr lang="en-US" altLang="zh-CN" sz="2000" b="0" dirty="0"/>
              <a:t> </a:t>
            </a:r>
            <a:r>
              <a:rPr lang="en-US" altLang="zh-CN" sz="2000" b="0" dirty="0" err="1"/>
              <a:t>Shilo</a:t>
            </a:r>
            <a:r>
              <a:rPr lang="en-GB" altLang="zh-CN" sz="2000" b="0" dirty="0"/>
              <a:t> (Huawei)</a:t>
            </a:r>
          </a:p>
          <a:p>
            <a:endParaRPr lang="en-GB" altLang="zh-CN" sz="2000" b="0" dirty="0"/>
          </a:p>
          <a:p>
            <a:endParaRPr lang="en-GB" altLang="zh-CN" sz="2000" b="0" dirty="0"/>
          </a:p>
          <a:p>
            <a:endParaRPr lang="en-GB" altLang="zh-CN"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November</a:t>
            </a:r>
            <a:r>
              <a:rPr lang="en-US" altLang="zh-CN" sz="1800" b="1" dirty="0">
                <a:solidFill>
                  <a:srgbClr val="000000"/>
                </a:solidFill>
              </a:rPr>
              <a:t> 2024</a:t>
            </a:r>
            <a:endParaRPr lang="en-GB" altLang="zh-CN" sz="1800" b="1"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981201"/>
            <a:ext cx="10361084" cy="2239887"/>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Introduction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Discussion on signalling of </a:t>
            </a:r>
            <a:r>
              <a:rPr lang="en-GB" altLang="zh-CN" dirty="0"/>
              <a:t>additional pilots for </a:t>
            </a:r>
            <a:r>
              <a:rPr lang="en-US" dirty="0"/>
              <a:t>interference mitigation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Conclusion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dirty="0"/>
              <a:t>Ke Zhong,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November 2024</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416" y="656487"/>
            <a:ext cx="10361084" cy="1065213"/>
          </a:xfrm>
        </p:spPr>
        <p:txBody>
          <a:bodyPr/>
          <a:lstStyle/>
          <a:p>
            <a:r>
              <a:rPr lang="en-GB" dirty="0"/>
              <a:t>Introduction</a:t>
            </a:r>
          </a:p>
        </p:txBody>
      </p:sp>
      <p:sp>
        <p:nvSpPr>
          <p:cNvPr id="9218" name="Rectangle 2"/>
          <p:cNvSpPr>
            <a:spLocks noGrp="1" noChangeArrowheads="1"/>
          </p:cNvSpPr>
          <p:nvPr>
            <p:ph idx="1"/>
          </p:nvPr>
        </p:nvSpPr>
        <p:spPr>
          <a:xfrm>
            <a:off x="382454" y="1700808"/>
            <a:ext cx="11546194" cy="4176464"/>
          </a:xfrm>
          <a:ln/>
        </p:spPr>
        <p:txBody>
          <a:bodyPr/>
          <a:lstStyle/>
          <a:p>
            <a:pPr algn="just">
              <a:buFont typeface="Times New Roman" pitchFamily="16" charset="0"/>
              <a:buChar char="•"/>
            </a:pPr>
            <a:r>
              <a:rPr lang="en-GB" altLang="zh-CN" sz="1800" b="0" dirty="0"/>
              <a:t>In PAR of P802.11bn, the Ultra High Reliability (UHR) capability has been defined to improve Rate-vs-Range enhancement, reduce latency, and reduce power consumption for AP, compared to Extremely High Throughput (EHT) MAC/PHY operation [1].  </a:t>
            </a:r>
          </a:p>
          <a:p>
            <a:pPr algn="just">
              <a:buFont typeface="Times New Roman" pitchFamily="16" charset="0"/>
              <a:buChar char="•"/>
            </a:pPr>
            <a:r>
              <a:rPr lang="en-GB" altLang="zh-CN" sz="1800" b="0" dirty="0"/>
              <a:t>Interference is one of the most detrimental factors limiting the performance of WLAN systems. To achieve the goal of UHR, the motion for interference mitigation has been recently passed during the September 2024 Interim meeting. The detail of the motion is as follows [2]</a:t>
            </a:r>
            <a:r>
              <a:rPr lang="en-US" altLang="zh-CN" sz="1800" b="0" dirty="0"/>
              <a:t>:</a:t>
            </a:r>
          </a:p>
          <a:p>
            <a:pPr algn="just">
              <a:spcBef>
                <a:spcPts val="1000"/>
              </a:spcBef>
              <a:buFont typeface="Times New Roman" pitchFamily="16" charset="0"/>
              <a:buChar char="•"/>
            </a:pPr>
            <a:endParaRPr lang="en-GB" altLang="zh-CN" sz="1800" b="0" dirty="0"/>
          </a:p>
          <a:p>
            <a:pPr algn="just">
              <a:spcBef>
                <a:spcPts val="1000"/>
              </a:spcBef>
              <a:buFont typeface="Times New Roman" pitchFamily="16" charset="0"/>
              <a:buChar char="•"/>
            </a:pPr>
            <a:endParaRPr lang="en-GB" altLang="zh-CN" sz="1800" b="0" dirty="0"/>
          </a:p>
          <a:p>
            <a:pPr marL="0" indent="0" algn="just">
              <a:spcBef>
                <a:spcPts val="1000"/>
              </a:spcBef>
            </a:pPr>
            <a:endParaRPr lang="en-GB" altLang="zh-CN" sz="1800" b="0" dirty="0"/>
          </a:p>
          <a:p>
            <a:pPr algn="just">
              <a:spcBef>
                <a:spcPts val="1500"/>
              </a:spcBef>
              <a:buFont typeface="Times New Roman" pitchFamily="16" charset="0"/>
              <a:buChar char="•"/>
            </a:pPr>
            <a:r>
              <a:rPr lang="en-GB" altLang="zh-CN" sz="1800" b="0" dirty="0"/>
              <a:t>Several contributions [3]</a:t>
            </a:r>
            <a:r>
              <a:rPr lang="en-US" altLang="zh-CN" sz="1800" b="0" dirty="0"/>
              <a:t>-[8]</a:t>
            </a:r>
            <a:r>
              <a:rPr lang="en-GB" altLang="zh-CN" sz="1800" b="0" dirty="0"/>
              <a:t> have been submitted to investigate the design of additional pilots for interference mitigation </a:t>
            </a:r>
            <a:r>
              <a:rPr lang="en-US" altLang="zh-CN" sz="1800" b="0" dirty="0"/>
              <a:t>including its rationality, benefits, required number of additional pilots and impact on Tx block, etc.</a:t>
            </a:r>
            <a:endParaRPr lang="en-GB" altLang="zh-CN" sz="1800" b="0" dirty="0"/>
          </a:p>
          <a:p>
            <a:pPr algn="just">
              <a:buFont typeface="Times New Roman" pitchFamily="16" charset="0"/>
              <a:buChar char="•"/>
            </a:pPr>
            <a:r>
              <a:rPr lang="en-GB" altLang="zh-CN" sz="1800" b="0" dirty="0"/>
              <a:t>In this contribution, the signalling of additional pilots for interference mitigation is discussed.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November 2024</a:t>
            </a:r>
            <a:endParaRPr lang="en-GB" altLang="zh-CN" dirty="0"/>
          </a:p>
        </p:txBody>
      </p:sp>
      <p:sp>
        <p:nvSpPr>
          <p:cNvPr id="3" name="矩形 2">
            <a:extLst>
              <a:ext uri="{FF2B5EF4-FFF2-40B4-BE49-F238E27FC236}">
                <a16:creationId xmlns:a16="http://schemas.microsoft.com/office/drawing/2014/main" id="{C6BABAA8-27E0-3889-0376-FD4DB4CAE78F}"/>
              </a:ext>
            </a:extLst>
          </p:cNvPr>
          <p:cNvSpPr/>
          <p:nvPr/>
        </p:nvSpPr>
        <p:spPr bwMode="auto">
          <a:xfrm>
            <a:off x="1847528" y="3501008"/>
            <a:ext cx="9001000" cy="122413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文本框 11">
            <a:extLst>
              <a:ext uri="{FF2B5EF4-FFF2-40B4-BE49-F238E27FC236}">
                <a16:creationId xmlns:a16="http://schemas.microsoft.com/office/drawing/2014/main" id="{6772DC15-CC41-8A08-0F89-9BDCA6871E86}"/>
              </a:ext>
            </a:extLst>
          </p:cNvPr>
          <p:cNvSpPr txBox="1"/>
          <p:nvPr/>
        </p:nvSpPr>
        <p:spPr>
          <a:xfrm>
            <a:off x="1027504" y="3556000"/>
            <a:ext cx="9821024" cy="1172116"/>
          </a:xfrm>
          <a:prstGeom prst="rect">
            <a:avLst/>
          </a:prstGeom>
          <a:noFill/>
        </p:spPr>
        <p:txBody>
          <a:bodyPr wrap="square">
            <a:spAutoFit/>
          </a:bodyPr>
          <a:lstStyle/>
          <a:p>
            <a:pPr lvl="2" eaLnBrk="1" hangingPunct="1">
              <a:spcBef>
                <a:spcPts val="450"/>
              </a:spcBef>
            </a:pPr>
            <a:r>
              <a:rPr lang="en-GB" altLang="zh-CN" sz="1800" b="1" dirty="0">
                <a:solidFill>
                  <a:srgbClr val="000000"/>
                </a:solidFill>
                <a:latin typeface="+mn-lt"/>
                <a:ea typeface="+mn-ea"/>
              </a:rPr>
              <a:t> </a:t>
            </a:r>
            <a:r>
              <a:rPr lang="en-US" altLang="zh-CN" sz="1800" b="1" dirty="0">
                <a:solidFill>
                  <a:srgbClr val="000000"/>
                </a:solidFill>
                <a:latin typeface="+mn-lt"/>
                <a:ea typeface="+mn-ea"/>
              </a:rPr>
              <a:t>Move to add to the </a:t>
            </a:r>
            <a:r>
              <a:rPr lang="en-US" altLang="zh-CN" sz="1800" b="1" dirty="0" err="1">
                <a:solidFill>
                  <a:srgbClr val="000000"/>
                </a:solidFill>
                <a:latin typeface="+mn-lt"/>
                <a:ea typeface="+mn-ea"/>
              </a:rPr>
              <a:t>TGbn</a:t>
            </a:r>
            <a:r>
              <a:rPr lang="en-US" altLang="zh-CN" sz="1800" b="1" dirty="0">
                <a:solidFill>
                  <a:srgbClr val="000000"/>
                </a:solidFill>
                <a:latin typeface="+mn-lt"/>
                <a:ea typeface="+mn-ea"/>
              </a:rPr>
              <a:t> SFD the following:</a:t>
            </a:r>
          </a:p>
          <a:p>
            <a:pPr lvl="2">
              <a:buFont typeface="Times New Roman" pitchFamily="16" charset="0"/>
              <a:buChar char="•"/>
            </a:pPr>
            <a:r>
              <a:rPr lang="en-US" altLang="zh-CN" sz="1600" b="1" dirty="0">
                <a:solidFill>
                  <a:srgbClr val="000000"/>
                </a:solidFill>
                <a:latin typeface="+mn-lt"/>
                <a:ea typeface="+mn-ea"/>
              </a:rPr>
              <a:t>Define a mode with additional pilots, located within the data portion of the PPDU, which are used for interference estimation &amp; mitigation</a:t>
            </a:r>
          </a:p>
          <a:p>
            <a:pPr lvl="2" eaLnBrk="1" hangingPunct="1">
              <a:spcBef>
                <a:spcPts val="450"/>
              </a:spcBef>
              <a:buFont typeface="Times New Roman" pitchFamily="16" charset="0"/>
              <a:buChar char="•"/>
            </a:pPr>
            <a:r>
              <a:rPr lang="en-US" altLang="zh-CN" sz="1600" dirty="0">
                <a:solidFill>
                  <a:srgbClr val="000000"/>
                </a:solidFill>
                <a:latin typeface="+mn-lt"/>
                <a:ea typeface="+mn-ea"/>
              </a:rPr>
              <a:t>Note: zero-energy pilots alternative to be considered as well</a:t>
            </a:r>
            <a:endParaRPr lang="en-GB" altLang="zh-CN" sz="1600" dirty="0">
              <a:solidFill>
                <a:srgbClr val="000000"/>
              </a:solidFill>
              <a:latin typeface="+mn-lt"/>
              <a:ea typeface="+mn-ea"/>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915458" y="1982450"/>
            <a:ext cx="10361084" cy="3170099"/>
          </a:xfrm>
          <a:prstGeom prst="rect">
            <a:avLst/>
          </a:prstGeom>
          <a:noFill/>
        </p:spPr>
        <p:txBody>
          <a:bodyPr wrap="square" rtlCol="0">
            <a:spAutoFit/>
          </a:bodyPr>
          <a:lstStyle/>
          <a:p>
            <a:pPr marL="285750" indent="-285750"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Both adaptive and fixed approaches were proposed in [8] and [9] to enable/disable additional pilots for interference mitigation. </a:t>
            </a:r>
          </a:p>
          <a:p>
            <a:pPr marL="1028700" lvl="1"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For the adaptive approach, the idea is to treat enabling/disabling of additional pilots as another dimension in the link adaptation TX parameters’ search space for goodput maximization. </a:t>
            </a:r>
          </a:p>
          <a:p>
            <a:pPr marL="1028700" lvl="1"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For the fixed approach, the idea is to enable/disable additional pilots by applying a fixed configuration. </a:t>
            </a:r>
          </a:p>
          <a:p>
            <a:pPr marL="285750" indent="-285750"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However, the signalling aspect of enabling/disabling additional pilots for interference mitigation is not given nor discussed.</a:t>
            </a:r>
          </a:p>
          <a:p>
            <a:pPr marL="285750" indent="-285750"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Therefore in this contribution, signalling of additional pilots for interference mitigation is considered and some initial thoughts regarding the signalling are provided for discussion. </a:t>
            </a:r>
          </a:p>
        </p:txBody>
      </p:sp>
      <p:sp>
        <p:nvSpPr>
          <p:cNvPr id="2" name="Title 1"/>
          <p:cNvSpPr>
            <a:spLocks noGrp="1"/>
          </p:cNvSpPr>
          <p:nvPr>
            <p:ph type="title"/>
          </p:nvPr>
        </p:nvSpPr>
        <p:spPr>
          <a:xfrm>
            <a:off x="965200" y="881455"/>
            <a:ext cx="10361084"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Recap: Current enabling/disabling approach [8] and [9]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November 2024</a:t>
            </a:r>
            <a:endParaRPr lang="en-GB" altLang="zh-CN" dirty="0"/>
          </a:p>
        </p:txBody>
      </p:sp>
    </p:spTree>
    <p:extLst>
      <p:ext uri="{BB962C8B-B14F-4D97-AF65-F5344CB8AC3E}">
        <p14:creationId xmlns:p14="http://schemas.microsoft.com/office/powerpoint/2010/main" val="12814904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344" y="583002"/>
            <a:ext cx="11928648"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br>
              <a:rPr lang="en-US" altLang="zh-CN" sz="3000" dirty="0"/>
            </a:br>
            <a:r>
              <a:rPr lang="en-US" altLang="zh-CN" sz="3000" dirty="0"/>
              <a:t>Discussion on signalling of </a:t>
            </a:r>
            <a:r>
              <a:rPr lang="en-GB" altLang="zh-CN" sz="3000" dirty="0"/>
              <a:t>additional pilots for </a:t>
            </a:r>
            <a:r>
              <a:rPr lang="en-US" altLang="zh-CN" sz="3000" dirty="0"/>
              <a:t>interference mitigation</a:t>
            </a:r>
            <a:br>
              <a:rPr lang="en-US" altLang="zh-CN" sz="3000" dirty="0"/>
            </a:br>
            <a:r>
              <a:rPr lang="en-US" altLang="zh-CN" sz="300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November 2024</a:t>
            </a:r>
            <a:endParaRPr lang="en-GB" altLang="zh-CN" dirty="0"/>
          </a:p>
        </p:txBody>
      </p:sp>
      <p:sp>
        <p:nvSpPr>
          <p:cNvPr id="7" name="文本框 6">
            <a:extLst>
              <a:ext uri="{FF2B5EF4-FFF2-40B4-BE49-F238E27FC236}">
                <a16:creationId xmlns:a16="http://schemas.microsoft.com/office/drawing/2014/main" id="{AF2A499A-F5B5-9F40-DAB1-65930D85972A}"/>
              </a:ext>
            </a:extLst>
          </p:cNvPr>
          <p:cNvSpPr txBox="1"/>
          <p:nvPr/>
        </p:nvSpPr>
        <p:spPr>
          <a:xfrm>
            <a:off x="491716" y="1192751"/>
            <a:ext cx="10920536" cy="2459648"/>
          </a:xfrm>
          <a:prstGeom prst="rect">
            <a:avLst/>
          </a:prstGeom>
          <a:noFill/>
        </p:spPr>
        <p:txBody>
          <a:bodyPr wrap="square" rtlCol="0">
            <a:spAutoFit/>
          </a:bodyPr>
          <a:lstStyle/>
          <a:p>
            <a:pPr marL="285750" indent="-285750" algn="just">
              <a:spcBef>
                <a:spcPts val="600"/>
              </a:spcBef>
              <a:buFont typeface="Arial" panose="020B0604020202020204" pitchFamily="34" charset="0"/>
              <a:buChar char="•"/>
            </a:pPr>
            <a:r>
              <a:rPr lang="en-US" altLang="zh-CN" sz="2000" dirty="0">
                <a:solidFill>
                  <a:schemeClr val="tx1"/>
                </a:solidFill>
                <a:latin typeface="Times New Roman" panose="02020603050405020304" pitchFamily="18" charset="0"/>
                <a:cs typeface="Times New Roman" panose="02020603050405020304" pitchFamily="18" charset="0"/>
              </a:rPr>
              <a:t>For </a:t>
            </a:r>
            <a:r>
              <a:rPr lang="en-GB" altLang="zh-CN" sz="2000" dirty="0">
                <a:solidFill>
                  <a:schemeClr val="tx1"/>
                </a:solidFill>
                <a:latin typeface="Times New Roman" panose="02020603050405020304" pitchFamily="18" charset="0"/>
                <a:cs typeface="Times New Roman" panose="02020603050405020304" pitchFamily="18" charset="0"/>
              </a:rPr>
              <a:t>additional pilots for interference mitigation, for signalling design there are the following three options that may need to be considered</a:t>
            </a:r>
            <a:r>
              <a:rPr lang="en-US" altLang="zh-CN" sz="2000" dirty="0">
                <a:solidFill>
                  <a:schemeClr val="tx1"/>
                </a:solidFill>
                <a:latin typeface="Times New Roman" panose="02020603050405020304" pitchFamily="18" charset="0"/>
                <a:cs typeface="Times New Roman" panose="02020603050405020304" pitchFamily="18" charset="0"/>
              </a:rPr>
              <a:t>.</a:t>
            </a:r>
          </a:p>
          <a:p>
            <a:pPr marL="685800" lvl="2" algn="just">
              <a:spcBef>
                <a:spcPts val="500"/>
              </a:spcBef>
              <a:buFont typeface="Arial" panose="020B0604020202020204" pitchFamily="34" charset="0"/>
              <a:buChar char="•"/>
            </a:pPr>
            <a:r>
              <a:rPr lang="en-US" altLang="zh-CN" sz="1800" b="1" dirty="0">
                <a:solidFill>
                  <a:schemeClr val="tx1"/>
                </a:solidFill>
                <a:latin typeface="Times New Roman" panose="02020603050405020304" pitchFamily="18" charset="0"/>
                <a:cs typeface="Times New Roman" panose="02020603050405020304" pitchFamily="18" charset="0"/>
              </a:rPr>
              <a:t>Option 1: One fixed configuration (i.e., the number of additional pilots and their corresponding time and frequency domain locations etc., are fixed)</a:t>
            </a:r>
          </a:p>
          <a:p>
            <a:pPr marL="1028700" lvl="1" algn="just">
              <a:spcBef>
                <a:spcPts val="2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In this case, one bit is enough to enable or disable the mode with additional pilots since there is only one fixed configuration for the mode. </a:t>
            </a:r>
          </a:p>
          <a:p>
            <a:pPr marL="1028700" lvl="1" algn="just">
              <a:spcBef>
                <a:spcPts val="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However, the number of additional pilots is fixed in this case and may not be adaptable to different interference levels (e.g., different SIR cases). </a:t>
            </a:r>
          </a:p>
        </p:txBody>
      </p:sp>
      <p:pic>
        <p:nvPicPr>
          <p:cNvPr id="13" name="图片 12">
            <a:extLst>
              <a:ext uri="{FF2B5EF4-FFF2-40B4-BE49-F238E27FC236}">
                <a16:creationId xmlns:a16="http://schemas.microsoft.com/office/drawing/2014/main" id="{26BDC093-6292-5222-815A-71C89D45A73F}"/>
              </a:ext>
            </a:extLst>
          </p:cNvPr>
          <p:cNvPicPr>
            <a:picLocks noChangeAspect="1"/>
          </p:cNvPicPr>
          <p:nvPr/>
        </p:nvPicPr>
        <p:blipFill>
          <a:blip r:embed="rId3"/>
          <a:stretch>
            <a:fillRect/>
          </a:stretch>
        </p:blipFill>
        <p:spPr>
          <a:xfrm>
            <a:off x="5067672" y="3730790"/>
            <a:ext cx="472481" cy="2544208"/>
          </a:xfrm>
          <a:prstGeom prst="rect">
            <a:avLst/>
          </a:prstGeom>
        </p:spPr>
      </p:pic>
      <p:pic>
        <p:nvPicPr>
          <p:cNvPr id="15" name="图片 14">
            <a:extLst>
              <a:ext uri="{FF2B5EF4-FFF2-40B4-BE49-F238E27FC236}">
                <a16:creationId xmlns:a16="http://schemas.microsoft.com/office/drawing/2014/main" id="{E5E2A8CB-6662-376E-67F4-FA6C213B7D75}"/>
              </a:ext>
            </a:extLst>
          </p:cNvPr>
          <p:cNvPicPr>
            <a:picLocks noChangeAspect="1"/>
          </p:cNvPicPr>
          <p:nvPr/>
        </p:nvPicPr>
        <p:blipFill>
          <a:blip r:embed="rId4"/>
          <a:stretch>
            <a:fillRect/>
          </a:stretch>
        </p:blipFill>
        <p:spPr>
          <a:xfrm>
            <a:off x="6498167" y="4448194"/>
            <a:ext cx="2629128" cy="723963"/>
          </a:xfrm>
          <a:prstGeom prst="rect">
            <a:avLst/>
          </a:prstGeom>
        </p:spPr>
      </p:pic>
      <p:sp>
        <p:nvSpPr>
          <p:cNvPr id="17" name="文本框 16">
            <a:extLst>
              <a:ext uri="{FF2B5EF4-FFF2-40B4-BE49-F238E27FC236}">
                <a16:creationId xmlns:a16="http://schemas.microsoft.com/office/drawing/2014/main" id="{AF93DB9C-6AEA-5393-22AD-64FFD3E5209B}"/>
              </a:ext>
            </a:extLst>
          </p:cNvPr>
          <p:cNvSpPr txBox="1"/>
          <p:nvPr/>
        </p:nvSpPr>
        <p:spPr>
          <a:xfrm>
            <a:off x="6078624" y="5454453"/>
            <a:ext cx="3816424" cy="738664"/>
          </a:xfrm>
          <a:prstGeom prst="rect">
            <a:avLst/>
          </a:prstGeom>
          <a:noFill/>
        </p:spPr>
        <p:txBody>
          <a:bodyPr wrap="square">
            <a:spAutoFit/>
          </a:bodyPr>
          <a:lstStyle/>
          <a:p>
            <a:pPr algn="just"/>
            <a:r>
              <a:rPr lang="en-US" altLang="zh-CN" sz="1400" dirty="0">
                <a:solidFill>
                  <a:schemeClr val="tx1"/>
                </a:solidFill>
                <a:latin typeface="Times New Roman" panose="02020603050405020304" pitchFamily="18" charset="0"/>
                <a:cs typeface="Times New Roman" panose="02020603050405020304" pitchFamily="18" charset="0"/>
              </a:rPr>
              <a:t>An example for Option 1: assuming 20% densities of additional pilots, and each OFDM symbol has </a:t>
            </a:r>
            <a:r>
              <a:rPr lang="en-GB" altLang="zh-CN" sz="1400" dirty="0">
                <a:solidFill>
                  <a:schemeClr val="tx1"/>
                </a:solidFill>
                <a:latin typeface="Times New Roman" panose="02020603050405020304" pitchFamily="18" charset="0"/>
                <a:cs typeface="Times New Roman" panose="02020603050405020304" pitchFamily="18" charset="0"/>
              </a:rPr>
              <a:t>additional pilots for </a:t>
            </a:r>
            <a:r>
              <a:rPr lang="en-US" altLang="zh-CN" sz="1400" dirty="0">
                <a:solidFill>
                  <a:schemeClr val="tx1"/>
                </a:solidFill>
                <a:latin typeface="Times New Roman" panose="02020603050405020304" pitchFamily="18" charset="0"/>
                <a:cs typeface="Times New Roman" panose="02020603050405020304" pitchFamily="18" charset="0"/>
              </a:rPr>
              <a:t>interference mitigation </a:t>
            </a:r>
            <a:endParaRPr lang="zh-CN" altLang="en-US" sz="1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47957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a:extLst>
              <a:ext uri="{FF2B5EF4-FFF2-40B4-BE49-F238E27FC236}">
                <a16:creationId xmlns:a16="http://schemas.microsoft.com/office/drawing/2014/main" id="{EA8F7EC8-8723-9C31-03D8-00EBCBCB88E9}"/>
              </a:ext>
            </a:extLst>
          </p:cNvPr>
          <p:cNvPicPr>
            <a:picLocks noChangeAspect="1"/>
          </p:cNvPicPr>
          <p:nvPr/>
        </p:nvPicPr>
        <p:blipFill>
          <a:blip r:embed="rId3"/>
          <a:stretch>
            <a:fillRect/>
          </a:stretch>
        </p:blipFill>
        <p:spPr>
          <a:xfrm>
            <a:off x="5010531" y="5733256"/>
            <a:ext cx="2629128" cy="723963"/>
          </a:xfrm>
          <a:prstGeom prst="rect">
            <a:avLst/>
          </a:prstGeom>
        </p:spPr>
      </p:pic>
      <p:sp>
        <p:nvSpPr>
          <p:cNvPr id="2" name="Title 1"/>
          <p:cNvSpPr>
            <a:spLocks noGrp="1"/>
          </p:cNvSpPr>
          <p:nvPr>
            <p:ph type="title"/>
          </p:nvPr>
        </p:nvSpPr>
        <p:spPr>
          <a:xfrm>
            <a:off x="191344" y="583002"/>
            <a:ext cx="11928648"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br>
              <a:rPr lang="en-US" altLang="zh-CN" sz="3000" dirty="0"/>
            </a:br>
            <a:r>
              <a:rPr lang="en-US" altLang="zh-CN" sz="3000" dirty="0"/>
              <a:t>Discussion on signalling of </a:t>
            </a:r>
            <a:r>
              <a:rPr lang="en-GB" altLang="zh-CN" sz="3000" dirty="0"/>
              <a:t>additional pilots for </a:t>
            </a:r>
            <a:r>
              <a:rPr lang="en-US" altLang="zh-CN" sz="3000" dirty="0"/>
              <a:t>interference mitigation</a:t>
            </a:r>
            <a:br>
              <a:rPr lang="en-US" altLang="zh-CN" sz="3000" dirty="0"/>
            </a:br>
            <a:r>
              <a:rPr lang="en-US" altLang="zh-CN" sz="300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November 2024</a:t>
            </a:r>
            <a:endParaRPr lang="en-GB" altLang="zh-CN" dirty="0"/>
          </a:p>
        </p:txBody>
      </p:sp>
      <mc:AlternateContent xmlns:mc="http://schemas.openxmlformats.org/markup-compatibility/2006">
        <mc:Choice xmlns:a14="http://schemas.microsoft.com/office/drawing/2010/main" Requires="a14">
          <p:sp>
            <p:nvSpPr>
              <p:cNvPr id="7" name="文本框 6">
                <a:extLst>
                  <a:ext uri="{FF2B5EF4-FFF2-40B4-BE49-F238E27FC236}">
                    <a16:creationId xmlns:a16="http://schemas.microsoft.com/office/drawing/2014/main" id="{AF2A499A-F5B5-9F40-DAB1-65930D85972A}"/>
                  </a:ext>
                </a:extLst>
              </p:cNvPr>
              <p:cNvSpPr txBox="1"/>
              <p:nvPr/>
            </p:nvSpPr>
            <p:spPr>
              <a:xfrm>
                <a:off x="191344" y="1196752"/>
                <a:ext cx="11466273" cy="2887970"/>
              </a:xfrm>
              <a:prstGeom prst="rect">
                <a:avLst/>
              </a:prstGeom>
              <a:noFill/>
            </p:spPr>
            <p:txBody>
              <a:bodyPr wrap="square" rtlCol="0">
                <a:spAutoFit/>
              </a:bodyPr>
              <a:lstStyle/>
              <a:p>
                <a:pPr marL="685800" lvl="2" algn="just">
                  <a:spcBef>
                    <a:spcPts val="600"/>
                  </a:spcBef>
                  <a:buFont typeface="Arial" panose="020B0604020202020204" pitchFamily="34" charset="0"/>
                  <a:buChar char="•"/>
                </a:pPr>
                <a:r>
                  <a:rPr lang="en-US" altLang="zh-CN" sz="1800" b="1" dirty="0">
                    <a:solidFill>
                      <a:schemeClr val="tx1"/>
                    </a:solidFill>
                    <a:latin typeface="Times New Roman" panose="02020603050405020304" pitchFamily="18" charset="0"/>
                    <a:cs typeface="Times New Roman" panose="02020603050405020304" pitchFamily="18" charset="0"/>
                  </a:rPr>
                  <a:t>Option 2: Flexible/configurable configuration, but only with limited alternatives (i.e., the number of additional pilots and their corresponding time and frequency domain locations etc., are flexible/configurable but only with limited alternatives)</a:t>
                </a:r>
              </a:p>
              <a:p>
                <a:pPr marL="1028700" lvl="1" algn="just">
                  <a:spcBef>
                    <a:spcPts val="2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In this case, more than one bit is needed to indicate/select different configuration since more than one fixed configuration for the mode with additional pilots exists. </a:t>
                </a:r>
              </a:p>
              <a:p>
                <a:pPr marL="1028700" lvl="1" algn="just">
                  <a:spcBef>
                    <a:spcPts val="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The number of additional pilots has a few limited alternatives to deal with different interference levels in this case. For example, there are 4 different alternatives with 5%, 10%, 15% and 20% densities of additional pilots, to deal with 4 different interference levels (e.g., SIR &gt;15 dB, SIR</a:t>
                </a:r>
                <a14:m>
                  <m:oMath xmlns:m="http://schemas.openxmlformats.org/officeDocument/2006/math">
                    <m:r>
                      <a:rPr lang="en-US" altLang="zh-CN" sz="180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altLang="zh-CN" sz="1800" dirty="0">
                    <a:solidFill>
                      <a:schemeClr val="tx1"/>
                    </a:solidFill>
                    <a:latin typeface="Times New Roman" panose="02020603050405020304" pitchFamily="18" charset="0"/>
                    <a:cs typeface="Times New Roman" panose="02020603050405020304" pitchFamily="18" charset="0"/>
                  </a:rPr>
                  <a:t> (10, 15) dB, SIR</a:t>
                </a:r>
                <a14:m>
                  <m:oMath xmlns:m="http://schemas.openxmlformats.org/officeDocument/2006/math">
                    <m:r>
                      <a:rPr lang="en-US" altLang="zh-CN" sz="1800"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altLang="zh-CN" sz="1800" dirty="0">
                    <a:solidFill>
                      <a:schemeClr val="tx1"/>
                    </a:solidFill>
                    <a:latin typeface="Times New Roman" panose="02020603050405020304" pitchFamily="18" charset="0"/>
                    <a:cs typeface="Times New Roman" panose="02020603050405020304" pitchFamily="18" charset="0"/>
                  </a:rPr>
                  <a:t>(5, 10) dB and SIR</a:t>
                </a:r>
                <a14:m>
                  <m:oMath xmlns:m="http://schemas.openxmlformats.org/officeDocument/2006/math">
                    <m:r>
                      <a:rPr lang="en-US" altLang="zh-CN" sz="1800"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altLang="zh-CN" sz="1800" dirty="0">
                    <a:solidFill>
                      <a:schemeClr val="tx1"/>
                    </a:solidFill>
                    <a:latin typeface="Times New Roman" panose="02020603050405020304" pitchFamily="18" charset="0"/>
                    <a:cs typeface="Times New Roman" panose="02020603050405020304" pitchFamily="18" charset="0"/>
                  </a:rPr>
                  <a:t>(0, 5) dB), respectively. In this case, besides one bit for enabling/disabling, we may further need 2 bits to indicate/select the four different alternatives.</a:t>
                </a:r>
              </a:p>
            </p:txBody>
          </p:sp>
        </mc:Choice>
        <mc:Fallback>
          <p:sp>
            <p:nvSpPr>
              <p:cNvPr id="7" name="文本框 6">
                <a:extLst>
                  <a:ext uri="{FF2B5EF4-FFF2-40B4-BE49-F238E27FC236}">
                    <a16:creationId xmlns:a16="http://schemas.microsoft.com/office/drawing/2014/main" id="{AF2A499A-F5B5-9F40-DAB1-65930D85972A}"/>
                  </a:ext>
                </a:extLst>
              </p:cNvPr>
              <p:cNvSpPr txBox="1">
                <a:spLocks noRot="1" noChangeAspect="1" noMove="1" noResize="1" noEditPoints="1" noAdjustHandles="1" noChangeArrowheads="1" noChangeShapeType="1" noTextEdit="1"/>
              </p:cNvSpPr>
              <p:nvPr/>
            </p:nvSpPr>
            <p:spPr>
              <a:xfrm>
                <a:off x="191344" y="1196752"/>
                <a:ext cx="11466273" cy="2887970"/>
              </a:xfrm>
              <a:prstGeom prst="rect">
                <a:avLst/>
              </a:prstGeom>
              <a:blipFill>
                <a:blip r:embed="rId4"/>
                <a:stretch>
                  <a:fillRect t="-1055" r="-478" b="-2321"/>
                </a:stretch>
              </a:blipFill>
            </p:spPr>
            <p:txBody>
              <a:bodyPr/>
              <a:lstStyle/>
              <a:p>
                <a:r>
                  <a:rPr lang="zh-CN" altLang="en-US">
                    <a:noFill/>
                  </a:rPr>
                  <a:t> </a:t>
                </a:r>
              </a:p>
            </p:txBody>
          </p:sp>
        </mc:Fallback>
      </mc:AlternateContent>
      <p:pic>
        <p:nvPicPr>
          <p:cNvPr id="8" name="图片 7">
            <a:extLst>
              <a:ext uri="{FF2B5EF4-FFF2-40B4-BE49-F238E27FC236}">
                <a16:creationId xmlns:a16="http://schemas.microsoft.com/office/drawing/2014/main" id="{7AAD1A81-8971-BE4F-012C-018912B2998B}"/>
              </a:ext>
            </a:extLst>
          </p:cNvPr>
          <p:cNvPicPr>
            <a:picLocks noChangeAspect="1"/>
          </p:cNvPicPr>
          <p:nvPr/>
        </p:nvPicPr>
        <p:blipFill>
          <a:blip r:embed="rId5"/>
          <a:stretch>
            <a:fillRect/>
          </a:stretch>
        </p:blipFill>
        <p:spPr>
          <a:xfrm>
            <a:off x="1457176" y="4035175"/>
            <a:ext cx="342930" cy="1838358"/>
          </a:xfrm>
          <a:prstGeom prst="rect">
            <a:avLst/>
          </a:prstGeom>
        </p:spPr>
      </p:pic>
      <p:sp>
        <p:nvSpPr>
          <p:cNvPr id="9" name="文本框 8">
            <a:extLst>
              <a:ext uri="{FF2B5EF4-FFF2-40B4-BE49-F238E27FC236}">
                <a16:creationId xmlns:a16="http://schemas.microsoft.com/office/drawing/2014/main" id="{93EB76C7-9414-F567-4375-F7DBF5128B8A}"/>
              </a:ext>
            </a:extLst>
          </p:cNvPr>
          <p:cNvSpPr txBox="1"/>
          <p:nvPr/>
        </p:nvSpPr>
        <p:spPr>
          <a:xfrm>
            <a:off x="1744605" y="4077962"/>
            <a:ext cx="1975131" cy="1600438"/>
          </a:xfrm>
          <a:prstGeom prst="rect">
            <a:avLst/>
          </a:prstGeom>
          <a:noFill/>
        </p:spPr>
        <p:txBody>
          <a:bodyPr wrap="square">
            <a:spAutoFit/>
          </a:bodyPr>
          <a:lstStyle/>
          <a:p>
            <a:pPr algn="just"/>
            <a:r>
              <a:rPr lang="en-US" altLang="zh-CN" sz="1400" dirty="0">
                <a:solidFill>
                  <a:schemeClr val="tx1"/>
                </a:solidFill>
                <a:latin typeface="Times New Roman" panose="02020603050405020304" pitchFamily="18" charset="0"/>
                <a:cs typeface="Times New Roman" panose="02020603050405020304" pitchFamily="18" charset="0"/>
              </a:rPr>
              <a:t>An example for Alternative 1 in Option 2: 5% densities of additional pilots, and each OFDM symbol has </a:t>
            </a:r>
            <a:r>
              <a:rPr lang="en-GB" altLang="zh-CN" sz="1400" dirty="0">
                <a:solidFill>
                  <a:schemeClr val="tx1"/>
                </a:solidFill>
                <a:latin typeface="Times New Roman" panose="02020603050405020304" pitchFamily="18" charset="0"/>
                <a:cs typeface="Times New Roman" panose="02020603050405020304" pitchFamily="18" charset="0"/>
              </a:rPr>
              <a:t>additional pilots for </a:t>
            </a:r>
            <a:r>
              <a:rPr lang="en-US" altLang="zh-CN" sz="1400" dirty="0">
                <a:solidFill>
                  <a:schemeClr val="tx1"/>
                </a:solidFill>
                <a:latin typeface="Times New Roman" panose="02020603050405020304" pitchFamily="18" charset="0"/>
                <a:cs typeface="Times New Roman" panose="02020603050405020304" pitchFamily="18" charset="0"/>
              </a:rPr>
              <a:t>interference mitigation </a:t>
            </a:r>
            <a:endParaRPr lang="zh-CN" altLang="en-US" sz="1400" dirty="0">
              <a:solidFill>
                <a:schemeClr val="tx1"/>
              </a:solidFill>
              <a:latin typeface="Times New Roman" panose="02020603050405020304" pitchFamily="18" charset="0"/>
              <a:cs typeface="Times New Roman" panose="02020603050405020304" pitchFamily="18" charset="0"/>
            </a:endParaRPr>
          </a:p>
        </p:txBody>
      </p:sp>
      <p:pic>
        <p:nvPicPr>
          <p:cNvPr id="11" name="图片 10">
            <a:extLst>
              <a:ext uri="{FF2B5EF4-FFF2-40B4-BE49-F238E27FC236}">
                <a16:creationId xmlns:a16="http://schemas.microsoft.com/office/drawing/2014/main" id="{E391B991-436B-D113-AAD4-E8E4C027E2F2}"/>
              </a:ext>
            </a:extLst>
          </p:cNvPr>
          <p:cNvPicPr>
            <a:picLocks noChangeAspect="1"/>
          </p:cNvPicPr>
          <p:nvPr/>
        </p:nvPicPr>
        <p:blipFill>
          <a:blip r:embed="rId6"/>
          <a:stretch>
            <a:fillRect/>
          </a:stretch>
        </p:blipFill>
        <p:spPr>
          <a:xfrm>
            <a:off x="4099088" y="4035174"/>
            <a:ext cx="327688" cy="1818042"/>
          </a:xfrm>
          <a:prstGeom prst="rect">
            <a:avLst/>
          </a:prstGeom>
        </p:spPr>
      </p:pic>
      <p:sp>
        <p:nvSpPr>
          <p:cNvPr id="13" name="文本框 12">
            <a:extLst>
              <a:ext uri="{FF2B5EF4-FFF2-40B4-BE49-F238E27FC236}">
                <a16:creationId xmlns:a16="http://schemas.microsoft.com/office/drawing/2014/main" id="{FCDDEAE4-3746-D2CC-64CB-A6CCD8D7174C}"/>
              </a:ext>
            </a:extLst>
          </p:cNvPr>
          <p:cNvSpPr txBox="1"/>
          <p:nvPr/>
        </p:nvSpPr>
        <p:spPr>
          <a:xfrm>
            <a:off x="4468583" y="4035174"/>
            <a:ext cx="1843441" cy="1815882"/>
          </a:xfrm>
          <a:prstGeom prst="rect">
            <a:avLst/>
          </a:prstGeom>
          <a:noFill/>
        </p:spPr>
        <p:txBody>
          <a:bodyPr wrap="square">
            <a:spAutoFit/>
          </a:bodyPr>
          <a:lstStyle/>
          <a:p>
            <a:pPr algn="just"/>
            <a:r>
              <a:rPr lang="en-US" altLang="zh-CN" sz="1400" dirty="0">
                <a:solidFill>
                  <a:schemeClr val="tx1"/>
                </a:solidFill>
                <a:latin typeface="Times New Roman" panose="02020603050405020304" pitchFamily="18" charset="0"/>
                <a:cs typeface="Times New Roman" panose="02020603050405020304" pitchFamily="18" charset="0"/>
              </a:rPr>
              <a:t>An example for Alternative 2 in Option 2: 10% densities of additional pilots, and each OFDM symbol has </a:t>
            </a:r>
            <a:r>
              <a:rPr lang="en-GB" altLang="zh-CN" sz="1400" dirty="0">
                <a:solidFill>
                  <a:schemeClr val="tx1"/>
                </a:solidFill>
                <a:latin typeface="Times New Roman" panose="02020603050405020304" pitchFamily="18" charset="0"/>
                <a:cs typeface="Times New Roman" panose="02020603050405020304" pitchFamily="18" charset="0"/>
              </a:rPr>
              <a:t>additional pilots for </a:t>
            </a:r>
            <a:r>
              <a:rPr lang="en-US" altLang="zh-CN" sz="1400" dirty="0">
                <a:solidFill>
                  <a:schemeClr val="tx1"/>
                </a:solidFill>
                <a:latin typeface="Times New Roman" panose="02020603050405020304" pitchFamily="18" charset="0"/>
                <a:cs typeface="Times New Roman" panose="02020603050405020304" pitchFamily="18" charset="0"/>
              </a:rPr>
              <a:t>interference mitigation </a:t>
            </a:r>
            <a:endParaRPr lang="zh-CN" altLang="en-US" sz="1400" dirty="0">
              <a:solidFill>
                <a:schemeClr val="tx1"/>
              </a:solidFill>
              <a:latin typeface="Times New Roman" panose="02020603050405020304" pitchFamily="18" charset="0"/>
              <a:cs typeface="Times New Roman" panose="02020603050405020304" pitchFamily="18" charset="0"/>
            </a:endParaRPr>
          </a:p>
        </p:txBody>
      </p:sp>
      <p:pic>
        <p:nvPicPr>
          <p:cNvPr id="15" name="图片 14">
            <a:extLst>
              <a:ext uri="{FF2B5EF4-FFF2-40B4-BE49-F238E27FC236}">
                <a16:creationId xmlns:a16="http://schemas.microsoft.com/office/drawing/2014/main" id="{5D1A14B2-51FD-884E-E751-B0502FA81648}"/>
              </a:ext>
            </a:extLst>
          </p:cNvPr>
          <p:cNvPicPr>
            <a:picLocks noChangeAspect="1"/>
          </p:cNvPicPr>
          <p:nvPr/>
        </p:nvPicPr>
        <p:blipFill>
          <a:blip r:embed="rId7"/>
          <a:stretch>
            <a:fillRect/>
          </a:stretch>
        </p:blipFill>
        <p:spPr>
          <a:xfrm>
            <a:off x="6616212" y="4005064"/>
            <a:ext cx="350550" cy="1868469"/>
          </a:xfrm>
          <a:prstGeom prst="rect">
            <a:avLst/>
          </a:prstGeom>
        </p:spPr>
      </p:pic>
      <p:sp>
        <p:nvSpPr>
          <p:cNvPr id="16" name="文本框 15">
            <a:extLst>
              <a:ext uri="{FF2B5EF4-FFF2-40B4-BE49-F238E27FC236}">
                <a16:creationId xmlns:a16="http://schemas.microsoft.com/office/drawing/2014/main" id="{77641468-8BC4-E6FA-9EAD-A6A545A7CF7F}"/>
              </a:ext>
            </a:extLst>
          </p:cNvPr>
          <p:cNvSpPr txBox="1"/>
          <p:nvPr/>
        </p:nvSpPr>
        <p:spPr>
          <a:xfrm>
            <a:off x="6979833" y="4062280"/>
            <a:ext cx="1843926" cy="1815882"/>
          </a:xfrm>
          <a:prstGeom prst="rect">
            <a:avLst/>
          </a:prstGeom>
          <a:noFill/>
        </p:spPr>
        <p:txBody>
          <a:bodyPr wrap="square">
            <a:spAutoFit/>
          </a:bodyPr>
          <a:lstStyle/>
          <a:p>
            <a:pPr algn="just"/>
            <a:r>
              <a:rPr lang="en-US" altLang="zh-CN" sz="1400" dirty="0">
                <a:solidFill>
                  <a:schemeClr val="tx1"/>
                </a:solidFill>
                <a:latin typeface="Times New Roman" panose="02020603050405020304" pitchFamily="18" charset="0"/>
                <a:cs typeface="Times New Roman" panose="02020603050405020304" pitchFamily="18" charset="0"/>
              </a:rPr>
              <a:t>An example for Alternative 3 in Option 2: 15% densities of additional pilots, and each OFDM symbol has </a:t>
            </a:r>
            <a:r>
              <a:rPr lang="en-GB" altLang="zh-CN" sz="1400" dirty="0">
                <a:solidFill>
                  <a:schemeClr val="tx1"/>
                </a:solidFill>
                <a:latin typeface="Times New Roman" panose="02020603050405020304" pitchFamily="18" charset="0"/>
                <a:cs typeface="Times New Roman" panose="02020603050405020304" pitchFamily="18" charset="0"/>
              </a:rPr>
              <a:t>additional pilots for </a:t>
            </a:r>
            <a:r>
              <a:rPr lang="en-US" altLang="zh-CN" sz="1400" dirty="0">
                <a:solidFill>
                  <a:schemeClr val="tx1"/>
                </a:solidFill>
                <a:latin typeface="Times New Roman" panose="02020603050405020304" pitchFamily="18" charset="0"/>
                <a:cs typeface="Times New Roman" panose="02020603050405020304" pitchFamily="18" charset="0"/>
              </a:rPr>
              <a:t>interference mitigation </a:t>
            </a:r>
            <a:endParaRPr lang="zh-CN" altLang="en-US" sz="1400" dirty="0">
              <a:solidFill>
                <a:schemeClr val="tx1"/>
              </a:solidFill>
              <a:latin typeface="Times New Roman" panose="02020603050405020304" pitchFamily="18" charset="0"/>
              <a:cs typeface="Times New Roman" panose="02020603050405020304" pitchFamily="18" charset="0"/>
            </a:endParaRPr>
          </a:p>
        </p:txBody>
      </p:sp>
      <p:pic>
        <p:nvPicPr>
          <p:cNvPr id="18" name="图片 17">
            <a:extLst>
              <a:ext uri="{FF2B5EF4-FFF2-40B4-BE49-F238E27FC236}">
                <a16:creationId xmlns:a16="http://schemas.microsoft.com/office/drawing/2014/main" id="{A1A06A79-4951-FD4F-E2DA-8151A9BD7223}"/>
              </a:ext>
            </a:extLst>
          </p:cNvPr>
          <p:cNvPicPr>
            <a:picLocks noChangeAspect="1"/>
          </p:cNvPicPr>
          <p:nvPr/>
        </p:nvPicPr>
        <p:blipFill>
          <a:blip r:embed="rId8"/>
          <a:stretch>
            <a:fillRect/>
          </a:stretch>
        </p:blipFill>
        <p:spPr>
          <a:xfrm>
            <a:off x="9242882" y="4005064"/>
            <a:ext cx="358171" cy="1868470"/>
          </a:xfrm>
          <a:prstGeom prst="rect">
            <a:avLst/>
          </a:prstGeom>
        </p:spPr>
      </p:pic>
      <p:sp>
        <p:nvSpPr>
          <p:cNvPr id="19" name="文本框 18">
            <a:extLst>
              <a:ext uri="{FF2B5EF4-FFF2-40B4-BE49-F238E27FC236}">
                <a16:creationId xmlns:a16="http://schemas.microsoft.com/office/drawing/2014/main" id="{C7BECB69-F3B1-2395-89C6-A8B3EF3758B1}"/>
              </a:ext>
            </a:extLst>
          </p:cNvPr>
          <p:cNvSpPr txBox="1"/>
          <p:nvPr/>
        </p:nvSpPr>
        <p:spPr>
          <a:xfrm>
            <a:off x="9635247" y="4048845"/>
            <a:ext cx="1843926" cy="1815882"/>
          </a:xfrm>
          <a:prstGeom prst="rect">
            <a:avLst/>
          </a:prstGeom>
          <a:noFill/>
        </p:spPr>
        <p:txBody>
          <a:bodyPr wrap="square">
            <a:spAutoFit/>
          </a:bodyPr>
          <a:lstStyle/>
          <a:p>
            <a:pPr algn="just"/>
            <a:r>
              <a:rPr lang="en-US" altLang="zh-CN" sz="1400" dirty="0">
                <a:solidFill>
                  <a:schemeClr val="tx1"/>
                </a:solidFill>
                <a:latin typeface="Times New Roman" panose="02020603050405020304" pitchFamily="18" charset="0"/>
                <a:cs typeface="Times New Roman" panose="02020603050405020304" pitchFamily="18" charset="0"/>
              </a:rPr>
              <a:t>An example for Alternative 4 in Option 2: 20% densities of additional pilots, and each OFDM symbol has </a:t>
            </a:r>
            <a:r>
              <a:rPr lang="en-GB" altLang="zh-CN" sz="1400" dirty="0">
                <a:solidFill>
                  <a:schemeClr val="tx1"/>
                </a:solidFill>
                <a:latin typeface="Times New Roman" panose="02020603050405020304" pitchFamily="18" charset="0"/>
                <a:cs typeface="Times New Roman" panose="02020603050405020304" pitchFamily="18" charset="0"/>
              </a:rPr>
              <a:t>additional pilots for </a:t>
            </a:r>
            <a:r>
              <a:rPr lang="en-US" altLang="zh-CN" sz="1400" dirty="0">
                <a:solidFill>
                  <a:schemeClr val="tx1"/>
                </a:solidFill>
                <a:latin typeface="Times New Roman" panose="02020603050405020304" pitchFamily="18" charset="0"/>
                <a:cs typeface="Times New Roman" panose="02020603050405020304" pitchFamily="18" charset="0"/>
              </a:rPr>
              <a:t>interference mitigation </a:t>
            </a:r>
            <a:endParaRPr lang="zh-CN" altLang="en-US" sz="1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23862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344" y="583002"/>
            <a:ext cx="11928648"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br>
              <a:rPr lang="en-US" altLang="zh-CN" sz="3000" dirty="0"/>
            </a:br>
            <a:r>
              <a:rPr lang="en-US" altLang="zh-CN" sz="3000" dirty="0"/>
              <a:t>Discussion on signalling of </a:t>
            </a:r>
            <a:r>
              <a:rPr lang="en-GB" altLang="zh-CN" sz="3000" dirty="0"/>
              <a:t>additional pilots for </a:t>
            </a:r>
            <a:r>
              <a:rPr lang="en-US" altLang="zh-CN" sz="3000" dirty="0"/>
              <a:t>interference mitigation</a:t>
            </a:r>
            <a:br>
              <a:rPr lang="en-US" altLang="zh-CN" sz="3000" dirty="0"/>
            </a:br>
            <a:r>
              <a:rPr lang="en-US" altLang="zh-CN" sz="300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November 2024</a:t>
            </a:r>
            <a:endParaRPr lang="en-GB" altLang="zh-CN" dirty="0"/>
          </a:p>
        </p:txBody>
      </p:sp>
      <p:sp>
        <p:nvSpPr>
          <p:cNvPr id="7" name="文本框 6">
            <a:extLst>
              <a:ext uri="{FF2B5EF4-FFF2-40B4-BE49-F238E27FC236}">
                <a16:creationId xmlns:a16="http://schemas.microsoft.com/office/drawing/2014/main" id="{AF2A499A-F5B5-9F40-DAB1-65930D85972A}"/>
              </a:ext>
            </a:extLst>
          </p:cNvPr>
          <p:cNvSpPr txBox="1"/>
          <p:nvPr/>
        </p:nvSpPr>
        <p:spPr>
          <a:xfrm>
            <a:off x="443372" y="1151383"/>
            <a:ext cx="11305256" cy="1502976"/>
          </a:xfrm>
          <a:prstGeom prst="rect">
            <a:avLst/>
          </a:prstGeom>
          <a:noFill/>
        </p:spPr>
        <p:txBody>
          <a:bodyPr wrap="square" rtlCol="0">
            <a:spAutoFit/>
          </a:bodyPr>
          <a:lstStyle/>
          <a:p>
            <a:pPr marL="685800" lvl="2" algn="just">
              <a:spcBef>
                <a:spcPts val="600"/>
              </a:spcBef>
              <a:buFont typeface="Arial" panose="020B0604020202020204" pitchFamily="34" charset="0"/>
              <a:buChar char="•"/>
            </a:pPr>
            <a:r>
              <a:rPr lang="en-US" altLang="zh-CN" sz="1800" b="1" dirty="0">
                <a:solidFill>
                  <a:schemeClr val="tx1"/>
                </a:solidFill>
                <a:latin typeface="Times New Roman" panose="02020603050405020304" pitchFamily="18" charset="0"/>
                <a:cs typeface="Times New Roman" panose="02020603050405020304" pitchFamily="18" charset="0"/>
              </a:rPr>
              <a:t>Option 3: Flexible/configurable configuration, without any constrain</a:t>
            </a:r>
          </a:p>
          <a:p>
            <a:pPr marL="1028700" lvl="1" algn="just">
              <a:spcBef>
                <a:spcPts val="2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In this case, we may need to specifically configure all aspects for </a:t>
            </a:r>
            <a:r>
              <a:rPr lang="en-GB" altLang="zh-CN" sz="1800" dirty="0">
                <a:solidFill>
                  <a:schemeClr val="tx1"/>
                </a:solidFill>
                <a:latin typeface="Times New Roman" panose="02020603050405020304" pitchFamily="18" charset="0"/>
                <a:cs typeface="Times New Roman" panose="02020603050405020304" pitchFamily="18" charset="0"/>
              </a:rPr>
              <a:t>additional pilots for </a:t>
            </a:r>
            <a:r>
              <a:rPr lang="en-US" altLang="zh-CN" sz="1800" dirty="0">
                <a:solidFill>
                  <a:schemeClr val="tx1"/>
                </a:solidFill>
                <a:latin typeface="Times New Roman" panose="02020603050405020304" pitchFamily="18" charset="0"/>
                <a:cs typeface="Times New Roman" panose="02020603050405020304" pitchFamily="18" charset="0"/>
              </a:rPr>
              <a:t>interference mitigation including the number of additional pilots, the time and frequency locations of the pilot, etc. The signalling for this case is variable and the overhead is large/unpredictable. Therefore, this Option 3 may not be practical in practice because it is not friendly in terms of implementation.  </a:t>
            </a:r>
          </a:p>
        </p:txBody>
      </p:sp>
      <p:sp>
        <p:nvSpPr>
          <p:cNvPr id="3" name="文本框 2">
            <a:extLst>
              <a:ext uri="{FF2B5EF4-FFF2-40B4-BE49-F238E27FC236}">
                <a16:creationId xmlns:a16="http://schemas.microsoft.com/office/drawing/2014/main" id="{AF2A499A-F5B5-9F40-DAB1-65930D85972A}"/>
              </a:ext>
            </a:extLst>
          </p:cNvPr>
          <p:cNvSpPr txBox="1"/>
          <p:nvPr/>
        </p:nvSpPr>
        <p:spPr>
          <a:xfrm>
            <a:off x="449321" y="4581128"/>
            <a:ext cx="11299307" cy="1805623"/>
          </a:xfrm>
          <a:prstGeom prst="rect">
            <a:avLst/>
          </a:prstGeom>
          <a:noFill/>
        </p:spPr>
        <p:txBody>
          <a:bodyPr wrap="square" rtlCol="0">
            <a:spAutoFit/>
          </a:bodyPr>
          <a:lstStyle/>
          <a:p>
            <a:pPr marL="685800" lvl="2" algn="just">
              <a:spcBef>
                <a:spcPts val="600"/>
              </a:spcBef>
              <a:buFont typeface="Arial" panose="020B0604020202020204" pitchFamily="34" charset="0"/>
              <a:buChar char="•"/>
            </a:pPr>
            <a:r>
              <a:rPr lang="en-US" altLang="zh-CN" sz="1800" b="1" dirty="0">
                <a:solidFill>
                  <a:schemeClr val="tx1"/>
                </a:solidFill>
                <a:latin typeface="Times New Roman" panose="02020603050405020304" pitchFamily="18" charset="0"/>
                <a:cs typeface="Times New Roman" panose="02020603050405020304" pitchFamily="18" charset="0"/>
              </a:rPr>
              <a:t>Triggering condition: </a:t>
            </a:r>
          </a:p>
          <a:p>
            <a:pPr marL="1143000" lvl="3" algn="just">
              <a:spcBef>
                <a:spcPts val="2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For all the above Options, there may need to be some measurement/reporting procedures at either the AP side or non-AP STA side or both, to determine whether there is any interference and if there is, what is the interference level. </a:t>
            </a:r>
          </a:p>
          <a:p>
            <a:pPr marL="1143000" lvl="3" algn="just">
              <a:spcBef>
                <a:spcPts val="2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More specifically, the triggering condition for enabling/disabling of </a:t>
            </a:r>
            <a:r>
              <a:rPr lang="en-GB" altLang="zh-CN" sz="1800" dirty="0">
                <a:solidFill>
                  <a:schemeClr val="tx1"/>
                </a:solidFill>
                <a:latin typeface="Times New Roman" panose="02020603050405020304" pitchFamily="18" charset="0"/>
                <a:cs typeface="Times New Roman" panose="02020603050405020304" pitchFamily="18" charset="0"/>
              </a:rPr>
              <a:t>additional pilots for </a:t>
            </a:r>
            <a:r>
              <a:rPr lang="en-US" altLang="zh-CN" sz="1800" dirty="0">
                <a:solidFill>
                  <a:schemeClr val="tx1"/>
                </a:solidFill>
                <a:latin typeface="Times New Roman" panose="02020603050405020304" pitchFamily="18" charset="0"/>
                <a:cs typeface="Times New Roman" panose="02020603050405020304" pitchFamily="18" charset="0"/>
              </a:rPr>
              <a:t>interference mitigation should be decided, and this may or may not have specification impact. </a:t>
            </a:r>
          </a:p>
        </p:txBody>
      </p:sp>
      <p:pic>
        <p:nvPicPr>
          <p:cNvPr id="9" name="图片 8">
            <a:extLst>
              <a:ext uri="{FF2B5EF4-FFF2-40B4-BE49-F238E27FC236}">
                <a16:creationId xmlns:a16="http://schemas.microsoft.com/office/drawing/2014/main" id="{ED99C270-6CAB-725C-22C0-0AB0613302C1}"/>
              </a:ext>
            </a:extLst>
          </p:cNvPr>
          <p:cNvPicPr>
            <a:picLocks noChangeAspect="1"/>
          </p:cNvPicPr>
          <p:nvPr/>
        </p:nvPicPr>
        <p:blipFill>
          <a:blip r:embed="rId3"/>
          <a:stretch>
            <a:fillRect/>
          </a:stretch>
        </p:blipFill>
        <p:spPr>
          <a:xfrm>
            <a:off x="1958226" y="2636912"/>
            <a:ext cx="465366" cy="1908215"/>
          </a:xfrm>
          <a:prstGeom prst="rect">
            <a:avLst/>
          </a:prstGeom>
        </p:spPr>
      </p:pic>
      <p:sp>
        <p:nvSpPr>
          <p:cNvPr id="10" name="文本框 9">
            <a:extLst>
              <a:ext uri="{FF2B5EF4-FFF2-40B4-BE49-F238E27FC236}">
                <a16:creationId xmlns:a16="http://schemas.microsoft.com/office/drawing/2014/main" id="{F6E1DC91-0B52-5800-CF1B-CAF436673E9B}"/>
              </a:ext>
            </a:extLst>
          </p:cNvPr>
          <p:cNvSpPr txBox="1"/>
          <p:nvPr/>
        </p:nvSpPr>
        <p:spPr>
          <a:xfrm>
            <a:off x="2423592" y="3145428"/>
            <a:ext cx="2736304" cy="1169551"/>
          </a:xfrm>
          <a:prstGeom prst="rect">
            <a:avLst/>
          </a:prstGeom>
          <a:noFill/>
        </p:spPr>
        <p:txBody>
          <a:bodyPr wrap="square">
            <a:spAutoFit/>
          </a:bodyPr>
          <a:lstStyle/>
          <a:p>
            <a:pPr algn="just"/>
            <a:r>
              <a:rPr lang="en-US" altLang="zh-CN" sz="1400" dirty="0">
                <a:solidFill>
                  <a:schemeClr val="tx1"/>
                </a:solidFill>
                <a:latin typeface="Times New Roman" panose="02020603050405020304" pitchFamily="18" charset="0"/>
                <a:cs typeface="Times New Roman" panose="02020603050405020304" pitchFamily="18" charset="0"/>
              </a:rPr>
              <a:t>Example 1 for Option 3: Flexible/configurable configuration without any constrain, and the time domain location of additional pilots may or may not be consecutive</a:t>
            </a:r>
            <a:endParaRPr lang="zh-CN" altLang="en-US" sz="1400" dirty="0">
              <a:solidFill>
                <a:schemeClr val="tx1"/>
              </a:solidFill>
              <a:latin typeface="Times New Roman" panose="02020603050405020304" pitchFamily="18" charset="0"/>
              <a:cs typeface="Times New Roman" panose="02020603050405020304" pitchFamily="18" charset="0"/>
            </a:endParaRPr>
          </a:p>
        </p:txBody>
      </p:sp>
      <p:pic>
        <p:nvPicPr>
          <p:cNvPr id="12" name="图片 11">
            <a:extLst>
              <a:ext uri="{FF2B5EF4-FFF2-40B4-BE49-F238E27FC236}">
                <a16:creationId xmlns:a16="http://schemas.microsoft.com/office/drawing/2014/main" id="{B3A99661-8F25-67A8-F7BE-2959B44F4662}"/>
              </a:ext>
            </a:extLst>
          </p:cNvPr>
          <p:cNvPicPr>
            <a:picLocks noChangeAspect="1"/>
          </p:cNvPicPr>
          <p:nvPr/>
        </p:nvPicPr>
        <p:blipFill>
          <a:blip r:embed="rId4"/>
          <a:stretch>
            <a:fillRect/>
          </a:stretch>
        </p:blipFill>
        <p:spPr>
          <a:xfrm>
            <a:off x="5284756" y="2636912"/>
            <a:ext cx="335001" cy="1908215"/>
          </a:xfrm>
          <a:prstGeom prst="rect">
            <a:avLst/>
          </a:prstGeom>
        </p:spPr>
      </p:pic>
      <p:sp>
        <p:nvSpPr>
          <p:cNvPr id="14" name="文本框 13">
            <a:extLst>
              <a:ext uri="{FF2B5EF4-FFF2-40B4-BE49-F238E27FC236}">
                <a16:creationId xmlns:a16="http://schemas.microsoft.com/office/drawing/2014/main" id="{A105C4EB-711A-6005-8FEA-5AC26F674597}"/>
              </a:ext>
            </a:extLst>
          </p:cNvPr>
          <p:cNvSpPr txBox="1"/>
          <p:nvPr/>
        </p:nvSpPr>
        <p:spPr>
          <a:xfrm>
            <a:off x="5648425" y="3142707"/>
            <a:ext cx="2736304" cy="1169551"/>
          </a:xfrm>
          <a:prstGeom prst="rect">
            <a:avLst/>
          </a:prstGeom>
          <a:noFill/>
        </p:spPr>
        <p:txBody>
          <a:bodyPr wrap="square">
            <a:spAutoFit/>
          </a:bodyPr>
          <a:lstStyle/>
          <a:p>
            <a:pPr algn="just"/>
            <a:r>
              <a:rPr lang="en-US" altLang="zh-CN" sz="1400" dirty="0">
                <a:solidFill>
                  <a:schemeClr val="tx1"/>
                </a:solidFill>
                <a:latin typeface="Times New Roman" panose="02020603050405020304" pitchFamily="18" charset="0"/>
                <a:cs typeface="Times New Roman" panose="02020603050405020304" pitchFamily="18" charset="0"/>
              </a:rPr>
              <a:t>Example 2 for Option 3: Flexible/configurable configuration without any constrain, and the time domain location of additional pilots may or may not be consecutive</a:t>
            </a:r>
            <a:endParaRPr lang="zh-CN" altLang="en-US" sz="1400" dirty="0">
              <a:solidFill>
                <a:schemeClr val="tx1"/>
              </a:solidFill>
              <a:latin typeface="Times New Roman" panose="02020603050405020304" pitchFamily="18" charset="0"/>
              <a:cs typeface="Times New Roman" panose="02020603050405020304" pitchFamily="18" charset="0"/>
            </a:endParaRPr>
          </a:p>
        </p:txBody>
      </p:sp>
      <p:pic>
        <p:nvPicPr>
          <p:cNvPr id="15" name="图片 14">
            <a:extLst>
              <a:ext uri="{FF2B5EF4-FFF2-40B4-BE49-F238E27FC236}">
                <a16:creationId xmlns:a16="http://schemas.microsoft.com/office/drawing/2014/main" id="{5B0C5C40-D017-BEE8-E186-5FA7CE2F3B75}"/>
              </a:ext>
            </a:extLst>
          </p:cNvPr>
          <p:cNvPicPr>
            <a:picLocks noChangeAspect="1"/>
          </p:cNvPicPr>
          <p:nvPr/>
        </p:nvPicPr>
        <p:blipFill>
          <a:blip r:embed="rId5"/>
          <a:stretch>
            <a:fillRect/>
          </a:stretch>
        </p:blipFill>
        <p:spPr>
          <a:xfrm>
            <a:off x="8770461" y="3365500"/>
            <a:ext cx="2629128" cy="723963"/>
          </a:xfrm>
          <a:prstGeom prst="rect">
            <a:avLst/>
          </a:prstGeom>
        </p:spPr>
      </p:pic>
    </p:spTree>
    <p:extLst>
      <p:ext uri="{BB962C8B-B14F-4D97-AF65-F5344CB8AC3E}">
        <p14:creationId xmlns:p14="http://schemas.microsoft.com/office/powerpoint/2010/main" val="42900546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9492" y="404664"/>
            <a:ext cx="10361084" cy="1065213"/>
          </a:xfrm>
        </p:spPr>
        <p:txBody>
          <a:bodyPr/>
          <a:lstStyle/>
          <a:p>
            <a:r>
              <a:rPr lang="en-GB" dirty="0"/>
              <a:t>Conclusion</a:t>
            </a:r>
          </a:p>
        </p:txBody>
      </p:sp>
      <p:sp>
        <p:nvSpPr>
          <p:cNvPr id="9218" name="Rectangle 2"/>
          <p:cNvSpPr>
            <a:spLocks noGrp="1" noChangeArrowheads="1"/>
          </p:cNvSpPr>
          <p:nvPr>
            <p:ph idx="1"/>
          </p:nvPr>
        </p:nvSpPr>
        <p:spPr>
          <a:xfrm>
            <a:off x="299356" y="1196752"/>
            <a:ext cx="11701300" cy="5184576"/>
          </a:xfrm>
          <a:ln/>
        </p:spPr>
        <p:txBody>
          <a:bodyPr/>
          <a:lstStyle/>
          <a:p>
            <a:pPr algn="just">
              <a:buFont typeface="Times New Roman" pitchFamily="16" charset="0"/>
              <a:buChar char="•"/>
            </a:pPr>
            <a:r>
              <a:rPr lang="en-US" altLang="zh-CN" sz="2000" dirty="0"/>
              <a:t>General views on signalling of </a:t>
            </a:r>
            <a:r>
              <a:rPr lang="en-GB" altLang="zh-CN" sz="2000" dirty="0"/>
              <a:t>additional pilots for </a:t>
            </a:r>
            <a:r>
              <a:rPr lang="en-US" altLang="zh-CN" sz="2000" dirty="0"/>
              <a:t>interference mitigation are provided in this presentation</a:t>
            </a:r>
            <a:r>
              <a:rPr lang="en-GB" altLang="zh-CN" sz="2000" dirty="0"/>
              <a:t>.</a:t>
            </a:r>
          </a:p>
          <a:p>
            <a:pPr algn="just">
              <a:buFont typeface="Times New Roman" pitchFamily="16" charset="0"/>
              <a:buChar char="•"/>
            </a:pPr>
            <a:r>
              <a:rPr lang="en-US" altLang="zh-CN" sz="2000" dirty="0">
                <a:solidFill>
                  <a:schemeClr val="tx1"/>
                </a:solidFill>
                <a:latin typeface="Times New Roman" panose="02020603050405020304" pitchFamily="18" charset="0"/>
                <a:cs typeface="Times New Roman" panose="02020603050405020304" pitchFamily="18" charset="0"/>
              </a:rPr>
              <a:t>For </a:t>
            </a:r>
            <a:r>
              <a:rPr lang="en-GB" altLang="zh-CN" sz="2000" dirty="0">
                <a:solidFill>
                  <a:schemeClr val="tx1"/>
                </a:solidFill>
                <a:latin typeface="Times New Roman" panose="02020603050405020304" pitchFamily="18" charset="0"/>
                <a:cs typeface="Times New Roman" panose="02020603050405020304" pitchFamily="18" charset="0"/>
              </a:rPr>
              <a:t>additional pilots for interference mitigation, the following three options are discussed for signalling design: </a:t>
            </a:r>
          </a:p>
          <a:p>
            <a:pPr lvl="1" algn="just">
              <a:buFont typeface="Times New Roman" pitchFamily="16" charset="0"/>
              <a:buChar char="•"/>
            </a:pPr>
            <a:r>
              <a:rPr lang="en-US" altLang="zh-CN" b="1" dirty="0">
                <a:solidFill>
                  <a:schemeClr val="tx1"/>
                </a:solidFill>
                <a:latin typeface="Times New Roman" panose="02020603050405020304" pitchFamily="18" charset="0"/>
                <a:cs typeface="Times New Roman" panose="02020603050405020304" pitchFamily="18" charset="0"/>
              </a:rPr>
              <a:t>Option 1: One fixed configuration</a:t>
            </a:r>
          </a:p>
          <a:p>
            <a:pPr lvl="1" algn="just">
              <a:buFont typeface="Times New Roman" pitchFamily="16" charset="0"/>
              <a:buChar char="•"/>
            </a:pPr>
            <a:r>
              <a:rPr lang="en-US" altLang="zh-CN" b="1" dirty="0">
                <a:solidFill>
                  <a:schemeClr val="tx1"/>
                </a:solidFill>
                <a:latin typeface="Times New Roman" panose="02020603050405020304" pitchFamily="18" charset="0"/>
                <a:cs typeface="Times New Roman" panose="02020603050405020304" pitchFamily="18" charset="0"/>
              </a:rPr>
              <a:t>Option 2: </a:t>
            </a:r>
            <a:r>
              <a:rPr lang="en-US" altLang="zh-CN" sz="2000" b="1" dirty="0">
                <a:solidFill>
                  <a:schemeClr val="tx1"/>
                </a:solidFill>
                <a:latin typeface="Times New Roman" panose="02020603050405020304" pitchFamily="18" charset="0"/>
                <a:cs typeface="Times New Roman" panose="02020603050405020304" pitchFamily="18" charset="0"/>
              </a:rPr>
              <a:t>Flexible/configurable configuration, but only with limited alternatives </a:t>
            </a:r>
            <a:endParaRPr lang="en-US" altLang="zh-CN" b="1" dirty="0">
              <a:solidFill>
                <a:schemeClr val="tx1"/>
              </a:solidFill>
              <a:latin typeface="Times New Roman" panose="02020603050405020304" pitchFamily="18" charset="0"/>
              <a:cs typeface="Times New Roman" panose="02020603050405020304" pitchFamily="18" charset="0"/>
            </a:endParaRPr>
          </a:p>
          <a:p>
            <a:pPr lvl="1" algn="just">
              <a:buFont typeface="Times New Roman" pitchFamily="16" charset="0"/>
              <a:buChar char="•"/>
            </a:pPr>
            <a:r>
              <a:rPr lang="en-US" altLang="zh-CN" b="1" dirty="0">
                <a:solidFill>
                  <a:schemeClr val="tx1"/>
                </a:solidFill>
                <a:latin typeface="Times New Roman" panose="02020603050405020304" pitchFamily="18" charset="0"/>
                <a:cs typeface="Times New Roman" panose="02020603050405020304" pitchFamily="18" charset="0"/>
              </a:rPr>
              <a:t>Option 3: </a:t>
            </a:r>
            <a:r>
              <a:rPr lang="en-US" altLang="zh-CN" sz="2000" b="1" dirty="0">
                <a:solidFill>
                  <a:schemeClr val="tx1"/>
                </a:solidFill>
                <a:latin typeface="Times New Roman" panose="02020603050405020304" pitchFamily="18" charset="0"/>
                <a:cs typeface="Times New Roman" panose="02020603050405020304" pitchFamily="18" charset="0"/>
              </a:rPr>
              <a:t>Flexible/configurable configuration, without any constrain</a:t>
            </a:r>
            <a:endParaRPr lang="en-US" altLang="zh-CN" b="1" dirty="0">
              <a:solidFill>
                <a:schemeClr val="tx1"/>
              </a:solidFill>
              <a:latin typeface="Times New Roman" panose="02020603050405020304" pitchFamily="18" charset="0"/>
              <a:cs typeface="Times New Roman" panose="02020603050405020304" pitchFamily="18" charset="0"/>
            </a:endParaRPr>
          </a:p>
          <a:p>
            <a:pPr algn="just">
              <a:buFont typeface="Times New Roman" pitchFamily="16" charset="0"/>
              <a:buChar char="•"/>
            </a:pPr>
            <a:r>
              <a:rPr lang="en-US" altLang="zh-CN" sz="2000" dirty="0">
                <a:solidFill>
                  <a:schemeClr val="tx1"/>
                </a:solidFill>
                <a:latin typeface="Times New Roman" panose="02020603050405020304" pitchFamily="18" charset="0"/>
                <a:cs typeface="Times New Roman" panose="02020603050405020304" pitchFamily="18" charset="0"/>
              </a:rPr>
              <a:t>Option 1 and Option 2 are preferred because they can achieve a good tradeoff between signalling overhead and interference mitigation performance. Option 3 is not preferred due to implementation complexity. </a:t>
            </a:r>
          </a:p>
          <a:p>
            <a:pPr algn="just">
              <a:buFont typeface="Times New Roman" pitchFamily="16" charset="0"/>
              <a:buChar char="•"/>
            </a:pPr>
            <a:r>
              <a:rPr lang="en-US" altLang="zh-CN" sz="2000" dirty="0">
                <a:solidFill>
                  <a:schemeClr val="tx1"/>
                </a:solidFill>
                <a:latin typeface="Times New Roman" panose="02020603050405020304" pitchFamily="18" charset="0"/>
                <a:cs typeface="Times New Roman" panose="02020603050405020304" pitchFamily="18" charset="0"/>
              </a:rPr>
              <a:t>More details about </a:t>
            </a:r>
            <a:r>
              <a:rPr lang="en-US" altLang="zh-CN" sz="2000" dirty="0"/>
              <a:t>signalling of </a:t>
            </a:r>
            <a:r>
              <a:rPr lang="en-GB" altLang="zh-CN" sz="2000" dirty="0"/>
              <a:t>additional pilots for </a:t>
            </a:r>
            <a:r>
              <a:rPr lang="en-US" altLang="zh-CN" sz="2000" dirty="0"/>
              <a:t>interference mitigation need further study:</a:t>
            </a:r>
          </a:p>
          <a:p>
            <a:pPr lvl="1" algn="just">
              <a:spcBef>
                <a:spcPts val="200"/>
              </a:spcBef>
              <a:buFont typeface="Times New Roman" pitchFamily="16" charset="0"/>
              <a:buChar char="•"/>
            </a:pPr>
            <a:r>
              <a:rPr lang="en-US" altLang="zh-CN" sz="1600" kern="1200" dirty="0">
                <a:solidFill>
                  <a:schemeClr val="tx1"/>
                </a:solidFill>
                <a:latin typeface="Times New Roman" panose="02020603050405020304" pitchFamily="18" charset="0"/>
                <a:ea typeface="MS Gothic" charset="-128"/>
                <a:cs typeface="Times New Roman" panose="02020603050405020304" pitchFamily="18" charset="0"/>
              </a:rPr>
              <a:t>Potential down-selection between Option 1 and Option 2 (Option 2 may include Option 1 but the opposite is not true). </a:t>
            </a:r>
          </a:p>
          <a:p>
            <a:pPr lvl="1" algn="just">
              <a:spcBef>
                <a:spcPts val="200"/>
              </a:spcBef>
              <a:buFont typeface="Times New Roman" pitchFamily="16" charset="0"/>
              <a:buChar char="•"/>
            </a:pPr>
            <a:r>
              <a:rPr lang="en-US" altLang="zh-CN" sz="1600" kern="1200" dirty="0">
                <a:solidFill>
                  <a:schemeClr val="tx1"/>
                </a:solidFill>
                <a:latin typeface="Times New Roman" panose="02020603050405020304" pitchFamily="18" charset="0"/>
                <a:ea typeface="MS Gothic" charset="-128"/>
                <a:cs typeface="Times New Roman" panose="02020603050405020304" pitchFamily="18" charset="0"/>
              </a:rPr>
              <a:t>The exact number of indication bit(s) and where should be the indication bit(s) located.</a:t>
            </a:r>
          </a:p>
          <a:p>
            <a:pPr lvl="1" algn="just">
              <a:spcBef>
                <a:spcPts val="200"/>
              </a:spcBef>
              <a:buFont typeface="Times New Roman" pitchFamily="16" charset="0"/>
              <a:buChar char="•"/>
            </a:pPr>
            <a:r>
              <a:rPr lang="en-US" altLang="zh-CN" sz="1600" kern="1200" dirty="0">
                <a:solidFill>
                  <a:schemeClr val="tx1"/>
                </a:solidFill>
                <a:latin typeface="Times New Roman" panose="02020603050405020304" pitchFamily="18" charset="0"/>
                <a:ea typeface="MS Gothic" charset="-128"/>
                <a:cs typeface="Times New Roman" panose="02020603050405020304" pitchFamily="18" charset="0"/>
              </a:rPr>
              <a:t>What is the triggering condition of </a:t>
            </a:r>
            <a:r>
              <a:rPr lang="en-GB" altLang="zh-CN" sz="1600" dirty="0">
                <a:solidFill>
                  <a:schemeClr val="tx1"/>
                </a:solidFill>
                <a:latin typeface="Times New Roman" panose="02020603050405020304" pitchFamily="18" charset="0"/>
                <a:cs typeface="Times New Roman" panose="02020603050405020304" pitchFamily="18" charset="0"/>
              </a:rPr>
              <a:t>additional pilots for interference mitigation</a:t>
            </a:r>
            <a:r>
              <a:rPr lang="en-US" altLang="zh-CN" sz="1600" kern="1200" dirty="0">
                <a:solidFill>
                  <a:schemeClr val="tx1"/>
                </a:solidFill>
                <a:latin typeface="Times New Roman" panose="02020603050405020304" pitchFamily="18" charset="0"/>
                <a:ea typeface="MS Gothic" charset="-128"/>
                <a:cs typeface="Times New Roman" panose="02020603050405020304" pitchFamily="18" charset="0"/>
              </a:rPr>
              <a:t>.</a:t>
            </a:r>
          </a:p>
          <a:p>
            <a:pPr lvl="1" algn="just">
              <a:spcBef>
                <a:spcPts val="200"/>
              </a:spcBef>
              <a:buFont typeface="Times New Roman" pitchFamily="16" charset="0"/>
              <a:buChar char="•"/>
            </a:pPr>
            <a:r>
              <a:rPr lang="en-US" altLang="zh-CN" sz="1600" kern="1200" dirty="0">
                <a:solidFill>
                  <a:schemeClr val="tx1"/>
                </a:solidFill>
                <a:latin typeface="Times New Roman" panose="02020603050405020304" pitchFamily="18" charset="0"/>
                <a:ea typeface="MS Gothic" charset="-128"/>
                <a:cs typeface="Times New Roman" panose="02020603050405020304" pitchFamily="18" charset="0"/>
              </a:rPr>
              <a:t>Other potential configurations about </a:t>
            </a:r>
            <a:r>
              <a:rPr lang="en-GB" altLang="zh-CN" sz="1600" dirty="0"/>
              <a:t>additional pilots for </a:t>
            </a:r>
            <a:r>
              <a:rPr lang="en-US" altLang="zh-CN" sz="1600" dirty="0"/>
              <a:t>interference mitigation (e.g., time duration or the number of OFDM symbols of </a:t>
            </a:r>
            <a:r>
              <a:rPr lang="en-GB" altLang="zh-CN" sz="1600" dirty="0"/>
              <a:t>additional pilots for </a:t>
            </a:r>
            <a:r>
              <a:rPr lang="en-US" altLang="zh-CN" sz="1600" dirty="0"/>
              <a:t>interference mitigation).</a:t>
            </a:r>
            <a:endParaRPr lang="en-US" altLang="zh-CN" sz="1600" kern="1200" dirty="0">
              <a:solidFill>
                <a:schemeClr val="tx1"/>
              </a:solidFill>
              <a:latin typeface="Times New Roman" panose="02020603050405020304" pitchFamily="18" charset="0"/>
              <a:ea typeface="MS Gothic" charset="-128"/>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8</a:t>
            </a:fld>
            <a:endParaRPr lang="en-GB" dirty="0"/>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November 2024</a:t>
            </a:r>
            <a:endParaRPr lang="en-GB" altLang="zh-CN" dirty="0"/>
          </a:p>
        </p:txBody>
      </p:sp>
    </p:spTree>
    <p:extLst>
      <p:ext uri="{BB962C8B-B14F-4D97-AF65-F5344CB8AC3E}">
        <p14:creationId xmlns:p14="http://schemas.microsoft.com/office/powerpoint/2010/main" val="13581377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607257" y="1752600"/>
            <a:ext cx="9273083" cy="4114800"/>
          </a:xfrm>
        </p:spPr>
        <p:txBody>
          <a:bodyPr/>
          <a:lstStyle/>
          <a:p>
            <a:pPr>
              <a:buFont typeface="Arial" panose="020B0604020202020204" pitchFamily="34" charset="0"/>
              <a:buChar char="•"/>
            </a:pPr>
            <a:r>
              <a:rPr lang="en-US" sz="2000" dirty="0"/>
              <a:t>Do you agree that </a:t>
            </a:r>
            <a:r>
              <a:rPr lang="en-US" sz="2000" dirty="0" err="1"/>
              <a:t>TGbn</a:t>
            </a:r>
            <a:r>
              <a:rPr lang="en-US" sz="2000" dirty="0"/>
              <a:t> will have one or a few limited alternatives for configuration of </a:t>
            </a:r>
            <a:r>
              <a:rPr lang="en-GB" altLang="zh-CN" sz="2000" dirty="0"/>
              <a:t>additional pilots for </a:t>
            </a:r>
            <a:r>
              <a:rPr lang="en-US" altLang="zh-CN" sz="2000" dirty="0"/>
              <a:t>interference mitigation</a:t>
            </a:r>
            <a:r>
              <a:rPr lang="en-US" sz="2000" dirty="0"/>
              <a:t>?</a:t>
            </a:r>
          </a:p>
          <a:p>
            <a:endParaRPr lang="en-US" dirty="0"/>
          </a:p>
          <a:p>
            <a:pPr marL="800100" lvl="1" indent="-342900">
              <a:buFont typeface="Arial" panose="020B0604020202020204" pitchFamily="34" charset="0"/>
              <a:buChar char="•"/>
            </a:pPr>
            <a:r>
              <a:rPr lang="en-US" dirty="0"/>
              <a:t>Yes:</a:t>
            </a:r>
          </a:p>
          <a:p>
            <a:pPr marL="800100" lvl="1" indent="-342900">
              <a:buFont typeface="Arial" panose="020B0604020202020204" pitchFamily="34" charset="0"/>
              <a:buChar char="•"/>
            </a:pPr>
            <a:r>
              <a:rPr lang="en-US" dirty="0"/>
              <a:t>No:</a:t>
            </a:r>
          </a:p>
          <a:p>
            <a:pPr marL="800100" lvl="1" indent="-342900">
              <a:buFont typeface="Arial" panose="020B0604020202020204" pitchFamily="34" charset="0"/>
              <a:buChar char="•"/>
            </a:pPr>
            <a:r>
              <a:rPr lang="en-US" dirty="0"/>
              <a:t>Abstain:</a:t>
            </a:r>
          </a:p>
          <a:p>
            <a:pPr lvl="1"/>
            <a:endParaRPr lang="en-US" sz="1600"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dirty="0"/>
          </a:p>
        </p:txBody>
      </p:sp>
      <p:sp>
        <p:nvSpPr>
          <p:cNvPr id="6" name="标题 5"/>
          <p:cNvSpPr>
            <a:spLocks noGrp="1"/>
          </p:cNvSpPr>
          <p:nvPr>
            <p:ph type="title" idx="4294967295"/>
          </p:nvPr>
        </p:nvSpPr>
        <p:spPr>
          <a:xfrm>
            <a:off x="2209800" y="685800"/>
            <a:ext cx="7772400" cy="1066800"/>
          </a:xfrm>
        </p:spPr>
        <p:txBody>
          <a:bodyPr/>
          <a:lstStyle/>
          <a:p>
            <a:r>
              <a:rPr lang="en-US" dirty="0"/>
              <a:t>Straw Poll</a:t>
            </a:r>
          </a:p>
        </p:txBody>
      </p:sp>
      <p:sp>
        <p:nvSpPr>
          <p:cNvPr id="3" name="Date Placeholder 3">
            <a:extLst>
              <a:ext uri="{FF2B5EF4-FFF2-40B4-BE49-F238E27FC236}">
                <a16:creationId xmlns:a16="http://schemas.microsoft.com/office/drawing/2014/main" id="{9E4B22E3-A731-597F-1231-A0E2807791FD}"/>
              </a:ext>
            </a:extLst>
          </p:cNvPr>
          <p:cNvSpPr txBox="1">
            <a:spLocks/>
          </p:cNvSpPr>
          <p:nvPr/>
        </p:nvSpPr>
        <p:spPr>
          <a:xfrm>
            <a:off x="839416" y="280800"/>
            <a:ext cx="1944216" cy="461369"/>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solidFill>
                  <a:srgbClr val="000000"/>
                </a:solidFill>
              </a:rPr>
              <a:t>November 2024</a:t>
            </a:r>
            <a:endParaRPr lang="en-GB" altLang="zh-CN" sz="1800" b="1" dirty="0">
              <a:solidFill>
                <a:srgbClr val="000000"/>
              </a:solidFill>
            </a:endParaRPr>
          </a:p>
        </p:txBody>
      </p:sp>
      <p:sp>
        <p:nvSpPr>
          <p:cNvPr id="7" name="Footer Placeholder 4">
            <a:extLst>
              <a:ext uri="{FF2B5EF4-FFF2-40B4-BE49-F238E27FC236}">
                <a16:creationId xmlns:a16="http://schemas.microsoft.com/office/drawing/2014/main" id="{4973461C-02A2-DAE9-A60F-6029C26B632D}"/>
              </a:ext>
            </a:extLst>
          </p:cNvPr>
          <p:cNvSpPr txBox="1">
            <a:spLocks/>
          </p:cNvSpPr>
          <p:nvPr/>
        </p:nvSpPr>
        <p:spPr>
          <a:xfrm>
            <a:off x="9048328" y="6453336"/>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it-IT" altLang="zh-CN" sz="1200" dirty="0">
                <a:solidFill>
                  <a:srgbClr val="000000"/>
                </a:solidFill>
              </a:rPr>
              <a:t>Ke Zhong</a:t>
            </a:r>
            <a:r>
              <a:rPr lang="it-IT" sz="1200" dirty="0">
                <a:solidFill>
                  <a:srgbClr val="000000"/>
                </a:solidFill>
              </a:rPr>
              <a:t>, Ruijie Networks Co., Ltd</a:t>
            </a:r>
            <a:endParaRPr lang="en-GB" sz="1200" dirty="0">
              <a:solidFill>
                <a:srgbClr val="000000"/>
              </a:solidFill>
            </a:endParaRPr>
          </a:p>
        </p:txBody>
      </p:sp>
    </p:spTree>
    <p:extLst>
      <p:ext uri="{BB962C8B-B14F-4D97-AF65-F5344CB8AC3E}">
        <p14:creationId xmlns:p14="http://schemas.microsoft.com/office/powerpoint/2010/main" val="3579871938"/>
      </p:ext>
    </p:extLst>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演示文稿7" id="{DEE9BC1D-32B0-4A2E-95E1-A1408AC7672C}" vid="{C86135A7-A99C-4A55-992F-ACE10057B4B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 chehui</Template>
  <TotalTime>29137</TotalTime>
  <Words>1691</Words>
  <Application>Microsoft Office PowerPoint</Application>
  <PresentationFormat>宽屏</PresentationFormat>
  <Paragraphs>150</Paragraphs>
  <Slides>10</Slides>
  <Notes>9</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10</vt:i4>
      </vt:variant>
    </vt:vector>
  </HeadingPairs>
  <TitlesOfParts>
    <vt:vector size="15" baseType="lpstr">
      <vt:lpstr>Arial Unicode MS</vt:lpstr>
      <vt:lpstr>Arial</vt:lpstr>
      <vt:lpstr>Cambria Math</vt:lpstr>
      <vt:lpstr>Times New Roman</vt:lpstr>
      <vt:lpstr>Office 主题</vt:lpstr>
      <vt:lpstr>Discussion on Signalling of Additional Pilots for Interference Mitigation</vt:lpstr>
      <vt:lpstr>Abstract</vt:lpstr>
      <vt:lpstr>Introduction</vt:lpstr>
      <vt:lpstr>Recap: Current enabling/disabling approach [8] and [9]  </vt:lpstr>
      <vt:lpstr> Discussion on signalling of additional pilots for interference mitigation  </vt:lpstr>
      <vt:lpstr> Discussion on signalling of additional pilots for interference mitigation  </vt:lpstr>
      <vt:lpstr> Discussion on signalling of additional pilots for interference mitigation  </vt:lpstr>
      <vt:lpstr>Conclusion</vt:lpstr>
      <vt:lpstr>Straw Poll</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Hui Che</dc:creator>
  <cp:keywords/>
  <cp:lastModifiedBy>ke zhong</cp:lastModifiedBy>
  <cp:revision>895</cp:revision>
  <cp:lastPrinted>1601-01-01T00:00:00Z</cp:lastPrinted>
  <dcterms:created xsi:type="dcterms:W3CDTF">2023-10-25T06:39:10Z</dcterms:created>
  <dcterms:modified xsi:type="dcterms:W3CDTF">2024-11-11T07:38:53Z</dcterms:modified>
  <cp:category>Hui Che, Ruijie Networks Co., Ltd</cp:category>
</cp:coreProperties>
</file>