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375" r:id="rId3"/>
    <p:sldId id="389" r:id="rId4"/>
    <p:sldId id="391" r:id="rId5"/>
    <p:sldId id="393" r:id="rId6"/>
    <p:sldId id="394" r:id="rId7"/>
    <p:sldId id="396" r:id="rId8"/>
    <p:sldId id="395" r:id="rId9"/>
    <p:sldId id="398" r:id="rId10"/>
    <p:sldId id="382" r:id="rId11"/>
    <p:sldId id="371" r:id="rId12"/>
    <p:sldId id="388"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27" autoAdjust="0"/>
    <p:restoredTop sz="94595" autoAdjust="0"/>
  </p:normalViewPr>
  <p:slideViewPr>
    <p:cSldViewPr>
      <p:cViewPr varScale="1">
        <p:scale>
          <a:sx n="76" d="100"/>
          <a:sy n="76" d="100"/>
        </p:scale>
        <p:origin x="728"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xmlns=""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xmlns=""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a16="http://schemas.microsoft.com/office/drawing/2014/main" xmlns="" id="{86300E1E-FA07-41D3-BAAF-6E8157D8E09F}"/>
              </a:ext>
            </a:extLst>
          </p:cNvPr>
          <p:cNvSpPr>
            <a:spLocks noGrp="1" noChangeArrowheads="1"/>
          </p:cNvSpPr>
          <p:nvPr>
            <p:ph type="dt" sz="half" idx="2"/>
          </p:nvPr>
        </p:nvSpPr>
        <p:spPr bwMode="auto">
          <a:xfrm>
            <a:off x="696913" y="332601"/>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xmlns=""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err="1"/>
              <a:t>Guogang</a:t>
            </a:r>
            <a:r>
              <a:rPr lang="en-GB" dirty="0"/>
              <a:t> Huang (Huawei)</a:t>
            </a:r>
          </a:p>
        </p:txBody>
      </p:sp>
      <p:sp>
        <p:nvSpPr>
          <p:cNvPr id="8" name="Rectangle 4">
            <a:extLst>
              <a:ext uri="{FF2B5EF4-FFF2-40B4-BE49-F238E27FC236}">
                <a16:creationId xmlns:a16="http://schemas.microsoft.com/office/drawing/2014/main" xmlns="" id="{399979FC-1938-4260-B7A3-E84F978AEA59}"/>
              </a:ext>
            </a:extLst>
          </p:cNvPr>
          <p:cNvSpPr>
            <a:spLocks noGrp="1" noChangeArrowheads="1"/>
          </p:cNvSpPr>
          <p:nvPr>
            <p:ph type="dt" sz="half" idx="2"/>
          </p:nvPr>
        </p:nvSpPr>
        <p:spPr bwMode="auto">
          <a:xfrm>
            <a:off x="696913" y="332601"/>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xmlns=""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err="1"/>
              <a:t>Guogang</a:t>
            </a:r>
            <a:r>
              <a:rPr lang="en-GB" dirty="0"/>
              <a:t> Huang (Huawei)</a:t>
            </a:r>
          </a:p>
        </p:txBody>
      </p:sp>
      <p:sp>
        <p:nvSpPr>
          <p:cNvPr id="7" name="Rectangle 4">
            <a:extLst>
              <a:ext uri="{FF2B5EF4-FFF2-40B4-BE49-F238E27FC236}">
                <a16:creationId xmlns:a16="http://schemas.microsoft.com/office/drawing/2014/main" xmlns="" id="{E392E3F7-6ECE-49C8-A0C9-D447BF1534B0}"/>
              </a:ext>
            </a:extLst>
          </p:cNvPr>
          <p:cNvSpPr>
            <a:spLocks noGrp="1" noChangeArrowheads="1"/>
          </p:cNvSpPr>
          <p:nvPr>
            <p:ph type="dt" sz="half" idx="2"/>
          </p:nvPr>
        </p:nvSpPr>
        <p:spPr bwMode="auto">
          <a:xfrm>
            <a:off x="696913" y="332601"/>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 2024</a:t>
            </a:r>
            <a:endParaRPr lang="en-GB" altLang="en-US"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802.11-24/1746r3</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xmlns=""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err="1"/>
              <a:t>Guogang</a:t>
            </a:r>
            <a:r>
              <a:rPr lang="en-GB" dirty="0"/>
              <a:t>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1.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p:nvPr>
        </p:nvSpPr>
        <p:spPr>
          <a:noFill/>
        </p:spPr>
        <p:txBody>
          <a:bodyPr/>
          <a:lstStyle/>
          <a:p>
            <a:r>
              <a:rPr lang="en-US" altLang="zh-CN" dirty="0"/>
              <a:t>Comparison Between Enhanced FT and distributed SMD </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2024-11-01</a:t>
            </a:r>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err="1"/>
              <a:t>Guogang</a:t>
            </a:r>
            <a:r>
              <a:rPr lang="en-GB" dirty="0"/>
              <a:t> Huang (Huawei)</a:t>
            </a:r>
          </a:p>
        </p:txBody>
      </p:sp>
      <p:sp>
        <p:nvSpPr>
          <p:cNvPr id="3" name="Date Placeholder 3">
            <a:extLst>
              <a:ext uri="{FF2B5EF4-FFF2-40B4-BE49-F238E27FC236}">
                <a16:creationId xmlns:a16="http://schemas.microsoft.com/office/drawing/2014/main" xmlns=""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graphicFrame>
        <p:nvGraphicFramePr>
          <p:cNvPr id="9" name="Object 3">
            <a:extLst>
              <a:ext uri="{FF2B5EF4-FFF2-40B4-BE49-F238E27FC236}">
                <a16:creationId xmlns:a16="http://schemas.microsoft.com/office/drawing/2014/main" xmlns="" id="{B294AE0F-10DC-4842-AE3F-87C93B3D1A80}"/>
              </a:ext>
            </a:extLst>
          </p:cNvPr>
          <p:cNvGraphicFramePr>
            <a:graphicFrameLocks noChangeAspect="1"/>
          </p:cNvGraphicFramePr>
          <p:nvPr>
            <p:extLst>
              <p:ext uri="{D42A27DB-BD31-4B8C-83A1-F6EECF244321}">
                <p14:modId xmlns:p14="http://schemas.microsoft.com/office/powerpoint/2010/main" val="2353023454"/>
              </p:ext>
            </p:extLst>
          </p:nvPr>
        </p:nvGraphicFramePr>
        <p:xfrm>
          <a:off x="1022349" y="2800656"/>
          <a:ext cx="7099300" cy="3863975"/>
        </p:xfrm>
        <a:graphic>
          <a:graphicData uri="http://schemas.openxmlformats.org/presentationml/2006/ole">
            <mc:AlternateContent xmlns:mc="http://schemas.openxmlformats.org/markup-compatibility/2006">
              <mc:Choice xmlns:v="urn:schemas-microsoft-com:vml" Requires="v">
                <p:oleObj spid="_x0000_s1326" name="Document" r:id="rId4" imgW="8243994" imgH="4487224" progId="Word.Document.8">
                  <p:embed/>
                </p:oleObj>
              </mc:Choice>
              <mc:Fallback>
                <p:oleObj name="Document" r:id="rId4" imgW="8243994" imgH="4487224" progId="Word.Document.8">
                  <p:embed/>
                  <p:pic>
                    <p:nvPicPr>
                      <p:cNvPr id="2" name="Object 3">
                        <a:extLst>
                          <a:ext uri="{FF2B5EF4-FFF2-40B4-BE49-F238E27FC236}">
                            <a16:creationId xmlns:a16="http://schemas.microsoft.com/office/drawing/2014/main" xmlns="" id="{C3BA3063-1181-389F-D3EE-75934725F791}"/>
                          </a:ext>
                        </a:extLst>
                      </p:cNvPr>
                      <p:cNvPicPr>
                        <a:picLocks noChangeAspect="1" noChangeArrowheads="1"/>
                      </p:cNvPicPr>
                      <p:nvPr/>
                    </p:nvPicPr>
                    <p:blipFill>
                      <a:blip r:embed="rId5"/>
                      <a:srcRect/>
                      <a:stretch>
                        <a:fillRect/>
                      </a:stretch>
                    </p:blipFill>
                    <p:spPr bwMode="auto">
                      <a:xfrm>
                        <a:off x="1022349" y="2800656"/>
                        <a:ext cx="7099300" cy="3863975"/>
                      </a:xfrm>
                      <a:prstGeom prst="rect">
                        <a:avLst/>
                      </a:prstGeom>
                      <a:noFill/>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A63922E-82FC-48C4-9B1A-7A697DF76055}"/>
              </a:ext>
            </a:extLst>
          </p:cNvPr>
          <p:cNvSpPr>
            <a:spLocks noGrp="1"/>
          </p:cNvSpPr>
          <p:nvPr>
            <p:ph type="title"/>
          </p:nvPr>
        </p:nvSpPr>
        <p:spPr/>
        <p:txBody>
          <a:bodyPr/>
          <a:lstStyle/>
          <a:p>
            <a:r>
              <a:rPr lang="en-US" altLang="zh-CN" dirty="0"/>
              <a:t>Conclusions</a:t>
            </a:r>
            <a:endParaRPr lang="zh-CN" altLang="en-US" dirty="0"/>
          </a:p>
        </p:txBody>
      </p:sp>
      <p:sp>
        <p:nvSpPr>
          <p:cNvPr id="3" name="内容占位符 2">
            <a:extLst>
              <a:ext uri="{FF2B5EF4-FFF2-40B4-BE49-F238E27FC236}">
                <a16:creationId xmlns:a16="http://schemas.microsoft.com/office/drawing/2014/main" xmlns="" id="{EBAE8EFF-637C-4850-A045-820BA599DCFD}"/>
              </a:ext>
            </a:extLst>
          </p:cNvPr>
          <p:cNvSpPr>
            <a:spLocks noGrp="1"/>
          </p:cNvSpPr>
          <p:nvPr>
            <p:ph idx="1"/>
          </p:nvPr>
        </p:nvSpPr>
        <p:spPr>
          <a:xfrm>
            <a:off x="684213" y="1989138"/>
            <a:ext cx="7772400" cy="4320182"/>
          </a:xfrm>
        </p:spPr>
        <p:txBody>
          <a:bodyPr/>
          <a:lstStyle/>
          <a:p>
            <a:pPr algn="just"/>
            <a:r>
              <a:rPr lang="en-US" altLang="zh-CN" sz="2000" dirty="0"/>
              <a:t>Compared with the enhanced FT, the distributed SMD with the PTK sharing </a:t>
            </a:r>
            <a:r>
              <a:rPr lang="en-US" altLang="zh-CN" sz="2000" dirty="0">
                <a:solidFill>
                  <a:srgbClr val="00B0F0"/>
                </a:solidFill>
              </a:rPr>
              <a:t>has no any benefit </a:t>
            </a:r>
            <a:r>
              <a:rPr lang="en-US" altLang="zh-CN" sz="2000" dirty="0"/>
              <a:t>other than increasing the security risk. </a:t>
            </a:r>
          </a:p>
          <a:p>
            <a:pPr lvl="1" algn="just"/>
            <a:r>
              <a:rPr lang="en-US" altLang="zh-CN" sz="1600" dirty="0"/>
              <a:t>11bn is expected to improve the Wi-Fi security, rather than  regression in security. The distributed SMD with the PTK sharing significantly conflicts with the goal of 11bn, i.e. ultra high reliability (</a:t>
            </a:r>
            <a:r>
              <a:rPr lang="en-US" altLang="zh-CN" sz="1600" dirty="0">
                <a:solidFill>
                  <a:srgbClr val="00B0F0"/>
                </a:solidFill>
              </a:rPr>
              <a:t>UHR</a:t>
            </a:r>
            <a:r>
              <a:rPr lang="en-US" altLang="zh-CN" sz="1600" dirty="0"/>
              <a:t>). </a:t>
            </a:r>
            <a:endParaRPr lang="en-US" altLang="zh-CN" sz="2000" dirty="0"/>
          </a:p>
          <a:p>
            <a:pPr algn="just"/>
            <a:r>
              <a:rPr lang="en-US" altLang="zh-CN" sz="2000" dirty="0"/>
              <a:t>The distributed SMD with the PTK sharing is incompatible with the current IEEE 802.1X and </a:t>
            </a:r>
            <a:r>
              <a:rPr lang="en-US" altLang="zh-CN" sz="2000" dirty="0">
                <a:solidFill>
                  <a:srgbClr val="00B0F0"/>
                </a:solidFill>
              </a:rPr>
              <a:t>has no easy way to incorporate into the current 802.11 Spec</a:t>
            </a:r>
            <a:r>
              <a:rPr lang="en-US" altLang="zh-CN" sz="2000" dirty="0"/>
              <a:t>.</a:t>
            </a:r>
          </a:p>
          <a:p>
            <a:pPr algn="just"/>
            <a:r>
              <a:rPr lang="en-US" altLang="zh-CN" sz="2000" dirty="0"/>
              <a:t>Suggest that any SP about the same PTKSA or the PTK sharing shall </a:t>
            </a:r>
            <a:r>
              <a:rPr lang="en-US" altLang="zh-CN" sz="2000" dirty="0">
                <a:solidFill>
                  <a:srgbClr val="00B0F0"/>
                </a:solidFill>
              </a:rPr>
              <a:t>NOT</a:t>
            </a:r>
            <a:r>
              <a:rPr lang="en-US" altLang="zh-CN" sz="2000" dirty="0"/>
              <a:t> be run before the distributed SMD architecture with the PTK sharing is clearly discussed. </a:t>
            </a:r>
          </a:p>
          <a:p>
            <a:pPr algn="just"/>
            <a:endParaRPr lang="en-US" altLang="zh-CN" sz="2000" dirty="0"/>
          </a:p>
          <a:p>
            <a:pPr algn="just"/>
            <a:endParaRPr lang="en-US" altLang="zh-CN" sz="2000" dirty="0"/>
          </a:p>
          <a:p>
            <a:pPr algn="just"/>
            <a:endParaRPr lang="en-US" altLang="zh-CN" sz="2000" dirty="0"/>
          </a:p>
        </p:txBody>
      </p:sp>
      <p:sp>
        <p:nvSpPr>
          <p:cNvPr id="4" name="灯片编号占位符 3">
            <a:extLst>
              <a:ext uri="{FF2B5EF4-FFF2-40B4-BE49-F238E27FC236}">
                <a16:creationId xmlns:a16="http://schemas.microsoft.com/office/drawing/2014/main" xmlns="" id="{86F7B49D-C7ED-471A-94CD-ABF69E785D8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a16="http://schemas.microsoft.com/office/drawing/2014/main" xmlns="" id="{5C6235BD-DDD7-4212-80D9-191EE89F7A0D}"/>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xmlns="" id="{DBACED4C-8877-40F4-A260-A515F99E30EB}"/>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Tree>
    <p:extLst>
      <p:ext uri="{BB962C8B-B14F-4D97-AF65-F5344CB8AC3E}">
        <p14:creationId xmlns:p14="http://schemas.microsoft.com/office/powerpoint/2010/main" val="361693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4C5E355-9A75-4958-A432-E920C6BAAC5A}"/>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xmlns="" id="{E51396C3-2E21-4C8A-9B76-C9BAE590309D}"/>
              </a:ext>
            </a:extLst>
          </p:cNvPr>
          <p:cNvSpPr>
            <a:spLocks noGrp="1"/>
          </p:cNvSpPr>
          <p:nvPr>
            <p:ph idx="1"/>
          </p:nvPr>
        </p:nvSpPr>
        <p:spPr>
          <a:xfrm>
            <a:off x="684212" y="1989138"/>
            <a:ext cx="7992243" cy="4114800"/>
          </a:xfrm>
        </p:spPr>
        <p:txBody>
          <a:bodyPr/>
          <a:lstStyle/>
          <a:p>
            <a:pPr marL="0" indent="0">
              <a:buNone/>
            </a:pPr>
            <a:r>
              <a:rPr lang="en-US" altLang="ko-KR" sz="1600" dirty="0"/>
              <a:t>[1] 11-23-1897-00-00bn-thoughts-on-improving-roaming-under-existing-architecture</a:t>
            </a:r>
          </a:p>
          <a:p>
            <a:pPr marL="0" indent="0">
              <a:buNone/>
            </a:pPr>
            <a:r>
              <a:rPr lang="en-US" altLang="ko-KR" sz="1600" dirty="0"/>
              <a:t>[2] 11-24-0349-03-00bn-enhanced-fast-bss-transition</a:t>
            </a:r>
          </a:p>
          <a:p>
            <a:pPr marL="0" indent="0">
              <a:buNone/>
            </a:pPr>
            <a:r>
              <a:rPr lang="en-US" altLang="ko-KR" sz="1600" dirty="0"/>
              <a:t>[3] 11-24-0679-04-00bn-thoughts-on-functionality-and-security-architecture-for-uhr-seamless-roaming</a:t>
            </a:r>
          </a:p>
          <a:p>
            <a:pPr marL="0" indent="0">
              <a:buNone/>
            </a:pPr>
            <a:r>
              <a:rPr lang="en-US" altLang="ko-KR" sz="1600" dirty="0"/>
              <a:t>[4] 11-24-0052-00-00bn-seamless-roaming-details</a:t>
            </a:r>
          </a:p>
          <a:p>
            <a:pPr marL="0" indent="0">
              <a:buNone/>
            </a:pPr>
            <a:r>
              <a:rPr lang="en-US" altLang="ko-KR" sz="1600" dirty="0"/>
              <a:t>[5] 11-23-2157-02-00bn-seamless-roaming-within-a-mobility-domain</a:t>
            </a:r>
          </a:p>
          <a:p>
            <a:pPr marL="0" indent="0">
              <a:buNone/>
            </a:pPr>
            <a:r>
              <a:rPr lang="en-US" altLang="ko-KR" sz="1600" dirty="0"/>
              <a:t>[6] 11-24-1414-02-00bn-channel-measurement-based-on-control-frame-exchange</a:t>
            </a:r>
          </a:p>
          <a:p>
            <a:pPr marL="0" indent="0">
              <a:buNone/>
            </a:pPr>
            <a:endParaRPr lang="en-US" altLang="ko-KR" sz="1600" dirty="0"/>
          </a:p>
          <a:p>
            <a:pPr marL="0" indent="0">
              <a:buNone/>
            </a:pPr>
            <a:endParaRPr lang="en-US" altLang="ko-KR" sz="1600" dirty="0"/>
          </a:p>
        </p:txBody>
      </p:sp>
      <p:sp>
        <p:nvSpPr>
          <p:cNvPr id="4" name="灯片编号占位符 3">
            <a:extLst>
              <a:ext uri="{FF2B5EF4-FFF2-40B4-BE49-F238E27FC236}">
                <a16:creationId xmlns:a16="http://schemas.microsoft.com/office/drawing/2014/main" xmlns="" id="{51602CC1-D865-4F0A-8F5C-30E02DBBF5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5" name="页脚占位符 4">
            <a:extLst>
              <a:ext uri="{FF2B5EF4-FFF2-40B4-BE49-F238E27FC236}">
                <a16:creationId xmlns:a16="http://schemas.microsoft.com/office/drawing/2014/main" xmlns="" id="{05BA6CEA-9817-4A71-80B5-DEB7D46CE3D2}"/>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xmlns="" id="{62CFE2FE-9F6B-426F-8165-F7DCDC783077}"/>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Tree>
    <p:extLst>
      <p:ext uri="{BB962C8B-B14F-4D97-AF65-F5344CB8AC3E}">
        <p14:creationId xmlns:p14="http://schemas.microsoft.com/office/powerpoint/2010/main" val="1320282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57A61CC-A118-472E-81B0-D93D28F3B330}"/>
              </a:ext>
            </a:extLst>
          </p:cNvPr>
          <p:cNvSpPr>
            <a:spLocks noGrp="1"/>
          </p:cNvSpPr>
          <p:nvPr>
            <p:ph type="title"/>
          </p:nvPr>
        </p:nvSpPr>
        <p:spPr/>
        <p:txBody>
          <a:bodyPr/>
          <a:lstStyle/>
          <a:p>
            <a:r>
              <a:rPr lang="en-US" altLang="zh-CN" dirty="0"/>
              <a:t>SP</a:t>
            </a:r>
            <a:endParaRPr lang="zh-CN" altLang="en-US" dirty="0"/>
          </a:p>
        </p:txBody>
      </p:sp>
      <p:sp>
        <p:nvSpPr>
          <p:cNvPr id="3" name="内容占位符 2">
            <a:extLst>
              <a:ext uri="{FF2B5EF4-FFF2-40B4-BE49-F238E27FC236}">
                <a16:creationId xmlns:a16="http://schemas.microsoft.com/office/drawing/2014/main" xmlns="" id="{906DCABB-4138-4097-8D64-FF46DDACA2D1}"/>
              </a:ext>
            </a:extLst>
          </p:cNvPr>
          <p:cNvSpPr>
            <a:spLocks noGrp="1"/>
          </p:cNvSpPr>
          <p:nvPr>
            <p:ph idx="1"/>
          </p:nvPr>
        </p:nvSpPr>
        <p:spPr/>
        <p:txBody>
          <a:bodyPr/>
          <a:lstStyle/>
          <a:p>
            <a:pPr algn="just"/>
            <a:r>
              <a:rPr lang="en-US" altLang="zh-CN" dirty="0"/>
              <a:t>Do you support in 11bn to improve the existing FT protocol?</a:t>
            </a:r>
            <a:endParaRPr lang="zh-CN" altLang="zh-CN" dirty="0"/>
          </a:p>
          <a:p>
            <a:pPr lvl="1" algn="just"/>
            <a:r>
              <a:rPr lang="en-US" altLang="zh-CN" sz="1600" dirty="0"/>
              <a:t>Note. According to the existing FT protocol, the FTO remains in state 4 during and after roaming to the other AP MLD. Specifically, at the time of receiving a Reassociation Response frame with SUCCESS from the target AP MLD, the FTO shall transition from State 2 to State 4 with the target AP MLD and delete any corresponding PTKSA with the current AP MLD. </a:t>
            </a:r>
            <a:endParaRPr lang="zh-CN" altLang="zh-CN" sz="1600" dirty="0"/>
          </a:p>
        </p:txBody>
      </p:sp>
      <p:sp>
        <p:nvSpPr>
          <p:cNvPr id="4" name="灯片编号占位符 3">
            <a:extLst>
              <a:ext uri="{FF2B5EF4-FFF2-40B4-BE49-F238E27FC236}">
                <a16:creationId xmlns:a16="http://schemas.microsoft.com/office/drawing/2014/main" xmlns="" id="{43CBD654-CDB0-4175-876B-05ABF0ADDF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 name="页脚占位符 4">
            <a:extLst>
              <a:ext uri="{FF2B5EF4-FFF2-40B4-BE49-F238E27FC236}">
                <a16:creationId xmlns:a16="http://schemas.microsoft.com/office/drawing/2014/main" xmlns="" id="{71644E56-F22A-4744-A587-2419FF028C8B}"/>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xmlns="" id="{929D7AC6-AEAD-4B58-9BBC-8F330E0557BA}"/>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Tree>
    <p:extLst>
      <p:ext uri="{BB962C8B-B14F-4D97-AF65-F5344CB8AC3E}">
        <p14:creationId xmlns:p14="http://schemas.microsoft.com/office/powerpoint/2010/main" val="3626974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60E21C13-027A-4760-BAED-B9CBFB7A6D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xmlns="" id="{1E87B06B-6303-41E1-B46B-820DDB523927}"/>
              </a:ext>
            </a:extLst>
          </p:cNvPr>
          <p:cNvSpPr>
            <a:spLocks noGrp="1"/>
          </p:cNvSpPr>
          <p:nvPr>
            <p:ph idx="1"/>
          </p:nvPr>
        </p:nvSpPr>
        <p:spPr>
          <a:xfrm>
            <a:off x="684213" y="1989138"/>
            <a:ext cx="7772400" cy="4392190"/>
          </a:xfrm>
        </p:spPr>
        <p:txBody>
          <a:bodyPr/>
          <a:lstStyle/>
          <a:p>
            <a:pPr algn="just"/>
            <a:r>
              <a:rPr lang="en-US" altLang="zh-CN" sz="2000" dirty="0"/>
              <a:t>Roaming is one important MAC topic in 11bn. But now there is a fundamental divergence on the roaming architecture and security.</a:t>
            </a:r>
          </a:p>
          <a:p>
            <a:pPr lvl="1" algn="just"/>
            <a:r>
              <a:rPr lang="en-US" altLang="zh-CN" sz="1600" b="1" dirty="0"/>
              <a:t>Enhanced fast BSS transition (FT), </a:t>
            </a:r>
            <a:r>
              <a:rPr lang="en-US" altLang="zh-CN" sz="1600" dirty="0"/>
              <a:t>in which different PTKSAs are used when roaming from the current AP MLD to target AP MLD. [1-3]</a:t>
            </a:r>
          </a:p>
          <a:p>
            <a:pPr lvl="2" algn="just"/>
            <a:r>
              <a:rPr lang="en-US" altLang="zh-CN" sz="1400" dirty="0"/>
              <a:t>Assuming both current AP MLD and target AP MLD belongs to the same mobility domain (MD) which is identified by a </a:t>
            </a:r>
            <a:r>
              <a:rPr lang="en-US" altLang="zh-CN" sz="1400" dirty="0">
                <a:solidFill>
                  <a:srgbClr val="00B0F0"/>
                </a:solidFill>
              </a:rPr>
              <a:t>MD ID</a:t>
            </a:r>
            <a:r>
              <a:rPr lang="en-US" altLang="zh-CN" sz="1400" dirty="0"/>
              <a:t> (2 octets).</a:t>
            </a:r>
          </a:p>
          <a:p>
            <a:pPr lvl="2" algn="just"/>
            <a:r>
              <a:rPr lang="en-US" altLang="zh-CN" sz="1400" dirty="0"/>
              <a:t>The PTKSA is bound with each AP MLD itself MAC address and non-AP MLD MAC address.</a:t>
            </a:r>
          </a:p>
          <a:p>
            <a:pPr lvl="1" algn="just"/>
            <a:r>
              <a:rPr lang="en-US" altLang="zh-CN" sz="1600" b="1" dirty="0"/>
              <a:t>Distributed SMD with PTK sharing</a:t>
            </a:r>
            <a:r>
              <a:rPr lang="en-US" altLang="zh-CN" sz="1600" dirty="0"/>
              <a:t>, in which the same PTKSA is used and transferred when roaming from the current AP MLD to target AP MLD. [4-5]</a:t>
            </a:r>
          </a:p>
          <a:p>
            <a:pPr lvl="2" algn="just"/>
            <a:r>
              <a:rPr lang="en-US" altLang="zh-CN" sz="1400" dirty="0"/>
              <a:t>Assuming both current AP MLD and target AP MLD belongs to the same distributed SMD which is identified by a </a:t>
            </a:r>
            <a:r>
              <a:rPr lang="en-US" altLang="zh-CN" sz="1400" dirty="0">
                <a:solidFill>
                  <a:srgbClr val="00B0F0"/>
                </a:solidFill>
              </a:rPr>
              <a:t>common MAC address.</a:t>
            </a:r>
          </a:p>
          <a:p>
            <a:pPr lvl="2" algn="just"/>
            <a:r>
              <a:rPr lang="en-US" altLang="zh-CN" sz="1400" dirty="0"/>
              <a:t>The PTKSA is bound with this common MAC address and non-AP MLD MAC address.</a:t>
            </a:r>
          </a:p>
          <a:p>
            <a:pPr algn="just"/>
            <a:r>
              <a:rPr lang="en-US" altLang="zh-CN" sz="2000" dirty="0"/>
              <a:t>In this contribution, we will provide some detailed comparisons between enhanced FT and distributed SMD with PTK sharing. </a:t>
            </a:r>
          </a:p>
          <a:p>
            <a:pPr lvl="2" algn="just"/>
            <a:endParaRPr lang="en-US" altLang="zh-CN" sz="1400" dirty="0"/>
          </a:p>
          <a:p>
            <a:pPr lvl="2" algn="just"/>
            <a:endParaRPr lang="en-US" altLang="zh-CN" sz="1400" dirty="0"/>
          </a:p>
          <a:p>
            <a:pPr lvl="1"/>
            <a:endParaRPr lang="en-US" altLang="ko-KR" dirty="0"/>
          </a:p>
          <a:p>
            <a:pPr lvl="1"/>
            <a:endParaRPr lang="en-US" altLang="zh-CN" dirty="0"/>
          </a:p>
          <a:p>
            <a:pPr lvl="1"/>
            <a:endParaRPr lang="en-US" altLang="zh-CN" dirty="0"/>
          </a:p>
          <a:p>
            <a:endParaRPr lang="zh-CN" altLang="en-US" dirty="0"/>
          </a:p>
        </p:txBody>
      </p:sp>
      <p:sp>
        <p:nvSpPr>
          <p:cNvPr id="4" name="灯片编号占位符 3">
            <a:extLst>
              <a:ext uri="{FF2B5EF4-FFF2-40B4-BE49-F238E27FC236}">
                <a16:creationId xmlns:a16="http://schemas.microsoft.com/office/drawing/2014/main" xmlns="" id="{09A6879E-1F94-4012-853E-A35BCC9DC9B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xmlns="" id="{EA31FF89-A526-453D-9D9C-3E2F9972C3BF}"/>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xmlns="" id="{78F98393-AA96-4EED-A24E-1E6855E8245C}"/>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Tree>
    <p:extLst>
      <p:ext uri="{BB962C8B-B14F-4D97-AF65-F5344CB8AC3E}">
        <p14:creationId xmlns:p14="http://schemas.microsoft.com/office/powerpoint/2010/main" val="354514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C22E7B3-CC14-494F-93E2-A20DD4CD5689}"/>
              </a:ext>
            </a:extLst>
          </p:cNvPr>
          <p:cNvSpPr>
            <a:spLocks noGrp="1"/>
          </p:cNvSpPr>
          <p:nvPr>
            <p:ph type="title"/>
          </p:nvPr>
        </p:nvSpPr>
        <p:spPr/>
        <p:txBody>
          <a:bodyPr/>
          <a:lstStyle/>
          <a:p>
            <a:r>
              <a:rPr lang="en-US" altLang="zh-CN" dirty="0"/>
              <a:t>Enhanced FT</a:t>
            </a:r>
            <a:endParaRPr lang="zh-CN" altLang="en-US" dirty="0"/>
          </a:p>
        </p:txBody>
      </p:sp>
      <p:sp>
        <p:nvSpPr>
          <p:cNvPr id="3" name="内容占位符 2">
            <a:extLst>
              <a:ext uri="{FF2B5EF4-FFF2-40B4-BE49-F238E27FC236}">
                <a16:creationId xmlns:a16="http://schemas.microsoft.com/office/drawing/2014/main" xmlns="" id="{C9C50C2F-E8CA-44D3-9D23-2BC99F6025CA}"/>
              </a:ext>
            </a:extLst>
          </p:cNvPr>
          <p:cNvSpPr>
            <a:spLocks noGrp="1"/>
          </p:cNvSpPr>
          <p:nvPr>
            <p:ph idx="1"/>
          </p:nvPr>
        </p:nvSpPr>
        <p:spPr>
          <a:xfrm>
            <a:off x="323528" y="1628800"/>
            <a:ext cx="8424935" cy="4752528"/>
          </a:xfrm>
        </p:spPr>
        <p:txBody>
          <a:bodyPr/>
          <a:lstStyle/>
          <a:p>
            <a:pPr algn="just"/>
            <a:r>
              <a:rPr lang="en-US" altLang="zh-CN" sz="2000" dirty="0"/>
              <a:t>In previous contributions [1-3], some candidate improvements are proposed to improve the performance of the current FT protocol, e.g. </a:t>
            </a:r>
          </a:p>
          <a:p>
            <a:pPr lvl="1" algn="just"/>
            <a:r>
              <a:rPr lang="en-US" altLang="zh-CN" sz="1800" dirty="0"/>
              <a:t>Improvement 1. Enable the context transfer and data forwarding to avoid the packet loss resulting from flushing the Tx/Rx buffer</a:t>
            </a:r>
          </a:p>
          <a:p>
            <a:pPr lvl="2" algn="just"/>
            <a:r>
              <a:rPr lang="en-US" altLang="zh-CN" sz="1600" dirty="0"/>
              <a:t>Reduce layer-2 packet loss</a:t>
            </a:r>
          </a:p>
          <a:p>
            <a:pPr lvl="1" algn="just"/>
            <a:r>
              <a:rPr lang="en-US" altLang="zh-CN" sz="1800" dirty="0"/>
              <a:t>Improvement 2. Enable the over-the-DS probing nearby APs</a:t>
            </a:r>
          </a:p>
          <a:p>
            <a:pPr lvl="2" algn="just"/>
            <a:r>
              <a:rPr lang="en-US" altLang="zh-CN" sz="1600" dirty="0"/>
              <a:t>which can avoid the transmission rate drop due to the off-channel scanning, especially for the EMLSR non-AP MLD. </a:t>
            </a:r>
          </a:p>
          <a:p>
            <a:pPr lvl="2" algn="just"/>
            <a:r>
              <a:rPr lang="en-US" altLang="zh-CN" sz="1600" dirty="0"/>
              <a:t>Simultaneously, define NDPR+NDPA+NDP  to realize the RSSI measurement and time synchronization. [6]</a:t>
            </a:r>
          </a:p>
          <a:p>
            <a:pPr lvl="1" algn="just"/>
            <a:r>
              <a:rPr lang="en-US" altLang="zh-CN" sz="1800" dirty="0"/>
              <a:t>Improvement 3. Enable the over-the-DS reassociation without DS mapping change (e.g. defining FT Multi-link Setup Request/Response frame exchange) and use another Request/Response frame exchange (e.g. Roaming Request/Response) to trigger the DS mapping change and the context transfer.</a:t>
            </a:r>
          </a:p>
          <a:p>
            <a:pPr lvl="2" algn="just"/>
            <a:r>
              <a:rPr lang="en-US" altLang="zh-CN" sz="1600" dirty="0"/>
              <a:t>Multi-link setup</a:t>
            </a:r>
          </a:p>
          <a:p>
            <a:pPr lvl="2" algn="just"/>
            <a:r>
              <a:rPr lang="en-US" altLang="zh-CN" sz="1600" dirty="0">
                <a:solidFill>
                  <a:srgbClr val="00B0F0"/>
                </a:solidFill>
              </a:rPr>
              <a:t>PTK rederivation</a:t>
            </a:r>
          </a:p>
          <a:p>
            <a:pPr lvl="2" algn="just"/>
            <a:endParaRPr lang="en-US" altLang="zh-CN" dirty="0"/>
          </a:p>
          <a:p>
            <a:pPr lvl="1" algn="just"/>
            <a:endParaRPr lang="en-US" altLang="zh-CN" dirty="0"/>
          </a:p>
          <a:p>
            <a:pPr lvl="2" algn="just"/>
            <a:endParaRPr lang="en-US" altLang="zh-CN" dirty="0"/>
          </a:p>
          <a:p>
            <a:pPr lvl="1" algn="just"/>
            <a:endParaRPr lang="en-US" altLang="zh-CN" dirty="0"/>
          </a:p>
          <a:p>
            <a:endParaRPr lang="zh-CN" altLang="en-US" dirty="0"/>
          </a:p>
        </p:txBody>
      </p:sp>
      <p:sp>
        <p:nvSpPr>
          <p:cNvPr id="4" name="灯片编号占位符 3">
            <a:extLst>
              <a:ext uri="{FF2B5EF4-FFF2-40B4-BE49-F238E27FC236}">
                <a16:creationId xmlns:a16="http://schemas.microsoft.com/office/drawing/2014/main" xmlns="" id="{9C7D35DE-655C-4718-87C0-CBAA1910743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a16="http://schemas.microsoft.com/office/drawing/2014/main" xmlns="" id="{EAA799EA-80CA-4771-905C-47B9124859B3}"/>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xmlns="" id="{8DE328C8-DD16-4B99-8C79-B91AAF633606}"/>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Tree>
    <p:extLst>
      <p:ext uri="{BB962C8B-B14F-4D97-AF65-F5344CB8AC3E}">
        <p14:creationId xmlns:p14="http://schemas.microsoft.com/office/powerpoint/2010/main" val="1715005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B20277E-811E-4ECC-91EE-F4357774D4B7}"/>
              </a:ext>
            </a:extLst>
          </p:cNvPr>
          <p:cNvSpPr>
            <a:spLocks noGrp="1"/>
          </p:cNvSpPr>
          <p:nvPr>
            <p:ph type="title"/>
          </p:nvPr>
        </p:nvSpPr>
        <p:spPr/>
        <p:txBody>
          <a:bodyPr/>
          <a:lstStyle/>
          <a:p>
            <a:r>
              <a:rPr lang="en-US" altLang="zh-CN" dirty="0"/>
              <a:t>Roaming Through Current AP MLD</a:t>
            </a:r>
            <a:endParaRPr lang="zh-CN" altLang="en-US" dirty="0"/>
          </a:p>
        </p:txBody>
      </p:sp>
      <p:sp>
        <p:nvSpPr>
          <p:cNvPr id="4" name="灯片编号占位符 3">
            <a:extLst>
              <a:ext uri="{FF2B5EF4-FFF2-40B4-BE49-F238E27FC236}">
                <a16:creationId xmlns:a16="http://schemas.microsoft.com/office/drawing/2014/main" xmlns="" id="{E74954F1-0926-43BB-BE71-A0D24908AA0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a16="http://schemas.microsoft.com/office/drawing/2014/main" xmlns="" id="{6776DBE3-229D-4EE3-81E5-20358744D65D}"/>
              </a:ext>
            </a:extLst>
          </p:cNvPr>
          <p:cNvSpPr>
            <a:spLocks noGrp="1"/>
          </p:cNvSpPr>
          <p:nvPr>
            <p:ph type="ftr" sz="quarter" idx="11"/>
          </p:nvPr>
        </p:nvSpPr>
        <p:spPr/>
        <p:txBody>
          <a:bodyPr/>
          <a:lstStyle/>
          <a:p>
            <a:pPr>
              <a:defRPr/>
            </a:pPr>
            <a:r>
              <a:rPr lang="en-GB"/>
              <a:t>Guogang Huang (Huawei)</a:t>
            </a:r>
            <a:endParaRPr lang="en-GB" dirty="0"/>
          </a:p>
        </p:txBody>
      </p:sp>
      <p:sp>
        <p:nvSpPr>
          <p:cNvPr id="7" name="椭圆 6">
            <a:extLst>
              <a:ext uri="{FF2B5EF4-FFF2-40B4-BE49-F238E27FC236}">
                <a16:creationId xmlns:a16="http://schemas.microsoft.com/office/drawing/2014/main" xmlns="" id="{D49D9E40-2E50-4F99-947C-861AFAD2E41E}"/>
              </a:ext>
            </a:extLst>
          </p:cNvPr>
          <p:cNvSpPr/>
          <p:nvPr/>
        </p:nvSpPr>
        <p:spPr bwMode="auto">
          <a:xfrm>
            <a:off x="1156106" y="2349098"/>
            <a:ext cx="2116727" cy="35915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8" name="直接箭头连接符 7">
            <a:extLst>
              <a:ext uri="{FF2B5EF4-FFF2-40B4-BE49-F238E27FC236}">
                <a16:creationId xmlns:a16="http://schemas.microsoft.com/office/drawing/2014/main" xmlns="" id="{D3461C5E-C5FF-4178-BE49-EDABA204D228}"/>
              </a:ext>
            </a:extLst>
          </p:cNvPr>
          <p:cNvCxnSpPr>
            <a:cxnSpLocks/>
          </p:cNvCxnSpPr>
          <p:nvPr/>
        </p:nvCxnSpPr>
        <p:spPr bwMode="auto">
          <a:xfrm>
            <a:off x="691160" y="2710527"/>
            <a:ext cx="10584"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直接箭头连接符 8">
            <a:extLst>
              <a:ext uri="{FF2B5EF4-FFF2-40B4-BE49-F238E27FC236}">
                <a16:creationId xmlns:a16="http://schemas.microsoft.com/office/drawing/2014/main" xmlns="" id="{B19C040D-F5CC-4819-ACDC-41E5EA6FE797}"/>
              </a:ext>
            </a:extLst>
          </p:cNvPr>
          <p:cNvCxnSpPr>
            <a:cxnSpLocks/>
          </p:cNvCxnSpPr>
          <p:nvPr/>
        </p:nvCxnSpPr>
        <p:spPr bwMode="auto">
          <a:xfrm>
            <a:off x="1699273" y="2710527"/>
            <a:ext cx="32907"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直接箭头连接符 9">
            <a:extLst>
              <a:ext uri="{FF2B5EF4-FFF2-40B4-BE49-F238E27FC236}">
                <a16:creationId xmlns:a16="http://schemas.microsoft.com/office/drawing/2014/main" xmlns="" id="{14EDCC23-ED20-4266-B4A5-9D9E4D99EAD0}"/>
              </a:ext>
            </a:extLst>
          </p:cNvPr>
          <p:cNvCxnSpPr>
            <a:cxnSpLocks/>
          </p:cNvCxnSpPr>
          <p:nvPr/>
        </p:nvCxnSpPr>
        <p:spPr bwMode="auto">
          <a:xfrm>
            <a:off x="2707384" y="2710527"/>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文本框 10">
            <a:extLst>
              <a:ext uri="{FF2B5EF4-FFF2-40B4-BE49-F238E27FC236}">
                <a16:creationId xmlns:a16="http://schemas.microsoft.com/office/drawing/2014/main" xmlns="" id="{171B2FC9-D232-4975-82A2-D6D974B28BE0}"/>
              </a:ext>
            </a:extLst>
          </p:cNvPr>
          <p:cNvSpPr txBox="1"/>
          <p:nvPr/>
        </p:nvSpPr>
        <p:spPr>
          <a:xfrm>
            <a:off x="-55675" y="2432735"/>
            <a:ext cx="1225673" cy="246221"/>
          </a:xfrm>
          <a:prstGeom prst="rect">
            <a:avLst/>
          </a:prstGeom>
          <a:noFill/>
        </p:spPr>
        <p:txBody>
          <a:bodyPr wrap="square" rtlCol="0">
            <a:spAutoFit/>
          </a:bodyPr>
          <a:lstStyle/>
          <a:p>
            <a:pPr algn="ctr"/>
            <a:r>
              <a:rPr lang="en-US" altLang="zh-CN" sz="1000" dirty="0"/>
              <a:t>Non-AP MLD</a:t>
            </a:r>
            <a:endParaRPr lang="zh-CN" altLang="en-US" sz="1000" dirty="0"/>
          </a:p>
        </p:txBody>
      </p:sp>
      <p:sp>
        <p:nvSpPr>
          <p:cNvPr id="12" name="文本框 11">
            <a:extLst>
              <a:ext uri="{FF2B5EF4-FFF2-40B4-BE49-F238E27FC236}">
                <a16:creationId xmlns:a16="http://schemas.microsoft.com/office/drawing/2014/main" xmlns="" id="{3B7A4334-30B3-4BA2-8369-DBA21DE49F2F}"/>
              </a:ext>
            </a:extLst>
          </p:cNvPr>
          <p:cNvSpPr txBox="1"/>
          <p:nvPr/>
        </p:nvSpPr>
        <p:spPr>
          <a:xfrm>
            <a:off x="1115272" y="2419152"/>
            <a:ext cx="1107297" cy="246221"/>
          </a:xfrm>
          <a:prstGeom prst="rect">
            <a:avLst/>
          </a:prstGeom>
          <a:noFill/>
        </p:spPr>
        <p:txBody>
          <a:bodyPr wrap="square" rtlCol="0">
            <a:spAutoFit/>
          </a:bodyPr>
          <a:lstStyle/>
          <a:p>
            <a:pPr algn="ctr"/>
            <a:r>
              <a:rPr lang="en-US" altLang="zh-CN" sz="1000" dirty="0"/>
              <a:t>Current AP MLD</a:t>
            </a:r>
            <a:endParaRPr lang="zh-CN" altLang="en-US" sz="1000" dirty="0"/>
          </a:p>
        </p:txBody>
      </p:sp>
      <p:sp>
        <p:nvSpPr>
          <p:cNvPr id="13" name="文本框 12">
            <a:extLst>
              <a:ext uri="{FF2B5EF4-FFF2-40B4-BE49-F238E27FC236}">
                <a16:creationId xmlns:a16="http://schemas.microsoft.com/office/drawing/2014/main" xmlns="" id="{21F9C05F-9E78-47E4-9118-56C2272C8F74}"/>
              </a:ext>
            </a:extLst>
          </p:cNvPr>
          <p:cNvSpPr txBox="1"/>
          <p:nvPr/>
        </p:nvSpPr>
        <p:spPr>
          <a:xfrm>
            <a:off x="2166737" y="2414095"/>
            <a:ext cx="1107298" cy="246221"/>
          </a:xfrm>
          <a:prstGeom prst="rect">
            <a:avLst/>
          </a:prstGeom>
          <a:noFill/>
        </p:spPr>
        <p:txBody>
          <a:bodyPr wrap="square" rtlCol="0">
            <a:spAutoFit/>
          </a:bodyPr>
          <a:lstStyle/>
          <a:p>
            <a:pPr algn="ctr"/>
            <a:r>
              <a:rPr lang="en-US" altLang="zh-CN" sz="1000" dirty="0"/>
              <a:t>Target AP MLD</a:t>
            </a:r>
            <a:endParaRPr lang="zh-CN" altLang="en-US" sz="1000" dirty="0"/>
          </a:p>
        </p:txBody>
      </p:sp>
      <p:cxnSp>
        <p:nvCxnSpPr>
          <p:cNvPr id="14" name="直接箭头连接符 13">
            <a:extLst>
              <a:ext uri="{FF2B5EF4-FFF2-40B4-BE49-F238E27FC236}">
                <a16:creationId xmlns:a16="http://schemas.microsoft.com/office/drawing/2014/main" xmlns="" id="{ADEC9444-7C31-4083-9E58-1096A79E4F31}"/>
              </a:ext>
            </a:extLst>
          </p:cNvPr>
          <p:cNvCxnSpPr/>
          <p:nvPr/>
        </p:nvCxnSpPr>
        <p:spPr bwMode="auto">
          <a:xfrm>
            <a:off x="701423" y="320318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文本框 14">
            <a:extLst>
              <a:ext uri="{FF2B5EF4-FFF2-40B4-BE49-F238E27FC236}">
                <a16:creationId xmlns:a16="http://schemas.microsoft.com/office/drawing/2014/main" xmlns="" id="{DD23C244-BC3A-4B01-B270-056C9F97E8FF}"/>
              </a:ext>
            </a:extLst>
          </p:cNvPr>
          <p:cNvSpPr txBox="1"/>
          <p:nvPr/>
        </p:nvSpPr>
        <p:spPr>
          <a:xfrm>
            <a:off x="821315" y="3022043"/>
            <a:ext cx="925253" cy="215444"/>
          </a:xfrm>
          <a:prstGeom prst="rect">
            <a:avLst/>
          </a:prstGeom>
          <a:noFill/>
        </p:spPr>
        <p:txBody>
          <a:bodyPr wrap="none" rtlCol="0">
            <a:spAutoFit/>
          </a:bodyPr>
          <a:lstStyle/>
          <a:p>
            <a:r>
              <a:rPr lang="en-US" altLang="zh-CN" sz="800" dirty="0"/>
              <a:t>FT Probe Request</a:t>
            </a:r>
            <a:endParaRPr lang="zh-CN" altLang="en-US" sz="800" dirty="0"/>
          </a:p>
        </p:txBody>
      </p:sp>
      <p:cxnSp>
        <p:nvCxnSpPr>
          <p:cNvPr id="16" name="直接箭头连接符 15">
            <a:extLst>
              <a:ext uri="{FF2B5EF4-FFF2-40B4-BE49-F238E27FC236}">
                <a16:creationId xmlns:a16="http://schemas.microsoft.com/office/drawing/2014/main" xmlns="" id="{3EB7C537-E894-4F27-B6A4-0AD7514342DA}"/>
              </a:ext>
            </a:extLst>
          </p:cNvPr>
          <p:cNvCxnSpPr/>
          <p:nvPr/>
        </p:nvCxnSpPr>
        <p:spPr bwMode="auto">
          <a:xfrm>
            <a:off x="1709535" y="320318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17" name="直接箭头连接符 16">
            <a:extLst>
              <a:ext uri="{FF2B5EF4-FFF2-40B4-BE49-F238E27FC236}">
                <a16:creationId xmlns:a16="http://schemas.microsoft.com/office/drawing/2014/main" xmlns="" id="{A389064E-B2DE-4EFC-99ED-5DB76472B609}"/>
              </a:ext>
            </a:extLst>
          </p:cNvPr>
          <p:cNvCxnSpPr/>
          <p:nvPr/>
        </p:nvCxnSpPr>
        <p:spPr bwMode="auto">
          <a:xfrm flipH="1">
            <a:off x="701423" y="3324956"/>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直接箭头连接符 17">
            <a:extLst>
              <a:ext uri="{FF2B5EF4-FFF2-40B4-BE49-F238E27FC236}">
                <a16:creationId xmlns:a16="http://schemas.microsoft.com/office/drawing/2014/main" xmlns="" id="{0554D675-9DED-4FF4-AF0C-949C902EFA8C}"/>
              </a:ext>
            </a:extLst>
          </p:cNvPr>
          <p:cNvCxnSpPr/>
          <p:nvPr/>
        </p:nvCxnSpPr>
        <p:spPr bwMode="auto">
          <a:xfrm flipH="1">
            <a:off x="1709535" y="3330016"/>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19" name="文本框 18">
            <a:extLst>
              <a:ext uri="{FF2B5EF4-FFF2-40B4-BE49-F238E27FC236}">
                <a16:creationId xmlns:a16="http://schemas.microsoft.com/office/drawing/2014/main" xmlns="" id="{D0C1BD3B-8114-4622-8D1D-D317898CA1E7}"/>
              </a:ext>
            </a:extLst>
          </p:cNvPr>
          <p:cNvSpPr txBox="1"/>
          <p:nvPr/>
        </p:nvSpPr>
        <p:spPr>
          <a:xfrm>
            <a:off x="812212" y="3166059"/>
            <a:ext cx="987771" cy="215444"/>
          </a:xfrm>
          <a:prstGeom prst="rect">
            <a:avLst/>
          </a:prstGeom>
          <a:noFill/>
        </p:spPr>
        <p:txBody>
          <a:bodyPr wrap="none" rtlCol="0">
            <a:spAutoFit/>
          </a:bodyPr>
          <a:lstStyle/>
          <a:p>
            <a:r>
              <a:rPr lang="en-US" altLang="zh-CN" sz="800" dirty="0"/>
              <a:t>FT Probe Response</a:t>
            </a:r>
            <a:endParaRPr lang="zh-CN" altLang="en-US" sz="800" dirty="0"/>
          </a:p>
        </p:txBody>
      </p:sp>
      <p:cxnSp>
        <p:nvCxnSpPr>
          <p:cNvPr id="20" name="直接箭头连接符 19">
            <a:extLst>
              <a:ext uri="{FF2B5EF4-FFF2-40B4-BE49-F238E27FC236}">
                <a16:creationId xmlns:a16="http://schemas.microsoft.com/office/drawing/2014/main" xmlns="" id="{88DFF538-77E6-4A08-906A-FE09DBEF5E15}"/>
              </a:ext>
            </a:extLst>
          </p:cNvPr>
          <p:cNvCxnSpPr/>
          <p:nvPr/>
        </p:nvCxnSpPr>
        <p:spPr bwMode="auto">
          <a:xfrm>
            <a:off x="698364" y="4862907"/>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文本框 20">
            <a:extLst>
              <a:ext uri="{FF2B5EF4-FFF2-40B4-BE49-F238E27FC236}">
                <a16:creationId xmlns:a16="http://schemas.microsoft.com/office/drawing/2014/main" xmlns="" id="{5337710D-CBD8-4B87-8614-21E6ECF94393}"/>
              </a:ext>
            </a:extLst>
          </p:cNvPr>
          <p:cNvSpPr txBox="1"/>
          <p:nvPr/>
        </p:nvSpPr>
        <p:spPr>
          <a:xfrm>
            <a:off x="1156106" y="4642358"/>
            <a:ext cx="917239" cy="215444"/>
          </a:xfrm>
          <a:prstGeom prst="rect">
            <a:avLst/>
          </a:prstGeom>
          <a:noFill/>
        </p:spPr>
        <p:txBody>
          <a:bodyPr wrap="none" rtlCol="0">
            <a:spAutoFit/>
          </a:bodyPr>
          <a:lstStyle/>
          <a:p>
            <a:r>
              <a:rPr lang="en-US" altLang="zh-CN" sz="800" dirty="0"/>
              <a:t>Roaming Request</a:t>
            </a:r>
            <a:endParaRPr lang="zh-CN" altLang="en-US" sz="800" dirty="0"/>
          </a:p>
        </p:txBody>
      </p:sp>
      <p:cxnSp>
        <p:nvCxnSpPr>
          <p:cNvPr id="22" name="直接箭头连接符 21">
            <a:extLst>
              <a:ext uri="{FF2B5EF4-FFF2-40B4-BE49-F238E27FC236}">
                <a16:creationId xmlns:a16="http://schemas.microsoft.com/office/drawing/2014/main" xmlns="" id="{70E24C34-665F-4EC9-8DFF-3374FDAD7F4B}"/>
              </a:ext>
            </a:extLst>
          </p:cNvPr>
          <p:cNvCxnSpPr/>
          <p:nvPr/>
        </p:nvCxnSpPr>
        <p:spPr bwMode="auto">
          <a:xfrm flipH="1">
            <a:off x="1706476" y="5037771"/>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3" name="直接箭头连接符 22">
            <a:extLst>
              <a:ext uri="{FF2B5EF4-FFF2-40B4-BE49-F238E27FC236}">
                <a16:creationId xmlns:a16="http://schemas.microsoft.com/office/drawing/2014/main" xmlns="" id="{F476C947-527F-488D-924C-9F75BBECBC97}"/>
              </a:ext>
            </a:extLst>
          </p:cNvPr>
          <p:cNvCxnSpPr/>
          <p:nvPr/>
        </p:nvCxnSpPr>
        <p:spPr bwMode="auto">
          <a:xfrm>
            <a:off x="1706476" y="5181787"/>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4" name="文本框 23">
            <a:extLst>
              <a:ext uri="{FF2B5EF4-FFF2-40B4-BE49-F238E27FC236}">
                <a16:creationId xmlns:a16="http://schemas.microsoft.com/office/drawing/2014/main" xmlns="" id="{69AD43A7-42FC-43FC-97D7-1286925290C4}"/>
              </a:ext>
            </a:extLst>
          </p:cNvPr>
          <p:cNvSpPr txBox="1"/>
          <p:nvPr/>
        </p:nvSpPr>
        <p:spPr>
          <a:xfrm>
            <a:off x="1636476" y="4821747"/>
            <a:ext cx="1236236" cy="215444"/>
          </a:xfrm>
          <a:prstGeom prst="rect">
            <a:avLst/>
          </a:prstGeom>
          <a:noFill/>
        </p:spPr>
        <p:txBody>
          <a:bodyPr wrap="none" rtlCol="0">
            <a:spAutoFit/>
          </a:bodyPr>
          <a:lstStyle/>
          <a:p>
            <a:r>
              <a:rPr lang="en-US" altLang="zh-CN" sz="800" dirty="0"/>
              <a:t>Context Transfer Request</a:t>
            </a:r>
            <a:endParaRPr lang="zh-CN" altLang="en-US" sz="800" dirty="0"/>
          </a:p>
        </p:txBody>
      </p:sp>
      <p:sp>
        <p:nvSpPr>
          <p:cNvPr id="25" name="文本框 24">
            <a:extLst>
              <a:ext uri="{FF2B5EF4-FFF2-40B4-BE49-F238E27FC236}">
                <a16:creationId xmlns:a16="http://schemas.microsoft.com/office/drawing/2014/main" xmlns="" id="{05E2CD13-3042-4C2D-802E-6FCAFF654D34}"/>
              </a:ext>
            </a:extLst>
          </p:cNvPr>
          <p:cNvSpPr txBox="1"/>
          <p:nvPr/>
        </p:nvSpPr>
        <p:spPr>
          <a:xfrm>
            <a:off x="1636476" y="5012483"/>
            <a:ext cx="1298753" cy="215444"/>
          </a:xfrm>
          <a:prstGeom prst="rect">
            <a:avLst/>
          </a:prstGeom>
          <a:noFill/>
        </p:spPr>
        <p:txBody>
          <a:bodyPr wrap="none" rtlCol="0">
            <a:spAutoFit/>
          </a:bodyPr>
          <a:lstStyle/>
          <a:p>
            <a:r>
              <a:rPr lang="en-US" altLang="zh-CN" sz="800" dirty="0"/>
              <a:t>Context Transfer Response</a:t>
            </a:r>
            <a:endParaRPr lang="zh-CN" altLang="en-US" sz="800" dirty="0"/>
          </a:p>
        </p:txBody>
      </p:sp>
      <p:cxnSp>
        <p:nvCxnSpPr>
          <p:cNvPr id="26" name="直接箭头连接符 25">
            <a:extLst>
              <a:ext uri="{FF2B5EF4-FFF2-40B4-BE49-F238E27FC236}">
                <a16:creationId xmlns:a16="http://schemas.microsoft.com/office/drawing/2014/main" xmlns="" id="{995BEE8F-F3A7-4F05-BC6D-9C48AD71DB13}"/>
              </a:ext>
            </a:extLst>
          </p:cNvPr>
          <p:cNvCxnSpPr/>
          <p:nvPr/>
        </p:nvCxnSpPr>
        <p:spPr bwMode="auto">
          <a:xfrm>
            <a:off x="704965" y="5325803"/>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27" name="文本框 26">
            <a:extLst>
              <a:ext uri="{FF2B5EF4-FFF2-40B4-BE49-F238E27FC236}">
                <a16:creationId xmlns:a16="http://schemas.microsoft.com/office/drawing/2014/main" xmlns="" id="{0BD4E2C9-40C7-420D-9867-4A400DD83CA0}"/>
              </a:ext>
            </a:extLst>
          </p:cNvPr>
          <p:cNvSpPr txBox="1"/>
          <p:nvPr/>
        </p:nvSpPr>
        <p:spPr>
          <a:xfrm>
            <a:off x="1184157" y="5150937"/>
            <a:ext cx="979755" cy="215444"/>
          </a:xfrm>
          <a:prstGeom prst="rect">
            <a:avLst/>
          </a:prstGeom>
          <a:noFill/>
        </p:spPr>
        <p:txBody>
          <a:bodyPr wrap="none" rtlCol="0">
            <a:spAutoFit/>
          </a:bodyPr>
          <a:lstStyle/>
          <a:p>
            <a:r>
              <a:rPr lang="en-US" altLang="zh-CN" sz="800" dirty="0"/>
              <a:t>Roaming Response</a:t>
            </a:r>
            <a:endParaRPr lang="zh-CN" altLang="en-US" sz="800" dirty="0"/>
          </a:p>
        </p:txBody>
      </p:sp>
      <p:cxnSp>
        <p:nvCxnSpPr>
          <p:cNvPr id="28" name="直接箭头连接符 27">
            <a:extLst>
              <a:ext uri="{FF2B5EF4-FFF2-40B4-BE49-F238E27FC236}">
                <a16:creationId xmlns:a16="http://schemas.microsoft.com/office/drawing/2014/main" xmlns="" id="{1A0927BA-AE86-4C62-BA13-C7AE694B993C}"/>
              </a:ext>
            </a:extLst>
          </p:cNvPr>
          <p:cNvCxnSpPr/>
          <p:nvPr/>
        </p:nvCxnSpPr>
        <p:spPr bwMode="auto">
          <a:xfrm>
            <a:off x="691023" y="3596562"/>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文本框 28">
            <a:extLst>
              <a:ext uri="{FF2B5EF4-FFF2-40B4-BE49-F238E27FC236}">
                <a16:creationId xmlns:a16="http://schemas.microsoft.com/office/drawing/2014/main" xmlns="" id="{A87C9A83-769A-485F-B59D-ADDC01711CFE}"/>
              </a:ext>
            </a:extLst>
          </p:cNvPr>
          <p:cNvSpPr txBox="1"/>
          <p:nvPr/>
        </p:nvSpPr>
        <p:spPr>
          <a:xfrm>
            <a:off x="849767" y="3422165"/>
            <a:ext cx="1369286" cy="215444"/>
          </a:xfrm>
          <a:prstGeom prst="rect">
            <a:avLst/>
          </a:prstGeom>
          <a:noFill/>
        </p:spPr>
        <p:txBody>
          <a:bodyPr wrap="none" rtlCol="0">
            <a:spAutoFit/>
          </a:bodyPr>
          <a:lstStyle/>
          <a:p>
            <a:r>
              <a:rPr lang="en-US" altLang="zh-CN" sz="800" dirty="0"/>
              <a:t>FT Multi-link Setup Request</a:t>
            </a:r>
            <a:endParaRPr lang="zh-CN" altLang="en-US" sz="800" dirty="0"/>
          </a:p>
        </p:txBody>
      </p:sp>
      <p:cxnSp>
        <p:nvCxnSpPr>
          <p:cNvPr id="30" name="直接箭头连接符 29">
            <a:extLst>
              <a:ext uri="{FF2B5EF4-FFF2-40B4-BE49-F238E27FC236}">
                <a16:creationId xmlns:a16="http://schemas.microsoft.com/office/drawing/2014/main" xmlns="" id="{B61F2B2A-9B20-4642-8830-A0E9B64C4CC2}"/>
              </a:ext>
            </a:extLst>
          </p:cNvPr>
          <p:cNvCxnSpPr/>
          <p:nvPr/>
        </p:nvCxnSpPr>
        <p:spPr bwMode="auto">
          <a:xfrm>
            <a:off x="1699135" y="3596562"/>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31" name="直接箭头连接符 30">
            <a:extLst>
              <a:ext uri="{FF2B5EF4-FFF2-40B4-BE49-F238E27FC236}">
                <a16:creationId xmlns:a16="http://schemas.microsoft.com/office/drawing/2014/main" xmlns="" id="{1A8F6507-4DA6-4882-AD68-88F15180C9E0}"/>
              </a:ext>
            </a:extLst>
          </p:cNvPr>
          <p:cNvCxnSpPr/>
          <p:nvPr/>
        </p:nvCxnSpPr>
        <p:spPr bwMode="auto">
          <a:xfrm flipH="1">
            <a:off x="702088" y="3731616"/>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直接箭头连接符 31">
            <a:extLst>
              <a:ext uri="{FF2B5EF4-FFF2-40B4-BE49-F238E27FC236}">
                <a16:creationId xmlns:a16="http://schemas.microsoft.com/office/drawing/2014/main" xmlns="" id="{B20EF9C8-1A49-4B06-8B5A-ACC1F373640E}"/>
              </a:ext>
            </a:extLst>
          </p:cNvPr>
          <p:cNvCxnSpPr/>
          <p:nvPr/>
        </p:nvCxnSpPr>
        <p:spPr bwMode="auto">
          <a:xfrm flipH="1">
            <a:off x="1710200" y="3736676"/>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33" name="文本框 32">
            <a:extLst>
              <a:ext uri="{FF2B5EF4-FFF2-40B4-BE49-F238E27FC236}">
                <a16:creationId xmlns:a16="http://schemas.microsoft.com/office/drawing/2014/main" xmlns="" id="{84A0D504-7E6B-488C-A266-EB54F47AF495}"/>
              </a:ext>
            </a:extLst>
          </p:cNvPr>
          <p:cNvSpPr txBox="1"/>
          <p:nvPr/>
        </p:nvSpPr>
        <p:spPr>
          <a:xfrm>
            <a:off x="844505" y="3573596"/>
            <a:ext cx="1431802" cy="215444"/>
          </a:xfrm>
          <a:prstGeom prst="rect">
            <a:avLst/>
          </a:prstGeom>
          <a:noFill/>
        </p:spPr>
        <p:txBody>
          <a:bodyPr wrap="none" rtlCol="0">
            <a:spAutoFit/>
          </a:bodyPr>
          <a:lstStyle/>
          <a:p>
            <a:r>
              <a:rPr lang="en-US" altLang="zh-CN" sz="800" dirty="0"/>
              <a:t>FT Multi-link Setup Response</a:t>
            </a:r>
            <a:endParaRPr lang="zh-CN" altLang="en-US" sz="800" dirty="0"/>
          </a:p>
        </p:txBody>
      </p:sp>
      <p:sp>
        <p:nvSpPr>
          <p:cNvPr id="34" name="文本框 33">
            <a:extLst>
              <a:ext uri="{FF2B5EF4-FFF2-40B4-BE49-F238E27FC236}">
                <a16:creationId xmlns:a16="http://schemas.microsoft.com/office/drawing/2014/main" xmlns="" id="{6027351F-D7AA-4DCF-BDEA-C9072B857CE3}"/>
              </a:ext>
            </a:extLst>
          </p:cNvPr>
          <p:cNvSpPr txBox="1"/>
          <p:nvPr/>
        </p:nvSpPr>
        <p:spPr>
          <a:xfrm>
            <a:off x="2643105" y="4911551"/>
            <a:ext cx="1079114" cy="461665"/>
          </a:xfrm>
          <a:prstGeom prst="rect">
            <a:avLst/>
          </a:prstGeom>
          <a:noFill/>
        </p:spPr>
        <p:txBody>
          <a:bodyPr wrap="square" rtlCol="0">
            <a:spAutoFit/>
          </a:bodyPr>
          <a:lstStyle/>
          <a:p>
            <a:pPr algn="ctr"/>
            <a:r>
              <a:rPr lang="en-US" altLang="zh-CN" sz="800" dirty="0"/>
              <a:t>DS-STA-NOTIFY</a:t>
            </a:r>
          </a:p>
          <a:p>
            <a:pPr algn="ctr"/>
            <a:r>
              <a:rPr lang="en-US" altLang="zh-CN" sz="800" dirty="0"/>
              <a:t>.Request</a:t>
            </a:r>
          </a:p>
          <a:p>
            <a:pPr algn="ctr"/>
            <a:r>
              <a:rPr lang="en-US" altLang="zh-CN" sz="800" dirty="0"/>
              <a:t>(MOVE)</a:t>
            </a:r>
            <a:endParaRPr lang="zh-CN" altLang="en-US" sz="800" dirty="0"/>
          </a:p>
        </p:txBody>
      </p:sp>
      <p:cxnSp>
        <p:nvCxnSpPr>
          <p:cNvPr id="35" name="直接箭头连接符 34">
            <a:extLst>
              <a:ext uri="{FF2B5EF4-FFF2-40B4-BE49-F238E27FC236}">
                <a16:creationId xmlns:a16="http://schemas.microsoft.com/office/drawing/2014/main" xmlns="" id="{55D5274D-DFCF-4FCF-9444-C5263F6255B7}"/>
              </a:ext>
            </a:extLst>
          </p:cNvPr>
          <p:cNvCxnSpPr>
            <a:cxnSpLocks/>
          </p:cNvCxnSpPr>
          <p:nvPr/>
        </p:nvCxnSpPr>
        <p:spPr bwMode="auto">
          <a:xfrm>
            <a:off x="3499633" y="2702085"/>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6" name="文本框 35">
            <a:extLst>
              <a:ext uri="{FF2B5EF4-FFF2-40B4-BE49-F238E27FC236}">
                <a16:creationId xmlns:a16="http://schemas.microsoft.com/office/drawing/2014/main" xmlns="" id="{66ABE4FF-E774-4D93-9254-475088210285}"/>
              </a:ext>
            </a:extLst>
          </p:cNvPr>
          <p:cNvSpPr txBox="1"/>
          <p:nvPr/>
        </p:nvSpPr>
        <p:spPr>
          <a:xfrm>
            <a:off x="3272834" y="2419744"/>
            <a:ext cx="507078" cy="246221"/>
          </a:xfrm>
          <a:prstGeom prst="rect">
            <a:avLst/>
          </a:prstGeom>
          <a:noFill/>
        </p:spPr>
        <p:txBody>
          <a:bodyPr wrap="square" rtlCol="0">
            <a:spAutoFit/>
          </a:bodyPr>
          <a:lstStyle/>
          <a:p>
            <a:pPr algn="ctr"/>
            <a:r>
              <a:rPr lang="en-US" altLang="zh-CN" sz="1000" dirty="0"/>
              <a:t>DS</a:t>
            </a:r>
            <a:endParaRPr lang="zh-CN" altLang="en-US" sz="1000" dirty="0"/>
          </a:p>
        </p:txBody>
      </p:sp>
      <p:cxnSp>
        <p:nvCxnSpPr>
          <p:cNvPr id="37" name="直接箭头连接符 36">
            <a:extLst>
              <a:ext uri="{FF2B5EF4-FFF2-40B4-BE49-F238E27FC236}">
                <a16:creationId xmlns:a16="http://schemas.microsoft.com/office/drawing/2014/main" xmlns="" id="{81BE9092-D043-406B-A2FF-6F8A6D622EEC}"/>
              </a:ext>
            </a:extLst>
          </p:cNvPr>
          <p:cNvCxnSpPr>
            <a:cxnSpLocks/>
          </p:cNvCxnSpPr>
          <p:nvPr/>
        </p:nvCxnSpPr>
        <p:spPr bwMode="auto">
          <a:xfrm>
            <a:off x="2713183" y="5080828"/>
            <a:ext cx="79419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直接箭头连接符 39">
            <a:extLst>
              <a:ext uri="{FF2B5EF4-FFF2-40B4-BE49-F238E27FC236}">
                <a16:creationId xmlns:a16="http://schemas.microsoft.com/office/drawing/2014/main" xmlns="" id="{F3965C4F-6102-4A3C-9B67-1423959FC811}"/>
              </a:ext>
            </a:extLst>
          </p:cNvPr>
          <p:cNvCxnSpPr/>
          <p:nvPr/>
        </p:nvCxnSpPr>
        <p:spPr bwMode="auto">
          <a:xfrm>
            <a:off x="690358" y="3998229"/>
            <a:ext cx="2022825" cy="0"/>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cxnSp>
        <p:nvCxnSpPr>
          <p:cNvPr id="41" name="直接箭头连接符 40">
            <a:extLst>
              <a:ext uri="{FF2B5EF4-FFF2-40B4-BE49-F238E27FC236}">
                <a16:creationId xmlns:a16="http://schemas.microsoft.com/office/drawing/2014/main" xmlns="" id="{C7564DC7-6DC3-4970-88BA-7B58BC8D2AB6}"/>
              </a:ext>
            </a:extLst>
          </p:cNvPr>
          <p:cNvCxnSpPr/>
          <p:nvPr/>
        </p:nvCxnSpPr>
        <p:spPr bwMode="auto">
          <a:xfrm>
            <a:off x="687120" y="4070237"/>
            <a:ext cx="2022825" cy="0"/>
          </a:xfrm>
          <a:prstGeom prst="straightConnector1">
            <a:avLst/>
          </a:prstGeom>
          <a:solidFill>
            <a:schemeClr val="accent1"/>
          </a:solidFill>
          <a:ln w="12700" cap="flat" cmpd="sng" algn="ctr">
            <a:solidFill>
              <a:schemeClr val="bg2"/>
            </a:solidFill>
            <a:prstDash val="solid"/>
            <a:round/>
            <a:headEnd type="triangle" w="med" len="med"/>
            <a:tailEnd type="none" w="med" len="med"/>
          </a:ln>
          <a:effectLst/>
        </p:spPr>
      </p:cxnSp>
      <p:cxnSp>
        <p:nvCxnSpPr>
          <p:cNvPr id="42" name="直接箭头连接符 41">
            <a:extLst>
              <a:ext uri="{FF2B5EF4-FFF2-40B4-BE49-F238E27FC236}">
                <a16:creationId xmlns:a16="http://schemas.microsoft.com/office/drawing/2014/main" xmlns="" id="{18926857-8BDB-4B38-A3BC-C3CCF81BA87A}"/>
              </a:ext>
            </a:extLst>
          </p:cNvPr>
          <p:cNvCxnSpPr/>
          <p:nvPr/>
        </p:nvCxnSpPr>
        <p:spPr bwMode="auto">
          <a:xfrm>
            <a:off x="690358" y="4430277"/>
            <a:ext cx="2022825" cy="0"/>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cxnSp>
        <p:nvCxnSpPr>
          <p:cNvPr id="43" name="直接箭头连接符 42">
            <a:extLst>
              <a:ext uri="{FF2B5EF4-FFF2-40B4-BE49-F238E27FC236}">
                <a16:creationId xmlns:a16="http://schemas.microsoft.com/office/drawing/2014/main" xmlns="" id="{32A1F238-B0C2-48AC-BCFE-F4DE72A8CB5C}"/>
              </a:ext>
            </a:extLst>
          </p:cNvPr>
          <p:cNvCxnSpPr/>
          <p:nvPr/>
        </p:nvCxnSpPr>
        <p:spPr bwMode="auto">
          <a:xfrm>
            <a:off x="687120" y="4502285"/>
            <a:ext cx="2022825" cy="0"/>
          </a:xfrm>
          <a:prstGeom prst="straightConnector1">
            <a:avLst/>
          </a:prstGeom>
          <a:solidFill>
            <a:schemeClr val="accent1"/>
          </a:solidFill>
          <a:ln w="12700" cap="flat" cmpd="sng" algn="ctr">
            <a:solidFill>
              <a:schemeClr val="bg2"/>
            </a:solidFill>
            <a:prstDash val="solid"/>
            <a:round/>
            <a:headEnd type="triangle" w="med" len="med"/>
            <a:tailEnd type="none" w="med" len="med"/>
          </a:ln>
          <a:effectLst/>
        </p:spPr>
      </p:cxnSp>
      <p:sp>
        <p:nvSpPr>
          <p:cNvPr id="44" name="文本框 43">
            <a:extLst>
              <a:ext uri="{FF2B5EF4-FFF2-40B4-BE49-F238E27FC236}">
                <a16:creationId xmlns:a16="http://schemas.microsoft.com/office/drawing/2014/main" xmlns="" id="{CF00E8FD-4C7C-4756-A88C-7B3DE1A4D671}"/>
              </a:ext>
            </a:extLst>
          </p:cNvPr>
          <p:cNvSpPr txBox="1"/>
          <p:nvPr/>
        </p:nvSpPr>
        <p:spPr>
          <a:xfrm>
            <a:off x="1277028" y="4093507"/>
            <a:ext cx="248786" cy="399276"/>
          </a:xfrm>
          <a:prstGeom prst="rect">
            <a:avLst/>
          </a:prstGeom>
          <a:noFill/>
          <a:ln>
            <a:noFill/>
          </a:ln>
        </p:spPr>
        <p:txBody>
          <a:bodyPr wrap="none" rtlCol="0">
            <a:spAutoFit/>
          </a:bodyPr>
          <a:lstStyle/>
          <a:p>
            <a:pPr>
              <a:lnSpc>
                <a:spcPts val="700"/>
              </a:lnSpc>
            </a:pPr>
            <a:r>
              <a:rPr lang="en-US" altLang="zh-CN" sz="2000" dirty="0"/>
              <a:t>.</a:t>
            </a:r>
          </a:p>
          <a:p>
            <a:pPr>
              <a:lnSpc>
                <a:spcPts val="700"/>
              </a:lnSpc>
            </a:pPr>
            <a:r>
              <a:rPr lang="en-US" altLang="zh-CN" sz="2000" dirty="0"/>
              <a:t>.</a:t>
            </a:r>
          </a:p>
          <a:p>
            <a:pPr>
              <a:lnSpc>
                <a:spcPts val="700"/>
              </a:lnSpc>
            </a:pPr>
            <a:r>
              <a:rPr lang="en-US" altLang="zh-CN" sz="2000" dirty="0"/>
              <a:t>.</a:t>
            </a:r>
            <a:endParaRPr lang="zh-CN" altLang="en-US" sz="2000" dirty="0"/>
          </a:p>
        </p:txBody>
      </p:sp>
      <p:sp>
        <p:nvSpPr>
          <p:cNvPr id="45" name="椭圆 44">
            <a:extLst>
              <a:ext uri="{FF2B5EF4-FFF2-40B4-BE49-F238E27FC236}">
                <a16:creationId xmlns:a16="http://schemas.microsoft.com/office/drawing/2014/main" xmlns="" id="{60A24DE5-841A-4996-B886-4206E70700A5}"/>
              </a:ext>
            </a:extLst>
          </p:cNvPr>
          <p:cNvSpPr/>
          <p:nvPr/>
        </p:nvSpPr>
        <p:spPr bwMode="auto">
          <a:xfrm>
            <a:off x="2244658" y="3941569"/>
            <a:ext cx="123156" cy="248058"/>
          </a:xfrm>
          <a:prstGeom prst="ellipse">
            <a:avLst/>
          </a:prstGeom>
          <a:noFill/>
          <a:ln w="12700" cap="flat" cmpd="sng" algn="ctr">
            <a:solidFill>
              <a:schemeClr val="bg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effectLst/>
              <a:latin typeface="Times New Roman" pitchFamily="18" charset="0"/>
            </a:endParaRPr>
          </a:p>
        </p:txBody>
      </p:sp>
      <p:sp>
        <p:nvSpPr>
          <p:cNvPr id="46" name="椭圆 45">
            <a:extLst>
              <a:ext uri="{FF2B5EF4-FFF2-40B4-BE49-F238E27FC236}">
                <a16:creationId xmlns:a16="http://schemas.microsoft.com/office/drawing/2014/main" xmlns="" id="{B616508C-FB98-4C63-A95C-0DE7DE6BE93B}"/>
              </a:ext>
            </a:extLst>
          </p:cNvPr>
          <p:cNvSpPr/>
          <p:nvPr/>
        </p:nvSpPr>
        <p:spPr bwMode="auto">
          <a:xfrm>
            <a:off x="2216596" y="4356079"/>
            <a:ext cx="123156" cy="248058"/>
          </a:xfrm>
          <a:prstGeom prst="ellipse">
            <a:avLst/>
          </a:prstGeom>
          <a:noFill/>
          <a:ln w="12700" cap="flat" cmpd="sng" algn="ctr">
            <a:solidFill>
              <a:schemeClr val="bg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effectLst/>
              <a:latin typeface="Times New Roman" pitchFamily="18" charset="0"/>
            </a:endParaRPr>
          </a:p>
        </p:txBody>
      </p:sp>
      <p:sp>
        <p:nvSpPr>
          <p:cNvPr id="48" name="文本框 47">
            <a:extLst>
              <a:ext uri="{FF2B5EF4-FFF2-40B4-BE49-F238E27FC236}">
                <a16:creationId xmlns:a16="http://schemas.microsoft.com/office/drawing/2014/main" xmlns="" id="{EA11ACAE-75BF-49BB-B1A8-DD2623524E5F}"/>
              </a:ext>
            </a:extLst>
          </p:cNvPr>
          <p:cNvSpPr txBox="1"/>
          <p:nvPr/>
        </p:nvSpPr>
        <p:spPr>
          <a:xfrm>
            <a:off x="2016769" y="2124940"/>
            <a:ext cx="431528" cy="276999"/>
          </a:xfrm>
          <a:prstGeom prst="rect">
            <a:avLst/>
          </a:prstGeom>
          <a:noFill/>
        </p:spPr>
        <p:txBody>
          <a:bodyPr wrap="none" rtlCol="0">
            <a:spAutoFit/>
          </a:bodyPr>
          <a:lstStyle/>
          <a:p>
            <a:r>
              <a:rPr lang="en-US" altLang="zh-CN" dirty="0"/>
              <a:t>MD</a:t>
            </a:r>
            <a:endParaRPr lang="zh-CN" altLang="en-US" dirty="0"/>
          </a:p>
        </p:txBody>
      </p:sp>
      <p:cxnSp>
        <p:nvCxnSpPr>
          <p:cNvPr id="49" name="直接箭头连接符 48">
            <a:extLst>
              <a:ext uri="{FF2B5EF4-FFF2-40B4-BE49-F238E27FC236}">
                <a16:creationId xmlns:a16="http://schemas.microsoft.com/office/drawing/2014/main" xmlns="" id="{FE927ECE-C7D1-475B-B2E1-0FA26177139D}"/>
              </a:ext>
            </a:extLst>
          </p:cNvPr>
          <p:cNvCxnSpPr/>
          <p:nvPr/>
        </p:nvCxnSpPr>
        <p:spPr bwMode="auto">
          <a:xfrm>
            <a:off x="688235" y="2949455"/>
            <a:ext cx="1008112" cy="0"/>
          </a:xfrm>
          <a:prstGeom prst="straightConnector1">
            <a:avLst/>
          </a:prstGeom>
          <a:solidFill>
            <a:schemeClr val="accent1"/>
          </a:solidFill>
          <a:ln w="12700" cap="flat" cmpd="sng" algn="ctr">
            <a:solidFill>
              <a:schemeClr val="bg2"/>
            </a:solidFill>
            <a:prstDash val="sysDot"/>
            <a:round/>
            <a:headEnd type="triangle" w="med" len="med"/>
            <a:tailEnd type="triangle" w="med" len="med"/>
          </a:ln>
          <a:effectLst/>
        </p:spPr>
      </p:cxnSp>
      <p:sp>
        <p:nvSpPr>
          <p:cNvPr id="50" name="文本框 49">
            <a:extLst>
              <a:ext uri="{FF2B5EF4-FFF2-40B4-BE49-F238E27FC236}">
                <a16:creationId xmlns:a16="http://schemas.microsoft.com/office/drawing/2014/main" xmlns="" id="{922A5657-C783-4390-9EF4-A64BFB59CA3C}"/>
              </a:ext>
            </a:extLst>
          </p:cNvPr>
          <p:cNvSpPr txBox="1"/>
          <p:nvPr/>
        </p:nvSpPr>
        <p:spPr>
          <a:xfrm>
            <a:off x="773225" y="2758959"/>
            <a:ext cx="875561" cy="215444"/>
          </a:xfrm>
          <a:prstGeom prst="rect">
            <a:avLst/>
          </a:prstGeom>
          <a:noFill/>
        </p:spPr>
        <p:txBody>
          <a:bodyPr wrap="none" rtlCol="0">
            <a:spAutoFit/>
          </a:bodyPr>
          <a:lstStyle/>
          <a:p>
            <a:r>
              <a:rPr lang="en-US" altLang="zh-CN" sz="800" dirty="0">
                <a:solidFill>
                  <a:schemeClr val="bg2"/>
                </a:solidFill>
              </a:rPr>
              <a:t>11kvr (Optional)</a:t>
            </a:r>
            <a:endParaRPr lang="zh-CN" altLang="en-US" sz="800" dirty="0">
              <a:solidFill>
                <a:schemeClr val="bg2"/>
              </a:solidFill>
            </a:endParaRPr>
          </a:p>
        </p:txBody>
      </p:sp>
      <p:sp>
        <p:nvSpPr>
          <p:cNvPr id="56" name="文本框 55">
            <a:extLst>
              <a:ext uri="{FF2B5EF4-FFF2-40B4-BE49-F238E27FC236}">
                <a16:creationId xmlns:a16="http://schemas.microsoft.com/office/drawing/2014/main" xmlns="" id="{AA961EC4-7D14-4360-93CB-F728861228DC}"/>
              </a:ext>
            </a:extLst>
          </p:cNvPr>
          <p:cNvSpPr txBox="1"/>
          <p:nvPr/>
        </p:nvSpPr>
        <p:spPr>
          <a:xfrm>
            <a:off x="538234" y="5800979"/>
            <a:ext cx="3243773" cy="461665"/>
          </a:xfrm>
          <a:prstGeom prst="rect">
            <a:avLst/>
          </a:prstGeom>
          <a:noFill/>
        </p:spPr>
        <p:txBody>
          <a:bodyPr wrap="none" rtlCol="0">
            <a:spAutoFit/>
          </a:bodyPr>
          <a:lstStyle/>
          <a:p>
            <a:r>
              <a:rPr lang="en-US" altLang="zh-CN" dirty="0"/>
              <a:t>Figure 1. Procedure of over-the-DS enhanced FT </a:t>
            </a:r>
            <a:endParaRPr lang="zh-CN" altLang="en-US" dirty="0"/>
          </a:p>
          <a:p>
            <a:endParaRPr lang="zh-CN" altLang="en-US" dirty="0"/>
          </a:p>
        </p:txBody>
      </p:sp>
      <p:sp>
        <p:nvSpPr>
          <p:cNvPr id="59" name="椭圆 58">
            <a:extLst>
              <a:ext uri="{FF2B5EF4-FFF2-40B4-BE49-F238E27FC236}">
                <a16:creationId xmlns:a16="http://schemas.microsoft.com/office/drawing/2014/main" xmlns="" id="{68F89F07-7177-46D3-913B-812C35D2A832}"/>
              </a:ext>
            </a:extLst>
          </p:cNvPr>
          <p:cNvSpPr/>
          <p:nvPr/>
        </p:nvSpPr>
        <p:spPr bwMode="auto">
          <a:xfrm>
            <a:off x="6241127" y="2357014"/>
            <a:ext cx="2116727" cy="35915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60" name="直接箭头连接符 59">
            <a:extLst>
              <a:ext uri="{FF2B5EF4-FFF2-40B4-BE49-F238E27FC236}">
                <a16:creationId xmlns:a16="http://schemas.microsoft.com/office/drawing/2014/main" xmlns="" id="{933AF293-9D03-4040-A130-1AE542973181}"/>
              </a:ext>
            </a:extLst>
          </p:cNvPr>
          <p:cNvCxnSpPr>
            <a:cxnSpLocks/>
          </p:cNvCxnSpPr>
          <p:nvPr/>
        </p:nvCxnSpPr>
        <p:spPr bwMode="auto">
          <a:xfrm>
            <a:off x="5776181" y="2718443"/>
            <a:ext cx="10584"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61" name="直接箭头连接符 60">
            <a:extLst>
              <a:ext uri="{FF2B5EF4-FFF2-40B4-BE49-F238E27FC236}">
                <a16:creationId xmlns:a16="http://schemas.microsoft.com/office/drawing/2014/main" xmlns="" id="{7C2D89B3-0471-49FF-8302-19B81B210C1A}"/>
              </a:ext>
            </a:extLst>
          </p:cNvPr>
          <p:cNvCxnSpPr>
            <a:cxnSpLocks/>
          </p:cNvCxnSpPr>
          <p:nvPr/>
        </p:nvCxnSpPr>
        <p:spPr bwMode="auto">
          <a:xfrm>
            <a:off x="6784294" y="2718443"/>
            <a:ext cx="32907"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62" name="直接箭头连接符 61">
            <a:extLst>
              <a:ext uri="{FF2B5EF4-FFF2-40B4-BE49-F238E27FC236}">
                <a16:creationId xmlns:a16="http://schemas.microsoft.com/office/drawing/2014/main" xmlns="" id="{C8DD58CE-6D1B-4B79-8907-4B28F4E6621F}"/>
              </a:ext>
            </a:extLst>
          </p:cNvPr>
          <p:cNvCxnSpPr>
            <a:cxnSpLocks/>
          </p:cNvCxnSpPr>
          <p:nvPr/>
        </p:nvCxnSpPr>
        <p:spPr bwMode="auto">
          <a:xfrm>
            <a:off x="7792405" y="2718443"/>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3" name="文本框 62">
            <a:extLst>
              <a:ext uri="{FF2B5EF4-FFF2-40B4-BE49-F238E27FC236}">
                <a16:creationId xmlns:a16="http://schemas.microsoft.com/office/drawing/2014/main" xmlns="" id="{0B16A0EE-8AB9-4161-8711-1D7673847C67}"/>
              </a:ext>
            </a:extLst>
          </p:cNvPr>
          <p:cNvSpPr txBox="1"/>
          <p:nvPr/>
        </p:nvSpPr>
        <p:spPr>
          <a:xfrm>
            <a:off x="5196077" y="2440651"/>
            <a:ext cx="1225673" cy="246221"/>
          </a:xfrm>
          <a:prstGeom prst="rect">
            <a:avLst/>
          </a:prstGeom>
          <a:noFill/>
        </p:spPr>
        <p:txBody>
          <a:bodyPr wrap="square" rtlCol="0">
            <a:spAutoFit/>
          </a:bodyPr>
          <a:lstStyle/>
          <a:p>
            <a:pPr algn="ctr"/>
            <a:r>
              <a:rPr lang="en-US" altLang="zh-CN" sz="1000" dirty="0"/>
              <a:t>Non-AP MLD</a:t>
            </a:r>
            <a:endParaRPr lang="zh-CN" altLang="en-US" sz="1000" dirty="0"/>
          </a:p>
        </p:txBody>
      </p:sp>
      <p:sp>
        <p:nvSpPr>
          <p:cNvPr id="64" name="文本框 63">
            <a:extLst>
              <a:ext uri="{FF2B5EF4-FFF2-40B4-BE49-F238E27FC236}">
                <a16:creationId xmlns:a16="http://schemas.microsoft.com/office/drawing/2014/main" xmlns="" id="{682DC44E-C12F-42EF-B0CC-168AE9CEAC49}"/>
              </a:ext>
            </a:extLst>
          </p:cNvPr>
          <p:cNvSpPr txBox="1"/>
          <p:nvPr/>
        </p:nvSpPr>
        <p:spPr>
          <a:xfrm>
            <a:off x="6200293" y="2427068"/>
            <a:ext cx="1107297" cy="246221"/>
          </a:xfrm>
          <a:prstGeom prst="rect">
            <a:avLst/>
          </a:prstGeom>
          <a:noFill/>
        </p:spPr>
        <p:txBody>
          <a:bodyPr wrap="square" rtlCol="0">
            <a:spAutoFit/>
          </a:bodyPr>
          <a:lstStyle/>
          <a:p>
            <a:pPr algn="ctr"/>
            <a:r>
              <a:rPr lang="en-US" altLang="zh-CN" sz="1000" dirty="0"/>
              <a:t>Current AP MLD</a:t>
            </a:r>
            <a:endParaRPr lang="zh-CN" altLang="en-US" sz="1000" dirty="0"/>
          </a:p>
        </p:txBody>
      </p:sp>
      <p:sp>
        <p:nvSpPr>
          <p:cNvPr id="65" name="文本框 64">
            <a:extLst>
              <a:ext uri="{FF2B5EF4-FFF2-40B4-BE49-F238E27FC236}">
                <a16:creationId xmlns:a16="http://schemas.microsoft.com/office/drawing/2014/main" xmlns="" id="{4D095AA4-15EF-439A-930F-BE53C0367E15}"/>
              </a:ext>
            </a:extLst>
          </p:cNvPr>
          <p:cNvSpPr txBox="1"/>
          <p:nvPr/>
        </p:nvSpPr>
        <p:spPr>
          <a:xfrm>
            <a:off x="7251758" y="2422011"/>
            <a:ext cx="1107298" cy="246221"/>
          </a:xfrm>
          <a:prstGeom prst="rect">
            <a:avLst/>
          </a:prstGeom>
          <a:noFill/>
        </p:spPr>
        <p:txBody>
          <a:bodyPr wrap="square" rtlCol="0">
            <a:spAutoFit/>
          </a:bodyPr>
          <a:lstStyle/>
          <a:p>
            <a:pPr algn="ctr"/>
            <a:r>
              <a:rPr lang="en-US" altLang="zh-CN" sz="1000" dirty="0"/>
              <a:t>Target AP MLD</a:t>
            </a:r>
            <a:endParaRPr lang="zh-CN" altLang="en-US" sz="1000" dirty="0"/>
          </a:p>
        </p:txBody>
      </p:sp>
      <p:cxnSp>
        <p:nvCxnSpPr>
          <p:cNvPr id="66" name="直接箭头连接符 65">
            <a:extLst>
              <a:ext uri="{FF2B5EF4-FFF2-40B4-BE49-F238E27FC236}">
                <a16:creationId xmlns:a16="http://schemas.microsoft.com/office/drawing/2014/main" xmlns="" id="{C9B2BB27-9E61-49C3-9E57-F9AEEB7CC6B4}"/>
              </a:ext>
            </a:extLst>
          </p:cNvPr>
          <p:cNvCxnSpPr/>
          <p:nvPr/>
        </p:nvCxnSpPr>
        <p:spPr bwMode="auto">
          <a:xfrm>
            <a:off x="5786444" y="311421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7" name="文本框 66">
            <a:extLst>
              <a:ext uri="{FF2B5EF4-FFF2-40B4-BE49-F238E27FC236}">
                <a16:creationId xmlns:a16="http://schemas.microsoft.com/office/drawing/2014/main" xmlns="" id="{ED18E2EE-A503-478A-85A3-5AD7839B5F1B}"/>
              </a:ext>
            </a:extLst>
          </p:cNvPr>
          <p:cNvSpPr txBox="1"/>
          <p:nvPr/>
        </p:nvSpPr>
        <p:spPr>
          <a:xfrm>
            <a:off x="5906336" y="2945693"/>
            <a:ext cx="779381" cy="215444"/>
          </a:xfrm>
          <a:prstGeom prst="rect">
            <a:avLst/>
          </a:prstGeom>
          <a:noFill/>
        </p:spPr>
        <p:txBody>
          <a:bodyPr wrap="none" rtlCol="0">
            <a:spAutoFit/>
          </a:bodyPr>
          <a:lstStyle/>
          <a:p>
            <a:r>
              <a:rPr lang="en-US" altLang="zh-CN" sz="800" dirty="0"/>
              <a:t>Probe Request</a:t>
            </a:r>
            <a:endParaRPr lang="zh-CN" altLang="en-US" sz="800" dirty="0"/>
          </a:p>
        </p:txBody>
      </p:sp>
      <p:cxnSp>
        <p:nvCxnSpPr>
          <p:cNvPr id="68" name="直接箭头连接符 67">
            <a:extLst>
              <a:ext uri="{FF2B5EF4-FFF2-40B4-BE49-F238E27FC236}">
                <a16:creationId xmlns:a16="http://schemas.microsoft.com/office/drawing/2014/main" xmlns="" id="{3DC88220-E371-4196-B992-0A00D08CE9BE}"/>
              </a:ext>
            </a:extLst>
          </p:cNvPr>
          <p:cNvCxnSpPr/>
          <p:nvPr/>
        </p:nvCxnSpPr>
        <p:spPr bwMode="auto">
          <a:xfrm>
            <a:off x="6794556" y="311421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69" name="直接箭头连接符 68">
            <a:extLst>
              <a:ext uri="{FF2B5EF4-FFF2-40B4-BE49-F238E27FC236}">
                <a16:creationId xmlns:a16="http://schemas.microsoft.com/office/drawing/2014/main" xmlns="" id="{D06B8F16-AD1B-4A05-AC0F-E999C98B2DAD}"/>
              </a:ext>
            </a:extLst>
          </p:cNvPr>
          <p:cNvCxnSpPr/>
          <p:nvPr/>
        </p:nvCxnSpPr>
        <p:spPr bwMode="auto">
          <a:xfrm flipH="1">
            <a:off x="5786444" y="3244034"/>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直接箭头连接符 69">
            <a:extLst>
              <a:ext uri="{FF2B5EF4-FFF2-40B4-BE49-F238E27FC236}">
                <a16:creationId xmlns:a16="http://schemas.microsoft.com/office/drawing/2014/main" xmlns="" id="{693A84D6-BE90-407A-955F-2146C5C38F12}"/>
              </a:ext>
            </a:extLst>
          </p:cNvPr>
          <p:cNvCxnSpPr/>
          <p:nvPr/>
        </p:nvCxnSpPr>
        <p:spPr bwMode="auto">
          <a:xfrm flipH="1">
            <a:off x="6794556" y="3249094"/>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71" name="文本框 70">
            <a:extLst>
              <a:ext uri="{FF2B5EF4-FFF2-40B4-BE49-F238E27FC236}">
                <a16:creationId xmlns:a16="http://schemas.microsoft.com/office/drawing/2014/main" xmlns="" id="{9271E2FA-1CF4-43F9-A897-BF74F816A8A1}"/>
              </a:ext>
            </a:extLst>
          </p:cNvPr>
          <p:cNvSpPr txBox="1"/>
          <p:nvPr/>
        </p:nvSpPr>
        <p:spPr>
          <a:xfrm>
            <a:off x="5897233" y="3085137"/>
            <a:ext cx="841897" cy="215444"/>
          </a:xfrm>
          <a:prstGeom prst="rect">
            <a:avLst/>
          </a:prstGeom>
          <a:noFill/>
        </p:spPr>
        <p:txBody>
          <a:bodyPr wrap="none" rtlCol="0">
            <a:spAutoFit/>
          </a:bodyPr>
          <a:lstStyle/>
          <a:p>
            <a:r>
              <a:rPr lang="en-US" altLang="zh-CN" sz="800" dirty="0"/>
              <a:t>Probe Response</a:t>
            </a:r>
            <a:endParaRPr lang="zh-CN" altLang="en-US" sz="800" dirty="0"/>
          </a:p>
        </p:txBody>
      </p:sp>
      <p:cxnSp>
        <p:nvCxnSpPr>
          <p:cNvPr id="72" name="直接箭头连接符 71">
            <a:extLst>
              <a:ext uri="{FF2B5EF4-FFF2-40B4-BE49-F238E27FC236}">
                <a16:creationId xmlns:a16="http://schemas.microsoft.com/office/drawing/2014/main" xmlns="" id="{EAD569C2-989E-4788-ADE1-AD9D124F198C}"/>
              </a:ext>
            </a:extLst>
          </p:cNvPr>
          <p:cNvCxnSpPr/>
          <p:nvPr/>
        </p:nvCxnSpPr>
        <p:spPr bwMode="auto">
          <a:xfrm>
            <a:off x="5783385" y="4870823"/>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3" name="文本框 72">
            <a:extLst>
              <a:ext uri="{FF2B5EF4-FFF2-40B4-BE49-F238E27FC236}">
                <a16:creationId xmlns:a16="http://schemas.microsoft.com/office/drawing/2014/main" xmlns="" id="{13B100EE-863F-4D0E-BFB5-76366025D435}"/>
              </a:ext>
            </a:extLst>
          </p:cNvPr>
          <p:cNvSpPr txBox="1"/>
          <p:nvPr/>
        </p:nvSpPr>
        <p:spPr>
          <a:xfrm>
            <a:off x="6241127" y="4650274"/>
            <a:ext cx="917239" cy="215444"/>
          </a:xfrm>
          <a:prstGeom prst="rect">
            <a:avLst/>
          </a:prstGeom>
          <a:noFill/>
        </p:spPr>
        <p:txBody>
          <a:bodyPr wrap="none" rtlCol="0">
            <a:spAutoFit/>
          </a:bodyPr>
          <a:lstStyle/>
          <a:p>
            <a:r>
              <a:rPr lang="en-US" altLang="zh-CN" sz="800" dirty="0"/>
              <a:t>Roaming Request</a:t>
            </a:r>
            <a:endParaRPr lang="zh-CN" altLang="en-US" sz="800" dirty="0"/>
          </a:p>
        </p:txBody>
      </p:sp>
      <p:cxnSp>
        <p:nvCxnSpPr>
          <p:cNvPr id="74" name="直接箭头连接符 73">
            <a:extLst>
              <a:ext uri="{FF2B5EF4-FFF2-40B4-BE49-F238E27FC236}">
                <a16:creationId xmlns:a16="http://schemas.microsoft.com/office/drawing/2014/main" xmlns="" id="{67DED363-5A93-472F-82E1-899B1A3BA6F6}"/>
              </a:ext>
            </a:extLst>
          </p:cNvPr>
          <p:cNvCxnSpPr/>
          <p:nvPr/>
        </p:nvCxnSpPr>
        <p:spPr bwMode="auto">
          <a:xfrm flipH="1">
            <a:off x="6791497" y="5045687"/>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75" name="直接箭头连接符 74">
            <a:extLst>
              <a:ext uri="{FF2B5EF4-FFF2-40B4-BE49-F238E27FC236}">
                <a16:creationId xmlns:a16="http://schemas.microsoft.com/office/drawing/2014/main" xmlns="" id="{F9913533-189E-4139-9AE2-7D51A7807817}"/>
              </a:ext>
            </a:extLst>
          </p:cNvPr>
          <p:cNvCxnSpPr/>
          <p:nvPr/>
        </p:nvCxnSpPr>
        <p:spPr bwMode="auto">
          <a:xfrm>
            <a:off x="6791497" y="518970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76" name="文本框 75">
            <a:extLst>
              <a:ext uri="{FF2B5EF4-FFF2-40B4-BE49-F238E27FC236}">
                <a16:creationId xmlns:a16="http://schemas.microsoft.com/office/drawing/2014/main" xmlns="" id="{E2A91B5F-69C6-4EB8-B67D-2BD4FB408B2B}"/>
              </a:ext>
            </a:extLst>
          </p:cNvPr>
          <p:cNvSpPr txBox="1"/>
          <p:nvPr/>
        </p:nvSpPr>
        <p:spPr>
          <a:xfrm>
            <a:off x="6721497" y="4829663"/>
            <a:ext cx="1236236" cy="215444"/>
          </a:xfrm>
          <a:prstGeom prst="rect">
            <a:avLst/>
          </a:prstGeom>
          <a:noFill/>
        </p:spPr>
        <p:txBody>
          <a:bodyPr wrap="none" rtlCol="0">
            <a:spAutoFit/>
          </a:bodyPr>
          <a:lstStyle/>
          <a:p>
            <a:r>
              <a:rPr lang="en-US" altLang="zh-CN" sz="800" dirty="0"/>
              <a:t>Context Transfer Request</a:t>
            </a:r>
            <a:endParaRPr lang="zh-CN" altLang="en-US" sz="800" dirty="0"/>
          </a:p>
        </p:txBody>
      </p:sp>
      <p:sp>
        <p:nvSpPr>
          <p:cNvPr id="77" name="文本框 76">
            <a:extLst>
              <a:ext uri="{FF2B5EF4-FFF2-40B4-BE49-F238E27FC236}">
                <a16:creationId xmlns:a16="http://schemas.microsoft.com/office/drawing/2014/main" xmlns="" id="{562B06AE-497E-48D1-87B3-D96DBC60034A}"/>
              </a:ext>
            </a:extLst>
          </p:cNvPr>
          <p:cNvSpPr txBox="1"/>
          <p:nvPr/>
        </p:nvSpPr>
        <p:spPr>
          <a:xfrm>
            <a:off x="6721497" y="5020399"/>
            <a:ext cx="1298753" cy="215444"/>
          </a:xfrm>
          <a:prstGeom prst="rect">
            <a:avLst/>
          </a:prstGeom>
          <a:noFill/>
        </p:spPr>
        <p:txBody>
          <a:bodyPr wrap="none" rtlCol="0">
            <a:spAutoFit/>
          </a:bodyPr>
          <a:lstStyle/>
          <a:p>
            <a:r>
              <a:rPr lang="en-US" altLang="zh-CN" sz="800" dirty="0"/>
              <a:t>Context Transfer Response</a:t>
            </a:r>
            <a:endParaRPr lang="zh-CN" altLang="en-US" sz="800" dirty="0"/>
          </a:p>
        </p:txBody>
      </p:sp>
      <p:cxnSp>
        <p:nvCxnSpPr>
          <p:cNvPr id="78" name="直接箭头连接符 77">
            <a:extLst>
              <a:ext uri="{FF2B5EF4-FFF2-40B4-BE49-F238E27FC236}">
                <a16:creationId xmlns:a16="http://schemas.microsoft.com/office/drawing/2014/main" xmlns="" id="{3F0E0A26-549B-4144-A513-865F5D34F5FC}"/>
              </a:ext>
            </a:extLst>
          </p:cNvPr>
          <p:cNvCxnSpPr/>
          <p:nvPr/>
        </p:nvCxnSpPr>
        <p:spPr bwMode="auto">
          <a:xfrm>
            <a:off x="5789986" y="5333719"/>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79" name="文本框 78">
            <a:extLst>
              <a:ext uri="{FF2B5EF4-FFF2-40B4-BE49-F238E27FC236}">
                <a16:creationId xmlns:a16="http://schemas.microsoft.com/office/drawing/2014/main" xmlns="" id="{7E50094D-D3C8-4D27-9A62-8DFEC08E546C}"/>
              </a:ext>
            </a:extLst>
          </p:cNvPr>
          <p:cNvSpPr txBox="1"/>
          <p:nvPr/>
        </p:nvSpPr>
        <p:spPr>
          <a:xfrm>
            <a:off x="6269178" y="5158853"/>
            <a:ext cx="979755" cy="215444"/>
          </a:xfrm>
          <a:prstGeom prst="rect">
            <a:avLst/>
          </a:prstGeom>
          <a:noFill/>
        </p:spPr>
        <p:txBody>
          <a:bodyPr wrap="none" rtlCol="0">
            <a:spAutoFit/>
          </a:bodyPr>
          <a:lstStyle/>
          <a:p>
            <a:r>
              <a:rPr lang="en-US" altLang="zh-CN" sz="800" dirty="0"/>
              <a:t>Roaming Response</a:t>
            </a:r>
            <a:endParaRPr lang="zh-CN" altLang="en-US" sz="800" dirty="0"/>
          </a:p>
        </p:txBody>
      </p:sp>
      <p:cxnSp>
        <p:nvCxnSpPr>
          <p:cNvPr id="80" name="直接箭头连接符 79">
            <a:extLst>
              <a:ext uri="{FF2B5EF4-FFF2-40B4-BE49-F238E27FC236}">
                <a16:creationId xmlns:a16="http://schemas.microsoft.com/office/drawing/2014/main" xmlns="" id="{15222427-EFB6-4393-8C73-19036C9493D1}"/>
              </a:ext>
            </a:extLst>
          </p:cNvPr>
          <p:cNvCxnSpPr/>
          <p:nvPr/>
        </p:nvCxnSpPr>
        <p:spPr bwMode="auto">
          <a:xfrm>
            <a:off x="5776044" y="3604478"/>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1" name="文本框 80">
            <a:extLst>
              <a:ext uri="{FF2B5EF4-FFF2-40B4-BE49-F238E27FC236}">
                <a16:creationId xmlns:a16="http://schemas.microsoft.com/office/drawing/2014/main" xmlns="" id="{435A3ECD-8AB4-4E5A-973F-A71AABD649E2}"/>
              </a:ext>
            </a:extLst>
          </p:cNvPr>
          <p:cNvSpPr txBox="1"/>
          <p:nvPr/>
        </p:nvSpPr>
        <p:spPr>
          <a:xfrm>
            <a:off x="5934788" y="3430081"/>
            <a:ext cx="1685077" cy="215444"/>
          </a:xfrm>
          <a:prstGeom prst="rect">
            <a:avLst/>
          </a:prstGeom>
          <a:noFill/>
        </p:spPr>
        <p:txBody>
          <a:bodyPr wrap="none" rtlCol="0">
            <a:spAutoFit/>
          </a:bodyPr>
          <a:lstStyle/>
          <a:p>
            <a:r>
              <a:rPr lang="en-US" altLang="zh-CN" sz="800" dirty="0"/>
              <a:t>Link Reconfiguration Setup Request</a:t>
            </a:r>
            <a:endParaRPr lang="zh-CN" altLang="en-US" sz="800" dirty="0"/>
          </a:p>
        </p:txBody>
      </p:sp>
      <p:cxnSp>
        <p:nvCxnSpPr>
          <p:cNvPr id="82" name="直接箭头连接符 81">
            <a:extLst>
              <a:ext uri="{FF2B5EF4-FFF2-40B4-BE49-F238E27FC236}">
                <a16:creationId xmlns:a16="http://schemas.microsoft.com/office/drawing/2014/main" xmlns="" id="{64E8A24F-047A-4F51-AB91-414D43B1A23D}"/>
              </a:ext>
            </a:extLst>
          </p:cNvPr>
          <p:cNvCxnSpPr/>
          <p:nvPr/>
        </p:nvCxnSpPr>
        <p:spPr bwMode="auto">
          <a:xfrm>
            <a:off x="6784156" y="360447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83" name="直接箭头连接符 82">
            <a:extLst>
              <a:ext uri="{FF2B5EF4-FFF2-40B4-BE49-F238E27FC236}">
                <a16:creationId xmlns:a16="http://schemas.microsoft.com/office/drawing/2014/main" xmlns="" id="{6B8C7073-E2C2-4102-91F7-4DE6C15562BC}"/>
              </a:ext>
            </a:extLst>
          </p:cNvPr>
          <p:cNvCxnSpPr/>
          <p:nvPr/>
        </p:nvCxnSpPr>
        <p:spPr bwMode="auto">
          <a:xfrm flipH="1">
            <a:off x="5787109" y="378185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4" name="直接箭头连接符 83">
            <a:extLst>
              <a:ext uri="{FF2B5EF4-FFF2-40B4-BE49-F238E27FC236}">
                <a16:creationId xmlns:a16="http://schemas.microsoft.com/office/drawing/2014/main" xmlns="" id="{BAA6F121-DB74-45D3-A4AE-8A0E471E8320}"/>
              </a:ext>
            </a:extLst>
          </p:cNvPr>
          <p:cNvCxnSpPr/>
          <p:nvPr/>
        </p:nvCxnSpPr>
        <p:spPr bwMode="auto">
          <a:xfrm flipH="1">
            <a:off x="6795221" y="378691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85" name="文本框 84">
            <a:extLst>
              <a:ext uri="{FF2B5EF4-FFF2-40B4-BE49-F238E27FC236}">
                <a16:creationId xmlns:a16="http://schemas.microsoft.com/office/drawing/2014/main" xmlns="" id="{C82B77FD-07C9-4116-B9B7-93482EF706A5}"/>
              </a:ext>
            </a:extLst>
          </p:cNvPr>
          <p:cNvSpPr txBox="1"/>
          <p:nvPr/>
        </p:nvSpPr>
        <p:spPr>
          <a:xfrm>
            <a:off x="5929526" y="3623833"/>
            <a:ext cx="1747594" cy="215444"/>
          </a:xfrm>
          <a:prstGeom prst="rect">
            <a:avLst/>
          </a:prstGeom>
          <a:noFill/>
        </p:spPr>
        <p:txBody>
          <a:bodyPr wrap="none" rtlCol="0">
            <a:spAutoFit/>
          </a:bodyPr>
          <a:lstStyle/>
          <a:p>
            <a:r>
              <a:rPr lang="en-US" altLang="zh-CN" sz="800" dirty="0"/>
              <a:t>Link Reconfiguration Setup Response</a:t>
            </a:r>
            <a:endParaRPr lang="zh-CN" altLang="en-US" sz="800" dirty="0"/>
          </a:p>
        </p:txBody>
      </p:sp>
      <p:sp>
        <p:nvSpPr>
          <p:cNvPr id="86" name="文本框 85">
            <a:extLst>
              <a:ext uri="{FF2B5EF4-FFF2-40B4-BE49-F238E27FC236}">
                <a16:creationId xmlns:a16="http://schemas.microsoft.com/office/drawing/2014/main" xmlns="" id="{7B1C9ED8-392E-47D5-893C-1F6CD6A83783}"/>
              </a:ext>
            </a:extLst>
          </p:cNvPr>
          <p:cNvSpPr txBox="1"/>
          <p:nvPr/>
        </p:nvSpPr>
        <p:spPr>
          <a:xfrm>
            <a:off x="7728126" y="4911551"/>
            <a:ext cx="1068594" cy="461665"/>
          </a:xfrm>
          <a:prstGeom prst="rect">
            <a:avLst/>
          </a:prstGeom>
          <a:noFill/>
        </p:spPr>
        <p:txBody>
          <a:bodyPr wrap="square" rtlCol="0">
            <a:spAutoFit/>
          </a:bodyPr>
          <a:lstStyle/>
          <a:p>
            <a:pPr algn="ctr"/>
            <a:r>
              <a:rPr lang="en-US" altLang="zh-CN" sz="800" dirty="0"/>
              <a:t>DS-STA-NOTIFY</a:t>
            </a:r>
          </a:p>
          <a:p>
            <a:pPr algn="ctr"/>
            <a:r>
              <a:rPr lang="en-US" altLang="zh-CN" sz="800" dirty="0"/>
              <a:t>.Request</a:t>
            </a:r>
          </a:p>
          <a:p>
            <a:pPr algn="ctr"/>
            <a:r>
              <a:rPr lang="en-US" altLang="zh-CN" sz="800" dirty="0"/>
              <a:t>(MOVE)</a:t>
            </a:r>
            <a:endParaRPr lang="zh-CN" altLang="en-US" sz="800" dirty="0"/>
          </a:p>
        </p:txBody>
      </p:sp>
      <p:cxnSp>
        <p:nvCxnSpPr>
          <p:cNvPr id="87" name="直接箭头连接符 86">
            <a:extLst>
              <a:ext uri="{FF2B5EF4-FFF2-40B4-BE49-F238E27FC236}">
                <a16:creationId xmlns:a16="http://schemas.microsoft.com/office/drawing/2014/main" xmlns="" id="{94400C7B-72F5-4783-8384-4854E89C132B}"/>
              </a:ext>
            </a:extLst>
          </p:cNvPr>
          <p:cNvCxnSpPr>
            <a:cxnSpLocks/>
          </p:cNvCxnSpPr>
          <p:nvPr/>
        </p:nvCxnSpPr>
        <p:spPr bwMode="auto">
          <a:xfrm>
            <a:off x="8417469" y="2717320"/>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8" name="文本框 87">
            <a:extLst>
              <a:ext uri="{FF2B5EF4-FFF2-40B4-BE49-F238E27FC236}">
                <a16:creationId xmlns:a16="http://schemas.microsoft.com/office/drawing/2014/main" xmlns="" id="{7B7DF16F-4174-4ADE-BEE3-5150A1ED47F9}"/>
              </a:ext>
            </a:extLst>
          </p:cNvPr>
          <p:cNvSpPr txBox="1"/>
          <p:nvPr/>
        </p:nvSpPr>
        <p:spPr>
          <a:xfrm>
            <a:off x="8357855" y="2427660"/>
            <a:ext cx="446612" cy="246221"/>
          </a:xfrm>
          <a:prstGeom prst="rect">
            <a:avLst/>
          </a:prstGeom>
          <a:noFill/>
        </p:spPr>
        <p:txBody>
          <a:bodyPr wrap="square" rtlCol="0">
            <a:spAutoFit/>
          </a:bodyPr>
          <a:lstStyle/>
          <a:p>
            <a:pPr algn="ctr"/>
            <a:r>
              <a:rPr lang="en-US" altLang="zh-CN" sz="1000" dirty="0"/>
              <a:t>DS</a:t>
            </a:r>
            <a:endParaRPr lang="zh-CN" altLang="en-US" sz="1000" dirty="0"/>
          </a:p>
        </p:txBody>
      </p:sp>
      <p:cxnSp>
        <p:nvCxnSpPr>
          <p:cNvPr id="89" name="直接箭头连接符 88">
            <a:extLst>
              <a:ext uri="{FF2B5EF4-FFF2-40B4-BE49-F238E27FC236}">
                <a16:creationId xmlns:a16="http://schemas.microsoft.com/office/drawing/2014/main" xmlns="" id="{9A68F000-D947-4800-AE40-19C27E96DBE3}"/>
              </a:ext>
            </a:extLst>
          </p:cNvPr>
          <p:cNvCxnSpPr>
            <a:cxnSpLocks/>
          </p:cNvCxnSpPr>
          <p:nvPr/>
        </p:nvCxnSpPr>
        <p:spPr bwMode="auto">
          <a:xfrm>
            <a:off x="7798204" y="5085184"/>
            <a:ext cx="77752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0" name="文本框 89">
            <a:extLst>
              <a:ext uri="{FF2B5EF4-FFF2-40B4-BE49-F238E27FC236}">
                <a16:creationId xmlns:a16="http://schemas.microsoft.com/office/drawing/2014/main" xmlns="" id="{BD1FEE80-1397-496C-A381-A302D7A189FB}"/>
              </a:ext>
            </a:extLst>
          </p:cNvPr>
          <p:cNvSpPr txBox="1"/>
          <p:nvPr/>
        </p:nvSpPr>
        <p:spPr>
          <a:xfrm>
            <a:off x="3823998" y="3144581"/>
            <a:ext cx="1612098" cy="1323439"/>
          </a:xfrm>
          <a:prstGeom prst="rect">
            <a:avLst/>
          </a:prstGeom>
          <a:noFill/>
        </p:spPr>
        <p:txBody>
          <a:bodyPr wrap="square" rtlCol="0">
            <a:spAutoFit/>
          </a:bodyPr>
          <a:lstStyle/>
          <a:p>
            <a:pPr algn="just"/>
            <a:r>
              <a:rPr lang="en-US" altLang="zh-CN" sz="1000" dirty="0">
                <a:solidFill>
                  <a:schemeClr val="bg2"/>
                </a:solidFill>
              </a:rPr>
              <a:t>Monitor RSSI with target AP MLD by using a short frame exchange (e.g. NDPA/NDP) and select a propriate roaming point to change DS mapping and dynamic context transfer by sending Roaming Request. </a:t>
            </a:r>
            <a:endParaRPr lang="zh-CN" altLang="en-US" sz="1000" dirty="0">
              <a:solidFill>
                <a:schemeClr val="bg2"/>
              </a:solidFill>
            </a:endParaRPr>
          </a:p>
        </p:txBody>
      </p:sp>
      <p:cxnSp>
        <p:nvCxnSpPr>
          <p:cNvPr id="92" name="直接箭头连接符 91">
            <a:extLst>
              <a:ext uri="{FF2B5EF4-FFF2-40B4-BE49-F238E27FC236}">
                <a16:creationId xmlns:a16="http://schemas.microsoft.com/office/drawing/2014/main" xmlns="" id="{9E13B16E-0A6C-4CC6-8175-ADBBDA4AE8AC}"/>
              </a:ext>
            </a:extLst>
          </p:cNvPr>
          <p:cNvCxnSpPr/>
          <p:nvPr/>
        </p:nvCxnSpPr>
        <p:spPr bwMode="auto">
          <a:xfrm>
            <a:off x="5775379" y="4006145"/>
            <a:ext cx="2022825" cy="0"/>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cxnSp>
        <p:nvCxnSpPr>
          <p:cNvPr id="93" name="直接箭头连接符 92">
            <a:extLst>
              <a:ext uri="{FF2B5EF4-FFF2-40B4-BE49-F238E27FC236}">
                <a16:creationId xmlns:a16="http://schemas.microsoft.com/office/drawing/2014/main" xmlns="" id="{57A2A27D-D66F-40B7-BD16-35FAF520FCFB}"/>
              </a:ext>
            </a:extLst>
          </p:cNvPr>
          <p:cNvCxnSpPr/>
          <p:nvPr/>
        </p:nvCxnSpPr>
        <p:spPr bwMode="auto">
          <a:xfrm>
            <a:off x="5772141" y="4078153"/>
            <a:ext cx="2022825" cy="0"/>
          </a:xfrm>
          <a:prstGeom prst="straightConnector1">
            <a:avLst/>
          </a:prstGeom>
          <a:solidFill>
            <a:schemeClr val="accent1"/>
          </a:solidFill>
          <a:ln w="12700" cap="flat" cmpd="sng" algn="ctr">
            <a:solidFill>
              <a:schemeClr val="bg2"/>
            </a:solidFill>
            <a:prstDash val="solid"/>
            <a:round/>
            <a:headEnd type="triangle" w="med" len="med"/>
            <a:tailEnd type="none" w="med" len="med"/>
          </a:ln>
          <a:effectLst/>
        </p:spPr>
      </p:cxnSp>
      <p:cxnSp>
        <p:nvCxnSpPr>
          <p:cNvPr id="94" name="直接箭头连接符 93">
            <a:extLst>
              <a:ext uri="{FF2B5EF4-FFF2-40B4-BE49-F238E27FC236}">
                <a16:creationId xmlns:a16="http://schemas.microsoft.com/office/drawing/2014/main" xmlns="" id="{016D1F90-19D1-408B-BA76-F2C4092900EA}"/>
              </a:ext>
            </a:extLst>
          </p:cNvPr>
          <p:cNvCxnSpPr/>
          <p:nvPr/>
        </p:nvCxnSpPr>
        <p:spPr bwMode="auto">
          <a:xfrm>
            <a:off x="5775379" y="4438193"/>
            <a:ext cx="2022825" cy="0"/>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cxnSp>
        <p:nvCxnSpPr>
          <p:cNvPr id="95" name="直接箭头连接符 94">
            <a:extLst>
              <a:ext uri="{FF2B5EF4-FFF2-40B4-BE49-F238E27FC236}">
                <a16:creationId xmlns:a16="http://schemas.microsoft.com/office/drawing/2014/main" xmlns="" id="{9011BAAA-43B3-492A-8588-C1289020C83A}"/>
              </a:ext>
            </a:extLst>
          </p:cNvPr>
          <p:cNvCxnSpPr/>
          <p:nvPr/>
        </p:nvCxnSpPr>
        <p:spPr bwMode="auto">
          <a:xfrm>
            <a:off x="5772141" y="4510201"/>
            <a:ext cx="2022825" cy="0"/>
          </a:xfrm>
          <a:prstGeom prst="straightConnector1">
            <a:avLst/>
          </a:prstGeom>
          <a:solidFill>
            <a:schemeClr val="accent1"/>
          </a:solidFill>
          <a:ln w="12700" cap="flat" cmpd="sng" algn="ctr">
            <a:solidFill>
              <a:schemeClr val="bg2"/>
            </a:solidFill>
            <a:prstDash val="solid"/>
            <a:round/>
            <a:headEnd type="triangle" w="med" len="med"/>
            <a:tailEnd type="none" w="med" len="med"/>
          </a:ln>
          <a:effectLst/>
        </p:spPr>
      </p:cxnSp>
      <p:sp>
        <p:nvSpPr>
          <p:cNvPr id="96" name="文本框 95">
            <a:extLst>
              <a:ext uri="{FF2B5EF4-FFF2-40B4-BE49-F238E27FC236}">
                <a16:creationId xmlns:a16="http://schemas.microsoft.com/office/drawing/2014/main" xmlns="" id="{FECF3B0E-CB07-44E2-ADB1-1649B3B873A3}"/>
              </a:ext>
            </a:extLst>
          </p:cNvPr>
          <p:cNvSpPr txBox="1"/>
          <p:nvPr/>
        </p:nvSpPr>
        <p:spPr>
          <a:xfrm>
            <a:off x="6362049" y="4101423"/>
            <a:ext cx="248786" cy="399276"/>
          </a:xfrm>
          <a:prstGeom prst="rect">
            <a:avLst/>
          </a:prstGeom>
          <a:noFill/>
        </p:spPr>
        <p:txBody>
          <a:bodyPr wrap="none" rtlCol="0">
            <a:spAutoFit/>
          </a:bodyPr>
          <a:lstStyle/>
          <a:p>
            <a:pPr>
              <a:lnSpc>
                <a:spcPts val="700"/>
              </a:lnSpc>
            </a:pPr>
            <a:r>
              <a:rPr lang="en-US" altLang="zh-CN" sz="2000" dirty="0"/>
              <a:t>.</a:t>
            </a:r>
          </a:p>
          <a:p>
            <a:pPr>
              <a:lnSpc>
                <a:spcPts val="700"/>
              </a:lnSpc>
            </a:pPr>
            <a:r>
              <a:rPr lang="en-US" altLang="zh-CN" sz="2000" dirty="0"/>
              <a:t>.</a:t>
            </a:r>
          </a:p>
          <a:p>
            <a:pPr>
              <a:lnSpc>
                <a:spcPts val="700"/>
              </a:lnSpc>
            </a:pPr>
            <a:r>
              <a:rPr lang="en-US" altLang="zh-CN" sz="2000" dirty="0"/>
              <a:t>.</a:t>
            </a:r>
            <a:endParaRPr lang="zh-CN" altLang="en-US" sz="2000" dirty="0"/>
          </a:p>
        </p:txBody>
      </p:sp>
      <p:sp>
        <p:nvSpPr>
          <p:cNvPr id="97" name="椭圆 96">
            <a:extLst>
              <a:ext uri="{FF2B5EF4-FFF2-40B4-BE49-F238E27FC236}">
                <a16:creationId xmlns:a16="http://schemas.microsoft.com/office/drawing/2014/main" xmlns="" id="{8F5DF2FA-39C9-4163-863F-F828B120CE3C}"/>
              </a:ext>
            </a:extLst>
          </p:cNvPr>
          <p:cNvSpPr/>
          <p:nvPr/>
        </p:nvSpPr>
        <p:spPr bwMode="auto">
          <a:xfrm>
            <a:off x="5980156" y="3931135"/>
            <a:ext cx="123156" cy="248058"/>
          </a:xfrm>
          <a:prstGeom prst="ellipse">
            <a:avLst/>
          </a:prstGeom>
          <a:noFill/>
          <a:ln w="12700" cap="flat" cmpd="sng" algn="ctr">
            <a:solidFill>
              <a:schemeClr val="bg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effectLst/>
              <a:latin typeface="Times New Roman" pitchFamily="18" charset="0"/>
            </a:endParaRPr>
          </a:p>
        </p:txBody>
      </p:sp>
      <p:sp>
        <p:nvSpPr>
          <p:cNvPr id="98" name="椭圆 97">
            <a:extLst>
              <a:ext uri="{FF2B5EF4-FFF2-40B4-BE49-F238E27FC236}">
                <a16:creationId xmlns:a16="http://schemas.microsoft.com/office/drawing/2014/main" xmlns="" id="{F935D031-34B8-4752-85C5-4FDDB51512B6}"/>
              </a:ext>
            </a:extLst>
          </p:cNvPr>
          <p:cNvSpPr/>
          <p:nvPr/>
        </p:nvSpPr>
        <p:spPr bwMode="auto">
          <a:xfrm>
            <a:off x="5970019" y="4389997"/>
            <a:ext cx="123156" cy="248058"/>
          </a:xfrm>
          <a:prstGeom prst="ellipse">
            <a:avLst/>
          </a:prstGeom>
          <a:noFill/>
          <a:ln w="12700" cap="flat" cmpd="sng" algn="ctr">
            <a:solidFill>
              <a:schemeClr val="bg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effectLst/>
              <a:latin typeface="Times New Roman" pitchFamily="18" charset="0"/>
            </a:endParaRPr>
          </a:p>
        </p:txBody>
      </p:sp>
      <p:sp>
        <p:nvSpPr>
          <p:cNvPr id="100" name="文本框 99">
            <a:extLst>
              <a:ext uri="{FF2B5EF4-FFF2-40B4-BE49-F238E27FC236}">
                <a16:creationId xmlns:a16="http://schemas.microsoft.com/office/drawing/2014/main" xmlns="" id="{C5C9DE14-13B2-49E5-9F74-D22414F69B99}"/>
              </a:ext>
            </a:extLst>
          </p:cNvPr>
          <p:cNvSpPr txBox="1"/>
          <p:nvPr/>
        </p:nvSpPr>
        <p:spPr>
          <a:xfrm>
            <a:off x="6739130" y="2079357"/>
            <a:ext cx="1249060" cy="276999"/>
          </a:xfrm>
          <a:prstGeom prst="rect">
            <a:avLst/>
          </a:prstGeom>
          <a:noFill/>
        </p:spPr>
        <p:txBody>
          <a:bodyPr wrap="none" rtlCol="0">
            <a:spAutoFit/>
          </a:bodyPr>
          <a:lstStyle/>
          <a:p>
            <a:r>
              <a:rPr lang="en-US" altLang="zh-CN" dirty="0"/>
              <a:t>Distributed SMD</a:t>
            </a:r>
            <a:endParaRPr lang="zh-CN" altLang="en-US" dirty="0"/>
          </a:p>
        </p:txBody>
      </p:sp>
      <p:cxnSp>
        <p:nvCxnSpPr>
          <p:cNvPr id="101" name="直接箭头连接符 100">
            <a:extLst>
              <a:ext uri="{FF2B5EF4-FFF2-40B4-BE49-F238E27FC236}">
                <a16:creationId xmlns:a16="http://schemas.microsoft.com/office/drawing/2014/main" xmlns="" id="{39841577-3108-4564-AABF-90BE4C6E02AD}"/>
              </a:ext>
            </a:extLst>
          </p:cNvPr>
          <p:cNvCxnSpPr/>
          <p:nvPr/>
        </p:nvCxnSpPr>
        <p:spPr bwMode="auto">
          <a:xfrm>
            <a:off x="5768265" y="2932605"/>
            <a:ext cx="1008112" cy="0"/>
          </a:xfrm>
          <a:prstGeom prst="straightConnector1">
            <a:avLst/>
          </a:prstGeom>
          <a:solidFill>
            <a:schemeClr val="accent1"/>
          </a:solidFill>
          <a:ln w="12700" cap="flat" cmpd="sng" algn="ctr">
            <a:solidFill>
              <a:schemeClr val="bg2"/>
            </a:solidFill>
            <a:prstDash val="sysDot"/>
            <a:round/>
            <a:headEnd type="triangle" w="med" len="med"/>
            <a:tailEnd type="triangle" w="med" len="med"/>
          </a:ln>
          <a:effectLst/>
        </p:spPr>
      </p:cxnSp>
      <p:sp>
        <p:nvSpPr>
          <p:cNvPr id="102" name="文本框 101">
            <a:extLst>
              <a:ext uri="{FF2B5EF4-FFF2-40B4-BE49-F238E27FC236}">
                <a16:creationId xmlns:a16="http://schemas.microsoft.com/office/drawing/2014/main" xmlns="" id="{BC30530C-40D2-4F13-BA74-08C4BBC7F6DE}"/>
              </a:ext>
            </a:extLst>
          </p:cNvPr>
          <p:cNvSpPr txBox="1"/>
          <p:nvPr/>
        </p:nvSpPr>
        <p:spPr>
          <a:xfrm>
            <a:off x="5853255" y="2742109"/>
            <a:ext cx="875561" cy="215444"/>
          </a:xfrm>
          <a:prstGeom prst="rect">
            <a:avLst/>
          </a:prstGeom>
          <a:noFill/>
        </p:spPr>
        <p:txBody>
          <a:bodyPr wrap="none" rtlCol="0">
            <a:spAutoFit/>
          </a:bodyPr>
          <a:lstStyle/>
          <a:p>
            <a:r>
              <a:rPr lang="en-US" altLang="zh-CN" sz="800" dirty="0">
                <a:solidFill>
                  <a:schemeClr val="bg2"/>
                </a:solidFill>
              </a:rPr>
              <a:t>11kvr (Optional)</a:t>
            </a:r>
            <a:endParaRPr lang="zh-CN" altLang="en-US" sz="800" dirty="0">
              <a:solidFill>
                <a:schemeClr val="bg2"/>
              </a:solidFill>
            </a:endParaRPr>
          </a:p>
        </p:txBody>
      </p:sp>
      <p:sp>
        <p:nvSpPr>
          <p:cNvPr id="103" name="文本框 102">
            <a:extLst>
              <a:ext uri="{FF2B5EF4-FFF2-40B4-BE49-F238E27FC236}">
                <a16:creationId xmlns:a16="http://schemas.microsoft.com/office/drawing/2014/main" xmlns="" id="{5D2D87DD-AB7F-4256-8ADA-CA3E0EE9B7A1}"/>
              </a:ext>
            </a:extLst>
          </p:cNvPr>
          <p:cNvSpPr txBox="1"/>
          <p:nvPr/>
        </p:nvSpPr>
        <p:spPr>
          <a:xfrm>
            <a:off x="4875213" y="5809339"/>
            <a:ext cx="4397614" cy="461665"/>
          </a:xfrm>
          <a:prstGeom prst="rect">
            <a:avLst/>
          </a:prstGeom>
          <a:noFill/>
        </p:spPr>
        <p:txBody>
          <a:bodyPr wrap="none" rtlCol="0">
            <a:spAutoFit/>
          </a:bodyPr>
          <a:lstStyle/>
          <a:p>
            <a:r>
              <a:rPr lang="en-US" altLang="zh-CN" dirty="0"/>
              <a:t>Figure 2. Roaming through current AP MLD under distributed SMD</a:t>
            </a:r>
            <a:endParaRPr lang="zh-CN" altLang="en-US" dirty="0"/>
          </a:p>
          <a:p>
            <a:endParaRPr lang="zh-CN" altLang="en-US" dirty="0"/>
          </a:p>
        </p:txBody>
      </p:sp>
      <p:cxnSp>
        <p:nvCxnSpPr>
          <p:cNvPr id="114" name="直接箭头连接符 113">
            <a:extLst>
              <a:ext uri="{FF2B5EF4-FFF2-40B4-BE49-F238E27FC236}">
                <a16:creationId xmlns:a16="http://schemas.microsoft.com/office/drawing/2014/main" xmlns="" id="{341FF7A3-AB40-4079-8EEC-F65C111A8263}"/>
              </a:ext>
            </a:extLst>
          </p:cNvPr>
          <p:cNvCxnSpPr>
            <a:cxnSpLocks/>
            <a:stCxn id="90" idx="3"/>
            <a:endCxn id="98" idx="1"/>
          </p:cNvCxnSpPr>
          <p:nvPr/>
        </p:nvCxnSpPr>
        <p:spPr bwMode="auto">
          <a:xfrm>
            <a:off x="5436096" y="3806301"/>
            <a:ext cx="551959" cy="620023"/>
          </a:xfrm>
          <a:prstGeom prst="straightConnector1">
            <a:avLst/>
          </a:prstGeom>
          <a:solidFill>
            <a:schemeClr val="accent1"/>
          </a:solidFill>
          <a:ln w="12700" cap="flat" cmpd="sng" algn="ctr">
            <a:solidFill>
              <a:schemeClr val="bg2"/>
            </a:solidFill>
            <a:prstDash val="sysDot"/>
            <a:round/>
            <a:headEnd type="none" w="sm" len="sm"/>
            <a:tailEnd type="triangle"/>
          </a:ln>
          <a:effectLst/>
        </p:spPr>
      </p:cxnSp>
      <p:cxnSp>
        <p:nvCxnSpPr>
          <p:cNvPr id="117" name="直接箭头连接符 116">
            <a:extLst>
              <a:ext uri="{FF2B5EF4-FFF2-40B4-BE49-F238E27FC236}">
                <a16:creationId xmlns:a16="http://schemas.microsoft.com/office/drawing/2014/main" xmlns="" id="{FD1305B4-F6FF-467B-AFE5-2069C5A47189}"/>
              </a:ext>
            </a:extLst>
          </p:cNvPr>
          <p:cNvCxnSpPr>
            <a:cxnSpLocks/>
            <a:stCxn id="90" idx="1"/>
            <a:endCxn id="46" idx="7"/>
          </p:cNvCxnSpPr>
          <p:nvPr/>
        </p:nvCxnSpPr>
        <p:spPr bwMode="auto">
          <a:xfrm flipH="1">
            <a:off x="2321716" y="3806301"/>
            <a:ext cx="1502282" cy="586105"/>
          </a:xfrm>
          <a:prstGeom prst="straightConnector1">
            <a:avLst/>
          </a:prstGeom>
          <a:solidFill>
            <a:schemeClr val="accent1"/>
          </a:solidFill>
          <a:ln w="12700" cap="flat" cmpd="sng" algn="ctr">
            <a:solidFill>
              <a:schemeClr val="bg2"/>
            </a:solidFill>
            <a:prstDash val="sysDot"/>
            <a:round/>
            <a:headEnd type="none" w="sm" len="sm"/>
            <a:tailEnd type="triangle"/>
          </a:ln>
          <a:effectLst/>
        </p:spPr>
      </p:cxnSp>
      <p:sp>
        <p:nvSpPr>
          <p:cNvPr id="99" name="Date Placeholder 3">
            <a:extLst>
              <a:ext uri="{FF2B5EF4-FFF2-40B4-BE49-F238E27FC236}">
                <a16:creationId xmlns:a16="http://schemas.microsoft.com/office/drawing/2014/main" xmlns="" id="{FB6E8B3C-CD37-48CD-910C-D0C81603AEC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Tree>
    <p:extLst>
      <p:ext uri="{BB962C8B-B14F-4D97-AF65-F5344CB8AC3E}">
        <p14:creationId xmlns:p14="http://schemas.microsoft.com/office/powerpoint/2010/main" val="741983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ECEDC0A-B613-4E00-9F57-4B4DCD21991B}"/>
              </a:ext>
            </a:extLst>
          </p:cNvPr>
          <p:cNvSpPr>
            <a:spLocks noGrp="1"/>
          </p:cNvSpPr>
          <p:nvPr>
            <p:ph type="title"/>
          </p:nvPr>
        </p:nvSpPr>
        <p:spPr/>
        <p:txBody>
          <a:bodyPr/>
          <a:lstStyle/>
          <a:p>
            <a:r>
              <a:rPr lang="en-US" altLang="zh-CN" dirty="0"/>
              <a:t>Roaming Through Target AP MLD</a:t>
            </a:r>
            <a:endParaRPr lang="zh-CN" altLang="en-US" dirty="0"/>
          </a:p>
        </p:txBody>
      </p:sp>
      <p:sp>
        <p:nvSpPr>
          <p:cNvPr id="4" name="灯片编号占位符 3">
            <a:extLst>
              <a:ext uri="{FF2B5EF4-FFF2-40B4-BE49-F238E27FC236}">
                <a16:creationId xmlns:a16="http://schemas.microsoft.com/office/drawing/2014/main" xmlns="" id="{2A4328BA-ABC9-4DFB-88FB-DA14EF89DB9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xmlns="" id="{946DD710-B1F9-44DE-9CE1-E22D349A912F}"/>
              </a:ext>
            </a:extLst>
          </p:cNvPr>
          <p:cNvSpPr>
            <a:spLocks noGrp="1"/>
          </p:cNvSpPr>
          <p:nvPr>
            <p:ph type="ftr" sz="quarter" idx="11"/>
          </p:nvPr>
        </p:nvSpPr>
        <p:spPr/>
        <p:txBody>
          <a:bodyPr/>
          <a:lstStyle/>
          <a:p>
            <a:pPr>
              <a:defRPr/>
            </a:pPr>
            <a:r>
              <a:rPr lang="en-GB"/>
              <a:t>Guogang Huang (Huawei)</a:t>
            </a:r>
            <a:endParaRPr lang="en-GB" dirty="0"/>
          </a:p>
        </p:txBody>
      </p:sp>
      <p:sp>
        <p:nvSpPr>
          <p:cNvPr id="48" name="文本框 47">
            <a:extLst>
              <a:ext uri="{FF2B5EF4-FFF2-40B4-BE49-F238E27FC236}">
                <a16:creationId xmlns:a16="http://schemas.microsoft.com/office/drawing/2014/main" xmlns="" id="{CA237FE5-1D3B-4B82-B8E3-32A52116ADBD}"/>
              </a:ext>
            </a:extLst>
          </p:cNvPr>
          <p:cNvSpPr txBox="1"/>
          <p:nvPr/>
        </p:nvSpPr>
        <p:spPr>
          <a:xfrm>
            <a:off x="4578913" y="6060487"/>
            <a:ext cx="4309898" cy="461665"/>
          </a:xfrm>
          <a:prstGeom prst="rect">
            <a:avLst/>
          </a:prstGeom>
          <a:noFill/>
        </p:spPr>
        <p:txBody>
          <a:bodyPr wrap="none" rtlCol="0">
            <a:spAutoFit/>
          </a:bodyPr>
          <a:lstStyle/>
          <a:p>
            <a:r>
              <a:rPr lang="en-US" altLang="zh-CN" dirty="0"/>
              <a:t>Figure 4. Roaming through target AP MLD under distributed SMD</a:t>
            </a:r>
            <a:endParaRPr lang="zh-CN" altLang="en-US" dirty="0"/>
          </a:p>
          <a:p>
            <a:endParaRPr lang="zh-CN" altLang="en-US" dirty="0"/>
          </a:p>
        </p:txBody>
      </p:sp>
      <p:sp>
        <p:nvSpPr>
          <p:cNvPr id="8" name="Date Placeholder 3">
            <a:extLst>
              <a:ext uri="{FF2B5EF4-FFF2-40B4-BE49-F238E27FC236}">
                <a16:creationId xmlns:a16="http://schemas.microsoft.com/office/drawing/2014/main" xmlns="" id="{DD0800D0-A2B4-4F0A-98D3-3313C0074D5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Nov. 2024</a:t>
            </a:r>
          </a:p>
        </p:txBody>
      </p:sp>
      <p:sp>
        <p:nvSpPr>
          <p:cNvPr id="10" name="文本框 9">
            <a:extLst>
              <a:ext uri="{FF2B5EF4-FFF2-40B4-BE49-F238E27FC236}">
                <a16:creationId xmlns:a16="http://schemas.microsoft.com/office/drawing/2014/main" xmlns="" id="{ADBFD5B3-9583-4B35-B20A-A3EF0BE1FB4D}"/>
              </a:ext>
            </a:extLst>
          </p:cNvPr>
          <p:cNvSpPr txBox="1"/>
          <p:nvPr/>
        </p:nvSpPr>
        <p:spPr>
          <a:xfrm>
            <a:off x="696452" y="5702532"/>
            <a:ext cx="2929585" cy="461665"/>
          </a:xfrm>
          <a:prstGeom prst="rect">
            <a:avLst/>
          </a:prstGeom>
          <a:noFill/>
        </p:spPr>
        <p:txBody>
          <a:bodyPr wrap="none" rtlCol="0">
            <a:spAutoFit/>
          </a:bodyPr>
          <a:lstStyle/>
          <a:p>
            <a:r>
              <a:rPr lang="en-US" altLang="zh-CN" dirty="0"/>
              <a:t>Figure 3. Over-the-air enhanced FT protocol</a:t>
            </a:r>
            <a:endParaRPr lang="zh-CN" altLang="en-US" dirty="0"/>
          </a:p>
          <a:p>
            <a:endParaRPr lang="zh-CN" altLang="en-US" dirty="0"/>
          </a:p>
        </p:txBody>
      </p:sp>
      <p:sp>
        <p:nvSpPr>
          <p:cNvPr id="11" name="椭圆 10">
            <a:extLst>
              <a:ext uri="{FF2B5EF4-FFF2-40B4-BE49-F238E27FC236}">
                <a16:creationId xmlns:a16="http://schemas.microsoft.com/office/drawing/2014/main" xmlns="" id="{FAB48CDD-3942-411D-8417-A0D235BC6C76}"/>
              </a:ext>
            </a:extLst>
          </p:cNvPr>
          <p:cNvSpPr/>
          <p:nvPr/>
        </p:nvSpPr>
        <p:spPr bwMode="auto">
          <a:xfrm>
            <a:off x="1156106" y="2349098"/>
            <a:ext cx="2116727" cy="35915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2" name="直接箭头连接符 11">
            <a:extLst>
              <a:ext uri="{FF2B5EF4-FFF2-40B4-BE49-F238E27FC236}">
                <a16:creationId xmlns:a16="http://schemas.microsoft.com/office/drawing/2014/main" xmlns="" id="{1F2237DB-94D8-4844-86C6-38E2DE979AFD}"/>
              </a:ext>
            </a:extLst>
          </p:cNvPr>
          <p:cNvCxnSpPr>
            <a:cxnSpLocks/>
          </p:cNvCxnSpPr>
          <p:nvPr/>
        </p:nvCxnSpPr>
        <p:spPr bwMode="auto">
          <a:xfrm>
            <a:off x="691160" y="2710527"/>
            <a:ext cx="10584"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直接箭头连接符 12">
            <a:extLst>
              <a:ext uri="{FF2B5EF4-FFF2-40B4-BE49-F238E27FC236}">
                <a16:creationId xmlns:a16="http://schemas.microsoft.com/office/drawing/2014/main" xmlns="" id="{90167F13-AD25-48C8-93EE-ABDAFAF16CD5}"/>
              </a:ext>
            </a:extLst>
          </p:cNvPr>
          <p:cNvCxnSpPr>
            <a:cxnSpLocks/>
          </p:cNvCxnSpPr>
          <p:nvPr/>
        </p:nvCxnSpPr>
        <p:spPr bwMode="auto">
          <a:xfrm>
            <a:off x="1699273" y="2710527"/>
            <a:ext cx="32907"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直接箭头连接符 13">
            <a:extLst>
              <a:ext uri="{FF2B5EF4-FFF2-40B4-BE49-F238E27FC236}">
                <a16:creationId xmlns:a16="http://schemas.microsoft.com/office/drawing/2014/main" xmlns="" id="{C6EA37C3-972A-4A16-BDC4-EAD677CABD7E}"/>
              </a:ext>
            </a:extLst>
          </p:cNvPr>
          <p:cNvCxnSpPr>
            <a:cxnSpLocks/>
          </p:cNvCxnSpPr>
          <p:nvPr/>
        </p:nvCxnSpPr>
        <p:spPr bwMode="auto">
          <a:xfrm>
            <a:off x="2707384" y="2710527"/>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文本框 14">
            <a:extLst>
              <a:ext uri="{FF2B5EF4-FFF2-40B4-BE49-F238E27FC236}">
                <a16:creationId xmlns:a16="http://schemas.microsoft.com/office/drawing/2014/main" xmlns="" id="{23D2799F-C2FE-42C7-AFE3-78289758FC55}"/>
              </a:ext>
            </a:extLst>
          </p:cNvPr>
          <p:cNvSpPr txBox="1"/>
          <p:nvPr/>
        </p:nvSpPr>
        <p:spPr>
          <a:xfrm>
            <a:off x="1115272" y="2419152"/>
            <a:ext cx="1107297" cy="246221"/>
          </a:xfrm>
          <a:prstGeom prst="rect">
            <a:avLst/>
          </a:prstGeom>
          <a:noFill/>
        </p:spPr>
        <p:txBody>
          <a:bodyPr wrap="square" rtlCol="0">
            <a:spAutoFit/>
          </a:bodyPr>
          <a:lstStyle/>
          <a:p>
            <a:pPr algn="ctr"/>
            <a:r>
              <a:rPr lang="en-US" altLang="zh-CN" sz="1000" dirty="0"/>
              <a:t>Current AP MLD</a:t>
            </a:r>
            <a:endParaRPr lang="zh-CN" altLang="en-US" sz="1000" dirty="0"/>
          </a:p>
        </p:txBody>
      </p:sp>
      <p:sp>
        <p:nvSpPr>
          <p:cNvPr id="16" name="文本框 15">
            <a:extLst>
              <a:ext uri="{FF2B5EF4-FFF2-40B4-BE49-F238E27FC236}">
                <a16:creationId xmlns:a16="http://schemas.microsoft.com/office/drawing/2014/main" xmlns="" id="{CD543354-9E36-464A-BFB0-957E2B25453A}"/>
              </a:ext>
            </a:extLst>
          </p:cNvPr>
          <p:cNvSpPr txBox="1"/>
          <p:nvPr/>
        </p:nvSpPr>
        <p:spPr>
          <a:xfrm>
            <a:off x="2166737" y="2414095"/>
            <a:ext cx="1107298" cy="246221"/>
          </a:xfrm>
          <a:prstGeom prst="rect">
            <a:avLst/>
          </a:prstGeom>
          <a:noFill/>
        </p:spPr>
        <p:txBody>
          <a:bodyPr wrap="square" rtlCol="0">
            <a:spAutoFit/>
          </a:bodyPr>
          <a:lstStyle/>
          <a:p>
            <a:pPr algn="ctr"/>
            <a:r>
              <a:rPr lang="en-US" altLang="zh-CN" sz="1000" dirty="0"/>
              <a:t>Target AP MLD</a:t>
            </a:r>
            <a:endParaRPr lang="zh-CN" altLang="en-US" sz="1000" dirty="0"/>
          </a:p>
        </p:txBody>
      </p:sp>
      <p:cxnSp>
        <p:nvCxnSpPr>
          <p:cNvPr id="17" name="直接箭头连接符 16">
            <a:extLst>
              <a:ext uri="{FF2B5EF4-FFF2-40B4-BE49-F238E27FC236}">
                <a16:creationId xmlns:a16="http://schemas.microsoft.com/office/drawing/2014/main" xmlns="" id="{7F7F956F-AEAE-4323-9E34-1F7C2A64A1EC}"/>
              </a:ext>
            </a:extLst>
          </p:cNvPr>
          <p:cNvCxnSpPr>
            <a:cxnSpLocks/>
          </p:cNvCxnSpPr>
          <p:nvPr/>
        </p:nvCxnSpPr>
        <p:spPr bwMode="auto">
          <a:xfrm>
            <a:off x="701423" y="3203183"/>
            <a:ext cx="200515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 name="文本框 17">
            <a:extLst>
              <a:ext uri="{FF2B5EF4-FFF2-40B4-BE49-F238E27FC236}">
                <a16:creationId xmlns:a16="http://schemas.microsoft.com/office/drawing/2014/main" xmlns="" id="{900E519B-AA0C-4639-9204-96D833C6F116}"/>
              </a:ext>
            </a:extLst>
          </p:cNvPr>
          <p:cNvSpPr txBox="1"/>
          <p:nvPr/>
        </p:nvSpPr>
        <p:spPr>
          <a:xfrm>
            <a:off x="821315" y="3022043"/>
            <a:ext cx="1157689" cy="215444"/>
          </a:xfrm>
          <a:prstGeom prst="rect">
            <a:avLst/>
          </a:prstGeom>
          <a:noFill/>
        </p:spPr>
        <p:txBody>
          <a:bodyPr wrap="none" rtlCol="0">
            <a:spAutoFit/>
          </a:bodyPr>
          <a:lstStyle/>
          <a:p>
            <a:r>
              <a:rPr lang="en-US" altLang="zh-CN" sz="800" dirty="0"/>
              <a:t>Authentication-Request</a:t>
            </a:r>
            <a:endParaRPr lang="zh-CN" altLang="en-US" sz="800" dirty="0"/>
          </a:p>
        </p:txBody>
      </p:sp>
      <p:cxnSp>
        <p:nvCxnSpPr>
          <p:cNvPr id="20" name="直接箭头连接符 19">
            <a:extLst>
              <a:ext uri="{FF2B5EF4-FFF2-40B4-BE49-F238E27FC236}">
                <a16:creationId xmlns:a16="http://schemas.microsoft.com/office/drawing/2014/main" xmlns="" id="{B83BC6C5-5C36-4110-B16C-FC482106DB5D}"/>
              </a:ext>
            </a:extLst>
          </p:cNvPr>
          <p:cNvCxnSpPr>
            <a:cxnSpLocks/>
          </p:cNvCxnSpPr>
          <p:nvPr/>
        </p:nvCxnSpPr>
        <p:spPr bwMode="auto">
          <a:xfrm flipH="1">
            <a:off x="701423" y="3573016"/>
            <a:ext cx="200515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文本框 21">
            <a:extLst>
              <a:ext uri="{FF2B5EF4-FFF2-40B4-BE49-F238E27FC236}">
                <a16:creationId xmlns:a16="http://schemas.microsoft.com/office/drawing/2014/main" xmlns="" id="{D1A1B98E-AB86-41FC-B435-9F8C376C55AB}"/>
              </a:ext>
            </a:extLst>
          </p:cNvPr>
          <p:cNvSpPr txBox="1"/>
          <p:nvPr/>
        </p:nvSpPr>
        <p:spPr>
          <a:xfrm>
            <a:off x="812212" y="3357572"/>
            <a:ext cx="1220206" cy="215444"/>
          </a:xfrm>
          <a:prstGeom prst="rect">
            <a:avLst/>
          </a:prstGeom>
          <a:noFill/>
        </p:spPr>
        <p:txBody>
          <a:bodyPr wrap="none" rtlCol="0">
            <a:spAutoFit/>
          </a:bodyPr>
          <a:lstStyle/>
          <a:p>
            <a:r>
              <a:rPr lang="en-US" altLang="zh-CN" sz="800" dirty="0"/>
              <a:t>Authentication-Response</a:t>
            </a:r>
            <a:endParaRPr lang="zh-CN" altLang="en-US" sz="800" dirty="0"/>
          </a:p>
        </p:txBody>
      </p:sp>
      <p:cxnSp>
        <p:nvCxnSpPr>
          <p:cNvPr id="23" name="直接箭头连接符 22">
            <a:extLst>
              <a:ext uri="{FF2B5EF4-FFF2-40B4-BE49-F238E27FC236}">
                <a16:creationId xmlns:a16="http://schemas.microsoft.com/office/drawing/2014/main" xmlns="" id="{0362DBBD-4AEC-4FCD-8275-60D34DC9C78C}"/>
              </a:ext>
            </a:extLst>
          </p:cNvPr>
          <p:cNvCxnSpPr/>
          <p:nvPr/>
        </p:nvCxnSpPr>
        <p:spPr bwMode="auto">
          <a:xfrm>
            <a:off x="698364" y="4297621"/>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文本框 23">
            <a:extLst>
              <a:ext uri="{FF2B5EF4-FFF2-40B4-BE49-F238E27FC236}">
                <a16:creationId xmlns:a16="http://schemas.microsoft.com/office/drawing/2014/main" xmlns="" id="{2950415D-45D6-4B2A-BDC8-B06B57AAC87F}"/>
              </a:ext>
            </a:extLst>
          </p:cNvPr>
          <p:cNvSpPr txBox="1"/>
          <p:nvPr/>
        </p:nvSpPr>
        <p:spPr>
          <a:xfrm>
            <a:off x="1156106" y="4077072"/>
            <a:ext cx="1109599" cy="215444"/>
          </a:xfrm>
          <a:prstGeom prst="rect">
            <a:avLst/>
          </a:prstGeom>
          <a:noFill/>
        </p:spPr>
        <p:txBody>
          <a:bodyPr wrap="none" rtlCol="0">
            <a:spAutoFit/>
          </a:bodyPr>
          <a:lstStyle/>
          <a:p>
            <a:r>
              <a:rPr lang="en-US" altLang="zh-CN" sz="800" dirty="0"/>
              <a:t>Reassociation Request</a:t>
            </a:r>
            <a:endParaRPr lang="zh-CN" altLang="en-US" sz="800" dirty="0"/>
          </a:p>
        </p:txBody>
      </p:sp>
      <p:cxnSp>
        <p:nvCxnSpPr>
          <p:cNvPr id="25" name="直接箭头连接符 24">
            <a:extLst>
              <a:ext uri="{FF2B5EF4-FFF2-40B4-BE49-F238E27FC236}">
                <a16:creationId xmlns:a16="http://schemas.microsoft.com/office/drawing/2014/main" xmlns="" id="{9704D349-6094-4209-9E02-653844E85C9D}"/>
              </a:ext>
            </a:extLst>
          </p:cNvPr>
          <p:cNvCxnSpPr/>
          <p:nvPr/>
        </p:nvCxnSpPr>
        <p:spPr bwMode="auto">
          <a:xfrm flipH="1">
            <a:off x="1706476" y="4472485"/>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6" name="直接箭头连接符 25">
            <a:extLst>
              <a:ext uri="{FF2B5EF4-FFF2-40B4-BE49-F238E27FC236}">
                <a16:creationId xmlns:a16="http://schemas.microsoft.com/office/drawing/2014/main" xmlns="" id="{10FF297B-FD9A-487A-ADE1-B97C31173DA4}"/>
              </a:ext>
            </a:extLst>
          </p:cNvPr>
          <p:cNvCxnSpPr/>
          <p:nvPr/>
        </p:nvCxnSpPr>
        <p:spPr bwMode="auto">
          <a:xfrm>
            <a:off x="1706476" y="4900590"/>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7" name="文本框 26">
            <a:extLst>
              <a:ext uri="{FF2B5EF4-FFF2-40B4-BE49-F238E27FC236}">
                <a16:creationId xmlns:a16="http://schemas.microsoft.com/office/drawing/2014/main" xmlns="" id="{BAFF677A-5624-437F-BD21-C2D149CE15C3}"/>
              </a:ext>
            </a:extLst>
          </p:cNvPr>
          <p:cNvSpPr txBox="1"/>
          <p:nvPr/>
        </p:nvSpPr>
        <p:spPr>
          <a:xfrm>
            <a:off x="1636476" y="4256461"/>
            <a:ext cx="1236236" cy="215444"/>
          </a:xfrm>
          <a:prstGeom prst="rect">
            <a:avLst/>
          </a:prstGeom>
          <a:noFill/>
        </p:spPr>
        <p:txBody>
          <a:bodyPr wrap="none" rtlCol="0">
            <a:spAutoFit/>
          </a:bodyPr>
          <a:lstStyle/>
          <a:p>
            <a:r>
              <a:rPr lang="en-US" altLang="zh-CN" sz="800" dirty="0"/>
              <a:t>Context Transfer Request</a:t>
            </a:r>
            <a:endParaRPr lang="zh-CN" altLang="en-US" sz="800" dirty="0"/>
          </a:p>
        </p:txBody>
      </p:sp>
      <p:sp>
        <p:nvSpPr>
          <p:cNvPr id="28" name="文本框 27">
            <a:extLst>
              <a:ext uri="{FF2B5EF4-FFF2-40B4-BE49-F238E27FC236}">
                <a16:creationId xmlns:a16="http://schemas.microsoft.com/office/drawing/2014/main" xmlns="" id="{BF67D06A-7B9E-4331-9E52-B5AFF05C918B}"/>
              </a:ext>
            </a:extLst>
          </p:cNvPr>
          <p:cNvSpPr txBox="1"/>
          <p:nvPr/>
        </p:nvSpPr>
        <p:spPr>
          <a:xfrm>
            <a:off x="1636476" y="4731286"/>
            <a:ext cx="1298753" cy="215444"/>
          </a:xfrm>
          <a:prstGeom prst="rect">
            <a:avLst/>
          </a:prstGeom>
          <a:noFill/>
        </p:spPr>
        <p:txBody>
          <a:bodyPr wrap="none" rtlCol="0">
            <a:spAutoFit/>
          </a:bodyPr>
          <a:lstStyle/>
          <a:p>
            <a:r>
              <a:rPr lang="en-US" altLang="zh-CN" sz="800" dirty="0"/>
              <a:t>Context Transfer Response</a:t>
            </a:r>
            <a:endParaRPr lang="zh-CN" altLang="en-US" sz="800" dirty="0"/>
          </a:p>
        </p:txBody>
      </p:sp>
      <p:cxnSp>
        <p:nvCxnSpPr>
          <p:cNvPr id="29" name="直接箭头连接符 28">
            <a:extLst>
              <a:ext uri="{FF2B5EF4-FFF2-40B4-BE49-F238E27FC236}">
                <a16:creationId xmlns:a16="http://schemas.microsoft.com/office/drawing/2014/main" xmlns="" id="{D34BB8A6-DD2C-461F-AEE3-F81BD9B0A112}"/>
              </a:ext>
            </a:extLst>
          </p:cNvPr>
          <p:cNvCxnSpPr/>
          <p:nvPr/>
        </p:nvCxnSpPr>
        <p:spPr bwMode="auto">
          <a:xfrm>
            <a:off x="704965" y="5044606"/>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0" name="文本框 29">
            <a:extLst>
              <a:ext uri="{FF2B5EF4-FFF2-40B4-BE49-F238E27FC236}">
                <a16:creationId xmlns:a16="http://schemas.microsoft.com/office/drawing/2014/main" xmlns="" id="{2A3307C2-3569-4224-A21F-E1F4AD062020}"/>
              </a:ext>
            </a:extLst>
          </p:cNvPr>
          <p:cNvSpPr txBox="1"/>
          <p:nvPr/>
        </p:nvSpPr>
        <p:spPr>
          <a:xfrm>
            <a:off x="1184157" y="4869740"/>
            <a:ext cx="1172116" cy="215444"/>
          </a:xfrm>
          <a:prstGeom prst="rect">
            <a:avLst/>
          </a:prstGeom>
          <a:noFill/>
        </p:spPr>
        <p:txBody>
          <a:bodyPr wrap="none" rtlCol="0">
            <a:spAutoFit/>
          </a:bodyPr>
          <a:lstStyle/>
          <a:p>
            <a:r>
              <a:rPr lang="en-US" altLang="zh-CN" sz="800" dirty="0"/>
              <a:t>Reassociation Response</a:t>
            </a:r>
            <a:endParaRPr lang="zh-CN" altLang="en-US" sz="800" dirty="0"/>
          </a:p>
        </p:txBody>
      </p:sp>
      <p:sp>
        <p:nvSpPr>
          <p:cNvPr id="37" name="文本框 36">
            <a:extLst>
              <a:ext uri="{FF2B5EF4-FFF2-40B4-BE49-F238E27FC236}">
                <a16:creationId xmlns:a16="http://schemas.microsoft.com/office/drawing/2014/main" xmlns="" id="{91F3B615-8790-4C32-A140-5B6E670BA4A9}"/>
              </a:ext>
            </a:extLst>
          </p:cNvPr>
          <p:cNvSpPr txBox="1"/>
          <p:nvPr/>
        </p:nvSpPr>
        <p:spPr>
          <a:xfrm>
            <a:off x="2643105" y="4479503"/>
            <a:ext cx="1079114" cy="461665"/>
          </a:xfrm>
          <a:prstGeom prst="rect">
            <a:avLst/>
          </a:prstGeom>
          <a:noFill/>
        </p:spPr>
        <p:txBody>
          <a:bodyPr wrap="square" rtlCol="0">
            <a:spAutoFit/>
          </a:bodyPr>
          <a:lstStyle/>
          <a:p>
            <a:pPr algn="ctr"/>
            <a:r>
              <a:rPr lang="en-US" altLang="zh-CN" sz="800" dirty="0"/>
              <a:t>DS-STA-NOTIFY</a:t>
            </a:r>
          </a:p>
          <a:p>
            <a:pPr algn="ctr"/>
            <a:r>
              <a:rPr lang="en-US" altLang="zh-CN" sz="800" dirty="0"/>
              <a:t>.Request</a:t>
            </a:r>
          </a:p>
          <a:p>
            <a:pPr algn="ctr"/>
            <a:r>
              <a:rPr lang="en-US" altLang="zh-CN" sz="800" dirty="0"/>
              <a:t>(MOVE)</a:t>
            </a:r>
            <a:endParaRPr lang="zh-CN" altLang="en-US" sz="800" dirty="0"/>
          </a:p>
        </p:txBody>
      </p:sp>
      <p:cxnSp>
        <p:nvCxnSpPr>
          <p:cNvPr id="38" name="直接箭头连接符 37">
            <a:extLst>
              <a:ext uri="{FF2B5EF4-FFF2-40B4-BE49-F238E27FC236}">
                <a16:creationId xmlns:a16="http://schemas.microsoft.com/office/drawing/2014/main" xmlns="" id="{4512CDEB-83AD-4EDD-A546-89938F7CA374}"/>
              </a:ext>
            </a:extLst>
          </p:cNvPr>
          <p:cNvCxnSpPr>
            <a:cxnSpLocks/>
          </p:cNvCxnSpPr>
          <p:nvPr/>
        </p:nvCxnSpPr>
        <p:spPr bwMode="auto">
          <a:xfrm>
            <a:off x="3499633" y="2702085"/>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文本框 38">
            <a:extLst>
              <a:ext uri="{FF2B5EF4-FFF2-40B4-BE49-F238E27FC236}">
                <a16:creationId xmlns:a16="http://schemas.microsoft.com/office/drawing/2014/main" xmlns="" id="{DD815CE5-F990-4406-BDE7-A4CC61476CA8}"/>
              </a:ext>
            </a:extLst>
          </p:cNvPr>
          <p:cNvSpPr txBox="1"/>
          <p:nvPr/>
        </p:nvSpPr>
        <p:spPr>
          <a:xfrm>
            <a:off x="3272834" y="2419744"/>
            <a:ext cx="507078" cy="246221"/>
          </a:xfrm>
          <a:prstGeom prst="rect">
            <a:avLst/>
          </a:prstGeom>
          <a:noFill/>
        </p:spPr>
        <p:txBody>
          <a:bodyPr wrap="square" rtlCol="0">
            <a:spAutoFit/>
          </a:bodyPr>
          <a:lstStyle/>
          <a:p>
            <a:pPr algn="ctr"/>
            <a:r>
              <a:rPr lang="en-US" altLang="zh-CN" sz="1000" dirty="0"/>
              <a:t>DS</a:t>
            </a:r>
            <a:endParaRPr lang="zh-CN" altLang="en-US" sz="1000" dirty="0"/>
          </a:p>
        </p:txBody>
      </p:sp>
      <p:cxnSp>
        <p:nvCxnSpPr>
          <p:cNvPr id="40" name="直接箭头连接符 39">
            <a:extLst>
              <a:ext uri="{FF2B5EF4-FFF2-40B4-BE49-F238E27FC236}">
                <a16:creationId xmlns:a16="http://schemas.microsoft.com/office/drawing/2014/main" xmlns="" id="{21D38354-4587-4BFF-AD84-5CD1535AAE03}"/>
              </a:ext>
            </a:extLst>
          </p:cNvPr>
          <p:cNvCxnSpPr>
            <a:cxnSpLocks/>
          </p:cNvCxnSpPr>
          <p:nvPr/>
        </p:nvCxnSpPr>
        <p:spPr bwMode="auto">
          <a:xfrm>
            <a:off x="2713183" y="4648780"/>
            <a:ext cx="79419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9" name="文本框 48">
            <a:extLst>
              <a:ext uri="{FF2B5EF4-FFF2-40B4-BE49-F238E27FC236}">
                <a16:creationId xmlns:a16="http://schemas.microsoft.com/office/drawing/2014/main" xmlns="" id="{8A87458C-9951-4115-95A6-A66AADBCAD83}"/>
              </a:ext>
            </a:extLst>
          </p:cNvPr>
          <p:cNvSpPr txBox="1"/>
          <p:nvPr/>
        </p:nvSpPr>
        <p:spPr>
          <a:xfrm>
            <a:off x="2016769" y="2124940"/>
            <a:ext cx="431528" cy="276999"/>
          </a:xfrm>
          <a:prstGeom prst="rect">
            <a:avLst/>
          </a:prstGeom>
          <a:noFill/>
        </p:spPr>
        <p:txBody>
          <a:bodyPr wrap="none" rtlCol="0">
            <a:spAutoFit/>
          </a:bodyPr>
          <a:lstStyle/>
          <a:p>
            <a:r>
              <a:rPr lang="en-US" altLang="zh-CN" dirty="0"/>
              <a:t>MD</a:t>
            </a:r>
            <a:endParaRPr lang="zh-CN" altLang="en-US" dirty="0"/>
          </a:p>
        </p:txBody>
      </p:sp>
      <p:sp>
        <p:nvSpPr>
          <p:cNvPr id="53" name="文本框 52">
            <a:extLst>
              <a:ext uri="{FF2B5EF4-FFF2-40B4-BE49-F238E27FC236}">
                <a16:creationId xmlns:a16="http://schemas.microsoft.com/office/drawing/2014/main" xmlns="" id="{19EE88B2-9858-4769-AC9D-B7E8B2950109}"/>
              </a:ext>
            </a:extLst>
          </p:cNvPr>
          <p:cNvSpPr txBox="1"/>
          <p:nvPr/>
        </p:nvSpPr>
        <p:spPr>
          <a:xfrm>
            <a:off x="126495" y="2397715"/>
            <a:ext cx="1225673" cy="246221"/>
          </a:xfrm>
          <a:prstGeom prst="rect">
            <a:avLst/>
          </a:prstGeom>
          <a:noFill/>
        </p:spPr>
        <p:txBody>
          <a:bodyPr wrap="square" rtlCol="0">
            <a:spAutoFit/>
          </a:bodyPr>
          <a:lstStyle/>
          <a:p>
            <a:pPr algn="ctr"/>
            <a:r>
              <a:rPr lang="en-US" altLang="zh-CN" sz="1000" dirty="0"/>
              <a:t>Non-AP MLD</a:t>
            </a:r>
            <a:endParaRPr lang="zh-CN" altLang="en-US" sz="1000" dirty="0"/>
          </a:p>
        </p:txBody>
      </p:sp>
      <p:graphicFrame>
        <p:nvGraphicFramePr>
          <p:cNvPr id="33" name="Content Placeholder 6">
            <a:extLst>
              <a:ext uri="{FF2B5EF4-FFF2-40B4-BE49-F238E27FC236}">
                <a16:creationId xmlns:a16="http://schemas.microsoft.com/office/drawing/2014/main" xmlns="" id="{D220D22D-EDDC-4A82-8FC9-5747B08ED935}"/>
              </a:ext>
            </a:extLst>
          </p:cNvPr>
          <p:cNvGraphicFramePr>
            <a:graphicFrameLocks noGrp="1" noChangeAspect="1"/>
          </p:cNvGraphicFramePr>
          <p:nvPr>
            <p:ph idx="1"/>
            <p:extLst>
              <p:ext uri="{D42A27DB-BD31-4B8C-83A1-F6EECF244321}">
                <p14:modId xmlns:p14="http://schemas.microsoft.com/office/powerpoint/2010/main" val="121794783"/>
              </p:ext>
            </p:extLst>
          </p:nvPr>
        </p:nvGraphicFramePr>
        <p:xfrm>
          <a:off x="3888449" y="2169723"/>
          <a:ext cx="5115209" cy="3935306"/>
        </p:xfrm>
        <a:graphic>
          <a:graphicData uri="http://schemas.openxmlformats.org/presentationml/2006/ole">
            <mc:AlternateContent xmlns:mc="http://schemas.openxmlformats.org/markup-compatibility/2006">
              <mc:Choice xmlns:v="urn:schemas-microsoft-com:vml" Requires="v">
                <p:oleObj spid="_x0000_s2138" name="Visio" r:id="rId3" imgW="8953486" imgH="6886748" progId="Visio.Drawing.15">
                  <p:embed/>
                </p:oleObj>
              </mc:Choice>
              <mc:Fallback>
                <p:oleObj name="Visio" r:id="rId3" imgW="8953486" imgH="6886748" progId="Visio.Drawing.15">
                  <p:embed/>
                  <p:pic>
                    <p:nvPicPr>
                      <p:cNvPr id="7" name="Content Placeholder 6">
                        <a:extLst>
                          <a:ext uri="{FF2B5EF4-FFF2-40B4-BE49-F238E27FC236}">
                            <a16:creationId xmlns:a16="http://schemas.microsoft.com/office/drawing/2014/main" xmlns="" id="{E1337D00-E463-9169-42C3-33B7B44CA14B}"/>
                          </a:ext>
                        </a:extLst>
                      </p:cNvPr>
                      <p:cNvPicPr/>
                      <p:nvPr/>
                    </p:nvPicPr>
                    <p:blipFill>
                      <a:blip r:embed="rId4"/>
                      <a:stretch>
                        <a:fillRect/>
                      </a:stretch>
                    </p:blipFill>
                    <p:spPr>
                      <a:xfrm>
                        <a:off x="3888449" y="2169723"/>
                        <a:ext cx="5115209" cy="3935306"/>
                      </a:xfrm>
                      <a:prstGeom prst="rect">
                        <a:avLst/>
                      </a:prstGeom>
                    </p:spPr>
                  </p:pic>
                </p:oleObj>
              </mc:Fallback>
            </mc:AlternateContent>
          </a:graphicData>
        </a:graphic>
      </p:graphicFrame>
      <p:sp>
        <p:nvSpPr>
          <p:cNvPr id="34" name="文本框 33">
            <a:extLst>
              <a:ext uri="{FF2B5EF4-FFF2-40B4-BE49-F238E27FC236}">
                <a16:creationId xmlns:a16="http://schemas.microsoft.com/office/drawing/2014/main" xmlns="" id="{5A774258-6C4A-4661-9954-1851A74F3DF7}"/>
              </a:ext>
            </a:extLst>
          </p:cNvPr>
          <p:cNvSpPr txBox="1"/>
          <p:nvPr/>
        </p:nvSpPr>
        <p:spPr>
          <a:xfrm>
            <a:off x="3885129" y="1595665"/>
            <a:ext cx="5237672" cy="707886"/>
          </a:xfrm>
          <a:prstGeom prst="rect">
            <a:avLst/>
          </a:prstGeom>
          <a:noFill/>
        </p:spPr>
        <p:txBody>
          <a:bodyPr wrap="square" rtlCol="0">
            <a:spAutoFit/>
          </a:bodyPr>
          <a:lstStyle/>
          <a:p>
            <a:pPr algn="just"/>
            <a:r>
              <a:rPr lang="en-US" altLang="zh-CN" sz="1000" dirty="0"/>
              <a:t>Note. Since the Link Reconfiguration Request is protected, the target AP MLD doesn’t know which PTK shall be used to decrypt the received Link Reconfiguration Request frame. Hence, the non-AP MLD shall send an unprotected frame to inform the mapping relationship between TA and non-AP MLD MAC Address. </a:t>
            </a:r>
          </a:p>
        </p:txBody>
      </p:sp>
      <p:cxnSp>
        <p:nvCxnSpPr>
          <p:cNvPr id="6" name="直接箭头连接符 5">
            <a:extLst>
              <a:ext uri="{FF2B5EF4-FFF2-40B4-BE49-F238E27FC236}">
                <a16:creationId xmlns:a16="http://schemas.microsoft.com/office/drawing/2014/main" xmlns="" id="{1636F13C-3F3B-40A3-8683-61A136D34421}"/>
              </a:ext>
            </a:extLst>
          </p:cNvPr>
          <p:cNvCxnSpPr/>
          <p:nvPr/>
        </p:nvCxnSpPr>
        <p:spPr bwMode="auto">
          <a:xfrm>
            <a:off x="5076056" y="4869740"/>
            <a:ext cx="1944216"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7" name="文本框 6">
            <a:extLst>
              <a:ext uri="{FF2B5EF4-FFF2-40B4-BE49-F238E27FC236}">
                <a16:creationId xmlns:a16="http://schemas.microsoft.com/office/drawing/2014/main" xmlns="" id="{A36A6A16-0513-4BA1-A89D-3278167075F2}"/>
              </a:ext>
            </a:extLst>
          </p:cNvPr>
          <p:cNvSpPr txBox="1"/>
          <p:nvPr/>
        </p:nvSpPr>
        <p:spPr>
          <a:xfrm>
            <a:off x="5509637" y="4648780"/>
            <a:ext cx="737702" cy="276999"/>
          </a:xfrm>
          <a:prstGeom prst="rect">
            <a:avLst/>
          </a:prstGeom>
          <a:noFill/>
        </p:spPr>
        <p:txBody>
          <a:bodyPr wrap="none" rtlCol="0">
            <a:spAutoFit/>
          </a:bodyPr>
          <a:lstStyle/>
          <a:p>
            <a:r>
              <a:rPr lang="en-US" altLang="zh-CN" dirty="0">
                <a:solidFill>
                  <a:srgbClr val="FF0000"/>
                </a:solidFill>
              </a:rPr>
              <a:t>xx frame</a:t>
            </a:r>
            <a:endParaRPr lang="zh-CN" altLang="en-US" dirty="0">
              <a:solidFill>
                <a:srgbClr val="FF0000"/>
              </a:solidFill>
            </a:endParaRPr>
          </a:p>
        </p:txBody>
      </p:sp>
    </p:spTree>
    <p:extLst>
      <p:ext uri="{BB962C8B-B14F-4D97-AF65-F5344CB8AC3E}">
        <p14:creationId xmlns:p14="http://schemas.microsoft.com/office/powerpoint/2010/main" val="2492421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AADF2C3-3198-49FC-AB23-593B8D495343}"/>
              </a:ext>
            </a:extLst>
          </p:cNvPr>
          <p:cNvSpPr>
            <a:spLocks noGrp="1"/>
          </p:cNvSpPr>
          <p:nvPr>
            <p:ph type="title"/>
          </p:nvPr>
        </p:nvSpPr>
        <p:spPr/>
        <p:txBody>
          <a:bodyPr/>
          <a:lstStyle/>
          <a:p>
            <a:r>
              <a:rPr lang="en-US" altLang="zh-CN" dirty="0"/>
              <a:t>Bad Backward Compatibility of Distributed SMD</a:t>
            </a:r>
            <a:endParaRPr lang="zh-CN" altLang="en-US" dirty="0"/>
          </a:p>
        </p:txBody>
      </p:sp>
      <p:sp>
        <p:nvSpPr>
          <p:cNvPr id="3" name="内容占位符 2">
            <a:extLst>
              <a:ext uri="{FF2B5EF4-FFF2-40B4-BE49-F238E27FC236}">
                <a16:creationId xmlns:a16="http://schemas.microsoft.com/office/drawing/2014/main" xmlns="" id="{D3E4F3F5-291B-47B5-8A1A-78FF5C304DBD}"/>
              </a:ext>
            </a:extLst>
          </p:cNvPr>
          <p:cNvSpPr>
            <a:spLocks noGrp="1"/>
          </p:cNvSpPr>
          <p:nvPr>
            <p:ph idx="1"/>
          </p:nvPr>
        </p:nvSpPr>
        <p:spPr>
          <a:xfrm>
            <a:off x="611561" y="1700808"/>
            <a:ext cx="7920879" cy="4680520"/>
          </a:xfrm>
        </p:spPr>
        <p:txBody>
          <a:bodyPr/>
          <a:lstStyle/>
          <a:p>
            <a:pPr algn="just"/>
            <a:r>
              <a:rPr lang="en-US" altLang="zh-CN" sz="1600" b="0" i="1" dirty="0"/>
              <a:t>“Each association between a pair of STAs </a:t>
            </a:r>
            <a:r>
              <a:rPr lang="en-US" altLang="zh-CN" sz="1600" b="0" i="1" dirty="0">
                <a:solidFill>
                  <a:srgbClr val="00B0F0"/>
                </a:solidFill>
              </a:rPr>
              <a:t>creates</a:t>
            </a:r>
            <a:r>
              <a:rPr lang="en-US" altLang="zh-CN" sz="1600" b="0" i="1" dirty="0"/>
              <a:t> a unique pair of IEEE 802.1X Ports.” </a:t>
            </a:r>
          </a:p>
          <a:p>
            <a:pPr algn="just"/>
            <a:r>
              <a:rPr lang="en-US" altLang="zh-CN" sz="1600" b="0" dirty="0"/>
              <a:t>For the distributed SMD with the PTK sharing, the following questions shall be clarified:</a:t>
            </a:r>
          </a:p>
          <a:p>
            <a:pPr lvl="1" algn="just"/>
            <a:r>
              <a:rPr lang="en-US" altLang="zh-CN" sz="1400" dirty="0"/>
              <a:t>Which AP MLD does the UHR non-AP MLD associate with? SMD or a specific AP MLD</a:t>
            </a:r>
          </a:p>
          <a:p>
            <a:pPr lvl="2" algn="just"/>
            <a:r>
              <a:rPr lang="en-US" altLang="zh-CN" sz="1400" dirty="0"/>
              <a:t>If the non-AP MLD associates with the SMD, then it conflicts with the above Spec. text. Because each AP MLD will create an IEEE 802.1X Controlled Port when the non-AP LD roams to it. </a:t>
            </a:r>
          </a:p>
          <a:p>
            <a:pPr lvl="2" algn="just"/>
            <a:r>
              <a:rPr lang="en-US" altLang="zh-CN" sz="1400" b="0" dirty="0"/>
              <a:t>If the non-AP MLD associates with </a:t>
            </a:r>
            <a:r>
              <a:rPr lang="en-US" altLang="zh-CN" sz="1400" dirty="0"/>
              <a:t>a specific AP MLD, then the PTK </a:t>
            </a:r>
            <a:r>
              <a:rPr lang="en-US" altLang="zh-CN" sz="1400" dirty="0">
                <a:solidFill>
                  <a:srgbClr val="00B0F0"/>
                </a:solidFill>
              </a:rPr>
              <a:t>shall</a:t>
            </a:r>
            <a:r>
              <a:rPr lang="en-US" altLang="zh-CN" sz="1400" dirty="0"/>
              <a:t> be derived by using AA (i.e. AP MLD MAC address) and SPA (i.e. non-AP MLD MAC address)</a:t>
            </a:r>
          </a:p>
          <a:p>
            <a:pPr lvl="3" algn="just"/>
            <a:r>
              <a:rPr lang="en-US" altLang="zh-CN" sz="1200" dirty="0"/>
              <a:t>The AP MLD always acts as the IEEE 802.1X Authenticator, which is identified by the AP MLD’s MAC address, and the non-AP MLD always acts as the IEEE 802.1X  supplicant, which is identified by the non-AP MLD’s MAC address.</a:t>
            </a:r>
          </a:p>
          <a:p>
            <a:pPr lvl="3" algn="just"/>
            <a:r>
              <a:rPr lang="en-US" altLang="zh-CN" sz="1200" dirty="0"/>
              <a:t>In other words, the distributed SMD with the PTK sharing conflicts the IEEE 802.1X protocol, which is outside the scope of the IEEE 802.11 protocol. </a:t>
            </a:r>
          </a:p>
          <a:p>
            <a:pPr lvl="3" algn="just"/>
            <a:endParaRPr lang="en-US" altLang="zh-CN" sz="1200" b="0" dirty="0"/>
          </a:p>
        </p:txBody>
      </p:sp>
      <p:sp>
        <p:nvSpPr>
          <p:cNvPr id="4" name="灯片编号占位符 3">
            <a:extLst>
              <a:ext uri="{FF2B5EF4-FFF2-40B4-BE49-F238E27FC236}">
                <a16:creationId xmlns:a16="http://schemas.microsoft.com/office/drawing/2014/main" xmlns="" id="{F6033860-DC2E-4406-AE61-5588991112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xmlns="" id="{6F0792E8-F64A-4D94-A8F2-717178089AEC}"/>
              </a:ext>
            </a:extLst>
          </p:cNvPr>
          <p:cNvSpPr>
            <a:spLocks noGrp="1"/>
          </p:cNvSpPr>
          <p:nvPr>
            <p:ph type="ftr" sz="quarter" idx="11"/>
          </p:nvPr>
        </p:nvSpPr>
        <p:spPr/>
        <p:txBody>
          <a:bodyPr/>
          <a:lstStyle/>
          <a:p>
            <a:pPr>
              <a:defRPr/>
            </a:pPr>
            <a:r>
              <a:rPr lang="en-GB"/>
              <a:t>Guogang Huang (Huawei)</a:t>
            </a:r>
            <a:endParaRPr lang="en-GB" dirty="0"/>
          </a:p>
        </p:txBody>
      </p:sp>
      <p:pic>
        <p:nvPicPr>
          <p:cNvPr id="23" name="图片 22">
            <a:extLst>
              <a:ext uri="{FF2B5EF4-FFF2-40B4-BE49-F238E27FC236}">
                <a16:creationId xmlns:a16="http://schemas.microsoft.com/office/drawing/2014/main" xmlns="" id="{446CE19E-40B3-42E5-828A-AEF741EF4BA4}"/>
              </a:ext>
            </a:extLst>
          </p:cNvPr>
          <p:cNvPicPr>
            <a:picLocks noChangeAspect="1"/>
          </p:cNvPicPr>
          <p:nvPr/>
        </p:nvPicPr>
        <p:blipFill>
          <a:blip r:embed="rId2"/>
          <a:stretch>
            <a:fillRect/>
          </a:stretch>
        </p:blipFill>
        <p:spPr>
          <a:xfrm>
            <a:off x="2771800" y="4797152"/>
            <a:ext cx="4384160" cy="1440160"/>
          </a:xfrm>
          <a:prstGeom prst="rect">
            <a:avLst/>
          </a:prstGeom>
        </p:spPr>
      </p:pic>
    </p:spTree>
    <p:extLst>
      <p:ext uri="{BB962C8B-B14F-4D97-AF65-F5344CB8AC3E}">
        <p14:creationId xmlns:p14="http://schemas.microsoft.com/office/powerpoint/2010/main" val="1554376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5B9FD21-C5CC-46C0-91EE-709C80F14D7E}"/>
              </a:ext>
            </a:extLst>
          </p:cNvPr>
          <p:cNvSpPr>
            <a:spLocks noGrp="1"/>
          </p:cNvSpPr>
          <p:nvPr>
            <p:ph type="title"/>
          </p:nvPr>
        </p:nvSpPr>
        <p:spPr/>
        <p:txBody>
          <a:bodyPr/>
          <a:lstStyle/>
          <a:p>
            <a:r>
              <a:rPr lang="en-US" altLang="zh-CN" dirty="0"/>
              <a:t>Bad Backward Compatibility of Distributed SMD (Cont.)</a:t>
            </a:r>
            <a:endParaRPr lang="zh-CN" altLang="en-US" dirty="0"/>
          </a:p>
        </p:txBody>
      </p:sp>
      <p:sp>
        <p:nvSpPr>
          <p:cNvPr id="3" name="内容占位符 2">
            <a:extLst>
              <a:ext uri="{FF2B5EF4-FFF2-40B4-BE49-F238E27FC236}">
                <a16:creationId xmlns:a16="http://schemas.microsoft.com/office/drawing/2014/main" xmlns="" id="{46BE85C4-F076-427A-9BA8-5E70AFC27A04}"/>
              </a:ext>
            </a:extLst>
          </p:cNvPr>
          <p:cNvSpPr>
            <a:spLocks noGrp="1"/>
          </p:cNvSpPr>
          <p:nvPr>
            <p:ph idx="1"/>
          </p:nvPr>
        </p:nvSpPr>
        <p:spPr/>
        <p:txBody>
          <a:bodyPr/>
          <a:lstStyle/>
          <a:p>
            <a:pPr algn="just"/>
            <a:r>
              <a:rPr lang="en-US" altLang="zh-CN" sz="2000" dirty="0"/>
              <a:t>Note that although we already had changed the PTK derivation which bounds with the corresponding MLD MAC addresses instead in 11be, this change is fine. </a:t>
            </a:r>
          </a:p>
          <a:p>
            <a:pPr lvl="1" algn="just"/>
            <a:r>
              <a:rPr lang="en-US" altLang="zh-CN" sz="1600" dirty="0"/>
              <a:t>Because each association with an AP MLD still has only one corresponding IEEE 802.1X authenticator, which is identified by the corresponding AP MLD MAC address. </a:t>
            </a:r>
          </a:p>
          <a:p>
            <a:pPr algn="just"/>
            <a:r>
              <a:rPr lang="en-US" altLang="zh-CN" sz="2000" dirty="0"/>
              <a:t>However, the distributed SMD with the PTK sharing is totally different from the above case, which requires the same PTKSA which bounds with a common SMD MAC address rather than the IEEE 802.1X authenticator itself MAC Address. </a:t>
            </a:r>
          </a:p>
          <a:p>
            <a:pPr algn="just"/>
            <a:r>
              <a:rPr lang="en-US" altLang="zh-CN" sz="2000" dirty="0"/>
              <a:t>In addition, the distributed SMD with the PTK sharing directly challenges the </a:t>
            </a:r>
            <a:r>
              <a:rPr lang="en-US" altLang="zh-CN" sz="2000" dirty="0" smtClean="0"/>
              <a:t>necessity of the current </a:t>
            </a:r>
            <a:r>
              <a:rPr lang="en-US" altLang="zh-CN" sz="2000" dirty="0">
                <a:solidFill>
                  <a:srgbClr val="00B0F0"/>
                </a:solidFill>
              </a:rPr>
              <a:t>three-level key hierarchy </a:t>
            </a:r>
            <a:r>
              <a:rPr lang="en-US" altLang="zh-CN" sz="2000" dirty="0"/>
              <a:t>(See next slide).</a:t>
            </a:r>
            <a:endParaRPr lang="en-US" altLang="zh-CN" sz="1600" dirty="0"/>
          </a:p>
          <a:p>
            <a:pPr lvl="1" algn="just"/>
            <a:endParaRPr lang="zh-CN" altLang="en-US" sz="1600" dirty="0"/>
          </a:p>
        </p:txBody>
      </p:sp>
      <p:sp>
        <p:nvSpPr>
          <p:cNvPr id="4" name="灯片编号占位符 3">
            <a:extLst>
              <a:ext uri="{FF2B5EF4-FFF2-40B4-BE49-F238E27FC236}">
                <a16:creationId xmlns:a16="http://schemas.microsoft.com/office/drawing/2014/main" xmlns="" id="{36094392-5165-415B-A81F-1E5647B035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xmlns="" id="{A243BE1F-640F-431E-89DF-7270F65CD84B}"/>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340680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297EE32-85B7-474B-A713-6C441729B583}"/>
              </a:ext>
            </a:extLst>
          </p:cNvPr>
          <p:cNvSpPr>
            <a:spLocks noGrp="1"/>
          </p:cNvSpPr>
          <p:nvPr>
            <p:ph type="title"/>
          </p:nvPr>
        </p:nvSpPr>
        <p:spPr>
          <a:xfrm>
            <a:off x="685800" y="685800"/>
            <a:ext cx="7772400" cy="547816"/>
          </a:xfrm>
        </p:spPr>
        <p:txBody>
          <a:bodyPr/>
          <a:lstStyle/>
          <a:p>
            <a:r>
              <a:rPr lang="en-US" altLang="zh-CN" dirty="0"/>
              <a:t>My Question</a:t>
            </a:r>
            <a:endParaRPr lang="zh-CN" altLang="en-US" dirty="0"/>
          </a:p>
        </p:txBody>
      </p:sp>
      <p:sp>
        <p:nvSpPr>
          <p:cNvPr id="4" name="灯片编号占位符 3">
            <a:extLst>
              <a:ext uri="{FF2B5EF4-FFF2-40B4-BE49-F238E27FC236}">
                <a16:creationId xmlns:a16="http://schemas.microsoft.com/office/drawing/2014/main" xmlns="" id="{030C8D9C-4EE6-42DB-9898-A72873E4A18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xmlns="" id="{8AABFA40-CC61-45CC-A092-3ACEB9DCA093}"/>
              </a:ext>
            </a:extLst>
          </p:cNvPr>
          <p:cNvSpPr>
            <a:spLocks noGrp="1"/>
          </p:cNvSpPr>
          <p:nvPr>
            <p:ph type="ftr" sz="quarter" idx="11"/>
          </p:nvPr>
        </p:nvSpPr>
        <p:spPr/>
        <p:txBody>
          <a:bodyPr/>
          <a:lstStyle/>
          <a:p>
            <a:pPr>
              <a:defRPr/>
            </a:pPr>
            <a:r>
              <a:rPr lang="en-GB"/>
              <a:t>Guogang Huang (Huawei)</a:t>
            </a:r>
            <a:endParaRPr lang="en-GB" dirty="0"/>
          </a:p>
        </p:txBody>
      </p:sp>
      <p:pic>
        <p:nvPicPr>
          <p:cNvPr id="3" name="图片 2">
            <a:extLst>
              <a:ext uri="{FF2B5EF4-FFF2-40B4-BE49-F238E27FC236}">
                <a16:creationId xmlns:a16="http://schemas.microsoft.com/office/drawing/2014/main" xmlns="" id="{BC1A735D-4A9F-48E2-9BA1-DA020145CF03}"/>
              </a:ext>
            </a:extLst>
          </p:cNvPr>
          <p:cNvPicPr>
            <a:picLocks noChangeAspect="1"/>
          </p:cNvPicPr>
          <p:nvPr/>
        </p:nvPicPr>
        <p:blipFill>
          <a:blip r:embed="rId2"/>
          <a:stretch>
            <a:fillRect/>
          </a:stretch>
        </p:blipFill>
        <p:spPr>
          <a:xfrm>
            <a:off x="4687889" y="2258267"/>
            <a:ext cx="2325124" cy="1480450"/>
          </a:xfrm>
          <a:prstGeom prst="rect">
            <a:avLst/>
          </a:prstGeom>
        </p:spPr>
      </p:pic>
      <p:pic>
        <p:nvPicPr>
          <p:cNvPr id="9" name="图片 8">
            <a:extLst>
              <a:ext uri="{FF2B5EF4-FFF2-40B4-BE49-F238E27FC236}">
                <a16:creationId xmlns:a16="http://schemas.microsoft.com/office/drawing/2014/main" xmlns="" id="{02E41516-BAE7-4D8E-8894-59C85D3ACEA8}"/>
              </a:ext>
            </a:extLst>
          </p:cNvPr>
          <p:cNvPicPr>
            <a:picLocks noChangeAspect="1"/>
          </p:cNvPicPr>
          <p:nvPr/>
        </p:nvPicPr>
        <p:blipFill>
          <a:blip r:embed="rId3"/>
          <a:stretch>
            <a:fillRect/>
          </a:stretch>
        </p:blipFill>
        <p:spPr>
          <a:xfrm>
            <a:off x="7283391" y="2816179"/>
            <a:ext cx="962728" cy="962728"/>
          </a:xfrm>
          <a:prstGeom prst="rect">
            <a:avLst/>
          </a:prstGeom>
        </p:spPr>
      </p:pic>
      <p:sp>
        <p:nvSpPr>
          <p:cNvPr id="10" name="内容占位符 2">
            <a:extLst>
              <a:ext uri="{FF2B5EF4-FFF2-40B4-BE49-F238E27FC236}">
                <a16:creationId xmlns:a16="http://schemas.microsoft.com/office/drawing/2014/main" xmlns="" id="{62997895-AF35-4DD5-AABD-7FB4C31B482E}"/>
              </a:ext>
            </a:extLst>
          </p:cNvPr>
          <p:cNvSpPr>
            <a:spLocks noGrp="1"/>
          </p:cNvSpPr>
          <p:nvPr>
            <p:ph idx="1"/>
          </p:nvPr>
        </p:nvSpPr>
        <p:spPr>
          <a:xfrm>
            <a:off x="671002" y="1551306"/>
            <a:ext cx="7920880" cy="1157613"/>
          </a:xfrm>
        </p:spPr>
        <p:txBody>
          <a:bodyPr/>
          <a:lstStyle/>
          <a:p>
            <a:pPr algn="just"/>
            <a:r>
              <a:rPr lang="en-US" altLang="zh-CN" sz="1800" dirty="0"/>
              <a:t>If the PTK can be shared and bounded with a common MAC address, why not directly use the PMK for the individually address MPDU encryption?</a:t>
            </a:r>
          </a:p>
          <a:p>
            <a:pPr lvl="1" algn="just"/>
            <a:r>
              <a:rPr lang="en-US" altLang="zh-CN" sz="1400" dirty="0"/>
              <a:t>In other words, there is no need for the third level key.</a:t>
            </a:r>
          </a:p>
        </p:txBody>
      </p:sp>
      <p:sp>
        <p:nvSpPr>
          <p:cNvPr id="13" name="文本框 12">
            <a:extLst>
              <a:ext uri="{FF2B5EF4-FFF2-40B4-BE49-F238E27FC236}">
                <a16:creationId xmlns:a16="http://schemas.microsoft.com/office/drawing/2014/main" xmlns="" id="{6E92C4AC-A81A-4153-91B5-6069155C9994}"/>
              </a:ext>
            </a:extLst>
          </p:cNvPr>
          <p:cNvSpPr txBox="1"/>
          <p:nvPr/>
        </p:nvSpPr>
        <p:spPr>
          <a:xfrm>
            <a:off x="4697762" y="3640408"/>
            <a:ext cx="2325124" cy="276999"/>
          </a:xfrm>
          <a:prstGeom prst="rect">
            <a:avLst/>
          </a:prstGeom>
          <a:noFill/>
        </p:spPr>
        <p:txBody>
          <a:bodyPr wrap="none" rtlCol="0">
            <a:spAutoFit/>
          </a:bodyPr>
          <a:lstStyle/>
          <a:p>
            <a:r>
              <a:rPr lang="en-US" altLang="zh-CN" dirty="0"/>
              <a:t>Figure. Three-level Key Hierarchy</a:t>
            </a:r>
            <a:endParaRPr lang="zh-CN" altLang="en-US" dirty="0"/>
          </a:p>
        </p:txBody>
      </p:sp>
      <p:pic>
        <p:nvPicPr>
          <p:cNvPr id="14" name="图片 13">
            <a:extLst>
              <a:ext uri="{FF2B5EF4-FFF2-40B4-BE49-F238E27FC236}">
                <a16:creationId xmlns:a16="http://schemas.microsoft.com/office/drawing/2014/main" xmlns="" id="{E7E47FC4-6636-43D8-998E-80279398E332}"/>
              </a:ext>
            </a:extLst>
          </p:cNvPr>
          <p:cNvPicPr>
            <a:picLocks noChangeAspect="1"/>
          </p:cNvPicPr>
          <p:nvPr/>
        </p:nvPicPr>
        <p:blipFill>
          <a:blip r:embed="rId4"/>
          <a:stretch>
            <a:fillRect/>
          </a:stretch>
        </p:blipFill>
        <p:spPr>
          <a:xfrm>
            <a:off x="887400" y="2908428"/>
            <a:ext cx="3164546" cy="3212231"/>
          </a:xfrm>
          <a:prstGeom prst="rect">
            <a:avLst/>
          </a:prstGeom>
        </p:spPr>
      </p:pic>
      <p:sp>
        <p:nvSpPr>
          <p:cNvPr id="15" name="文本框 14">
            <a:extLst>
              <a:ext uri="{FF2B5EF4-FFF2-40B4-BE49-F238E27FC236}">
                <a16:creationId xmlns:a16="http://schemas.microsoft.com/office/drawing/2014/main" xmlns="" id="{53404847-E42B-4C73-A30F-FB92E1A8F6C4}"/>
              </a:ext>
            </a:extLst>
          </p:cNvPr>
          <p:cNvSpPr txBox="1"/>
          <p:nvPr/>
        </p:nvSpPr>
        <p:spPr>
          <a:xfrm>
            <a:off x="1678261" y="6147916"/>
            <a:ext cx="1916615" cy="276999"/>
          </a:xfrm>
          <a:prstGeom prst="rect">
            <a:avLst/>
          </a:prstGeom>
          <a:noFill/>
        </p:spPr>
        <p:txBody>
          <a:bodyPr wrap="none" rtlCol="0">
            <a:spAutoFit/>
          </a:bodyPr>
          <a:lstStyle/>
          <a:p>
            <a:r>
              <a:rPr lang="en-US" altLang="zh-CN" dirty="0"/>
              <a:t>Figure. 802.11X association</a:t>
            </a:r>
            <a:endParaRPr lang="zh-CN" altLang="en-US" dirty="0"/>
          </a:p>
        </p:txBody>
      </p:sp>
      <p:sp>
        <p:nvSpPr>
          <p:cNvPr id="16" name="文本框 15">
            <a:extLst>
              <a:ext uri="{FF2B5EF4-FFF2-40B4-BE49-F238E27FC236}">
                <a16:creationId xmlns:a16="http://schemas.microsoft.com/office/drawing/2014/main" xmlns="" id="{65ACCE3D-7BC1-416A-B672-5714C8AF8821}"/>
              </a:ext>
            </a:extLst>
          </p:cNvPr>
          <p:cNvSpPr txBox="1"/>
          <p:nvPr/>
        </p:nvSpPr>
        <p:spPr>
          <a:xfrm>
            <a:off x="4273320" y="4013200"/>
            <a:ext cx="4115104" cy="2246769"/>
          </a:xfrm>
          <a:prstGeom prst="rect">
            <a:avLst/>
          </a:prstGeom>
          <a:noFill/>
        </p:spPr>
        <p:txBody>
          <a:bodyPr wrap="square" rtlCol="0">
            <a:spAutoFit/>
          </a:bodyPr>
          <a:lstStyle/>
          <a:p>
            <a:pPr algn="just"/>
            <a:r>
              <a:rPr lang="en-US" altLang="zh-CN" sz="1400" dirty="0"/>
              <a:t>The MSK (Master Session Key) is generated between the user device and RADIUS server. The AP does not know the MSK because the AP is not an end point of the EAP authentication protocol. The server delivers the generated MSK to the AP using a RADIUS packet. At this time, the MSK is encrypted using the shared secret between the AP and the server. Then the user device and the AP generate a PMK using the MSK. </a:t>
            </a:r>
          </a:p>
          <a:p>
            <a:pPr algn="just"/>
            <a:r>
              <a:rPr lang="en-US" altLang="zh-CN" sz="1400" b="1" dirty="0">
                <a:solidFill>
                  <a:srgbClr val="00B0F0"/>
                </a:solidFill>
              </a:rPr>
              <a:t>Comment: the above procedure is very similar to the PTK sharing. </a:t>
            </a:r>
          </a:p>
        </p:txBody>
      </p:sp>
    </p:spTree>
    <p:extLst>
      <p:ext uri="{BB962C8B-B14F-4D97-AF65-F5344CB8AC3E}">
        <p14:creationId xmlns:p14="http://schemas.microsoft.com/office/powerpoint/2010/main" val="3956744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E93455B-5373-49F3-85BE-8CE0D0ABE08E}"/>
              </a:ext>
            </a:extLst>
          </p:cNvPr>
          <p:cNvSpPr>
            <a:spLocks noGrp="1"/>
          </p:cNvSpPr>
          <p:nvPr>
            <p:ph type="title"/>
          </p:nvPr>
        </p:nvSpPr>
        <p:spPr/>
        <p:txBody>
          <a:bodyPr/>
          <a:lstStyle/>
          <a:p>
            <a:r>
              <a:rPr lang="en-US" altLang="zh-CN" dirty="0"/>
              <a:t>Bad Backward Compatibility of Distributed SMD (Cont.)</a:t>
            </a:r>
            <a:endParaRPr lang="zh-CN" altLang="en-US" dirty="0"/>
          </a:p>
        </p:txBody>
      </p:sp>
      <p:sp>
        <p:nvSpPr>
          <p:cNvPr id="3" name="内容占位符 2">
            <a:extLst>
              <a:ext uri="{FF2B5EF4-FFF2-40B4-BE49-F238E27FC236}">
                <a16:creationId xmlns:a16="http://schemas.microsoft.com/office/drawing/2014/main" xmlns="" id="{41B2ADFF-1014-4A3F-AB05-0AF78AE12567}"/>
              </a:ext>
            </a:extLst>
          </p:cNvPr>
          <p:cNvSpPr>
            <a:spLocks noGrp="1"/>
          </p:cNvSpPr>
          <p:nvPr>
            <p:ph idx="1"/>
          </p:nvPr>
        </p:nvSpPr>
        <p:spPr/>
        <p:txBody>
          <a:bodyPr/>
          <a:lstStyle/>
          <a:p>
            <a:pPr algn="just"/>
            <a:r>
              <a:rPr lang="en-US" altLang="zh-CN" sz="2000" dirty="0"/>
              <a:t>There are other cases which requires rekey? For example, </a:t>
            </a:r>
          </a:p>
          <a:p>
            <a:pPr lvl="1" algn="just"/>
            <a:r>
              <a:rPr lang="en-US" altLang="zh-CN" sz="1800" dirty="0"/>
              <a:t>Assuming the current AP MLD doesn’t support the WUR operation, the target AP MLD supports the WUR operation. Then the non-AP MLD shall rederive a new PTK when roaming to the target AP MLD . </a:t>
            </a:r>
          </a:p>
        </p:txBody>
      </p:sp>
      <p:sp>
        <p:nvSpPr>
          <p:cNvPr id="4" name="灯片编号占位符 3">
            <a:extLst>
              <a:ext uri="{FF2B5EF4-FFF2-40B4-BE49-F238E27FC236}">
                <a16:creationId xmlns:a16="http://schemas.microsoft.com/office/drawing/2014/main" xmlns="" id="{B65E0D61-8E7A-4CB4-8AA4-79F8288E120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5" name="页脚占位符 4">
            <a:extLst>
              <a:ext uri="{FF2B5EF4-FFF2-40B4-BE49-F238E27FC236}">
                <a16:creationId xmlns:a16="http://schemas.microsoft.com/office/drawing/2014/main" xmlns="" id="{61F89816-84D8-4D77-B8C8-16A4203A2B8A}"/>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a:extLst>
              <a:ext uri="{FF2B5EF4-FFF2-40B4-BE49-F238E27FC236}">
                <a16:creationId xmlns:a16="http://schemas.microsoft.com/office/drawing/2014/main" xmlns="" id="{2B20F290-F17E-43A3-8B25-FEF926F1F0BB}"/>
              </a:ext>
            </a:extLst>
          </p:cNvPr>
          <p:cNvPicPr>
            <a:picLocks noChangeAspect="1"/>
          </p:cNvPicPr>
          <p:nvPr/>
        </p:nvPicPr>
        <p:blipFill>
          <a:blip r:embed="rId2"/>
          <a:stretch>
            <a:fillRect/>
          </a:stretch>
        </p:blipFill>
        <p:spPr>
          <a:xfrm>
            <a:off x="1259632" y="3933056"/>
            <a:ext cx="7056784" cy="670429"/>
          </a:xfrm>
          <a:prstGeom prst="rect">
            <a:avLst/>
          </a:prstGeom>
        </p:spPr>
      </p:pic>
      <p:pic>
        <p:nvPicPr>
          <p:cNvPr id="7" name="图片 6">
            <a:extLst>
              <a:ext uri="{FF2B5EF4-FFF2-40B4-BE49-F238E27FC236}">
                <a16:creationId xmlns:a16="http://schemas.microsoft.com/office/drawing/2014/main" xmlns="" id="{B883B490-7D48-4EED-A2F8-7BD209CB5F5C}"/>
              </a:ext>
            </a:extLst>
          </p:cNvPr>
          <p:cNvPicPr>
            <a:picLocks noChangeAspect="1"/>
          </p:cNvPicPr>
          <p:nvPr/>
        </p:nvPicPr>
        <p:blipFill>
          <a:blip r:embed="rId3"/>
          <a:stretch>
            <a:fillRect/>
          </a:stretch>
        </p:blipFill>
        <p:spPr>
          <a:xfrm>
            <a:off x="1281338" y="4793904"/>
            <a:ext cx="6732240" cy="792420"/>
          </a:xfrm>
          <a:prstGeom prst="rect">
            <a:avLst/>
          </a:prstGeom>
        </p:spPr>
      </p:pic>
    </p:spTree>
    <p:extLst>
      <p:ext uri="{BB962C8B-B14F-4D97-AF65-F5344CB8AC3E}">
        <p14:creationId xmlns:p14="http://schemas.microsoft.com/office/powerpoint/2010/main" val="18660895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101060</TotalTime>
  <Words>1492</Words>
  <Application>Microsoft Office PowerPoint</Application>
  <PresentationFormat>全屏显示(4:3)</PresentationFormat>
  <Paragraphs>168</Paragraphs>
  <Slides>12</Slides>
  <Notes>1</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16" baseType="lpstr">
      <vt:lpstr>Times New Roman</vt:lpstr>
      <vt:lpstr>802-11-Submission</vt:lpstr>
      <vt:lpstr>Document</vt:lpstr>
      <vt:lpstr>Visio</vt:lpstr>
      <vt:lpstr>Comparison Between Enhanced FT and distributed SMD </vt:lpstr>
      <vt:lpstr>Introduction</vt:lpstr>
      <vt:lpstr>Enhanced FT</vt:lpstr>
      <vt:lpstr>Roaming Through Current AP MLD</vt:lpstr>
      <vt:lpstr>Roaming Through Target AP MLD</vt:lpstr>
      <vt:lpstr>Bad Backward Compatibility of Distributed SMD</vt:lpstr>
      <vt:lpstr>Bad Backward Compatibility of Distributed SMD (Cont.)</vt:lpstr>
      <vt:lpstr>My Question</vt:lpstr>
      <vt:lpstr>Bad Backward Compatibility of Distributed SMD (Cont.)</vt:lpstr>
      <vt:lpstr>Conclusions</vt:lpstr>
      <vt:lpstr>References</vt:lpstr>
      <vt:lpstr>SP</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cp:lastModifiedBy>
  <cp:revision>3162</cp:revision>
  <cp:lastPrinted>1998-02-10T13:28:06Z</cp:lastPrinted>
  <dcterms:created xsi:type="dcterms:W3CDTF">2004-12-02T14:01:45Z</dcterms:created>
  <dcterms:modified xsi:type="dcterms:W3CDTF">2025-01-10T09:33:05Z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(3)mKSz/Gm2a2Ur8TAMDQatBOd/2RTHLvOBbZOQ6vUcDJb1zecKOo2R4Dfa/T0Rfzw6y2napOKN
zYhGvgydnXcPBF8OYJLDdGHi3ju7/jdObPXiiMx7y6rLQiSMLpRwgffYfeW6SWQGGm3GpYM5
JZo2+p/l4GbfwlRmnCIYbKwoXef9IjIV/GObblUqKT9aSlRd7OkQAdSHccBasIZh+SLxiemv
TAqIL1OmhbkOJ/Yns9</vt:lpwstr>
  </property>
  <property fmtid="{D5CDD505-2E9C-101B-9397-08002B2CF9AE}" pid="10" name="_2015_ms_pID_7253431">
    <vt:lpwstr>WYPRKSmHab0iuUs7AYYI2gx+NFISQ5SIir773GXFByfhQ/nUd2U1tY
R3rW+SbSAEb3ruTI/yxaRyD+u3XH4W8lgoxN0VVTOwaWAAzMdtHW9EiBjXWkzFkV4vxufuPV
9Yzgj8g4jMpgCekFU8G3NVoV9wKRi24fQAJUqyIBzG4q7hqG1G14QqhWCByHbaUjBcQHwOBK
wNklLGg9k7hMGvdv0SMBiriFq6NyBfTuXzHY</vt:lpwstr>
  </property>
  <property fmtid="{D5CDD505-2E9C-101B-9397-08002B2CF9AE}" pid="11" name="_2015_ms_pID_7253432">
    <vt:lpwstr>QA==</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1735605782</vt:lpwstr>
  </property>
</Properties>
</file>