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375" r:id="rId3"/>
    <p:sldId id="389" r:id="rId4"/>
    <p:sldId id="391" r:id="rId5"/>
    <p:sldId id="393" r:id="rId6"/>
    <p:sldId id="392" r:id="rId7"/>
    <p:sldId id="382" r:id="rId8"/>
    <p:sldId id="371" r:id="rId9"/>
    <p:sldId id="388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27" autoAdjust="0"/>
    <p:restoredTop sz="94595" autoAdjust="0"/>
  </p:normalViewPr>
  <p:slideViewPr>
    <p:cSldViewPr>
      <p:cViewPr varScale="1">
        <p:scale>
          <a:sx n="62" d="100"/>
          <a:sy n="62" d="100"/>
        </p:scale>
        <p:origin x="1128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2016224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/>
              <a:t>Guogang</a:t>
            </a:r>
            <a:r>
              <a:rPr lang="en-US" altLang="zh-CN" dirty="0"/>
              <a:t> Huang (Huawei)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6300E1E-FA07-41D3-BAAF-6E8157D8E0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Nov.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99979FC-1938-4260-B7A3-E84F978AEA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Nov.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76256" y="6475413"/>
            <a:ext cx="187220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92E3F7-6ECE-49C8-A0C9-D447BF1534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Nov.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Nov. 2024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802.11-24/1746r0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6660232" y="6475413"/>
            <a:ext cx="187416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6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Comparison Between Enhanced FT and distributed SMD 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2024-11-01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Nov. 2024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B294AE0F-10DC-4842-AE3F-87C93B3D1A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023454"/>
              </p:ext>
            </p:extLst>
          </p:nvPr>
        </p:nvGraphicFramePr>
        <p:xfrm>
          <a:off x="1022349" y="2800656"/>
          <a:ext cx="7099300" cy="386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0" name="Document" r:id="rId4" imgW="8243994" imgH="4487224" progId="Word.Document.8">
                  <p:embed/>
                </p:oleObj>
              </mc:Choice>
              <mc:Fallback>
                <p:oleObj name="Document" r:id="rId4" imgW="8243994" imgH="4487224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C3BA3063-1181-389F-D3EE-75934725F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49" y="2800656"/>
                        <a:ext cx="7099300" cy="3863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E21C13-027A-4760-BAED-B9CBFB7A6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87B06B-6303-41E1-B46B-820DDB523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92190"/>
          </a:xfrm>
        </p:spPr>
        <p:txBody>
          <a:bodyPr/>
          <a:lstStyle/>
          <a:p>
            <a:pPr algn="just"/>
            <a:r>
              <a:rPr lang="en-US" altLang="zh-CN" sz="2000" dirty="0"/>
              <a:t>Roaming is one important MAC topic in 11bn. But now there is a fundamental divergence on the roaming architecture and security.</a:t>
            </a:r>
          </a:p>
          <a:p>
            <a:pPr lvl="1" algn="just"/>
            <a:r>
              <a:rPr lang="en-US" altLang="zh-CN" sz="1600" b="1" dirty="0"/>
              <a:t>Enhanced fast BSS transition (FT), </a:t>
            </a:r>
            <a:r>
              <a:rPr lang="en-US" altLang="zh-CN" sz="1600" dirty="0"/>
              <a:t>in which different PTKSAs are used when roaming from the current AP MLD to target AP MLD. [1-3]</a:t>
            </a:r>
          </a:p>
          <a:p>
            <a:pPr lvl="2" algn="just"/>
            <a:r>
              <a:rPr lang="en-US" altLang="zh-CN" sz="1400" dirty="0"/>
              <a:t>Assuming both current AP MLD and target AP MLD belongs to the same mobility domain (MD) which is identified by a </a:t>
            </a:r>
            <a:r>
              <a:rPr lang="en-US" altLang="zh-CN" sz="1400" dirty="0">
                <a:solidFill>
                  <a:srgbClr val="00B0F0"/>
                </a:solidFill>
              </a:rPr>
              <a:t>MD ID</a:t>
            </a:r>
            <a:r>
              <a:rPr lang="en-US" altLang="zh-CN" sz="1400" dirty="0"/>
              <a:t> (2 octets).</a:t>
            </a:r>
          </a:p>
          <a:p>
            <a:pPr lvl="2" algn="just"/>
            <a:r>
              <a:rPr lang="en-US" altLang="zh-CN" sz="1400" dirty="0"/>
              <a:t>The PTKSA is bound with each AP MLD itself MAC address and non-AP MLD MAC address.</a:t>
            </a:r>
          </a:p>
          <a:p>
            <a:pPr lvl="1" algn="just"/>
            <a:r>
              <a:rPr lang="en-US" altLang="zh-CN" sz="1600" b="1" dirty="0"/>
              <a:t>Distributed SMD with PTK sharing</a:t>
            </a:r>
            <a:r>
              <a:rPr lang="en-US" altLang="zh-CN" sz="1600" dirty="0"/>
              <a:t>, in which the same PTKSA is used and transferred when roaming from the current AP MLD to target AP MLD. [4-5]</a:t>
            </a:r>
          </a:p>
          <a:p>
            <a:pPr lvl="2" algn="just"/>
            <a:r>
              <a:rPr lang="en-US" altLang="zh-CN" sz="1400" dirty="0"/>
              <a:t>Assuming both current AP MLD and target AP MLD belongs to the same distributed SMD which is identified by a </a:t>
            </a:r>
            <a:r>
              <a:rPr lang="en-US" altLang="zh-CN" sz="1400" dirty="0">
                <a:solidFill>
                  <a:srgbClr val="00B0F0"/>
                </a:solidFill>
              </a:rPr>
              <a:t>common MAC address.</a:t>
            </a:r>
          </a:p>
          <a:p>
            <a:pPr lvl="2" algn="just"/>
            <a:r>
              <a:rPr lang="en-US" altLang="zh-CN" sz="1400" dirty="0"/>
              <a:t>The PTKSA is bound with this common MAC address and non-AP MLD MAC address.</a:t>
            </a:r>
          </a:p>
          <a:p>
            <a:pPr algn="just"/>
            <a:r>
              <a:rPr lang="en-US" altLang="zh-CN" sz="2000" dirty="0"/>
              <a:t>In this contribution, we will provide some detailed comparisons between enhanced FT and distributed SMD with PTK sharing. </a:t>
            </a:r>
          </a:p>
          <a:p>
            <a:pPr lvl="2" algn="just"/>
            <a:endParaRPr lang="en-US" altLang="zh-CN" sz="1400" dirty="0"/>
          </a:p>
          <a:p>
            <a:pPr lvl="2" algn="just"/>
            <a:endParaRPr lang="en-US" altLang="zh-CN" sz="1400" dirty="0"/>
          </a:p>
          <a:p>
            <a:pPr lvl="1"/>
            <a:endParaRPr lang="en-US" altLang="ko-KR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9A6879E-1F94-4012-853E-A35BCC9DC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31FF89-A526-453D-9D9C-3E2F9972C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8F98393-AA96-4EED-A24E-1E6855E8245C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Nov. 2024</a:t>
            </a:r>
          </a:p>
        </p:txBody>
      </p:sp>
    </p:spTree>
    <p:extLst>
      <p:ext uri="{BB962C8B-B14F-4D97-AF65-F5344CB8AC3E}">
        <p14:creationId xmlns:p14="http://schemas.microsoft.com/office/powerpoint/2010/main" val="3545141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22E7B3-CC14-494F-93E2-A20DD4CD5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Enhanced FT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C50C2F-E8CA-44D3-9D23-2BC99F602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28800"/>
            <a:ext cx="8424935" cy="4752528"/>
          </a:xfrm>
        </p:spPr>
        <p:txBody>
          <a:bodyPr/>
          <a:lstStyle/>
          <a:p>
            <a:pPr algn="just"/>
            <a:r>
              <a:rPr lang="en-US" altLang="zh-CN" sz="2000" dirty="0"/>
              <a:t>In previous contributions [1-3], some candidate improvements are proposed to improve the performance of the current FT protocol, e.g. </a:t>
            </a:r>
          </a:p>
          <a:p>
            <a:pPr lvl="1" algn="just"/>
            <a:r>
              <a:rPr lang="en-US" altLang="zh-CN" sz="1800" dirty="0"/>
              <a:t>Improvement 1. Enable the context transfer and data forwarding to avoid the packet loss resulting from flushing the Tx/Rx buffer</a:t>
            </a:r>
          </a:p>
          <a:p>
            <a:pPr lvl="2" algn="just"/>
            <a:r>
              <a:rPr lang="en-US" altLang="zh-CN" sz="1600" dirty="0"/>
              <a:t>Reduce layer-2 packet loss</a:t>
            </a:r>
          </a:p>
          <a:p>
            <a:pPr lvl="1" algn="just"/>
            <a:r>
              <a:rPr lang="en-US" altLang="zh-CN" sz="1800" dirty="0"/>
              <a:t>Improvement 2. Enable the over-the-DS probing nearby APs</a:t>
            </a:r>
          </a:p>
          <a:p>
            <a:pPr lvl="2" algn="just"/>
            <a:r>
              <a:rPr lang="en-US" altLang="zh-CN" sz="1600" dirty="0"/>
              <a:t>which can avoid the transmission rate drop due to the off-channel scanning, especially for the EMLSR non-AP MLD. </a:t>
            </a:r>
          </a:p>
          <a:p>
            <a:pPr lvl="2" algn="just"/>
            <a:r>
              <a:rPr lang="en-US" altLang="zh-CN" sz="1600" dirty="0"/>
              <a:t>Simultaneously, define NDPR+NDPA+NDP  to realize the RSSI measurement and time synchronization. [6]</a:t>
            </a:r>
          </a:p>
          <a:p>
            <a:pPr lvl="1" algn="just"/>
            <a:r>
              <a:rPr lang="en-US" altLang="zh-CN" sz="1800" dirty="0"/>
              <a:t>Improvement 3. Enable the over-the-DS reassociation without DS mapping change (e.g. defining FT Multi-link Setup Request/Response frame exchange) and use another Request/Response frame exchange (e.g. Roaming Request/Response) to trigger the DS mapping change and the context transfer.</a:t>
            </a:r>
          </a:p>
          <a:p>
            <a:pPr lvl="2" algn="just"/>
            <a:r>
              <a:rPr lang="en-US" altLang="zh-CN" sz="1600" dirty="0"/>
              <a:t>Multi-link setup</a:t>
            </a:r>
          </a:p>
          <a:p>
            <a:pPr lvl="2" algn="just"/>
            <a:r>
              <a:rPr lang="en-US" altLang="zh-CN" sz="1600" dirty="0">
                <a:solidFill>
                  <a:srgbClr val="00B0F0"/>
                </a:solidFill>
              </a:rPr>
              <a:t>PTK rederivation</a:t>
            </a:r>
          </a:p>
          <a:p>
            <a:pPr lvl="2" algn="just"/>
            <a:endParaRPr lang="en-US" altLang="zh-CN" dirty="0"/>
          </a:p>
          <a:p>
            <a:pPr lvl="1" algn="just"/>
            <a:endParaRPr lang="en-US" altLang="zh-CN" dirty="0"/>
          </a:p>
          <a:p>
            <a:pPr lvl="2" algn="just"/>
            <a:endParaRPr lang="en-US" altLang="zh-CN" dirty="0"/>
          </a:p>
          <a:p>
            <a:pPr lvl="1" algn="just"/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C7D35DE-655C-4718-87C0-CBAA1910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A799EA-80CA-4771-905C-47B912485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DE328C8-DD16-4B99-8C79-B91AAF633606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Nov. 2024</a:t>
            </a:r>
          </a:p>
        </p:txBody>
      </p:sp>
    </p:spTree>
    <p:extLst>
      <p:ext uri="{BB962C8B-B14F-4D97-AF65-F5344CB8AC3E}">
        <p14:creationId xmlns:p14="http://schemas.microsoft.com/office/powerpoint/2010/main" val="1715005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20277E-811E-4ECC-91EE-F4357774D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Roaming Through Current AP MLD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74954F1-0926-43BB-BE71-A0D24908A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76DBE3-229D-4EE3-81E5-20358744D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D49D9E40-2E50-4F99-947C-861AFAD2E41E}"/>
              </a:ext>
            </a:extLst>
          </p:cNvPr>
          <p:cNvSpPr/>
          <p:nvPr/>
        </p:nvSpPr>
        <p:spPr bwMode="auto">
          <a:xfrm>
            <a:off x="1156106" y="2349098"/>
            <a:ext cx="2116727" cy="35915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D3461C5E-C5FF-4178-BE49-EDABA204D228}"/>
              </a:ext>
            </a:extLst>
          </p:cNvPr>
          <p:cNvCxnSpPr>
            <a:cxnSpLocks/>
          </p:cNvCxnSpPr>
          <p:nvPr/>
        </p:nvCxnSpPr>
        <p:spPr bwMode="auto">
          <a:xfrm>
            <a:off x="691160" y="2710527"/>
            <a:ext cx="10584" cy="2871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B19C040D-F5CC-4819-ACDC-41E5EA6FE797}"/>
              </a:ext>
            </a:extLst>
          </p:cNvPr>
          <p:cNvCxnSpPr>
            <a:cxnSpLocks/>
          </p:cNvCxnSpPr>
          <p:nvPr/>
        </p:nvCxnSpPr>
        <p:spPr bwMode="auto">
          <a:xfrm>
            <a:off x="1699273" y="2710527"/>
            <a:ext cx="32907" cy="2871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14EDCC23-ED20-4266-B4A5-9D9E4D99EAD0}"/>
              </a:ext>
            </a:extLst>
          </p:cNvPr>
          <p:cNvCxnSpPr>
            <a:cxnSpLocks/>
          </p:cNvCxnSpPr>
          <p:nvPr/>
        </p:nvCxnSpPr>
        <p:spPr bwMode="auto">
          <a:xfrm>
            <a:off x="2707384" y="2710527"/>
            <a:ext cx="7749" cy="2871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171B2FC9-D232-4975-82A2-D6D974B28BE0}"/>
              </a:ext>
            </a:extLst>
          </p:cNvPr>
          <p:cNvSpPr txBox="1"/>
          <p:nvPr/>
        </p:nvSpPr>
        <p:spPr>
          <a:xfrm>
            <a:off x="-55675" y="2432735"/>
            <a:ext cx="12256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Non-AP MLD</a:t>
            </a:r>
            <a:endParaRPr lang="zh-CN" altLang="en-US" sz="1000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3B7A4334-30B3-4BA2-8369-DBA21DE49F2F}"/>
              </a:ext>
            </a:extLst>
          </p:cNvPr>
          <p:cNvSpPr txBox="1"/>
          <p:nvPr/>
        </p:nvSpPr>
        <p:spPr>
          <a:xfrm>
            <a:off x="1115272" y="2419152"/>
            <a:ext cx="11072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Current AP MLD</a:t>
            </a:r>
            <a:endParaRPr lang="zh-CN" altLang="en-US" sz="1000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21F9C05F-9E78-47E4-9118-56C2272C8F74}"/>
              </a:ext>
            </a:extLst>
          </p:cNvPr>
          <p:cNvSpPr txBox="1"/>
          <p:nvPr/>
        </p:nvSpPr>
        <p:spPr>
          <a:xfrm>
            <a:off x="2166737" y="2414095"/>
            <a:ext cx="11072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Target AP MLD</a:t>
            </a:r>
            <a:endParaRPr lang="zh-CN" altLang="en-US" sz="1000" dirty="0"/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ADEC9444-7C31-4083-9E58-1096A79E4F31}"/>
              </a:ext>
            </a:extLst>
          </p:cNvPr>
          <p:cNvCxnSpPr/>
          <p:nvPr/>
        </p:nvCxnSpPr>
        <p:spPr bwMode="auto">
          <a:xfrm>
            <a:off x="701423" y="3203183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DD23C244-BC3A-4B01-B270-056C9F97E8FF}"/>
              </a:ext>
            </a:extLst>
          </p:cNvPr>
          <p:cNvSpPr txBox="1"/>
          <p:nvPr/>
        </p:nvSpPr>
        <p:spPr>
          <a:xfrm>
            <a:off x="821315" y="3022043"/>
            <a:ext cx="9252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FT Probe Request</a:t>
            </a:r>
            <a:endParaRPr lang="zh-CN" altLang="en-US" sz="800" dirty="0"/>
          </a:p>
        </p:txBody>
      </p: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3EB7C537-E894-4F27-B6A4-0AD7514342DA}"/>
              </a:ext>
            </a:extLst>
          </p:cNvPr>
          <p:cNvCxnSpPr/>
          <p:nvPr/>
        </p:nvCxnSpPr>
        <p:spPr bwMode="auto">
          <a:xfrm>
            <a:off x="1709535" y="3203183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A389064E-B2DE-4EFC-99ED-5DB76472B609}"/>
              </a:ext>
            </a:extLst>
          </p:cNvPr>
          <p:cNvCxnSpPr/>
          <p:nvPr/>
        </p:nvCxnSpPr>
        <p:spPr bwMode="auto">
          <a:xfrm flipH="1">
            <a:off x="701423" y="3324956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0554D675-9DED-4FF4-AF0C-949C902EFA8C}"/>
              </a:ext>
            </a:extLst>
          </p:cNvPr>
          <p:cNvCxnSpPr/>
          <p:nvPr/>
        </p:nvCxnSpPr>
        <p:spPr bwMode="auto">
          <a:xfrm flipH="1">
            <a:off x="1709535" y="3330016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D0C1BD3B-8114-4622-8D1D-D317898CA1E7}"/>
              </a:ext>
            </a:extLst>
          </p:cNvPr>
          <p:cNvSpPr txBox="1"/>
          <p:nvPr/>
        </p:nvSpPr>
        <p:spPr>
          <a:xfrm>
            <a:off x="812212" y="3166059"/>
            <a:ext cx="9877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FT Probe Response</a:t>
            </a:r>
            <a:endParaRPr lang="zh-CN" altLang="en-US" sz="800" dirty="0"/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88DFF538-77E6-4A08-906A-FE09DBEF5E15}"/>
              </a:ext>
            </a:extLst>
          </p:cNvPr>
          <p:cNvCxnSpPr/>
          <p:nvPr/>
        </p:nvCxnSpPr>
        <p:spPr bwMode="auto">
          <a:xfrm>
            <a:off x="698364" y="4862907"/>
            <a:ext cx="20082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文本框 20">
            <a:extLst>
              <a:ext uri="{FF2B5EF4-FFF2-40B4-BE49-F238E27FC236}">
                <a16:creationId xmlns:a16="http://schemas.microsoft.com/office/drawing/2014/main" id="{5337710D-CBD8-4B87-8614-21E6ECF94393}"/>
              </a:ext>
            </a:extLst>
          </p:cNvPr>
          <p:cNvSpPr txBox="1"/>
          <p:nvPr/>
        </p:nvSpPr>
        <p:spPr>
          <a:xfrm>
            <a:off x="1156106" y="4642358"/>
            <a:ext cx="91723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Roaming Request</a:t>
            </a:r>
            <a:endParaRPr lang="zh-CN" altLang="en-US" sz="800" dirty="0"/>
          </a:p>
        </p:txBody>
      </p: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70E24C34-665F-4EC9-8DFF-3374FDAD7F4B}"/>
              </a:ext>
            </a:extLst>
          </p:cNvPr>
          <p:cNvCxnSpPr/>
          <p:nvPr/>
        </p:nvCxnSpPr>
        <p:spPr bwMode="auto">
          <a:xfrm flipH="1">
            <a:off x="1706476" y="5037771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F476C947-527F-488D-924C-9F75BBECBC97}"/>
              </a:ext>
            </a:extLst>
          </p:cNvPr>
          <p:cNvCxnSpPr/>
          <p:nvPr/>
        </p:nvCxnSpPr>
        <p:spPr bwMode="auto">
          <a:xfrm>
            <a:off x="1706476" y="5181787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24" name="文本框 23">
            <a:extLst>
              <a:ext uri="{FF2B5EF4-FFF2-40B4-BE49-F238E27FC236}">
                <a16:creationId xmlns:a16="http://schemas.microsoft.com/office/drawing/2014/main" id="{69AD43A7-42FC-43FC-97D7-1286925290C4}"/>
              </a:ext>
            </a:extLst>
          </p:cNvPr>
          <p:cNvSpPr txBox="1"/>
          <p:nvPr/>
        </p:nvSpPr>
        <p:spPr>
          <a:xfrm>
            <a:off x="1636476" y="4821747"/>
            <a:ext cx="12362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Context Transfer Request</a:t>
            </a:r>
            <a:endParaRPr lang="zh-CN" altLang="en-US" sz="800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05E2CD13-3042-4C2D-802E-6FCAFF654D34}"/>
              </a:ext>
            </a:extLst>
          </p:cNvPr>
          <p:cNvSpPr txBox="1"/>
          <p:nvPr/>
        </p:nvSpPr>
        <p:spPr>
          <a:xfrm>
            <a:off x="1636476" y="5012483"/>
            <a:ext cx="12987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Context Transfer Response</a:t>
            </a:r>
            <a:endParaRPr lang="zh-CN" altLang="en-US" sz="800" dirty="0"/>
          </a:p>
        </p:txBody>
      </p: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995BEE8F-F3A7-4F05-BC6D-9C48AD71DB13}"/>
              </a:ext>
            </a:extLst>
          </p:cNvPr>
          <p:cNvCxnSpPr/>
          <p:nvPr/>
        </p:nvCxnSpPr>
        <p:spPr bwMode="auto">
          <a:xfrm>
            <a:off x="704965" y="5325803"/>
            <a:ext cx="20082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id="{0BD4E2C9-40C7-420D-9867-4A400DD83CA0}"/>
              </a:ext>
            </a:extLst>
          </p:cNvPr>
          <p:cNvSpPr txBox="1"/>
          <p:nvPr/>
        </p:nvSpPr>
        <p:spPr>
          <a:xfrm>
            <a:off x="1184157" y="5150937"/>
            <a:ext cx="97975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Roaming Response</a:t>
            </a:r>
            <a:endParaRPr lang="zh-CN" altLang="en-US" sz="800" dirty="0"/>
          </a:p>
        </p:txBody>
      </p: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1A0927BA-AE86-4C62-BA13-C7AE694B993C}"/>
              </a:ext>
            </a:extLst>
          </p:cNvPr>
          <p:cNvCxnSpPr/>
          <p:nvPr/>
        </p:nvCxnSpPr>
        <p:spPr bwMode="auto">
          <a:xfrm>
            <a:off x="691023" y="3596562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文本框 28">
            <a:extLst>
              <a:ext uri="{FF2B5EF4-FFF2-40B4-BE49-F238E27FC236}">
                <a16:creationId xmlns:a16="http://schemas.microsoft.com/office/drawing/2014/main" id="{A87C9A83-769A-485F-B59D-ADDC01711CFE}"/>
              </a:ext>
            </a:extLst>
          </p:cNvPr>
          <p:cNvSpPr txBox="1"/>
          <p:nvPr/>
        </p:nvSpPr>
        <p:spPr>
          <a:xfrm>
            <a:off x="849767" y="3422165"/>
            <a:ext cx="13692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FT Multi-link Setup Request</a:t>
            </a:r>
            <a:endParaRPr lang="zh-CN" altLang="en-US" sz="800" dirty="0"/>
          </a:p>
        </p:txBody>
      </p: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B61F2B2A-9B20-4642-8830-A0E9B64C4CC2}"/>
              </a:ext>
            </a:extLst>
          </p:cNvPr>
          <p:cNvCxnSpPr/>
          <p:nvPr/>
        </p:nvCxnSpPr>
        <p:spPr bwMode="auto">
          <a:xfrm>
            <a:off x="1699135" y="3596562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1A8F6507-4DA6-4882-AD68-88F15180C9E0}"/>
              </a:ext>
            </a:extLst>
          </p:cNvPr>
          <p:cNvCxnSpPr/>
          <p:nvPr/>
        </p:nvCxnSpPr>
        <p:spPr bwMode="auto">
          <a:xfrm flipH="1">
            <a:off x="702088" y="3731616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直接箭头连接符 31">
            <a:extLst>
              <a:ext uri="{FF2B5EF4-FFF2-40B4-BE49-F238E27FC236}">
                <a16:creationId xmlns:a16="http://schemas.microsoft.com/office/drawing/2014/main" id="{B20EF9C8-1A49-4B06-8B5A-ACC1F373640E}"/>
              </a:ext>
            </a:extLst>
          </p:cNvPr>
          <p:cNvCxnSpPr/>
          <p:nvPr/>
        </p:nvCxnSpPr>
        <p:spPr bwMode="auto">
          <a:xfrm flipH="1">
            <a:off x="1710200" y="3736676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33" name="文本框 32">
            <a:extLst>
              <a:ext uri="{FF2B5EF4-FFF2-40B4-BE49-F238E27FC236}">
                <a16:creationId xmlns:a16="http://schemas.microsoft.com/office/drawing/2014/main" id="{84A0D504-7E6B-488C-A266-EB54F47AF495}"/>
              </a:ext>
            </a:extLst>
          </p:cNvPr>
          <p:cNvSpPr txBox="1"/>
          <p:nvPr/>
        </p:nvSpPr>
        <p:spPr>
          <a:xfrm>
            <a:off x="844505" y="3573596"/>
            <a:ext cx="14318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FT Multi-link Setup Response</a:t>
            </a:r>
            <a:endParaRPr lang="zh-CN" altLang="en-US" sz="800" dirty="0"/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6027351F-D7AA-4DCF-BDEA-C9072B857CE3}"/>
              </a:ext>
            </a:extLst>
          </p:cNvPr>
          <p:cNvSpPr txBox="1"/>
          <p:nvPr/>
        </p:nvSpPr>
        <p:spPr>
          <a:xfrm>
            <a:off x="2643105" y="4911551"/>
            <a:ext cx="1079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/>
              <a:t>DS-STA-NOTIFY</a:t>
            </a:r>
          </a:p>
          <a:p>
            <a:pPr algn="ctr"/>
            <a:r>
              <a:rPr lang="en-US" altLang="zh-CN" sz="800" dirty="0"/>
              <a:t>.Request</a:t>
            </a:r>
          </a:p>
          <a:p>
            <a:pPr algn="ctr"/>
            <a:r>
              <a:rPr lang="en-US" altLang="zh-CN" sz="800" dirty="0"/>
              <a:t>(MOVE)</a:t>
            </a:r>
            <a:endParaRPr lang="zh-CN" altLang="en-US" sz="800" dirty="0"/>
          </a:p>
        </p:txBody>
      </p:sp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id="{55D5274D-DFCF-4FCF-9444-C5263F6255B7}"/>
              </a:ext>
            </a:extLst>
          </p:cNvPr>
          <p:cNvCxnSpPr>
            <a:cxnSpLocks/>
          </p:cNvCxnSpPr>
          <p:nvPr/>
        </p:nvCxnSpPr>
        <p:spPr bwMode="auto">
          <a:xfrm>
            <a:off x="3499633" y="2702085"/>
            <a:ext cx="7749" cy="2871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6" name="文本框 35">
            <a:extLst>
              <a:ext uri="{FF2B5EF4-FFF2-40B4-BE49-F238E27FC236}">
                <a16:creationId xmlns:a16="http://schemas.microsoft.com/office/drawing/2014/main" id="{66ABE4FF-E774-4D93-9254-475088210285}"/>
              </a:ext>
            </a:extLst>
          </p:cNvPr>
          <p:cNvSpPr txBox="1"/>
          <p:nvPr/>
        </p:nvSpPr>
        <p:spPr>
          <a:xfrm>
            <a:off x="3272834" y="2419744"/>
            <a:ext cx="507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DS</a:t>
            </a:r>
            <a:endParaRPr lang="zh-CN" altLang="en-US" sz="1000" dirty="0"/>
          </a:p>
        </p:txBody>
      </p: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id="{81BE9092-D043-406B-A2FF-6F8A6D622EEC}"/>
              </a:ext>
            </a:extLst>
          </p:cNvPr>
          <p:cNvCxnSpPr>
            <a:cxnSpLocks/>
          </p:cNvCxnSpPr>
          <p:nvPr/>
        </p:nvCxnSpPr>
        <p:spPr bwMode="auto">
          <a:xfrm>
            <a:off x="2713183" y="5080828"/>
            <a:ext cx="7941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直接箭头连接符 39">
            <a:extLst>
              <a:ext uri="{FF2B5EF4-FFF2-40B4-BE49-F238E27FC236}">
                <a16:creationId xmlns:a16="http://schemas.microsoft.com/office/drawing/2014/main" id="{F3965C4F-6102-4A3C-9B67-1423959FC811}"/>
              </a:ext>
            </a:extLst>
          </p:cNvPr>
          <p:cNvCxnSpPr/>
          <p:nvPr/>
        </p:nvCxnSpPr>
        <p:spPr bwMode="auto">
          <a:xfrm>
            <a:off x="690358" y="3998229"/>
            <a:ext cx="20228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C7564DC7-6DC3-4970-88BA-7B58BC8D2AB6}"/>
              </a:ext>
            </a:extLst>
          </p:cNvPr>
          <p:cNvCxnSpPr/>
          <p:nvPr/>
        </p:nvCxnSpPr>
        <p:spPr bwMode="auto">
          <a:xfrm>
            <a:off x="687120" y="4070237"/>
            <a:ext cx="20228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42" name="直接箭头连接符 41">
            <a:extLst>
              <a:ext uri="{FF2B5EF4-FFF2-40B4-BE49-F238E27FC236}">
                <a16:creationId xmlns:a16="http://schemas.microsoft.com/office/drawing/2014/main" id="{18926857-8BDB-4B38-A3BC-C3CCF81BA87A}"/>
              </a:ext>
            </a:extLst>
          </p:cNvPr>
          <p:cNvCxnSpPr/>
          <p:nvPr/>
        </p:nvCxnSpPr>
        <p:spPr bwMode="auto">
          <a:xfrm>
            <a:off x="690358" y="4430277"/>
            <a:ext cx="20228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直接箭头连接符 42">
            <a:extLst>
              <a:ext uri="{FF2B5EF4-FFF2-40B4-BE49-F238E27FC236}">
                <a16:creationId xmlns:a16="http://schemas.microsoft.com/office/drawing/2014/main" id="{32A1F238-B0C2-48AC-BCFE-F4DE72A8CB5C}"/>
              </a:ext>
            </a:extLst>
          </p:cNvPr>
          <p:cNvCxnSpPr/>
          <p:nvPr/>
        </p:nvCxnSpPr>
        <p:spPr bwMode="auto">
          <a:xfrm>
            <a:off x="687120" y="4502285"/>
            <a:ext cx="20228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44" name="文本框 43">
            <a:extLst>
              <a:ext uri="{FF2B5EF4-FFF2-40B4-BE49-F238E27FC236}">
                <a16:creationId xmlns:a16="http://schemas.microsoft.com/office/drawing/2014/main" id="{CF00E8FD-4C7C-4756-A88C-7B3DE1A4D671}"/>
              </a:ext>
            </a:extLst>
          </p:cNvPr>
          <p:cNvSpPr txBox="1"/>
          <p:nvPr/>
        </p:nvSpPr>
        <p:spPr>
          <a:xfrm>
            <a:off x="1277028" y="4093507"/>
            <a:ext cx="248786" cy="39927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lnSpc>
                <a:spcPts val="700"/>
              </a:lnSpc>
            </a:pPr>
            <a:r>
              <a:rPr lang="en-US" altLang="zh-CN" sz="2000" dirty="0"/>
              <a:t>.</a:t>
            </a:r>
          </a:p>
          <a:p>
            <a:pPr>
              <a:lnSpc>
                <a:spcPts val="700"/>
              </a:lnSpc>
            </a:pPr>
            <a:r>
              <a:rPr lang="en-US" altLang="zh-CN" sz="2000" dirty="0"/>
              <a:t>.</a:t>
            </a:r>
          </a:p>
          <a:p>
            <a:pPr>
              <a:lnSpc>
                <a:spcPts val="700"/>
              </a:lnSpc>
            </a:pPr>
            <a:r>
              <a:rPr lang="en-US" altLang="zh-CN" sz="2000" dirty="0"/>
              <a:t>.</a:t>
            </a:r>
            <a:endParaRPr lang="zh-CN" altLang="en-US" sz="2000" dirty="0"/>
          </a:p>
        </p:txBody>
      </p:sp>
      <p:sp>
        <p:nvSpPr>
          <p:cNvPr id="45" name="椭圆 44">
            <a:extLst>
              <a:ext uri="{FF2B5EF4-FFF2-40B4-BE49-F238E27FC236}">
                <a16:creationId xmlns:a16="http://schemas.microsoft.com/office/drawing/2014/main" id="{60A24DE5-841A-4996-B886-4206E70700A5}"/>
              </a:ext>
            </a:extLst>
          </p:cNvPr>
          <p:cNvSpPr/>
          <p:nvPr/>
        </p:nvSpPr>
        <p:spPr bwMode="auto">
          <a:xfrm>
            <a:off x="2244658" y="3941569"/>
            <a:ext cx="123156" cy="248058"/>
          </a:xfrm>
          <a:prstGeom prst="ellipse">
            <a:avLst/>
          </a:prstGeom>
          <a:noFill/>
          <a:ln w="12700" cap="flat" cmpd="sng" algn="ctr">
            <a:solidFill>
              <a:schemeClr val="bg2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46" name="椭圆 45">
            <a:extLst>
              <a:ext uri="{FF2B5EF4-FFF2-40B4-BE49-F238E27FC236}">
                <a16:creationId xmlns:a16="http://schemas.microsoft.com/office/drawing/2014/main" id="{B616508C-FB98-4C63-A95C-0DE7DE6BE93B}"/>
              </a:ext>
            </a:extLst>
          </p:cNvPr>
          <p:cNvSpPr/>
          <p:nvPr/>
        </p:nvSpPr>
        <p:spPr bwMode="auto">
          <a:xfrm>
            <a:off x="2216596" y="4356079"/>
            <a:ext cx="123156" cy="248058"/>
          </a:xfrm>
          <a:prstGeom prst="ellipse">
            <a:avLst/>
          </a:prstGeom>
          <a:noFill/>
          <a:ln w="12700" cap="flat" cmpd="sng" algn="ctr">
            <a:solidFill>
              <a:schemeClr val="bg2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EA11ACAE-75BF-49BB-B1A8-DD2623524E5F}"/>
              </a:ext>
            </a:extLst>
          </p:cNvPr>
          <p:cNvSpPr txBox="1"/>
          <p:nvPr/>
        </p:nvSpPr>
        <p:spPr>
          <a:xfrm>
            <a:off x="2016769" y="2124940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MD</a:t>
            </a:r>
            <a:endParaRPr lang="zh-CN" altLang="en-US" dirty="0"/>
          </a:p>
        </p:txBody>
      </p:sp>
      <p:cxnSp>
        <p:nvCxnSpPr>
          <p:cNvPr id="49" name="直接箭头连接符 48">
            <a:extLst>
              <a:ext uri="{FF2B5EF4-FFF2-40B4-BE49-F238E27FC236}">
                <a16:creationId xmlns:a16="http://schemas.microsoft.com/office/drawing/2014/main" id="{FE927ECE-C7D1-475B-B2E1-0FA26177139D}"/>
              </a:ext>
            </a:extLst>
          </p:cNvPr>
          <p:cNvCxnSpPr/>
          <p:nvPr/>
        </p:nvCxnSpPr>
        <p:spPr bwMode="auto">
          <a:xfrm>
            <a:off x="688235" y="2949455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ysDot"/>
            <a:round/>
            <a:headEnd type="triangle" w="med" len="med"/>
            <a:tailEnd type="triangle" w="med" len="med"/>
          </a:ln>
          <a:effectLst/>
        </p:spPr>
      </p:cxnSp>
      <p:sp>
        <p:nvSpPr>
          <p:cNvPr id="50" name="文本框 49">
            <a:extLst>
              <a:ext uri="{FF2B5EF4-FFF2-40B4-BE49-F238E27FC236}">
                <a16:creationId xmlns:a16="http://schemas.microsoft.com/office/drawing/2014/main" id="{922A5657-C783-4390-9EF4-A64BFB59CA3C}"/>
              </a:ext>
            </a:extLst>
          </p:cNvPr>
          <p:cNvSpPr txBox="1"/>
          <p:nvPr/>
        </p:nvSpPr>
        <p:spPr>
          <a:xfrm>
            <a:off x="773225" y="2758959"/>
            <a:ext cx="8755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solidFill>
                  <a:schemeClr val="bg2"/>
                </a:solidFill>
              </a:rPr>
              <a:t>11kvr (Optional)</a:t>
            </a:r>
            <a:endParaRPr lang="zh-CN" altLang="en-US" sz="800" dirty="0">
              <a:solidFill>
                <a:schemeClr val="bg2"/>
              </a:solidFill>
            </a:endParaRP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AA961EC4-7D14-4360-93CB-F728861228DC}"/>
              </a:ext>
            </a:extLst>
          </p:cNvPr>
          <p:cNvSpPr txBox="1"/>
          <p:nvPr/>
        </p:nvSpPr>
        <p:spPr>
          <a:xfrm>
            <a:off x="538234" y="5800979"/>
            <a:ext cx="3243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Figure 1. Procedure of over-the-DS enhanced FT 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59" name="椭圆 58">
            <a:extLst>
              <a:ext uri="{FF2B5EF4-FFF2-40B4-BE49-F238E27FC236}">
                <a16:creationId xmlns:a16="http://schemas.microsoft.com/office/drawing/2014/main" id="{68F89F07-7177-46D3-913B-812C35D2A832}"/>
              </a:ext>
            </a:extLst>
          </p:cNvPr>
          <p:cNvSpPr/>
          <p:nvPr/>
        </p:nvSpPr>
        <p:spPr bwMode="auto">
          <a:xfrm>
            <a:off x="6241127" y="2357014"/>
            <a:ext cx="2116727" cy="35915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0" name="直接箭头连接符 59">
            <a:extLst>
              <a:ext uri="{FF2B5EF4-FFF2-40B4-BE49-F238E27FC236}">
                <a16:creationId xmlns:a16="http://schemas.microsoft.com/office/drawing/2014/main" id="{933AF293-9D03-4040-A130-1AE542973181}"/>
              </a:ext>
            </a:extLst>
          </p:cNvPr>
          <p:cNvCxnSpPr>
            <a:cxnSpLocks/>
          </p:cNvCxnSpPr>
          <p:nvPr/>
        </p:nvCxnSpPr>
        <p:spPr bwMode="auto">
          <a:xfrm>
            <a:off x="5776181" y="2718443"/>
            <a:ext cx="10584" cy="2871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1" name="直接箭头连接符 60">
            <a:extLst>
              <a:ext uri="{FF2B5EF4-FFF2-40B4-BE49-F238E27FC236}">
                <a16:creationId xmlns:a16="http://schemas.microsoft.com/office/drawing/2014/main" id="{7C2D89B3-0471-49FF-8302-19B81B210C1A}"/>
              </a:ext>
            </a:extLst>
          </p:cNvPr>
          <p:cNvCxnSpPr>
            <a:cxnSpLocks/>
          </p:cNvCxnSpPr>
          <p:nvPr/>
        </p:nvCxnSpPr>
        <p:spPr bwMode="auto">
          <a:xfrm>
            <a:off x="6784294" y="2718443"/>
            <a:ext cx="32907" cy="2871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2" name="直接箭头连接符 61">
            <a:extLst>
              <a:ext uri="{FF2B5EF4-FFF2-40B4-BE49-F238E27FC236}">
                <a16:creationId xmlns:a16="http://schemas.microsoft.com/office/drawing/2014/main" id="{C8DD58CE-6D1B-4B79-8907-4B28F4E6621F}"/>
              </a:ext>
            </a:extLst>
          </p:cNvPr>
          <p:cNvCxnSpPr>
            <a:cxnSpLocks/>
          </p:cNvCxnSpPr>
          <p:nvPr/>
        </p:nvCxnSpPr>
        <p:spPr bwMode="auto">
          <a:xfrm>
            <a:off x="7792405" y="2718443"/>
            <a:ext cx="7749" cy="2871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3" name="文本框 62">
            <a:extLst>
              <a:ext uri="{FF2B5EF4-FFF2-40B4-BE49-F238E27FC236}">
                <a16:creationId xmlns:a16="http://schemas.microsoft.com/office/drawing/2014/main" id="{0B16A0EE-8AB9-4161-8711-1D7673847C67}"/>
              </a:ext>
            </a:extLst>
          </p:cNvPr>
          <p:cNvSpPr txBox="1"/>
          <p:nvPr/>
        </p:nvSpPr>
        <p:spPr>
          <a:xfrm>
            <a:off x="5196077" y="2440651"/>
            <a:ext cx="12256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Non-AP MLD</a:t>
            </a:r>
            <a:endParaRPr lang="zh-CN" altLang="en-US" sz="1000" dirty="0"/>
          </a:p>
        </p:txBody>
      </p:sp>
      <p:sp>
        <p:nvSpPr>
          <p:cNvPr id="64" name="文本框 63">
            <a:extLst>
              <a:ext uri="{FF2B5EF4-FFF2-40B4-BE49-F238E27FC236}">
                <a16:creationId xmlns:a16="http://schemas.microsoft.com/office/drawing/2014/main" id="{682DC44E-C12F-42EF-B0CC-168AE9CEAC49}"/>
              </a:ext>
            </a:extLst>
          </p:cNvPr>
          <p:cNvSpPr txBox="1"/>
          <p:nvPr/>
        </p:nvSpPr>
        <p:spPr>
          <a:xfrm>
            <a:off x="6200293" y="2427068"/>
            <a:ext cx="11072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Current AP MLD</a:t>
            </a:r>
            <a:endParaRPr lang="zh-CN" altLang="en-US" sz="1000" dirty="0"/>
          </a:p>
        </p:txBody>
      </p:sp>
      <p:sp>
        <p:nvSpPr>
          <p:cNvPr id="65" name="文本框 64">
            <a:extLst>
              <a:ext uri="{FF2B5EF4-FFF2-40B4-BE49-F238E27FC236}">
                <a16:creationId xmlns:a16="http://schemas.microsoft.com/office/drawing/2014/main" id="{4D095AA4-15EF-439A-930F-BE53C0367E15}"/>
              </a:ext>
            </a:extLst>
          </p:cNvPr>
          <p:cNvSpPr txBox="1"/>
          <p:nvPr/>
        </p:nvSpPr>
        <p:spPr>
          <a:xfrm>
            <a:off x="7251758" y="2422011"/>
            <a:ext cx="11072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Target AP MLD</a:t>
            </a:r>
            <a:endParaRPr lang="zh-CN" altLang="en-US" sz="1000" dirty="0"/>
          </a:p>
        </p:txBody>
      </p:sp>
      <p:cxnSp>
        <p:nvCxnSpPr>
          <p:cNvPr id="66" name="直接箭头连接符 65">
            <a:extLst>
              <a:ext uri="{FF2B5EF4-FFF2-40B4-BE49-F238E27FC236}">
                <a16:creationId xmlns:a16="http://schemas.microsoft.com/office/drawing/2014/main" id="{C9B2BB27-9E61-49C3-9E57-F9AEEB7CC6B4}"/>
              </a:ext>
            </a:extLst>
          </p:cNvPr>
          <p:cNvCxnSpPr/>
          <p:nvPr/>
        </p:nvCxnSpPr>
        <p:spPr bwMode="auto">
          <a:xfrm>
            <a:off x="5786444" y="3114213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7" name="文本框 66">
            <a:extLst>
              <a:ext uri="{FF2B5EF4-FFF2-40B4-BE49-F238E27FC236}">
                <a16:creationId xmlns:a16="http://schemas.microsoft.com/office/drawing/2014/main" id="{ED18E2EE-A503-478A-85A3-5AD7839B5F1B}"/>
              </a:ext>
            </a:extLst>
          </p:cNvPr>
          <p:cNvSpPr txBox="1"/>
          <p:nvPr/>
        </p:nvSpPr>
        <p:spPr>
          <a:xfrm>
            <a:off x="5906336" y="2945693"/>
            <a:ext cx="7793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Probe Request</a:t>
            </a:r>
            <a:endParaRPr lang="zh-CN" altLang="en-US" sz="800" dirty="0"/>
          </a:p>
        </p:txBody>
      </p:sp>
      <p:cxnSp>
        <p:nvCxnSpPr>
          <p:cNvPr id="68" name="直接箭头连接符 67">
            <a:extLst>
              <a:ext uri="{FF2B5EF4-FFF2-40B4-BE49-F238E27FC236}">
                <a16:creationId xmlns:a16="http://schemas.microsoft.com/office/drawing/2014/main" id="{3DC88220-E371-4196-B992-0A00D08CE9BE}"/>
              </a:ext>
            </a:extLst>
          </p:cNvPr>
          <p:cNvCxnSpPr/>
          <p:nvPr/>
        </p:nvCxnSpPr>
        <p:spPr bwMode="auto">
          <a:xfrm>
            <a:off x="6794556" y="3114213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69" name="直接箭头连接符 68">
            <a:extLst>
              <a:ext uri="{FF2B5EF4-FFF2-40B4-BE49-F238E27FC236}">
                <a16:creationId xmlns:a16="http://schemas.microsoft.com/office/drawing/2014/main" id="{D06B8F16-AD1B-4A05-AC0F-E999C98B2DAD}"/>
              </a:ext>
            </a:extLst>
          </p:cNvPr>
          <p:cNvCxnSpPr/>
          <p:nvPr/>
        </p:nvCxnSpPr>
        <p:spPr bwMode="auto">
          <a:xfrm flipH="1">
            <a:off x="5786444" y="3244034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0" name="直接箭头连接符 69">
            <a:extLst>
              <a:ext uri="{FF2B5EF4-FFF2-40B4-BE49-F238E27FC236}">
                <a16:creationId xmlns:a16="http://schemas.microsoft.com/office/drawing/2014/main" id="{693A84D6-BE90-407A-955F-2146C5C38F12}"/>
              </a:ext>
            </a:extLst>
          </p:cNvPr>
          <p:cNvCxnSpPr/>
          <p:nvPr/>
        </p:nvCxnSpPr>
        <p:spPr bwMode="auto">
          <a:xfrm flipH="1">
            <a:off x="6794556" y="3249094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71" name="文本框 70">
            <a:extLst>
              <a:ext uri="{FF2B5EF4-FFF2-40B4-BE49-F238E27FC236}">
                <a16:creationId xmlns:a16="http://schemas.microsoft.com/office/drawing/2014/main" id="{9271E2FA-1CF4-43F9-A897-BF74F816A8A1}"/>
              </a:ext>
            </a:extLst>
          </p:cNvPr>
          <p:cNvSpPr txBox="1"/>
          <p:nvPr/>
        </p:nvSpPr>
        <p:spPr>
          <a:xfrm>
            <a:off x="5897233" y="3085137"/>
            <a:ext cx="84189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Probe Response</a:t>
            </a:r>
            <a:endParaRPr lang="zh-CN" altLang="en-US" sz="800" dirty="0"/>
          </a:p>
        </p:txBody>
      </p:sp>
      <p:cxnSp>
        <p:nvCxnSpPr>
          <p:cNvPr id="72" name="直接箭头连接符 71">
            <a:extLst>
              <a:ext uri="{FF2B5EF4-FFF2-40B4-BE49-F238E27FC236}">
                <a16:creationId xmlns:a16="http://schemas.microsoft.com/office/drawing/2014/main" id="{EAD569C2-989E-4788-ADE1-AD9D124F198C}"/>
              </a:ext>
            </a:extLst>
          </p:cNvPr>
          <p:cNvCxnSpPr/>
          <p:nvPr/>
        </p:nvCxnSpPr>
        <p:spPr bwMode="auto">
          <a:xfrm>
            <a:off x="5783385" y="4870823"/>
            <a:ext cx="20082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3" name="文本框 72">
            <a:extLst>
              <a:ext uri="{FF2B5EF4-FFF2-40B4-BE49-F238E27FC236}">
                <a16:creationId xmlns:a16="http://schemas.microsoft.com/office/drawing/2014/main" id="{13B100EE-863F-4D0E-BFB5-76366025D435}"/>
              </a:ext>
            </a:extLst>
          </p:cNvPr>
          <p:cNvSpPr txBox="1"/>
          <p:nvPr/>
        </p:nvSpPr>
        <p:spPr>
          <a:xfrm>
            <a:off x="6241127" y="4650274"/>
            <a:ext cx="91723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Roaming Request</a:t>
            </a:r>
            <a:endParaRPr lang="zh-CN" altLang="en-US" sz="800" dirty="0"/>
          </a:p>
        </p:txBody>
      </p:sp>
      <p:cxnSp>
        <p:nvCxnSpPr>
          <p:cNvPr id="74" name="直接箭头连接符 73">
            <a:extLst>
              <a:ext uri="{FF2B5EF4-FFF2-40B4-BE49-F238E27FC236}">
                <a16:creationId xmlns:a16="http://schemas.microsoft.com/office/drawing/2014/main" id="{67DED363-5A93-472F-82E1-899B1A3BA6F6}"/>
              </a:ext>
            </a:extLst>
          </p:cNvPr>
          <p:cNvCxnSpPr/>
          <p:nvPr/>
        </p:nvCxnSpPr>
        <p:spPr bwMode="auto">
          <a:xfrm flipH="1">
            <a:off x="6791497" y="5045687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75" name="直接箭头连接符 74">
            <a:extLst>
              <a:ext uri="{FF2B5EF4-FFF2-40B4-BE49-F238E27FC236}">
                <a16:creationId xmlns:a16="http://schemas.microsoft.com/office/drawing/2014/main" id="{F9913533-189E-4139-9AE2-7D51A7807817}"/>
              </a:ext>
            </a:extLst>
          </p:cNvPr>
          <p:cNvCxnSpPr/>
          <p:nvPr/>
        </p:nvCxnSpPr>
        <p:spPr bwMode="auto">
          <a:xfrm>
            <a:off x="6791497" y="5189703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76" name="文本框 75">
            <a:extLst>
              <a:ext uri="{FF2B5EF4-FFF2-40B4-BE49-F238E27FC236}">
                <a16:creationId xmlns:a16="http://schemas.microsoft.com/office/drawing/2014/main" id="{E2A91B5F-69C6-4EB8-B67D-2BD4FB408B2B}"/>
              </a:ext>
            </a:extLst>
          </p:cNvPr>
          <p:cNvSpPr txBox="1"/>
          <p:nvPr/>
        </p:nvSpPr>
        <p:spPr>
          <a:xfrm>
            <a:off x="6721497" y="4829663"/>
            <a:ext cx="12362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Context Transfer Request</a:t>
            </a:r>
            <a:endParaRPr lang="zh-CN" altLang="en-US" sz="800" dirty="0"/>
          </a:p>
        </p:txBody>
      </p:sp>
      <p:sp>
        <p:nvSpPr>
          <p:cNvPr id="77" name="文本框 76">
            <a:extLst>
              <a:ext uri="{FF2B5EF4-FFF2-40B4-BE49-F238E27FC236}">
                <a16:creationId xmlns:a16="http://schemas.microsoft.com/office/drawing/2014/main" id="{562B06AE-497E-48D1-87B3-D96DBC60034A}"/>
              </a:ext>
            </a:extLst>
          </p:cNvPr>
          <p:cNvSpPr txBox="1"/>
          <p:nvPr/>
        </p:nvSpPr>
        <p:spPr>
          <a:xfrm>
            <a:off x="6721497" y="5020399"/>
            <a:ext cx="12987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Context Transfer Response</a:t>
            </a:r>
            <a:endParaRPr lang="zh-CN" altLang="en-US" sz="800" dirty="0"/>
          </a:p>
        </p:txBody>
      </p:sp>
      <p:cxnSp>
        <p:nvCxnSpPr>
          <p:cNvPr id="78" name="直接箭头连接符 77">
            <a:extLst>
              <a:ext uri="{FF2B5EF4-FFF2-40B4-BE49-F238E27FC236}">
                <a16:creationId xmlns:a16="http://schemas.microsoft.com/office/drawing/2014/main" id="{3F0E0A26-549B-4144-A513-865F5D34F5FC}"/>
              </a:ext>
            </a:extLst>
          </p:cNvPr>
          <p:cNvCxnSpPr/>
          <p:nvPr/>
        </p:nvCxnSpPr>
        <p:spPr bwMode="auto">
          <a:xfrm>
            <a:off x="5789986" y="5333719"/>
            <a:ext cx="20082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79" name="文本框 78">
            <a:extLst>
              <a:ext uri="{FF2B5EF4-FFF2-40B4-BE49-F238E27FC236}">
                <a16:creationId xmlns:a16="http://schemas.microsoft.com/office/drawing/2014/main" id="{7E50094D-D3C8-4D27-9A62-8DFEC08E546C}"/>
              </a:ext>
            </a:extLst>
          </p:cNvPr>
          <p:cNvSpPr txBox="1"/>
          <p:nvPr/>
        </p:nvSpPr>
        <p:spPr>
          <a:xfrm>
            <a:off x="6269178" y="5158853"/>
            <a:ext cx="97975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Roaming Response</a:t>
            </a:r>
            <a:endParaRPr lang="zh-CN" altLang="en-US" sz="800" dirty="0"/>
          </a:p>
        </p:txBody>
      </p:sp>
      <p:cxnSp>
        <p:nvCxnSpPr>
          <p:cNvPr id="80" name="直接箭头连接符 79">
            <a:extLst>
              <a:ext uri="{FF2B5EF4-FFF2-40B4-BE49-F238E27FC236}">
                <a16:creationId xmlns:a16="http://schemas.microsoft.com/office/drawing/2014/main" id="{15222427-EFB6-4393-8C73-19036C9493D1}"/>
              </a:ext>
            </a:extLst>
          </p:cNvPr>
          <p:cNvCxnSpPr/>
          <p:nvPr/>
        </p:nvCxnSpPr>
        <p:spPr bwMode="auto">
          <a:xfrm>
            <a:off x="5776044" y="3604478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1" name="文本框 80">
            <a:extLst>
              <a:ext uri="{FF2B5EF4-FFF2-40B4-BE49-F238E27FC236}">
                <a16:creationId xmlns:a16="http://schemas.microsoft.com/office/drawing/2014/main" id="{435A3ECD-8AB4-4E5A-973F-A71AABD649E2}"/>
              </a:ext>
            </a:extLst>
          </p:cNvPr>
          <p:cNvSpPr txBox="1"/>
          <p:nvPr/>
        </p:nvSpPr>
        <p:spPr>
          <a:xfrm>
            <a:off x="5934788" y="3430081"/>
            <a:ext cx="16850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Link Reconfiguration Setup Request</a:t>
            </a:r>
            <a:endParaRPr lang="zh-CN" altLang="en-US" sz="800" dirty="0"/>
          </a:p>
        </p:txBody>
      </p:sp>
      <p:cxnSp>
        <p:nvCxnSpPr>
          <p:cNvPr id="82" name="直接箭头连接符 81">
            <a:extLst>
              <a:ext uri="{FF2B5EF4-FFF2-40B4-BE49-F238E27FC236}">
                <a16:creationId xmlns:a16="http://schemas.microsoft.com/office/drawing/2014/main" id="{64E8A24F-047A-4F51-AB91-414D43B1A23D}"/>
              </a:ext>
            </a:extLst>
          </p:cNvPr>
          <p:cNvCxnSpPr/>
          <p:nvPr/>
        </p:nvCxnSpPr>
        <p:spPr bwMode="auto">
          <a:xfrm>
            <a:off x="6784156" y="3604478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83" name="直接箭头连接符 82">
            <a:extLst>
              <a:ext uri="{FF2B5EF4-FFF2-40B4-BE49-F238E27FC236}">
                <a16:creationId xmlns:a16="http://schemas.microsoft.com/office/drawing/2014/main" id="{6B8C7073-E2C2-4102-91F7-4DE6C15562BC}"/>
              </a:ext>
            </a:extLst>
          </p:cNvPr>
          <p:cNvCxnSpPr/>
          <p:nvPr/>
        </p:nvCxnSpPr>
        <p:spPr bwMode="auto">
          <a:xfrm flipH="1">
            <a:off x="5787109" y="3781853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4" name="直接箭头连接符 83">
            <a:extLst>
              <a:ext uri="{FF2B5EF4-FFF2-40B4-BE49-F238E27FC236}">
                <a16:creationId xmlns:a16="http://schemas.microsoft.com/office/drawing/2014/main" id="{BAA6F121-DB74-45D3-A4AE-8A0E471E8320}"/>
              </a:ext>
            </a:extLst>
          </p:cNvPr>
          <p:cNvCxnSpPr/>
          <p:nvPr/>
        </p:nvCxnSpPr>
        <p:spPr bwMode="auto">
          <a:xfrm flipH="1">
            <a:off x="6795221" y="3786913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85" name="文本框 84">
            <a:extLst>
              <a:ext uri="{FF2B5EF4-FFF2-40B4-BE49-F238E27FC236}">
                <a16:creationId xmlns:a16="http://schemas.microsoft.com/office/drawing/2014/main" id="{C82B77FD-07C9-4116-B9B7-93482EF706A5}"/>
              </a:ext>
            </a:extLst>
          </p:cNvPr>
          <p:cNvSpPr txBox="1"/>
          <p:nvPr/>
        </p:nvSpPr>
        <p:spPr>
          <a:xfrm>
            <a:off x="5929526" y="3623833"/>
            <a:ext cx="17475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Link Reconfiguration Setup Response</a:t>
            </a:r>
            <a:endParaRPr lang="zh-CN" altLang="en-US" sz="800" dirty="0"/>
          </a:p>
        </p:txBody>
      </p:sp>
      <p:sp>
        <p:nvSpPr>
          <p:cNvPr id="86" name="文本框 85">
            <a:extLst>
              <a:ext uri="{FF2B5EF4-FFF2-40B4-BE49-F238E27FC236}">
                <a16:creationId xmlns:a16="http://schemas.microsoft.com/office/drawing/2014/main" id="{7B1C9ED8-392E-47D5-893C-1F6CD6A83783}"/>
              </a:ext>
            </a:extLst>
          </p:cNvPr>
          <p:cNvSpPr txBox="1"/>
          <p:nvPr/>
        </p:nvSpPr>
        <p:spPr>
          <a:xfrm>
            <a:off x="7728126" y="4911551"/>
            <a:ext cx="1068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/>
              <a:t>DS-STA-NOTIFY</a:t>
            </a:r>
          </a:p>
          <a:p>
            <a:pPr algn="ctr"/>
            <a:r>
              <a:rPr lang="en-US" altLang="zh-CN" sz="800" dirty="0"/>
              <a:t>.Request</a:t>
            </a:r>
          </a:p>
          <a:p>
            <a:pPr algn="ctr"/>
            <a:r>
              <a:rPr lang="en-US" altLang="zh-CN" sz="800" dirty="0"/>
              <a:t>(MOVE)</a:t>
            </a:r>
            <a:endParaRPr lang="zh-CN" altLang="en-US" sz="800" dirty="0"/>
          </a:p>
        </p:txBody>
      </p:sp>
      <p:cxnSp>
        <p:nvCxnSpPr>
          <p:cNvPr id="87" name="直接箭头连接符 86">
            <a:extLst>
              <a:ext uri="{FF2B5EF4-FFF2-40B4-BE49-F238E27FC236}">
                <a16:creationId xmlns:a16="http://schemas.microsoft.com/office/drawing/2014/main" id="{94400C7B-72F5-4783-8384-4854E89C132B}"/>
              </a:ext>
            </a:extLst>
          </p:cNvPr>
          <p:cNvCxnSpPr>
            <a:cxnSpLocks/>
          </p:cNvCxnSpPr>
          <p:nvPr/>
        </p:nvCxnSpPr>
        <p:spPr bwMode="auto">
          <a:xfrm>
            <a:off x="8417469" y="2717320"/>
            <a:ext cx="7749" cy="2871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8" name="文本框 87">
            <a:extLst>
              <a:ext uri="{FF2B5EF4-FFF2-40B4-BE49-F238E27FC236}">
                <a16:creationId xmlns:a16="http://schemas.microsoft.com/office/drawing/2014/main" id="{7B7DF16F-4174-4ADE-BEE3-5150A1ED47F9}"/>
              </a:ext>
            </a:extLst>
          </p:cNvPr>
          <p:cNvSpPr txBox="1"/>
          <p:nvPr/>
        </p:nvSpPr>
        <p:spPr>
          <a:xfrm>
            <a:off x="8357855" y="2427660"/>
            <a:ext cx="4466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DS</a:t>
            </a:r>
            <a:endParaRPr lang="zh-CN" altLang="en-US" sz="1000" dirty="0"/>
          </a:p>
        </p:txBody>
      </p:sp>
      <p:cxnSp>
        <p:nvCxnSpPr>
          <p:cNvPr id="89" name="直接箭头连接符 88">
            <a:extLst>
              <a:ext uri="{FF2B5EF4-FFF2-40B4-BE49-F238E27FC236}">
                <a16:creationId xmlns:a16="http://schemas.microsoft.com/office/drawing/2014/main" id="{9A68F000-D947-4800-AE40-19C27E96DBE3}"/>
              </a:ext>
            </a:extLst>
          </p:cNvPr>
          <p:cNvCxnSpPr>
            <a:cxnSpLocks/>
          </p:cNvCxnSpPr>
          <p:nvPr/>
        </p:nvCxnSpPr>
        <p:spPr bwMode="auto">
          <a:xfrm>
            <a:off x="7798204" y="5085184"/>
            <a:ext cx="77752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0" name="文本框 89">
            <a:extLst>
              <a:ext uri="{FF2B5EF4-FFF2-40B4-BE49-F238E27FC236}">
                <a16:creationId xmlns:a16="http://schemas.microsoft.com/office/drawing/2014/main" id="{BD1FEE80-1397-496C-A381-A302D7A189FB}"/>
              </a:ext>
            </a:extLst>
          </p:cNvPr>
          <p:cNvSpPr txBox="1"/>
          <p:nvPr/>
        </p:nvSpPr>
        <p:spPr>
          <a:xfrm>
            <a:off x="3823998" y="3144581"/>
            <a:ext cx="16120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1000" dirty="0">
                <a:solidFill>
                  <a:schemeClr val="bg2"/>
                </a:solidFill>
              </a:rPr>
              <a:t>Monitor RSSI with target AP MLD by using a short frame exchange (e.g. NDPA/NDP) and select a propriate roaming point to change DS mapping and dynamic context transfer by sending Roaming Request. </a:t>
            </a:r>
            <a:endParaRPr lang="zh-CN" altLang="en-US" sz="1000" dirty="0">
              <a:solidFill>
                <a:schemeClr val="bg2"/>
              </a:solidFill>
            </a:endParaRPr>
          </a:p>
        </p:txBody>
      </p:sp>
      <p:cxnSp>
        <p:nvCxnSpPr>
          <p:cNvPr id="92" name="直接箭头连接符 91">
            <a:extLst>
              <a:ext uri="{FF2B5EF4-FFF2-40B4-BE49-F238E27FC236}">
                <a16:creationId xmlns:a16="http://schemas.microsoft.com/office/drawing/2014/main" id="{9E13B16E-0A6C-4CC6-8175-ADBBDA4AE8AC}"/>
              </a:ext>
            </a:extLst>
          </p:cNvPr>
          <p:cNvCxnSpPr/>
          <p:nvPr/>
        </p:nvCxnSpPr>
        <p:spPr bwMode="auto">
          <a:xfrm>
            <a:off x="5775379" y="4006145"/>
            <a:ext cx="20228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3" name="直接箭头连接符 92">
            <a:extLst>
              <a:ext uri="{FF2B5EF4-FFF2-40B4-BE49-F238E27FC236}">
                <a16:creationId xmlns:a16="http://schemas.microsoft.com/office/drawing/2014/main" id="{57A2A27D-D66F-40B7-BD16-35FAF520FCFB}"/>
              </a:ext>
            </a:extLst>
          </p:cNvPr>
          <p:cNvCxnSpPr/>
          <p:nvPr/>
        </p:nvCxnSpPr>
        <p:spPr bwMode="auto">
          <a:xfrm>
            <a:off x="5772141" y="4078153"/>
            <a:ext cx="20228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94" name="直接箭头连接符 93">
            <a:extLst>
              <a:ext uri="{FF2B5EF4-FFF2-40B4-BE49-F238E27FC236}">
                <a16:creationId xmlns:a16="http://schemas.microsoft.com/office/drawing/2014/main" id="{016D1F90-19D1-408B-BA76-F2C4092900EA}"/>
              </a:ext>
            </a:extLst>
          </p:cNvPr>
          <p:cNvCxnSpPr/>
          <p:nvPr/>
        </p:nvCxnSpPr>
        <p:spPr bwMode="auto">
          <a:xfrm>
            <a:off x="5775379" y="4438193"/>
            <a:ext cx="20228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5" name="直接箭头连接符 94">
            <a:extLst>
              <a:ext uri="{FF2B5EF4-FFF2-40B4-BE49-F238E27FC236}">
                <a16:creationId xmlns:a16="http://schemas.microsoft.com/office/drawing/2014/main" id="{9011BAAA-43B3-492A-8588-C1289020C83A}"/>
              </a:ext>
            </a:extLst>
          </p:cNvPr>
          <p:cNvCxnSpPr/>
          <p:nvPr/>
        </p:nvCxnSpPr>
        <p:spPr bwMode="auto">
          <a:xfrm>
            <a:off x="5772141" y="4510201"/>
            <a:ext cx="20228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96" name="文本框 95">
            <a:extLst>
              <a:ext uri="{FF2B5EF4-FFF2-40B4-BE49-F238E27FC236}">
                <a16:creationId xmlns:a16="http://schemas.microsoft.com/office/drawing/2014/main" id="{FECF3B0E-CB07-44E2-ADB1-1649B3B873A3}"/>
              </a:ext>
            </a:extLst>
          </p:cNvPr>
          <p:cNvSpPr txBox="1"/>
          <p:nvPr/>
        </p:nvSpPr>
        <p:spPr>
          <a:xfrm>
            <a:off x="6362049" y="4101423"/>
            <a:ext cx="248786" cy="399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700"/>
              </a:lnSpc>
            </a:pPr>
            <a:r>
              <a:rPr lang="en-US" altLang="zh-CN" sz="2000" dirty="0"/>
              <a:t>.</a:t>
            </a:r>
          </a:p>
          <a:p>
            <a:pPr>
              <a:lnSpc>
                <a:spcPts val="700"/>
              </a:lnSpc>
            </a:pPr>
            <a:r>
              <a:rPr lang="en-US" altLang="zh-CN" sz="2000" dirty="0"/>
              <a:t>.</a:t>
            </a:r>
          </a:p>
          <a:p>
            <a:pPr>
              <a:lnSpc>
                <a:spcPts val="700"/>
              </a:lnSpc>
            </a:pPr>
            <a:r>
              <a:rPr lang="en-US" altLang="zh-CN" sz="2000" dirty="0"/>
              <a:t>.</a:t>
            </a:r>
            <a:endParaRPr lang="zh-CN" altLang="en-US" sz="2000" dirty="0"/>
          </a:p>
        </p:txBody>
      </p:sp>
      <p:sp>
        <p:nvSpPr>
          <p:cNvPr id="97" name="椭圆 96">
            <a:extLst>
              <a:ext uri="{FF2B5EF4-FFF2-40B4-BE49-F238E27FC236}">
                <a16:creationId xmlns:a16="http://schemas.microsoft.com/office/drawing/2014/main" id="{8F5DF2FA-39C9-4163-863F-F828B120CE3C}"/>
              </a:ext>
            </a:extLst>
          </p:cNvPr>
          <p:cNvSpPr/>
          <p:nvPr/>
        </p:nvSpPr>
        <p:spPr bwMode="auto">
          <a:xfrm>
            <a:off x="5980156" y="3931135"/>
            <a:ext cx="123156" cy="248058"/>
          </a:xfrm>
          <a:prstGeom prst="ellipse">
            <a:avLst/>
          </a:prstGeom>
          <a:noFill/>
          <a:ln w="12700" cap="flat" cmpd="sng" algn="ctr">
            <a:solidFill>
              <a:schemeClr val="bg2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98" name="椭圆 97">
            <a:extLst>
              <a:ext uri="{FF2B5EF4-FFF2-40B4-BE49-F238E27FC236}">
                <a16:creationId xmlns:a16="http://schemas.microsoft.com/office/drawing/2014/main" id="{F935D031-34B8-4752-85C5-4FDDB51512B6}"/>
              </a:ext>
            </a:extLst>
          </p:cNvPr>
          <p:cNvSpPr/>
          <p:nvPr/>
        </p:nvSpPr>
        <p:spPr bwMode="auto">
          <a:xfrm>
            <a:off x="5970019" y="4389997"/>
            <a:ext cx="123156" cy="248058"/>
          </a:xfrm>
          <a:prstGeom prst="ellipse">
            <a:avLst/>
          </a:prstGeom>
          <a:noFill/>
          <a:ln w="12700" cap="flat" cmpd="sng" algn="ctr">
            <a:solidFill>
              <a:schemeClr val="bg2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100" name="文本框 99">
            <a:extLst>
              <a:ext uri="{FF2B5EF4-FFF2-40B4-BE49-F238E27FC236}">
                <a16:creationId xmlns:a16="http://schemas.microsoft.com/office/drawing/2014/main" id="{C5C9DE14-13B2-49E5-9F74-D22414F69B99}"/>
              </a:ext>
            </a:extLst>
          </p:cNvPr>
          <p:cNvSpPr txBox="1"/>
          <p:nvPr/>
        </p:nvSpPr>
        <p:spPr>
          <a:xfrm>
            <a:off x="6739130" y="2079357"/>
            <a:ext cx="12490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Distributed SMD</a:t>
            </a:r>
            <a:endParaRPr lang="zh-CN" altLang="en-US" dirty="0"/>
          </a:p>
        </p:txBody>
      </p:sp>
      <p:cxnSp>
        <p:nvCxnSpPr>
          <p:cNvPr id="101" name="直接箭头连接符 100">
            <a:extLst>
              <a:ext uri="{FF2B5EF4-FFF2-40B4-BE49-F238E27FC236}">
                <a16:creationId xmlns:a16="http://schemas.microsoft.com/office/drawing/2014/main" id="{39841577-3108-4564-AABF-90BE4C6E02AD}"/>
              </a:ext>
            </a:extLst>
          </p:cNvPr>
          <p:cNvCxnSpPr/>
          <p:nvPr/>
        </p:nvCxnSpPr>
        <p:spPr bwMode="auto">
          <a:xfrm>
            <a:off x="5768265" y="2932605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ysDot"/>
            <a:round/>
            <a:headEnd type="triangle" w="med" len="med"/>
            <a:tailEnd type="triangle" w="med" len="med"/>
          </a:ln>
          <a:effectLst/>
        </p:spPr>
      </p:cxnSp>
      <p:sp>
        <p:nvSpPr>
          <p:cNvPr id="102" name="文本框 101">
            <a:extLst>
              <a:ext uri="{FF2B5EF4-FFF2-40B4-BE49-F238E27FC236}">
                <a16:creationId xmlns:a16="http://schemas.microsoft.com/office/drawing/2014/main" id="{BC30530C-40D2-4F13-BA74-08C4BBC7F6DE}"/>
              </a:ext>
            </a:extLst>
          </p:cNvPr>
          <p:cNvSpPr txBox="1"/>
          <p:nvPr/>
        </p:nvSpPr>
        <p:spPr>
          <a:xfrm>
            <a:off x="5853255" y="2742109"/>
            <a:ext cx="8755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solidFill>
                  <a:schemeClr val="bg2"/>
                </a:solidFill>
              </a:rPr>
              <a:t>11kvr (Optional)</a:t>
            </a:r>
            <a:endParaRPr lang="zh-CN" altLang="en-US" sz="800" dirty="0">
              <a:solidFill>
                <a:schemeClr val="bg2"/>
              </a:solidFill>
            </a:endParaRPr>
          </a:p>
        </p:txBody>
      </p:sp>
      <p:sp>
        <p:nvSpPr>
          <p:cNvPr id="103" name="文本框 102">
            <a:extLst>
              <a:ext uri="{FF2B5EF4-FFF2-40B4-BE49-F238E27FC236}">
                <a16:creationId xmlns:a16="http://schemas.microsoft.com/office/drawing/2014/main" id="{5D2D87DD-AB7F-4256-8ADA-CA3E0EE9B7A1}"/>
              </a:ext>
            </a:extLst>
          </p:cNvPr>
          <p:cNvSpPr txBox="1"/>
          <p:nvPr/>
        </p:nvSpPr>
        <p:spPr>
          <a:xfrm>
            <a:off x="5301845" y="5809594"/>
            <a:ext cx="4397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Figure 2. Roaming through current AP MLD under distributed SMD</a:t>
            </a:r>
            <a:endParaRPr lang="zh-CN" altLang="en-US" dirty="0"/>
          </a:p>
          <a:p>
            <a:endParaRPr lang="zh-CN" altLang="en-US" dirty="0"/>
          </a:p>
        </p:txBody>
      </p:sp>
      <p:cxnSp>
        <p:nvCxnSpPr>
          <p:cNvPr id="114" name="直接箭头连接符 113">
            <a:extLst>
              <a:ext uri="{FF2B5EF4-FFF2-40B4-BE49-F238E27FC236}">
                <a16:creationId xmlns:a16="http://schemas.microsoft.com/office/drawing/2014/main" id="{341FF7A3-AB40-4079-8EEC-F65C111A8263}"/>
              </a:ext>
            </a:extLst>
          </p:cNvPr>
          <p:cNvCxnSpPr>
            <a:cxnSpLocks/>
            <a:stCxn id="90" idx="3"/>
            <a:endCxn id="98" idx="1"/>
          </p:cNvCxnSpPr>
          <p:nvPr/>
        </p:nvCxnSpPr>
        <p:spPr bwMode="auto">
          <a:xfrm>
            <a:off x="5436096" y="3806301"/>
            <a:ext cx="551959" cy="6200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/>
          </a:ln>
          <a:effectLst/>
        </p:spPr>
      </p:cxnSp>
      <p:cxnSp>
        <p:nvCxnSpPr>
          <p:cNvPr id="117" name="直接箭头连接符 116">
            <a:extLst>
              <a:ext uri="{FF2B5EF4-FFF2-40B4-BE49-F238E27FC236}">
                <a16:creationId xmlns:a16="http://schemas.microsoft.com/office/drawing/2014/main" id="{FD1305B4-F6FF-467B-AFE5-2069C5A47189}"/>
              </a:ext>
            </a:extLst>
          </p:cNvPr>
          <p:cNvCxnSpPr>
            <a:cxnSpLocks/>
            <a:stCxn id="90" idx="1"/>
            <a:endCxn id="46" idx="7"/>
          </p:cNvCxnSpPr>
          <p:nvPr/>
        </p:nvCxnSpPr>
        <p:spPr bwMode="auto">
          <a:xfrm flipH="1">
            <a:off x="2321716" y="3806301"/>
            <a:ext cx="1502282" cy="5861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/>
          </a:ln>
          <a:effectLst/>
        </p:spPr>
      </p:cxnSp>
      <p:sp>
        <p:nvSpPr>
          <p:cNvPr id="99" name="Date Placeholder 3">
            <a:extLst>
              <a:ext uri="{FF2B5EF4-FFF2-40B4-BE49-F238E27FC236}">
                <a16:creationId xmlns:a16="http://schemas.microsoft.com/office/drawing/2014/main" id="{FB6E8B3C-CD37-48CD-910C-D0C81603AEC5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Nov. 2024</a:t>
            </a:r>
          </a:p>
        </p:txBody>
      </p:sp>
    </p:spTree>
    <p:extLst>
      <p:ext uri="{BB962C8B-B14F-4D97-AF65-F5344CB8AC3E}">
        <p14:creationId xmlns:p14="http://schemas.microsoft.com/office/powerpoint/2010/main" val="741983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CEDC0A-B613-4E00-9F57-4B4DCD219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Roaming Through Target AP MLD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A4328BA-ABC9-4DFB-88FB-DA14EF89D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46DD710-B1F9-44DE-9CE1-E22D349A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CA237FE5-1D3B-4B82-B8E3-32A52116ADBD}"/>
              </a:ext>
            </a:extLst>
          </p:cNvPr>
          <p:cNvSpPr txBox="1"/>
          <p:nvPr/>
        </p:nvSpPr>
        <p:spPr>
          <a:xfrm>
            <a:off x="4578913" y="6060487"/>
            <a:ext cx="43098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Figure 4. Roaming through target AP MLD under distributed SMD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D0800D0-A2B4-4F0A-98D3-3313C0074D55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Nov. 2024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DBFD5B3-9583-4B35-B20A-A3EF0BE1FB4D}"/>
              </a:ext>
            </a:extLst>
          </p:cNvPr>
          <p:cNvSpPr txBox="1"/>
          <p:nvPr/>
        </p:nvSpPr>
        <p:spPr>
          <a:xfrm>
            <a:off x="696452" y="5702532"/>
            <a:ext cx="29295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Figure 3. Over-the-air enhanced FT protocol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FAB48CDD-3942-411D-8417-A0D235BC6C76}"/>
              </a:ext>
            </a:extLst>
          </p:cNvPr>
          <p:cNvSpPr/>
          <p:nvPr/>
        </p:nvSpPr>
        <p:spPr bwMode="auto">
          <a:xfrm>
            <a:off x="1156106" y="2349098"/>
            <a:ext cx="2116727" cy="35915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1F2237DB-94D8-4844-86C6-38E2DE979AFD}"/>
              </a:ext>
            </a:extLst>
          </p:cNvPr>
          <p:cNvCxnSpPr>
            <a:cxnSpLocks/>
          </p:cNvCxnSpPr>
          <p:nvPr/>
        </p:nvCxnSpPr>
        <p:spPr bwMode="auto">
          <a:xfrm>
            <a:off x="691160" y="2710527"/>
            <a:ext cx="10584" cy="2871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90167F13-AD25-48C8-93EE-ABDAFAF16CD5}"/>
              </a:ext>
            </a:extLst>
          </p:cNvPr>
          <p:cNvCxnSpPr>
            <a:cxnSpLocks/>
          </p:cNvCxnSpPr>
          <p:nvPr/>
        </p:nvCxnSpPr>
        <p:spPr bwMode="auto">
          <a:xfrm>
            <a:off x="1699273" y="2710527"/>
            <a:ext cx="32907" cy="2871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C6EA37C3-972A-4A16-BDC4-EAD677CABD7E}"/>
              </a:ext>
            </a:extLst>
          </p:cNvPr>
          <p:cNvCxnSpPr>
            <a:cxnSpLocks/>
          </p:cNvCxnSpPr>
          <p:nvPr/>
        </p:nvCxnSpPr>
        <p:spPr bwMode="auto">
          <a:xfrm>
            <a:off x="2707384" y="2710527"/>
            <a:ext cx="7749" cy="2871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23D2799F-C2FE-42C7-AFE3-78289758FC55}"/>
              </a:ext>
            </a:extLst>
          </p:cNvPr>
          <p:cNvSpPr txBox="1"/>
          <p:nvPr/>
        </p:nvSpPr>
        <p:spPr>
          <a:xfrm>
            <a:off x="1115272" y="2419152"/>
            <a:ext cx="11072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Current AP MLD</a:t>
            </a:r>
            <a:endParaRPr lang="zh-CN" altLang="en-US" sz="1000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CD543354-9E36-464A-BFB0-957E2B25453A}"/>
              </a:ext>
            </a:extLst>
          </p:cNvPr>
          <p:cNvSpPr txBox="1"/>
          <p:nvPr/>
        </p:nvSpPr>
        <p:spPr>
          <a:xfrm>
            <a:off x="2166737" y="2414095"/>
            <a:ext cx="11072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Target AP MLD</a:t>
            </a:r>
            <a:endParaRPr lang="zh-CN" altLang="en-US" sz="1000" dirty="0"/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7F7F956F-AEAE-4323-9E34-1F7C2A64A1EC}"/>
              </a:ext>
            </a:extLst>
          </p:cNvPr>
          <p:cNvCxnSpPr>
            <a:cxnSpLocks/>
          </p:cNvCxnSpPr>
          <p:nvPr/>
        </p:nvCxnSpPr>
        <p:spPr bwMode="auto">
          <a:xfrm>
            <a:off x="701423" y="3203183"/>
            <a:ext cx="20051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900E519B-AA0C-4639-9204-96D833C6F116}"/>
              </a:ext>
            </a:extLst>
          </p:cNvPr>
          <p:cNvSpPr txBox="1"/>
          <p:nvPr/>
        </p:nvSpPr>
        <p:spPr>
          <a:xfrm>
            <a:off x="821315" y="3022043"/>
            <a:ext cx="115768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Authentication-Request</a:t>
            </a:r>
            <a:endParaRPr lang="zh-CN" altLang="en-US" sz="800" dirty="0"/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B83BC6C5-5C36-4110-B16C-FC482106DB5D}"/>
              </a:ext>
            </a:extLst>
          </p:cNvPr>
          <p:cNvCxnSpPr>
            <a:cxnSpLocks/>
          </p:cNvCxnSpPr>
          <p:nvPr/>
        </p:nvCxnSpPr>
        <p:spPr bwMode="auto">
          <a:xfrm flipH="1">
            <a:off x="701423" y="3573016"/>
            <a:ext cx="200515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D1A1B98E-AB86-41FC-B435-9F8C376C55AB}"/>
              </a:ext>
            </a:extLst>
          </p:cNvPr>
          <p:cNvSpPr txBox="1"/>
          <p:nvPr/>
        </p:nvSpPr>
        <p:spPr>
          <a:xfrm>
            <a:off x="812212" y="3357572"/>
            <a:ext cx="12202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Authentication-Response</a:t>
            </a:r>
            <a:endParaRPr lang="zh-CN" altLang="en-US" sz="800" dirty="0"/>
          </a:p>
        </p:txBody>
      </p: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0362DBBD-4AEC-4FCD-8275-60D34DC9C78C}"/>
              </a:ext>
            </a:extLst>
          </p:cNvPr>
          <p:cNvCxnSpPr/>
          <p:nvPr/>
        </p:nvCxnSpPr>
        <p:spPr bwMode="auto">
          <a:xfrm>
            <a:off x="698364" y="4297621"/>
            <a:ext cx="20082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文本框 23">
            <a:extLst>
              <a:ext uri="{FF2B5EF4-FFF2-40B4-BE49-F238E27FC236}">
                <a16:creationId xmlns:a16="http://schemas.microsoft.com/office/drawing/2014/main" id="{2950415D-45D6-4B2A-BDC8-B06B57AAC87F}"/>
              </a:ext>
            </a:extLst>
          </p:cNvPr>
          <p:cNvSpPr txBox="1"/>
          <p:nvPr/>
        </p:nvSpPr>
        <p:spPr>
          <a:xfrm>
            <a:off x="1156106" y="4077072"/>
            <a:ext cx="11095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Reassociation Request</a:t>
            </a:r>
            <a:endParaRPr lang="zh-CN" altLang="en-US" sz="800" dirty="0"/>
          </a:p>
        </p:txBody>
      </p: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9704D349-6094-4209-9E02-653844E85C9D}"/>
              </a:ext>
            </a:extLst>
          </p:cNvPr>
          <p:cNvCxnSpPr/>
          <p:nvPr/>
        </p:nvCxnSpPr>
        <p:spPr bwMode="auto">
          <a:xfrm flipH="1">
            <a:off x="1706476" y="4472485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10FF297B-FD9A-487A-ADE1-B97C31173DA4}"/>
              </a:ext>
            </a:extLst>
          </p:cNvPr>
          <p:cNvCxnSpPr/>
          <p:nvPr/>
        </p:nvCxnSpPr>
        <p:spPr bwMode="auto">
          <a:xfrm>
            <a:off x="1706476" y="4900590"/>
            <a:ext cx="1008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id="{BAFF677A-5624-437F-BD21-C2D149CE15C3}"/>
              </a:ext>
            </a:extLst>
          </p:cNvPr>
          <p:cNvSpPr txBox="1"/>
          <p:nvPr/>
        </p:nvSpPr>
        <p:spPr>
          <a:xfrm>
            <a:off x="1636476" y="4256461"/>
            <a:ext cx="12362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Context Transfer Request</a:t>
            </a:r>
            <a:endParaRPr lang="zh-CN" altLang="en-US" sz="800" dirty="0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BF67D06A-7B9E-4331-9E52-B5AFF05C918B}"/>
              </a:ext>
            </a:extLst>
          </p:cNvPr>
          <p:cNvSpPr txBox="1"/>
          <p:nvPr/>
        </p:nvSpPr>
        <p:spPr>
          <a:xfrm>
            <a:off x="1636476" y="4731286"/>
            <a:ext cx="12987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Context Transfer Response</a:t>
            </a:r>
            <a:endParaRPr lang="zh-CN" altLang="en-US" sz="800" dirty="0"/>
          </a:p>
        </p:txBody>
      </p: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D34BB8A6-DD2C-461F-AEE3-F81BD9B0A112}"/>
              </a:ext>
            </a:extLst>
          </p:cNvPr>
          <p:cNvCxnSpPr/>
          <p:nvPr/>
        </p:nvCxnSpPr>
        <p:spPr bwMode="auto">
          <a:xfrm>
            <a:off x="704965" y="5044606"/>
            <a:ext cx="20082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0" name="文本框 29">
            <a:extLst>
              <a:ext uri="{FF2B5EF4-FFF2-40B4-BE49-F238E27FC236}">
                <a16:creationId xmlns:a16="http://schemas.microsoft.com/office/drawing/2014/main" id="{2A3307C2-3569-4224-A21F-E1F4AD062020}"/>
              </a:ext>
            </a:extLst>
          </p:cNvPr>
          <p:cNvSpPr txBox="1"/>
          <p:nvPr/>
        </p:nvSpPr>
        <p:spPr>
          <a:xfrm>
            <a:off x="1184157" y="4869740"/>
            <a:ext cx="117211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Reassociation Response</a:t>
            </a:r>
            <a:endParaRPr lang="zh-CN" altLang="en-US" sz="800" dirty="0"/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91F3B615-8790-4C32-A140-5B6E670BA4A9}"/>
              </a:ext>
            </a:extLst>
          </p:cNvPr>
          <p:cNvSpPr txBox="1"/>
          <p:nvPr/>
        </p:nvSpPr>
        <p:spPr>
          <a:xfrm>
            <a:off x="2643105" y="4479503"/>
            <a:ext cx="1079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/>
              <a:t>DS-STA-NOTIFY</a:t>
            </a:r>
          </a:p>
          <a:p>
            <a:pPr algn="ctr"/>
            <a:r>
              <a:rPr lang="en-US" altLang="zh-CN" sz="800" dirty="0"/>
              <a:t>.Request</a:t>
            </a:r>
          </a:p>
          <a:p>
            <a:pPr algn="ctr"/>
            <a:r>
              <a:rPr lang="en-US" altLang="zh-CN" sz="800" dirty="0"/>
              <a:t>(MOVE)</a:t>
            </a:r>
            <a:endParaRPr lang="zh-CN" altLang="en-US" sz="800" dirty="0"/>
          </a:p>
        </p:txBody>
      </p:sp>
      <p:cxnSp>
        <p:nvCxnSpPr>
          <p:cNvPr id="38" name="直接箭头连接符 37">
            <a:extLst>
              <a:ext uri="{FF2B5EF4-FFF2-40B4-BE49-F238E27FC236}">
                <a16:creationId xmlns:a16="http://schemas.microsoft.com/office/drawing/2014/main" id="{4512CDEB-83AD-4EDD-A546-89938F7CA374}"/>
              </a:ext>
            </a:extLst>
          </p:cNvPr>
          <p:cNvCxnSpPr>
            <a:cxnSpLocks/>
          </p:cNvCxnSpPr>
          <p:nvPr/>
        </p:nvCxnSpPr>
        <p:spPr bwMode="auto">
          <a:xfrm>
            <a:off x="3499633" y="2702085"/>
            <a:ext cx="7749" cy="2871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9" name="文本框 38">
            <a:extLst>
              <a:ext uri="{FF2B5EF4-FFF2-40B4-BE49-F238E27FC236}">
                <a16:creationId xmlns:a16="http://schemas.microsoft.com/office/drawing/2014/main" id="{DD815CE5-F990-4406-BDE7-A4CC61476CA8}"/>
              </a:ext>
            </a:extLst>
          </p:cNvPr>
          <p:cNvSpPr txBox="1"/>
          <p:nvPr/>
        </p:nvSpPr>
        <p:spPr>
          <a:xfrm>
            <a:off x="3272834" y="2419744"/>
            <a:ext cx="507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DS</a:t>
            </a:r>
            <a:endParaRPr lang="zh-CN" altLang="en-US" sz="1000" dirty="0"/>
          </a:p>
        </p:txBody>
      </p:sp>
      <p:cxnSp>
        <p:nvCxnSpPr>
          <p:cNvPr id="40" name="直接箭头连接符 39">
            <a:extLst>
              <a:ext uri="{FF2B5EF4-FFF2-40B4-BE49-F238E27FC236}">
                <a16:creationId xmlns:a16="http://schemas.microsoft.com/office/drawing/2014/main" id="{21D38354-4587-4BFF-AD84-5CD1535AAE03}"/>
              </a:ext>
            </a:extLst>
          </p:cNvPr>
          <p:cNvCxnSpPr>
            <a:cxnSpLocks/>
          </p:cNvCxnSpPr>
          <p:nvPr/>
        </p:nvCxnSpPr>
        <p:spPr bwMode="auto">
          <a:xfrm>
            <a:off x="2713183" y="4648780"/>
            <a:ext cx="7941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9" name="文本框 48">
            <a:extLst>
              <a:ext uri="{FF2B5EF4-FFF2-40B4-BE49-F238E27FC236}">
                <a16:creationId xmlns:a16="http://schemas.microsoft.com/office/drawing/2014/main" id="{8A87458C-9951-4115-95A6-A66AADBCAD83}"/>
              </a:ext>
            </a:extLst>
          </p:cNvPr>
          <p:cNvSpPr txBox="1"/>
          <p:nvPr/>
        </p:nvSpPr>
        <p:spPr>
          <a:xfrm>
            <a:off x="2016769" y="2124940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MD</a:t>
            </a:r>
            <a:endParaRPr lang="zh-CN" altLang="en-US" dirty="0"/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19EE88B2-9858-4769-AC9D-B7E8B2950109}"/>
              </a:ext>
            </a:extLst>
          </p:cNvPr>
          <p:cNvSpPr txBox="1"/>
          <p:nvPr/>
        </p:nvSpPr>
        <p:spPr>
          <a:xfrm>
            <a:off x="126495" y="2397715"/>
            <a:ext cx="12256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Non-AP MLD</a:t>
            </a:r>
            <a:endParaRPr lang="zh-CN" altLang="en-US" sz="1000" dirty="0"/>
          </a:p>
        </p:txBody>
      </p:sp>
      <p:graphicFrame>
        <p:nvGraphicFramePr>
          <p:cNvPr id="33" name="Content Placeholder 6">
            <a:extLst>
              <a:ext uri="{FF2B5EF4-FFF2-40B4-BE49-F238E27FC236}">
                <a16:creationId xmlns:a16="http://schemas.microsoft.com/office/drawing/2014/main" id="{D220D22D-EDDC-4A82-8FC9-5747B08ED935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794783"/>
              </p:ext>
            </p:extLst>
          </p:nvPr>
        </p:nvGraphicFramePr>
        <p:xfrm>
          <a:off x="3888449" y="2169723"/>
          <a:ext cx="5115209" cy="3935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Visio" r:id="rId3" imgW="8953486" imgH="6886748" progId="Visio.Drawing.15">
                  <p:embed/>
                </p:oleObj>
              </mc:Choice>
              <mc:Fallback>
                <p:oleObj name="Visio" r:id="rId3" imgW="8953486" imgH="6886748" progId="Visio.Drawing.15">
                  <p:embed/>
                  <p:pic>
                    <p:nvPicPr>
                      <p:cNvPr id="7" name="Content Placeholder 6">
                        <a:extLst>
                          <a:ext uri="{FF2B5EF4-FFF2-40B4-BE49-F238E27FC236}">
                            <a16:creationId xmlns:a16="http://schemas.microsoft.com/office/drawing/2014/main" id="{E1337D00-E463-9169-42C3-33B7B44CA14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88449" y="2169723"/>
                        <a:ext cx="5115209" cy="39353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文本框 33">
            <a:extLst>
              <a:ext uri="{FF2B5EF4-FFF2-40B4-BE49-F238E27FC236}">
                <a16:creationId xmlns:a16="http://schemas.microsoft.com/office/drawing/2014/main" id="{5A774258-6C4A-4661-9954-1851A74F3DF7}"/>
              </a:ext>
            </a:extLst>
          </p:cNvPr>
          <p:cNvSpPr txBox="1"/>
          <p:nvPr/>
        </p:nvSpPr>
        <p:spPr>
          <a:xfrm>
            <a:off x="3885129" y="1595665"/>
            <a:ext cx="5237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1000" dirty="0"/>
              <a:t>Note. Since the Link Reconfiguration Request is protected, the target AP MLD doesn’t know which PTK shall be used to decrypt the received Link Reconfiguration Request frame. Hence, the non-AP MLD shall send an unprotected frame to inform the mapping relationship between TA and non-AP MLD MAC Address. </a:t>
            </a:r>
          </a:p>
        </p:txBody>
      </p: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1636F13C-3F3B-40A3-8683-61A136D34421}"/>
              </a:ext>
            </a:extLst>
          </p:cNvPr>
          <p:cNvCxnSpPr/>
          <p:nvPr/>
        </p:nvCxnSpPr>
        <p:spPr bwMode="auto">
          <a:xfrm>
            <a:off x="5076056" y="4869740"/>
            <a:ext cx="194421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A36A6A16-0513-4BA1-A89D-3278167075F2}"/>
              </a:ext>
            </a:extLst>
          </p:cNvPr>
          <p:cNvSpPr txBox="1"/>
          <p:nvPr/>
        </p:nvSpPr>
        <p:spPr>
          <a:xfrm>
            <a:off x="5509637" y="4648780"/>
            <a:ext cx="7377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xx frame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421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28D65D-4992-4A30-BE3B-73788BD76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Comparison on Retrieving Buffer Packets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1E2651-6F1C-4653-BBD1-B82E87395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752600"/>
            <a:ext cx="7992243" cy="4351338"/>
          </a:xfrm>
        </p:spPr>
        <p:txBody>
          <a:bodyPr/>
          <a:lstStyle/>
          <a:p>
            <a:r>
              <a:rPr lang="en-US" altLang="zh-CN" sz="1800" dirty="0"/>
              <a:t>Simultaneously exchanging data with current AP MLD and target AP MLD</a:t>
            </a:r>
          </a:p>
          <a:p>
            <a:pPr lvl="1"/>
            <a:r>
              <a:rPr lang="en-US" altLang="zh-CN" sz="1600" dirty="0"/>
              <a:t>The processing procedure is very similar to the one of DAPS (Dual Active Protocol Stack) handover defined in 5G cellular network.</a:t>
            </a:r>
            <a:endParaRPr lang="zh-CN" altLang="en-US" sz="1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78966CC-AC73-4869-A0B9-1930FE1C8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60A1221-0AEA-4410-89D5-3567A4271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32" name="图片 31">
            <a:extLst>
              <a:ext uri="{FF2B5EF4-FFF2-40B4-BE49-F238E27FC236}">
                <a16:creationId xmlns:a16="http://schemas.microsoft.com/office/drawing/2014/main" id="{5169D937-7CB5-4718-83FF-2B48E5FD40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0730" y="2542401"/>
            <a:ext cx="3261889" cy="3656013"/>
          </a:xfrm>
          <a:prstGeom prst="rect">
            <a:avLst/>
          </a:prstGeom>
        </p:spPr>
      </p:pic>
      <p:sp>
        <p:nvSpPr>
          <p:cNvPr id="36" name="文本框 35">
            <a:extLst>
              <a:ext uri="{FF2B5EF4-FFF2-40B4-BE49-F238E27FC236}">
                <a16:creationId xmlns:a16="http://schemas.microsoft.com/office/drawing/2014/main" id="{4BCDB825-8676-48A7-8081-FA798B0D4C6D}"/>
              </a:ext>
            </a:extLst>
          </p:cNvPr>
          <p:cNvSpPr txBox="1"/>
          <p:nvPr/>
        </p:nvSpPr>
        <p:spPr>
          <a:xfrm>
            <a:off x="5134817" y="6198414"/>
            <a:ext cx="3264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Figure 6. MAC Processing at non-AP MLD’s side</a:t>
            </a:r>
            <a:endParaRPr lang="zh-CN" altLang="en-US" dirty="0"/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AD950947-ECE0-4641-B79B-A3F661A73BA4}"/>
              </a:ext>
            </a:extLst>
          </p:cNvPr>
          <p:cNvSpPr txBox="1"/>
          <p:nvPr/>
        </p:nvSpPr>
        <p:spPr>
          <a:xfrm>
            <a:off x="1917096" y="6196671"/>
            <a:ext cx="17684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Figure 5. During roaming</a:t>
            </a:r>
            <a:endParaRPr lang="zh-CN" alt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23CEBE7-2A31-43AA-B2D3-76FAD6181F2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Nov. 2024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22D1BC9-00CE-4B8D-B080-39F4FCFB6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5371" y="2880714"/>
            <a:ext cx="2380617" cy="322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032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63922E-82FC-48C4-9B1A-7A697DF76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AE8EFF-637C-4850-A045-820BA599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/>
              <a:t>Compared with the enhanced FT, the distributed SMD with PTK sharing has no any benefit other than increasing the security risk. </a:t>
            </a:r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11bn is expected to improve the Wi-Fi security, rather than  regression in security. The distributed SMD with PTK sharing significantly conflicts with the goal of 11bn, i.e. ultra high reliability (</a:t>
            </a:r>
            <a:r>
              <a:rPr lang="en-US" altLang="zh-CN" sz="2000" dirty="0">
                <a:solidFill>
                  <a:srgbClr val="00B0F0"/>
                </a:solidFill>
              </a:rPr>
              <a:t>UHR</a:t>
            </a:r>
            <a:r>
              <a:rPr lang="en-US" altLang="zh-CN" sz="2000" dirty="0"/>
              <a:t>). </a:t>
            </a:r>
          </a:p>
          <a:p>
            <a:pPr algn="just"/>
            <a:endParaRPr lang="en-US" altLang="zh-CN" sz="2000" dirty="0"/>
          </a:p>
          <a:p>
            <a:pPr algn="just"/>
            <a:endParaRPr lang="en-US" altLang="zh-CN" sz="20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6F7B49D-C7ED-471A-94CD-ABF69E785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C6235BD-DDD7-4212-80D9-191EE89F7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BACED4C-8877-40F4-A260-A515F99E30EB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Nov. 2024</a:t>
            </a:r>
          </a:p>
        </p:txBody>
      </p:sp>
    </p:spTree>
    <p:extLst>
      <p:ext uri="{BB962C8B-B14F-4D97-AF65-F5344CB8AC3E}">
        <p14:creationId xmlns:p14="http://schemas.microsoft.com/office/powerpoint/2010/main" val="361693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C5E355-9A75-4958-A432-E920C6BAA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1396C3-2E21-4C8A-9B76-C9BAE5903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989138"/>
            <a:ext cx="7992243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600" dirty="0"/>
              <a:t>[1] 11-23-1897-00-00bn-thoughts-on-improving-roaming-under-existing-architecture</a:t>
            </a:r>
          </a:p>
          <a:p>
            <a:pPr marL="0" indent="0">
              <a:buNone/>
            </a:pPr>
            <a:r>
              <a:rPr lang="en-US" altLang="ko-KR" sz="1600" dirty="0"/>
              <a:t>[2] 11-24-0349-03-00bn-enhanced-fast-bss-transition</a:t>
            </a:r>
          </a:p>
          <a:p>
            <a:pPr marL="0" indent="0">
              <a:buNone/>
            </a:pPr>
            <a:r>
              <a:rPr lang="en-US" altLang="ko-KR" sz="1600" dirty="0"/>
              <a:t>[3] 11-24-0679-04-00bn-thoughts-on-functionality-and-security-architecture-for-uhr-seamless-roaming</a:t>
            </a:r>
          </a:p>
          <a:p>
            <a:pPr marL="0" indent="0">
              <a:buNone/>
            </a:pPr>
            <a:r>
              <a:rPr lang="en-US" altLang="ko-KR" sz="1600" dirty="0"/>
              <a:t>[4] 11-24-0052-00-00bn-seamless-roaming-details</a:t>
            </a:r>
          </a:p>
          <a:p>
            <a:pPr marL="0" indent="0">
              <a:buNone/>
            </a:pPr>
            <a:r>
              <a:rPr lang="en-US" altLang="ko-KR" sz="1600" dirty="0"/>
              <a:t>[5] 11-23-2157-02-00bn-seamless-roaming-within-a-mobility-domain</a:t>
            </a:r>
          </a:p>
          <a:p>
            <a:pPr marL="0" indent="0">
              <a:buNone/>
            </a:pPr>
            <a:r>
              <a:rPr lang="en-US" altLang="ko-KR" sz="1600" dirty="0"/>
              <a:t>[6] 11-24-1414-02-00bn-channel-measurement-based-on-control-frame-exchange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1602CC1-D865-4F0A-8F5C-30E02DBBF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BA6CEA-9817-4A71-80B5-DEB7D46CE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2CFE2FE-9F6B-426F-8165-F7DCDC783077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Nov. 2024</a:t>
            </a:r>
          </a:p>
        </p:txBody>
      </p:sp>
    </p:spTree>
    <p:extLst>
      <p:ext uri="{BB962C8B-B14F-4D97-AF65-F5344CB8AC3E}">
        <p14:creationId xmlns:p14="http://schemas.microsoft.com/office/powerpoint/2010/main" val="1320282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7A61CC-A118-472E-81B0-D93D28F3B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6DCABB-4138-4097-8D64-FF46DDACA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Do you support in 11bn to improve the existing FT protocol?</a:t>
            </a:r>
            <a:endParaRPr lang="zh-CN" altLang="zh-CN" dirty="0"/>
          </a:p>
          <a:p>
            <a:pPr lvl="1" algn="just"/>
            <a:r>
              <a:rPr lang="en-US" altLang="zh-CN" dirty="0"/>
              <a:t>Note. According to the existing FT protocol, the FTO remains in state 4 during and after roaming to the other AP MLD. 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3CBD654-CDB0-4175-876B-05ABF0ADD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1644E56-F22A-4744-A587-2419FF028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29D7AC6-AEAD-4B58-9BBC-8F330E0557BA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Nov. 2024</a:t>
            </a:r>
          </a:p>
        </p:txBody>
      </p:sp>
    </p:spTree>
    <p:extLst>
      <p:ext uri="{BB962C8B-B14F-4D97-AF65-F5344CB8AC3E}">
        <p14:creationId xmlns:p14="http://schemas.microsoft.com/office/powerpoint/2010/main" val="362697436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93519</TotalTime>
  <Words>911</Words>
  <Application>Microsoft Office PowerPoint</Application>
  <PresentationFormat>全屏显示(4:3)</PresentationFormat>
  <Paragraphs>143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Times New Roman</vt:lpstr>
      <vt:lpstr>802-11-Submission</vt:lpstr>
      <vt:lpstr>Document</vt:lpstr>
      <vt:lpstr>Visio</vt:lpstr>
      <vt:lpstr>Comparison Between Enhanced FT and distributed SMD </vt:lpstr>
      <vt:lpstr>Introduction</vt:lpstr>
      <vt:lpstr>Enhanced FT</vt:lpstr>
      <vt:lpstr>Roaming Through Current AP MLD</vt:lpstr>
      <vt:lpstr>Roaming Through Target AP MLD</vt:lpstr>
      <vt:lpstr>Comparison on Retrieving Buffer Packets</vt:lpstr>
      <vt:lpstr>Conclusions</vt:lpstr>
      <vt:lpstr>References</vt:lpstr>
      <vt:lpstr>SP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3078</cp:revision>
  <cp:lastPrinted>1998-02-10T13:28:06Z</cp:lastPrinted>
  <dcterms:created xsi:type="dcterms:W3CDTF">2004-12-02T14:01:45Z</dcterms:created>
  <dcterms:modified xsi:type="dcterms:W3CDTF">2024-11-06T22:46:12Z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(3)mKSz/Gm2a2Ur8TAMDQatBOd/2RTHLvOBbZOQ6vUcDJb1zecKOo2R4Dfa/T0Rfzw6y2napOKN
zYhGvgydnXcPBF8OYJLDdGHi3ju7/jdObPXiiMx7y6rLQiSMLpRwgffYfeW6SWQGGm3GpYM5
JZo2+p/l4GbfwlRmnCIYbKwoXef9IjIV/GObblUqKT9aSlRd7OkQAdSHccBasIZh+SLxiemv
TAqIL1OmhbkOJ/Yns9</vt:lpwstr>
  </property>
  <property fmtid="{D5CDD505-2E9C-101B-9397-08002B2CF9AE}" pid="10" name="_2015_ms_pID_7253431">
    <vt:lpwstr>WYPRKSmHab0iuUs7AYYI2gx+NFISQ5SIir773GXFByfhQ/nUd2U1tY
R3rW+SbSAEb3ruTI/yxaRyD+u3XH4W8lgoxN0VVTOwaWAAzMdtHW9EiBjXWkzFkV4vxufuPV
9Yzgj8g4jMpgCekFU8G3NVoV9wKRi24fQAJUqyIBzG4q7hqG1G14QqhWCByHbaUjBcQHwOBK
wNklLGg9k7hMGvdv0SMBiriFq6NyBfTuXzHY</vt:lpwstr>
  </property>
  <property fmtid="{D5CDD505-2E9C-101B-9397-08002B2CF9AE}" pid="11" name="_2015_ms_pID_7253432">
    <vt:lpwstr>QA==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1730077171</vt:lpwstr>
  </property>
</Properties>
</file>