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451" r:id="rId3"/>
    <p:sldId id="413" r:id="rId4"/>
    <p:sldId id="776" r:id="rId5"/>
    <p:sldId id="780" r:id="rId6"/>
    <p:sldId id="773" r:id="rId7"/>
    <p:sldId id="781" r:id="rId8"/>
    <p:sldId id="785" r:id="rId9"/>
    <p:sldId id="399" r:id="rId10"/>
    <p:sldId id="270" r:id="rId11"/>
    <p:sldId id="777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humengshi" initials="h" lastIdx="0" clrIdx="1">
    <p:extLst>
      <p:ext uri="{19B8F6BF-5375-455C-9EA6-DF929625EA0E}">
        <p15:presenceInfo xmlns:p15="http://schemas.microsoft.com/office/powerpoint/2012/main" userId="S-1-5-21-147214757-305610072-1517763936-667505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C2C2FE"/>
    <a:srgbClr val="FF9900"/>
    <a:srgbClr val="99A40C"/>
    <a:srgbClr val="CCFFCC"/>
    <a:srgbClr val="996600"/>
    <a:srgbClr val="996633"/>
    <a:srgbClr val="CC6600"/>
    <a:srgbClr val="FFFF99"/>
    <a:srgbClr val="DFB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10" d="100"/>
          <a:sy n="110" d="100"/>
        </p:scale>
        <p:origin x="21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4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34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609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799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254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898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6287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2544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</a:t>
            </a:r>
            <a:r>
              <a:rPr lang="en-US" altLang="zh-CN" sz="1800" b="1" dirty="0" err="1"/>
              <a:t>1745r0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November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Visio___.vsd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4" y="846909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Discussion on Frequency Domain UEQM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01216"/>
              </p:ext>
            </p:extLst>
          </p:nvPr>
        </p:nvGraphicFramePr>
        <p:xfrm>
          <a:off x="993867" y="2971800"/>
          <a:ext cx="7546939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dirty="0"/>
              <a:t>[2] 11-24-0438-00-00bn-ueqm-benefit-analysis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dirty="0"/>
              <a:t>[1] 11-24-0433-00-00bn-analysis-on-ueqm-and-ueq-mcs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dirty="0"/>
              <a:t>[3] 11-24-1132-01-</a:t>
            </a:r>
            <a:r>
              <a:rPr lang="en-US" altLang="zh-CN" sz="1800" dirty="0" err="1"/>
              <a:t>00bn</a:t>
            </a:r>
            <a:r>
              <a:rPr lang="en-US" altLang="zh-CN" sz="1800" dirty="0"/>
              <a:t>-frequency-domain-</a:t>
            </a:r>
            <a:r>
              <a:rPr lang="en-US" altLang="zh-CN" sz="1800" dirty="0" err="1"/>
              <a:t>ueqm</a:t>
            </a:r>
            <a:endParaRPr lang="en-US" altLang="zh-CN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89C01E84-AFE3-4347-B4B0-FF2A245F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11bn defines frequency domain unequal modulation (UEQM).</a:t>
            </a:r>
          </a:p>
          <a:p>
            <a:pPr lvl="2"/>
            <a:r>
              <a:rPr lang="en-US" altLang="zh-CN" sz="1600" dirty="0"/>
              <a:t>Different data subcarriers allocated to a user may correspond to different modulation orders.</a:t>
            </a:r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7" name="标题 3">
            <a:extLst>
              <a:ext uri="{FF2B5EF4-FFF2-40B4-BE49-F238E27FC236}">
                <a16:creationId xmlns:a16="http://schemas.microsoft.com/office/drawing/2014/main" id="{45AA4CAE-F62D-46F7-BBC0-2881EAFCC766}"/>
              </a:ext>
            </a:extLst>
          </p:cNvPr>
          <p:cNvSpPr txBox="1">
            <a:spLocks/>
          </p:cNvSpPr>
          <p:nvPr/>
        </p:nvSpPr>
        <p:spPr bwMode="auto">
          <a:xfrm>
            <a:off x="609600" y="724694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kern="0" dirty="0"/>
              <a:t>Straw Poll #1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042846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4" y="1638300"/>
            <a:ext cx="7925095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UEQM (Unequal Modulation) is a promising feature enabling different modulation orders in the resource allocated to a user. It could provide obvious gains when there exists a large SNR difference [1]. In general, there are mainly two kinds of UEQM [2]: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Spatial domain UEQM (Different modulations are applied to different spatial streams)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domain UEQM (Different modulations are applied to different subcarriers)</a:t>
            </a:r>
            <a:endParaRPr lang="en-US" altLang="zh-CN" sz="1600" dirty="0">
              <a:solidFill>
                <a:schemeClr val="dk1"/>
              </a:solidFill>
              <a:cs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The spatial domain UEQM has been adopted in UHR, while the frequency domain UEQM is still under discussion.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Define unequal modulation over different spatial streams (Motion 23)</a:t>
            </a: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In this contribution, the performance of the frequency domain UEQM is further discussed.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a follow-up contribution of Reference [3]. 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026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85505" y="1638300"/>
            <a:ext cx="784919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Regarding the frequency domain UEQM, some related simulation results and benefits are mentioned in [2].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advantage of the channel selective gains.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for the interference case where some of the subcarriers suffer from a relatively strong interference.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Frequency Domain UEQM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对象 2">
            <a:extLst>
              <a:ext uri="{FF2B5EF4-FFF2-40B4-BE49-F238E27FC236}">
                <a16:creationId xmlns:a16="http://schemas.microsoft.com/office/drawing/2014/main" id="{101D9893-FB66-423A-B7E7-A75CB34C4F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116053"/>
              </p:ext>
            </p:extLst>
          </p:nvPr>
        </p:nvGraphicFramePr>
        <p:xfrm>
          <a:off x="1218364" y="3391096"/>
          <a:ext cx="6783470" cy="190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Visio" r:id="rId4" imgW="4143429" imgH="1162153" progId="Visio.Drawing.15">
                  <p:embed/>
                </p:oleObj>
              </mc:Choice>
              <mc:Fallback>
                <p:oleObj name="Visio" r:id="rId4" imgW="4143429" imgH="1162153" progId="Visio.Drawing.15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8364" y="3391096"/>
                        <a:ext cx="6783470" cy="190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矩形 3">
            <a:extLst>
              <a:ext uri="{FF2B5EF4-FFF2-40B4-BE49-F238E27FC236}">
                <a16:creationId xmlns:a16="http://schemas.microsoft.com/office/drawing/2014/main" id="{0B155735-0CDF-45CB-9824-3528BFFF3311}"/>
              </a:ext>
            </a:extLst>
          </p:cNvPr>
          <p:cNvSpPr/>
          <p:nvPr/>
        </p:nvSpPr>
        <p:spPr>
          <a:xfrm>
            <a:off x="3017142" y="5139033"/>
            <a:ext cx="3185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Fig. 1 A use case of frequency UEQM  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45854" y="1634925"/>
            <a:ext cx="8001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To find the benefits using frequency domain UEQM, the following simulation configurations are used.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Simulation Configuration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FDA0CA07-04F8-4149-86BC-F7D2ADC28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905115"/>
              </p:ext>
            </p:extLst>
          </p:nvPr>
        </p:nvGraphicFramePr>
        <p:xfrm>
          <a:off x="1286333" y="2593777"/>
          <a:ext cx="6571331" cy="286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3168230270"/>
                    </a:ext>
                  </a:extLst>
                </a:gridCol>
                <a:gridCol w="4437731">
                  <a:extLst>
                    <a:ext uri="{9D8B030D-6E8A-4147-A177-3AD203B41FA5}">
                      <a16:colId xmlns:a16="http://schemas.microsoft.com/office/drawing/2014/main" val="3585709742"/>
                    </a:ext>
                  </a:extLst>
                </a:gridCol>
              </a:tblGrid>
              <a:tr h="261728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Configuration</a:t>
                      </a:r>
                      <a:endParaRPr lang="zh-CN" alt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55329"/>
                  </a:ext>
                </a:extLst>
              </a:tr>
              <a:tr h="23555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PPDU BW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MHz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281346"/>
                  </a:ext>
                </a:extLst>
              </a:tr>
              <a:tr h="23555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 Mode &amp; Estimation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Channel D &amp; </a:t>
                      </a:r>
                      <a:r>
                        <a:rPr lang="en-US" altLang="ko-KR" sz="1200" dirty="0"/>
                        <a:t>Realistic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&amp; Smoothing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117193"/>
                  </a:ext>
                </a:extLst>
              </a:tr>
              <a:tr h="23555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484-tone RU with 468 data subcarriers</a:t>
                      </a:r>
                      <a:endParaRPr lang="zh-CN" altLang="en-US" sz="12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801504"/>
                  </a:ext>
                </a:extLst>
              </a:tr>
              <a:tr h="549628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 Domain UEQM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left 234 subcarriers correspond to </a:t>
                      </a:r>
                      <a:r>
                        <a:rPr lang="en-US" altLang="zh-CN" sz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Modulation A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right 234 subcarriers correspond to </a:t>
                      </a:r>
                      <a:r>
                        <a:rPr lang="en-US" altLang="zh-CN" sz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Modulation B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One PSDU &amp; Same Coding Rate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833551"/>
                  </a:ext>
                </a:extLst>
              </a:tr>
              <a:tr h="23555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Length 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 Bytes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5879771"/>
                  </a:ext>
                </a:extLst>
              </a:tr>
              <a:tr h="235555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 Encoding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LDPC (Joint Coding)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61554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Transmission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Single User &amp; One Spatial Stream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6497635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Interference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 additional interference to the right half of the 484-tone RU 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148229"/>
                  </a:ext>
                </a:extLst>
              </a:tr>
            </a:tbl>
          </a:graphicData>
        </a:graphic>
      </p:graphicFrame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95FFFE0A-2006-4A9C-B07E-567FA92691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876907"/>
              </p:ext>
            </p:extLst>
          </p:nvPr>
        </p:nvGraphicFramePr>
        <p:xfrm>
          <a:off x="2590800" y="5675811"/>
          <a:ext cx="3886200" cy="420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Visio" r:id="rId4" imgW="3038515" imgH="304787" progId="Visio.Drawing.15">
                  <p:embed/>
                </p:oleObj>
              </mc:Choice>
              <mc:Fallback>
                <p:oleObj name="Visio" r:id="rId4" imgW="3038515" imgH="304787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B7B505B8-92DF-406D-97E4-4D980D46BD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90800" y="5675811"/>
                        <a:ext cx="3886200" cy="4201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矩形 8">
            <a:extLst>
              <a:ext uri="{FF2B5EF4-FFF2-40B4-BE49-F238E27FC236}">
                <a16:creationId xmlns:a16="http://schemas.microsoft.com/office/drawing/2014/main" id="{1C149165-02B1-4778-91AB-C90D6D760AE5}"/>
              </a:ext>
            </a:extLst>
          </p:cNvPr>
          <p:cNvSpPr/>
          <p:nvPr/>
        </p:nvSpPr>
        <p:spPr>
          <a:xfrm>
            <a:off x="2551775" y="6062285"/>
            <a:ext cx="41166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Fig. 2 A 484-tone RU with frequency domain UEQM</a:t>
            </a:r>
            <a:endParaRPr lang="zh-CN" altLang="en-US" sz="1400" dirty="0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E417A5F-8712-41D6-AF22-8C3F753CA2AE}"/>
              </a:ext>
            </a:extLst>
          </p:cNvPr>
          <p:cNvSpPr/>
          <p:nvPr/>
        </p:nvSpPr>
        <p:spPr>
          <a:xfrm>
            <a:off x="2979042" y="2286000"/>
            <a:ext cx="31859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Table. 1 Simulation Configuration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0738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645854" y="1634925"/>
            <a:ext cx="8001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To establish a environment that some of the subcarriers are affecting by a narrow band interference, we have the following modifications: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a narrow band interference to the noise in the time domain. To clearly show the power difference in the following figures, the noise power is normalized to 1 (0 dB).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left half subcarriers of the RU are affected by the noise, while the right half subcarriers of the RU are affected both by the noise and interference.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/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Adding Interference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DF56E0EC-E13E-49D4-AD04-0A545512A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917" y="3405434"/>
            <a:ext cx="3818578" cy="261436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347212D5-D499-4CF3-90D5-AC09FE553E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7863" y="3405435"/>
            <a:ext cx="4146167" cy="2690565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7DEFC366-78CD-45A5-9A14-0C40161C3BE7}"/>
              </a:ext>
            </a:extLst>
          </p:cNvPr>
          <p:cNvSpPr/>
          <p:nvPr/>
        </p:nvSpPr>
        <p:spPr>
          <a:xfrm>
            <a:off x="2596509" y="6019799"/>
            <a:ext cx="4038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/>
              <a:t>Fig. 4 Examples of add interference (6 dB &amp; 18 dB)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12108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912001" y="1638300"/>
            <a:ext cx="7202745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To clearly show the performance of EQM and UEQM, the PER and Goodput are used to analyze it.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the following equation is used for the goodput calculation:</a:t>
            </a: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SNR values shown in the results later indicate the signal-to-noise ratio without considering the interference.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cases of interference are simulated:</a:t>
            </a: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dB interference compared to the noise</a:t>
            </a: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dB interference compared to the noise</a:t>
            </a: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Simulation C</a:t>
            </a:r>
            <a:r>
              <a:rPr lang="en-US" altLang="zh-CN" sz="2800" dirty="0">
                <a:solidFill>
                  <a:schemeClr val="tx1"/>
                </a:solidFill>
              </a:rPr>
              <a:t>larification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96FA85DC-0B41-422D-B6A6-FAEDEB4563B7}"/>
                  </a:ext>
                </a:extLst>
              </p:cNvPr>
              <p:cNvSpPr txBox="1"/>
              <p:nvPr/>
            </p:nvSpPr>
            <p:spPr>
              <a:xfrm>
                <a:off x="2538988" y="2743200"/>
                <a:ext cx="4142223" cy="2656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𝐺𝑜𝑜𝑑𝑝𝑢𝑡</m:t>
                      </m:r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𝑃𝐸𝑅</m:t>
                          </m:r>
                        </m:e>
                      </m:d>
                      <m:r>
                        <a:rPr lang="en-US" altLang="zh-CN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𝐷𝐵𝑃𝑆</m:t>
                          </m:r>
                        </m:sub>
                      </m:sSub>
                      <m:r>
                        <a:rPr lang="en-US" altLang="zh-CN" sz="1600" b="0" i="1" smtClean="0"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altLang="zh-CN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𝑆𝑦𝑚𝑏𝑜𝑙𝐷𝑢𝑟𝑎𝑡𝑖𝑜𝑛</m:t>
                          </m:r>
                        </m:sub>
                      </m:sSub>
                    </m:oMath>
                  </m:oMathPara>
                </a14:m>
                <a:endParaRPr lang="zh-CN" altLang="en-US" sz="1600" dirty="0"/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96FA85DC-0B41-422D-B6A6-FAEDEB4563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8988" y="2743200"/>
                <a:ext cx="4142223" cy="265650"/>
              </a:xfrm>
              <a:prstGeom prst="rect">
                <a:avLst/>
              </a:prstGeom>
              <a:blipFill>
                <a:blip r:embed="rId3"/>
                <a:stretch>
                  <a:fillRect l="-1325" r="-147" b="-2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4500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22700" y="1447800"/>
            <a:ext cx="77355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The following goodput result considers a 6 dB interference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three UEQM schemes shown by </a:t>
            </a:r>
            <a:r>
              <a:rPr lang="en-US" altLang="zh-CN" sz="1600" b="1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solid curves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below all provide additional gains at some SNRs.</a:t>
            </a: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2813" lvl="1" algn="just">
              <a:buSzPct val="100000"/>
              <a:buFont typeface="Times New Roman" panose="02020603050405020304" pitchFamily="18" charset="0"/>
              <a:buChar char="‧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Simulation Result A (6 dB interference)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F044FCE9-2327-46CB-AB85-F0E117454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2275" y="2091767"/>
            <a:ext cx="6115650" cy="4481458"/>
          </a:xfrm>
          <a:prstGeom prst="rect">
            <a:avLst/>
          </a:prstGeom>
        </p:spPr>
      </p:pic>
      <p:sp>
        <p:nvSpPr>
          <p:cNvPr id="15" name="文本框 14">
            <a:extLst>
              <a:ext uri="{FF2B5EF4-FFF2-40B4-BE49-F238E27FC236}">
                <a16:creationId xmlns:a16="http://schemas.microsoft.com/office/drawing/2014/main" id="{7ED3346D-103F-4AC3-A80A-F78724D4CC67}"/>
              </a:ext>
            </a:extLst>
          </p:cNvPr>
          <p:cNvSpPr txBox="1"/>
          <p:nvPr/>
        </p:nvSpPr>
        <p:spPr>
          <a:xfrm>
            <a:off x="2817814" y="4371201"/>
            <a:ext cx="1830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20% gain at this point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直接箭头连接符 15">
            <a:extLst>
              <a:ext uri="{FF2B5EF4-FFF2-40B4-BE49-F238E27FC236}">
                <a16:creationId xmlns:a16="http://schemas.microsoft.com/office/drawing/2014/main" id="{9A2D19D5-CED0-4A05-9DDD-E21331E62D05}"/>
              </a:ext>
            </a:extLst>
          </p:cNvPr>
          <p:cNvCxnSpPr>
            <a:cxnSpLocks/>
          </p:cNvCxnSpPr>
          <p:nvPr/>
        </p:nvCxnSpPr>
        <p:spPr bwMode="auto">
          <a:xfrm>
            <a:off x="3962400" y="4648200"/>
            <a:ext cx="8382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37028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id="{60F8BBD3-3D2E-4868-BC82-D04FDBBAC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0662" y="2112337"/>
            <a:ext cx="6042676" cy="445895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22700" y="1447800"/>
            <a:ext cx="7735500" cy="19812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The following goodput result considers a 12 dB interference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curves have a right shift of several decibels, compared to the case of 12 dB interference. In addition, the gains provided by the frequency domain UEQM </a:t>
            </a:r>
            <a:r>
              <a:rPr lang="en-US" altLang="zh-CN" sz="1600" b="1" dirty="0">
                <a:solidFill>
                  <a:srgbClr val="1E1E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become more obvious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endParaRPr lang="en-US" altLang="zh-CN" sz="1800" b="1" dirty="0">
              <a:solidFill>
                <a:schemeClr val="dk1"/>
              </a:solidFill>
              <a:ea typeface="+mn-ea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Simulation Result B (12 dB interference)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593A4A5A-4330-4AE4-B71C-0D1DEFD642BB}"/>
              </a:ext>
            </a:extLst>
          </p:cNvPr>
          <p:cNvCxnSpPr>
            <a:cxnSpLocks/>
          </p:cNvCxnSpPr>
          <p:nvPr/>
        </p:nvCxnSpPr>
        <p:spPr bwMode="auto">
          <a:xfrm>
            <a:off x="3962400" y="4648200"/>
            <a:ext cx="5334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文本框 13">
            <a:extLst>
              <a:ext uri="{FF2B5EF4-FFF2-40B4-BE49-F238E27FC236}">
                <a16:creationId xmlns:a16="http://schemas.microsoft.com/office/drawing/2014/main" id="{BB08F1E7-48B3-4B5D-8199-6CDE53438991}"/>
              </a:ext>
            </a:extLst>
          </p:cNvPr>
          <p:cNvSpPr txBox="1"/>
          <p:nvPr/>
        </p:nvSpPr>
        <p:spPr>
          <a:xfrm>
            <a:off x="2817814" y="4371201"/>
            <a:ext cx="18303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39% gain at this point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732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AFB2D6-318C-454F-AACC-7ED4BEE254D3}"/>
              </a:ext>
            </a:extLst>
          </p:cNvPr>
          <p:cNvSpPr/>
          <p:nvPr/>
        </p:nvSpPr>
        <p:spPr>
          <a:xfrm>
            <a:off x="990600" y="1905000"/>
            <a:ext cx="73914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the frequency domain UEQM was discussed.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performance of frequency domain UEQM was shown.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different interference levels were investigated in the simulations.</a:t>
            </a:r>
          </a:p>
          <a:p>
            <a:pPr marL="625475" lvl="1" indent="-263525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 showed that the frequency domain UEQM provides obvious gains if there exists obvious SINR gaps at different frequencies. For example, a 39% gain could be seen at the SNR of 20 dB in the case of a 12 dB interference added to the right part of the 484-tone RU. </a:t>
            </a: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Suggest enabling frequency domain UEQM for the interference case.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123506</TotalTime>
  <Words>930</Words>
  <Application>Microsoft Office PowerPoint</Application>
  <PresentationFormat>全屏显示(4:3)</PresentationFormat>
  <Paragraphs>179</Paragraphs>
  <Slides>11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ＭＳ Ｐゴシック</vt:lpstr>
      <vt:lpstr>宋体</vt:lpstr>
      <vt:lpstr>Arial</vt:lpstr>
      <vt:lpstr>Cambria Math</vt:lpstr>
      <vt:lpstr>Times New Roman</vt:lpstr>
      <vt:lpstr>802-11-Submission</vt:lpstr>
      <vt:lpstr>Visio</vt:lpstr>
      <vt:lpstr>Discussion on Frequency Domain UEQM</vt:lpstr>
      <vt:lpstr>Background</vt:lpstr>
      <vt:lpstr>Frequency Domain UEQM</vt:lpstr>
      <vt:lpstr>Simulation Configuration</vt:lpstr>
      <vt:lpstr>Adding Interference</vt:lpstr>
      <vt:lpstr>Simulation Clarification</vt:lpstr>
      <vt:lpstr>Simulation Result A (6 dB interference)</vt:lpstr>
      <vt:lpstr>Simulation Result B (12 dB interference)</vt:lpstr>
      <vt:lpstr>Conclusion</vt:lpstr>
      <vt:lpstr>PowerPoint 演示文稿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2950</cp:revision>
  <cp:lastPrinted>1998-02-10T13:28:06Z</cp:lastPrinted>
  <dcterms:created xsi:type="dcterms:W3CDTF">2013-11-12T18:41:50Z</dcterms:created>
  <dcterms:modified xsi:type="dcterms:W3CDTF">2024-11-01T07:16:59Z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(3)6t28q5PBWfTYABlQ0YwqlUYIWYuUXNy7IqkupZjVW/osIAFqE7V/5ywAx7f99hC1V/zp4DQz
ZR4Zu+ERGJkdwfxhq9WpzQSP0eZYsevE9zYq2bwSjdVsUn+VwPfONp3i9TdP/J1HoFUBgEBD
sxCiga1SNeVFD9grfbMoT/fAV2bKa3FPQica8yaxiysZalu2yNiJ10T4Z8Wc8aEOajF4LqSk
R0v8mmeCoztSOx4yNg</vt:lpwstr>
  </property>
  <property fmtid="{D5CDD505-2E9C-101B-9397-08002B2CF9AE}" pid="4" name="_2015_ms_pID_7253431">
    <vt:lpwstr>NnYHiP7YJiOpn7gxBwA4Ke1xARp61r+TKxBrR1uT7mbdNsNFHob/fd
Ki+Hfok/WFuerjRaXshNazzE6mnEVrZDIZ7T1wAewurrSKAX7U8khILdXJGG26anq2lvN3hR
K3IIPotJlNyEAdZULYsXwWLHF/OhrmtaheTgWPm0A0EMGZiOJZ43B3odVQ+Obx2EFeSBCwW7
zdnmE4/vqCx9pL/0CWZBxVvt3/YjCcKj+G7X</vt:lpwstr>
  </property>
  <property fmtid="{D5CDD505-2E9C-101B-9397-08002B2CF9AE}" pid="5" name="_2015_ms_pID_7253432">
    <vt:lpwstr>NQ==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