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3" r:id="rId3"/>
    <p:sldId id="458" r:id="rId4"/>
    <p:sldId id="444" r:id="rId5"/>
    <p:sldId id="440" r:id="rId6"/>
    <p:sldId id="460" r:id="rId7"/>
    <p:sldId id="442" r:id="rId8"/>
    <p:sldId id="462" r:id="rId9"/>
    <p:sldId id="461" r:id="rId10"/>
    <p:sldId id="399" r:id="rId11"/>
    <p:sldId id="270" r:id="rId12"/>
    <p:sldId id="459" r:id="rId13"/>
    <p:sldId id="464" r:id="rId14"/>
    <p:sldId id="457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55C"/>
    <a:srgbClr val="F9E499"/>
    <a:srgbClr val="24B8CC"/>
    <a:srgbClr val="19CED7"/>
    <a:srgbClr val="ABCF51"/>
    <a:srgbClr val="FFFF99"/>
    <a:srgbClr val="1E1EFA"/>
    <a:srgbClr val="C2C2FE"/>
    <a:srgbClr val="FF9900"/>
    <a:srgbClr val="99A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32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3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02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54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97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0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 err="1"/>
              <a:t>1744r0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uly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DRU Indication Follow-up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685800" y="1905000"/>
            <a:ext cx="77724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further share some thoughts on the DRU indication: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Opt. B and Opt. A, Opt. C is relatively simple and saves the overhead in User Info fields.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indicates the DRU in the common part (such as the Common Info field or Special User Info field).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Mengshi Hu, et al., Distribution Bandwidth of DRU - Follow up,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1130r1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Eunsung Park, et al., Signaling for DRU in Trigger Frame,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1471r1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</a:t>
            </a:r>
            <a:r>
              <a:rPr lang="en-US" altLang="zh-CN" sz="1200" b="0" dirty="0" err="1"/>
              <a:t>Shengquan</a:t>
            </a:r>
            <a:r>
              <a:rPr lang="en-US" altLang="zh-CN" sz="1200" b="0" dirty="0"/>
              <a:t> Hu, et al., Signaling for DRU Transmission,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1489r0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DRU indication, the</a:t>
            </a:r>
            <a:r>
              <a:rPr lang="zh-CN" altLang="en-US" sz="1600" dirty="0"/>
              <a:t> </a:t>
            </a:r>
            <a:r>
              <a:rPr lang="en-US" altLang="zh-CN" sz="1600" dirty="0"/>
              <a:t>distribution</a:t>
            </a:r>
            <a:r>
              <a:rPr lang="zh-CN" altLang="en-US" sz="1600" dirty="0"/>
              <a:t> </a:t>
            </a:r>
            <a:r>
              <a:rPr lang="en-US" altLang="zh-CN" sz="1600" dirty="0"/>
              <a:t>bandwidth</a:t>
            </a:r>
            <a:r>
              <a:rPr lang="zh-CN" altLang="en-US" sz="1600" dirty="0"/>
              <a:t> </a:t>
            </a:r>
            <a:r>
              <a:rPr lang="en-US" altLang="zh-CN" sz="1600" dirty="0"/>
              <a:t>information is notified in the Common Info field or the Special User Info field of a trigger frame. 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062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algn="just"/>
            <a:r>
              <a:rPr lang="en-US" altLang="zh-CN" sz="2000" dirty="0"/>
              <a:t>Do you agree to include the following into the 11bn SFD?</a:t>
            </a:r>
          </a:p>
          <a:p>
            <a:pPr lvl="1" algn="just"/>
            <a:r>
              <a:rPr lang="en-US" altLang="zh-CN" sz="1600" dirty="0"/>
              <a:t>For DRU indication, the information of whether a frequency subblock corresponds to </a:t>
            </a:r>
            <a:r>
              <a:rPr lang="en-US" altLang="zh-CN" sz="1600" dirty="0" err="1"/>
              <a:t>RRU</a:t>
            </a:r>
            <a:r>
              <a:rPr lang="en-US" altLang="zh-CN" sz="1600" dirty="0"/>
              <a:t> or DRU is indicated in the Common Info field or the Special User Info field of a trigger frame. </a:t>
            </a:r>
          </a:p>
          <a:p>
            <a:pPr lvl="2"/>
            <a:r>
              <a:rPr lang="en-US" altLang="zh-CN" sz="1400" dirty="0"/>
              <a:t>Where the distribution BW information exists is TBD.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0609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distribution bandwidth of 20 MHz, 40 MHz, 80 MHz and 160 MHz.</a:t>
            </a:r>
          </a:p>
          <a:p>
            <a:pPr lvl="2"/>
            <a:r>
              <a:rPr lang="en-US" altLang="zh-CN" sz="1600" dirty="0"/>
              <a:t>The distribution bandwidth is the bandwidth that a DRU spans over.</a:t>
            </a:r>
          </a:p>
          <a:p>
            <a:pPr lvl="2"/>
            <a:r>
              <a:rPr lang="en-US" altLang="zh-CN" sz="1600" dirty="0"/>
              <a:t>The distribution bandwidth is smaller or equal to the PPDU bandwidth.</a:t>
            </a:r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5726" y="1472838"/>
            <a:ext cx="7822474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11bn supports the distributed tone RU (DRU) for a TB PPDU transmission, where the DRU means an RU consisting of subcarriers spreading across a certain bandwidth [1]. 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As discussed in [2], to know which DRU is allocated, the following information is needed: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RRU Indication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actually a DRU &amp; The corresponding DBW (distribution bandwidth)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6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6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we further discuss the details of DRU indication.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530C68-DB3F-4B05-B472-43EED973198D}"/>
              </a:ext>
            </a:extLst>
          </p:cNvPr>
          <p:cNvSpPr/>
          <p:nvPr/>
        </p:nvSpPr>
        <p:spPr>
          <a:xfrm>
            <a:off x="1308894" y="3780155"/>
            <a:ext cx="3783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rgbClr val="1E1EFA"/>
                </a:solidFill>
                <a:cs typeface="Times New Roman"/>
              </a:rPr>
              <a:t>After knowing it is a DRU and its corresponding DBW, the indicated RRU is mapped to a specific DRU. </a:t>
            </a:r>
            <a:endParaRPr lang="zh-CN" altLang="en-US" dirty="0">
              <a:solidFill>
                <a:srgbClr val="1E1EFA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BCBA826-0F43-46FB-918F-A222226C8F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32092"/>
              </p:ext>
            </p:extLst>
          </p:nvPr>
        </p:nvGraphicFramePr>
        <p:xfrm>
          <a:off x="2514600" y="3780155"/>
          <a:ext cx="5357813" cy="1451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Visio" r:id="rId4" imgW="5762629" imgH="1552433" progId="Visio.Drawing.15">
                  <p:embed/>
                </p:oleObj>
              </mc:Choice>
              <mc:Fallback>
                <p:oleObj name="Visio" r:id="rId4" imgW="5762629" imgH="15524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4600" y="3780155"/>
                        <a:ext cx="5357813" cy="1451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A49831E-77F6-4029-A9A4-889C751E16D2}"/>
              </a:ext>
            </a:extLst>
          </p:cNvPr>
          <p:cNvSpPr/>
          <p:nvPr/>
        </p:nvSpPr>
        <p:spPr>
          <a:xfrm>
            <a:off x="3739156" y="5108163"/>
            <a:ext cx="1741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DRU Indication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6964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After knowing the corresponding RRU and DBW of a DRU, the accurate position of a DRU can be determined.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RRU could be indicated by the conventional method.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indicate whether it is a DRU and its corresponding DBW, two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 have been discussed [2-4]: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Per-User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the subsequent slides, we further discuss the performance of three options related to the above two directions 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Indication of DBW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1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7726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indicate the DRU, one simple and natural thought is to convey the DBW related information in the User Info field of each user.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green block shows an example: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DRU: Opt. 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415146"/>
              </p:ext>
            </p:extLst>
          </p:nvPr>
        </p:nvGraphicFramePr>
        <p:xfrm>
          <a:off x="1291441" y="2748298"/>
          <a:ext cx="6561117" cy="19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Visio" r:id="rId4" imgW="6229372" imgH="1828723" progId="Visio.Drawing.15">
                  <p:embed/>
                </p:oleObj>
              </mc:Choice>
              <mc:Fallback>
                <p:oleObj name="Visio" r:id="rId4" imgW="6229372" imgH="1828723" progId="Visio.Drawing.15">
                  <p:embed/>
                  <p:pic>
                    <p:nvPicPr>
                      <p:cNvPr id="3" name="对象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1441" y="2748298"/>
                        <a:ext cx="6561117" cy="192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3357993" y="4495800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 Per-User Indication of DBW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15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651" y="1447800"/>
            <a:ext cx="769634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Regarding the details of the DBW related information, an example is further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User Info field comprises 2 or 3 additional bits to indicate the DBW related information.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Note that it may be hard to get so many additional bits for the DBW related indication. Thus in [4], repurposing several bits </a:t>
            </a:r>
            <a:r>
              <a:rPr lang="en-US" altLang="zh-CN" sz="1800" dirty="0"/>
              <a:t>in the User Info field for DRU indication is proposed, which is shown in the next slide (Opt. B).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b="1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Per-User Indication: Opt. A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FCBC23A-BD1C-4D80-B3CC-F670B78C4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63553"/>
              </p:ext>
            </p:extLst>
          </p:nvPr>
        </p:nvGraphicFramePr>
        <p:xfrm>
          <a:off x="3124200" y="2767529"/>
          <a:ext cx="328939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2661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46737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Meaning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(20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(40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(80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(160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101 - 111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42646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A9E69AA6-9B4F-49E3-9CEB-33A9AF1F0E0F}"/>
              </a:ext>
            </a:extLst>
          </p:cNvPr>
          <p:cNvSpPr/>
          <p:nvPr/>
        </p:nvSpPr>
        <p:spPr>
          <a:xfrm>
            <a:off x="3587678" y="2482031"/>
            <a:ext cx="23624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DBW Related Information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679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77724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enable repurposing some bits in the User Info field for DBW indication, a 4-bit bitmap is proposed in [4] to show the DRU/RRU status of each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parts are needed for the DRU indication: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RRU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DRU/RRU Indication per 80 MHz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 indication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4-bit bitmap, the DBW Indication could reuse some existing bits. 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DRU: Opt. B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03794"/>
              </p:ext>
            </p:extLst>
          </p:nvPr>
        </p:nvGraphicFramePr>
        <p:xfrm>
          <a:off x="164324" y="3984193"/>
          <a:ext cx="4881563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Visio" r:id="rId4" imgW="5419772" imgH="2247849" progId="Visio.Drawing.15">
                  <p:embed/>
                </p:oleObj>
              </mc:Choice>
              <mc:Fallback>
                <p:oleObj name="Visio" r:id="rId4" imgW="5419772" imgH="2247849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30A135D5-6992-4466-9D1C-AB397C90AD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324" y="3984193"/>
                        <a:ext cx="4881563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1249541" y="6020457"/>
            <a:ext cx="28712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DRU/RRU Indication per 80 MHz</a:t>
            </a:r>
            <a:endParaRPr lang="zh-CN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0589F09-7781-4095-B94F-C402C2146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48157"/>
              </p:ext>
            </p:extLst>
          </p:nvPr>
        </p:nvGraphicFramePr>
        <p:xfrm>
          <a:off x="5034047" y="4175760"/>
          <a:ext cx="3830409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214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1584795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853649943"/>
                    </a:ext>
                  </a:extLst>
                </a:gridCol>
              </a:tblGrid>
              <a:tr h="74634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/>
                        <a:t>Meaning (If the RRU indication and the 4-bit bitmap corresponds to a DRU)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Meaning (If the RRU indication and the 4-bit bitmap corresponds to a RRU)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 MHz DBW</a:t>
                      </a:r>
                      <a:endParaRPr lang="zh-CN" alt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altLang="zh-CN" sz="1200" dirty="0"/>
                        <a:t>Other meanings (such as being part of the SS Allocation)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40 MHz DBW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80 MHz DBW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6A18CC3E-8F3D-4390-9CD4-BF6B1F302C37}"/>
              </a:ext>
            </a:extLst>
          </p:cNvPr>
          <p:cNvSpPr/>
          <p:nvPr/>
        </p:nvSpPr>
        <p:spPr>
          <a:xfrm>
            <a:off x="5447789" y="3884860"/>
            <a:ext cx="3083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DBW Indication in DRU Transmission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07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1" y="1418693"/>
            <a:ext cx="8000999" cy="199612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Different from the per-user indication, the common indication can also be used to notify the DRU, saving the overhead in User Info fields: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DBW pattern in each 80 MHz is limited to only several types, a table with 80 MHz granularity could be used to indicate the DBW of RUs related to that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C shows the DBW patterns with a granularity of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1: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 could be in the Common Info field or Special User Info fields.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2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 60 MHz, DBW 160 MHz, DBW 20 + 20 MHz and DBW 40 MHz (for puncturing case 1001) can also be included in the indication.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altLang="zh-CN" sz="2800" dirty="0">
                <a:solidFill>
                  <a:schemeClr val="tx1"/>
                </a:solidFill>
              </a:rPr>
              <a:t>ommon Indication of DRU: Opt.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01896B1C-7B2A-4E7C-9BFC-1536BEEE1B0E}"/>
              </a:ext>
            </a:extLst>
          </p:cNvPr>
          <p:cNvSpPr/>
          <p:nvPr/>
        </p:nvSpPr>
        <p:spPr>
          <a:xfrm>
            <a:off x="3125353" y="6135118"/>
            <a:ext cx="2893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 An example of common Indication</a:t>
            </a:r>
            <a:endParaRPr lang="zh-CN" altLang="en-US" dirty="0"/>
          </a:p>
        </p:txBody>
      </p:sp>
      <p:graphicFrame>
        <p:nvGraphicFramePr>
          <p:cNvPr id="51" name="表格 50">
            <a:extLst>
              <a:ext uri="{FF2B5EF4-FFF2-40B4-BE49-F238E27FC236}">
                <a16:creationId xmlns:a16="http://schemas.microsoft.com/office/drawing/2014/main" id="{C5780B2E-D3AC-4FEF-96B8-546364ED2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4776"/>
              </p:ext>
            </p:extLst>
          </p:nvPr>
        </p:nvGraphicFramePr>
        <p:xfrm>
          <a:off x="664235" y="5412639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52" name="矩形 51">
            <a:extLst>
              <a:ext uri="{FF2B5EF4-FFF2-40B4-BE49-F238E27FC236}">
                <a16:creationId xmlns:a16="http://schemas.microsoft.com/office/drawing/2014/main" id="{F12F33B8-AD8A-4240-A414-0BCDA2EB7027}"/>
              </a:ext>
            </a:extLst>
          </p:cNvPr>
          <p:cNvSpPr/>
          <p:nvPr/>
        </p:nvSpPr>
        <p:spPr>
          <a:xfrm>
            <a:off x="2742831" y="5964908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sp>
        <p:nvSpPr>
          <p:cNvPr id="53" name="右大括号 52">
            <a:extLst>
              <a:ext uri="{FF2B5EF4-FFF2-40B4-BE49-F238E27FC236}">
                <a16:creationId xmlns:a16="http://schemas.microsoft.com/office/drawing/2014/main" id="{7B4D1EDF-21C0-4105-9143-0BC868078635}"/>
              </a:ext>
            </a:extLst>
          </p:cNvPr>
          <p:cNvSpPr/>
          <p:nvPr/>
        </p:nvSpPr>
        <p:spPr bwMode="auto">
          <a:xfrm rot="16200000">
            <a:off x="1518500" y="4301054"/>
            <a:ext cx="196178" cy="1904708"/>
          </a:xfrm>
          <a:prstGeom prst="rightBrace">
            <a:avLst>
              <a:gd name="adj1" fmla="val 15537"/>
              <a:gd name="adj2" fmla="val 28054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graphicFrame>
        <p:nvGraphicFramePr>
          <p:cNvPr id="54" name="表格 53">
            <a:extLst>
              <a:ext uri="{FF2B5EF4-FFF2-40B4-BE49-F238E27FC236}">
                <a16:creationId xmlns:a16="http://schemas.microsoft.com/office/drawing/2014/main" id="{E233882A-D8BC-441F-B5F0-AC3AB8B2A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72378"/>
              </p:ext>
            </p:extLst>
          </p:nvPr>
        </p:nvGraphicFramePr>
        <p:xfrm>
          <a:off x="2298500" y="3920984"/>
          <a:ext cx="2538263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30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18833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Value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Meaning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RRU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01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Left 20 + Right 40)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10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Left 40 + Right 20)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11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min(PPDU BW, 80)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03058"/>
                  </a:ext>
                </a:extLst>
              </a:tr>
            </a:tbl>
          </a:graphicData>
        </a:graphic>
      </p:graphicFrame>
      <p:sp>
        <p:nvSpPr>
          <p:cNvPr id="55" name="右大括号 54">
            <a:extLst>
              <a:ext uri="{FF2B5EF4-FFF2-40B4-BE49-F238E27FC236}">
                <a16:creationId xmlns:a16="http://schemas.microsoft.com/office/drawing/2014/main" id="{28242A56-22DC-4775-BD73-B990A56B280C}"/>
              </a:ext>
            </a:extLst>
          </p:cNvPr>
          <p:cNvSpPr/>
          <p:nvPr/>
        </p:nvSpPr>
        <p:spPr bwMode="auto">
          <a:xfrm rot="5400000">
            <a:off x="4361583" y="2077535"/>
            <a:ext cx="195717" cy="7666310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1D730C48-F5E0-4FB0-BC39-CF78ACCB8F5F}"/>
              </a:ext>
            </a:extLst>
          </p:cNvPr>
          <p:cNvSpPr/>
          <p:nvPr/>
        </p:nvSpPr>
        <p:spPr>
          <a:xfrm>
            <a:off x="2761881" y="3679166"/>
            <a:ext cx="1613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for each 80 MHz</a:t>
            </a:r>
            <a:endParaRPr lang="zh-CN" altLang="en-US" dirty="0"/>
          </a:p>
        </p:txBody>
      </p:sp>
      <p:sp>
        <p:nvSpPr>
          <p:cNvPr id="57" name="右大括号 56">
            <a:extLst>
              <a:ext uri="{FF2B5EF4-FFF2-40B4-BE49-F238E27FC236}">
                <a16:creationId xmlns:a16="http://schemas.microsoft.com/office/drawing/2014/main" id="{7A2CF12B-599F-4A0C-9EED-3D806760DA0C}"/>
              </a:ext>
            </a:extLst>
          </p:cNvPr>
          <p:cNvSpPr/>
          <p:nvPr/>
        </p:nvSpPr>
        <p:spPr bwMode="auto">
          <a:xfrm rot="16200000">
            <a:off x="3423501" y="4301347"/>
            <a:ext cx="196176" cy="1904124"/>
          </a:xfrm>
          <a:prstGeom prst="rightBrace">
            <a:avLst>
              <a:gd name="adj1" fmla="val 13786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i="0" u="none" strike="noStrike" cap="none" normalizeH="0" baseline="0" dirty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8" name="右大括号 57">
            <a:extLst>
              <a:ext uri="{FF2B5EF4-FFF2-40B4-BE49-F238E27FC236}">
                <a16:creationId xmlns:a16="http://schemas.microsoft.com/office/drawing/2014/main" id="{791C2109-A504-444C-8437-26E631F37AE2}"/>
              </a:ext>
            </a:extLst>
          </p:cNvPr>
          <p:cNvSpPr/>
          <p:nvPr/>
        </p:nvSpPr>
        <p:spPr bwMode="auto">
          <a:xfrm rot="16200000">
            <a:off x="5344326" y="4300596"/>
            <a:ext cx="196178" cy="1904708"/>
          </a:xfrm>
          <a:prstGeom prst="rightBrace">
            <a:avLst>
              <a:gd name="adj1" fmla="val 15537"/>
              <a:gd name="adj2" fmla="val 72861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9" name="右大括号 58">
            <a:extLst>
              <a:ext uri="{FF2B5EF4-FFF2-40B4-BE49-F238E27FC236}">
                <a16:creationId xmlns:a16="http://schemas.microsoft.com/office/drawing/2014/main" id="{4BF95150-BAFE-4153-BF23-D55A03FF7614}"/>
              </a:ext>
            </a:extLst>
          </p:cNvPr>
          <p:cNvSpPr/>
          <p:nvPr/>
        </p:nvSpPr>
        <p:spPr bwMode="auto">
          <a:xfrm rot="16200000">
            <a:off x="7249265" y="430082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82C7244-9606-4C45-B7C3-AEECC3F47655}"/>
              </a:ext>
            </a:extLst>
          </p:cNvPr>
          <p:cNvSpPr txBox="1"/>
          <p:nvPr/>
        </p:nvSpPr>
        <p:spPr>
          <a:xfrm>
            <a:off x="572948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D1DBDDAF-2C7F-4B8B-B12B-39ABE8FC4293}"/>
              </a:ext>
            </a:extLst>
          </p:cNvPr>
          <p:cNvSpPr txBox="1"/>
          <p:nvPr/>
        </p:nvSpPr>
        <p:spPr>
          <a:xfrm>
            <a:off x="5158231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9E8D9841-8E61-4E9F-9BF7-BF213DCD4863}"/>
              </a:ext>
            </a:extLst>
          </p:cNvPr>
          <p:cNvSpPr txBox="1"/>
          <p:nvPr/>
        </p:nvSpPr>
        <p:spPr>
          <a:xfrm>
            <a:off x="6687959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E86019B3-2E91-4216-87E6-6EAD513BC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629260" y="4543709"/>
            <a:ext cx="528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F24E0ED-F5B6-4A19-96B1-189173D0007B}"/>
              </a:ext>
            </a:extLst>
          </p:cNvPr>
          <p:cNvSpPr/>
          <p:nvPr/>
        </p:nvSpPr>
        <p:spPr>
          <a:xfrm>
            <a:off x="5179182" y="4385545"/>
            <a:ext cx="14734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20 + 20 + 40 (DBW)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0CF28C70-2116-408E-AEED-3DDEBFB86B0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29260" y="4772309"/>
            <a:ext cx="528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CF13A682-975C-4888-9195-96C8DA7A3E50}"/>
              </a:ext>
            </a:extLst>
          </p:cNvPr>
          <p:cNvSpPr/>
          <p:nvPr/>
        </p:nvSpPr>
        <p:spPr>
          <a:xfrm>
            <a:off x="5179182" y="4633006"/>
            <a:ext cx="14734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40 + 20 + 20 (DBW)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8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554177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</a:t>
            </a:r>
            <a:r>
              <a:rPr lang="zh-CN" altLang="en-US" sz="18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DRU</a:t>
            </a:r>
            <a:r>
              <a:rPr lang="zh-CN" altLang="en-US" sz="18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indication could be in the following places: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Info field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User Info field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Special User Info field used for DRU (No need to exist if there is no DRU)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US" altLang="zh-CN" sz="2800" dirty="0">
                <a:solidFill>
                  <a:schemeClr val="tx1"/>
                </a:solidFill>
              </a:rPr>
              <a:t>vailable Bits for Opt.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C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223901B-A14E-4DE4-AA72-5A7B239D6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270766"/>
            <a:ext cx="3712656" cy="267031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696087B-99D5-44BE-A4CA-068711562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446" y="3985303"/>
            <a:ext cx="4347872" cy="1076163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6EFF3DE3-12A1-43FD-8094-947C65C92618}"/>
              </a:ext>
            </a:extLst>
          </p:cNvPr>
          <p:cNvSpPr/>
          <p:nvPr/>
        </p:nvSpPr>
        <p:spPr bwMode="auto">
          <a:xfrm>
            <a:off x="3200400" y="3429000"/>
            <a:ext cx="381000" cy="3048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F602DD8-4BC1-4259-9865-581AACAAA630}"/>
              </a:ext>
            </a:extLst>
          </p:cNvPr>
          <p:cNvSpPr/>
          <p:nvPr/>
        </p:nvSpPr>
        <p:spPr bwMode="auto">
          <a:xfrm>
            <a:off x="3352800" y="4267200"/>
            <a:ext cx="457200" cy="338722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D18351C-04AA-4D19-8ACE-16D9806BB968}"/>
              </a:ext>
            </a:extLst>
          </p:cNvPr>
          <p:cNvSpPr/>
          <p:nvPr/>
        </p:nvSpPr>
        <p:spPr bwMode="auto">
          <a:xfrm>
            <a:off x="2057400" y="5135577"/>
            <a:ext cx="838200" cy="427023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07E4489-2686-4BD5-B547-02EB3A7B122B}"/>
              </a:ext>
            </a:extLst>
          </p:cNvPr>
          <p:cNvSpPr/>
          <p:nvPr/>
        </p:nvSpPr>
        <p:spPr bwMode="auto">
          <a:xfrm>
            <a:off x="7086600" y="4188923"/>
            <a:ext cx="1066800" cy="416999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4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480066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 comparison of the previous three DRU indications is shown below: </a:t>
            </a:r>
            <a:r>
              <a:rPr lang="en-US" altLang="zh-CN" sz="1400" b="0" dirty="0">
                <a:solidFill>
                  <a:schemeClr val="dk1"/>
                </a:solidFill>
                <a:cs typeface="Times New Roman"/>
              </a:rPr>
              <a:t>(Note: The RRU indication is not considered in the comparison because all the options need it)</a:t>
            </a:r>
            <a:r>
              <a:rPr lang="en-US" altLang="zh-CN" sz="1800" b="0" dirty="0">
                <a:solidFill>
                  <a:schemeClr val="dk1"/>
                </a:solidFill>
                <a:cs typeface="Times New Roman"/>
              </a:rPr>
              <a:t>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A: Per-User Indication (without Common Part)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B: Per-User Indication + Common Part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Opt. C: Common Indication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Comparison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708A028-D19F-456B-8259-9E65C3A00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705701"/>
              </p:ext>
            </p:extLst>
          </p:nvPr>
        </p:nvGraphicFramePr>
        <p:xfrm>
          <a:off x="685800" y="3270766"/>
          <a:ext cx="784859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035">
                  <a:extLst>
                    <a:ext uri="{9D8B030D-6E8A-4147-A177-3AD203B41FA5}">
                      <a16:colId xmlns:a16="http://schemas.microsoft.com/office/drawing/2014/main" val="1018986478"/>
                    </a:ext>
                  </a:extLst>
                </a:gridCol>
                <a:gridCol w="1411298">
                  <a:extLst>
                    <a:ext uri="{9D8B030D-6E8A-4147-A177-3AD203B41FA5}">
                      <a16:colId xmlns:a16="http://schemas.microsoft.com/office/drawing/2014/main" val="1207819652"/>
                    </a:ext>
                  </a:extLst>
                </a:gridCol>
                <a:gridCol w="2938280">
                  <a:extLst>
                    <a:ext uri="{9D8B030D-6E8A-4147-A177-3AD203B41FA5}">
                      <a16:colId xmlns:a16="http://schemas.microsoft.com/office/drawing/2014/main" val="2385332562"/>
                    </a:ext>
                  </a:extLst>
                </a:gridCol>
                <a:gridCol w="2628986">
                  <a:extLst>
                    <a:ext uri="{9D8B030D-6E8A-4147-A177-3AD203B41FA5}">
                      <a16:colId xmlns:a16="http://schemas.microsoft.com/office/drawing/2014/main" val="3379580677"/>
                    </a:ext>
                  </a:extLst>
                </a:gridCol>
              </a:tblGrid>
              <a:tr h="1208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Options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Opt. A [2]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Opt. B [4]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Opt. C [2, 3]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19234"/>
                  </a:ext>
                </a:extLst>
              </a:tr>
              <a:tr h="34086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Pros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dirty="0"/>
                        <a:t>Needs only one additional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/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dirty="0"/>
                        <a:t>Needs only one additional subfield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Knows the DRU pattern in advance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76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457200" rtl="0" eaLnBrk="1" latinLnBrk="0" hangingPunct="1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each User Info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two additional subfields 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each User Info field in the case of DRU Transmission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to repurpose the related fields (See Slide 6)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the common part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37543"/>
                  </a:ext>
                </a:extLst>
              </a:tr>
              <a:tr h="18937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Minimum Overhead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200" dirty="0"/>
                        <a:t>2*number of user info fields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200" dirty="0"/>
                        <a:t>4 bits + 2*number of user info 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8 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67718"/>
                  </a:ext>
                </a:extLst>
              </a:tr>
            </a:tbl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F077921F-5B1A-452C-8BCC-64AE44E2DB62}"/>
              </a:ext>
            </a:extLst>
          </p:cNvPr>
          <p:cNvSpPr txBox="1"/>
          <p:nvPr/>
        </p:nvSpPr>
        <p:spPr>
          <a:xfrm>
            <a:off x="3962400" y="6013748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For Opt. C, if the indication is put into a special DRU related User Info field, there is no overhead in the case of pure RRU transmission.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C1A7F53-20DA-4D6D-9E3C-B0C0E8379E98}"/>
              </a:ext>
            </a:extLst>
          </p:cNvPr>
          <p:cNvSpPr txBox="1"/>
          <p:nvPr/>
        </p:nvSpPr>
        <p:spPr>
          <a:xfrm>
            <a:off x="5805646" y="2894903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rgbClr val="FF0000"/>
                </a:solidFill>
              </a:rPr>
              <a:t>Suggest using this Opt. C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527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118089</TotalTime>
  <Words>1484</Words>
  <Application>Microsoft Office PowerPoint</Application>
  <PresentationFormat>全屏显示(4:3)</PresentationFormat>
  <Paragraphs>249</Paragraphs>
  <Slides>14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Discussion on DRU Indication Follow-up</vt:lpstr>
      <vt:lpstr>Background</vt:lpstr>
      <vt:lpstr>Indication of DBW</vt:lpstr>
      <vt:lpstr>Per-User Indication of DRU: Opt. A</vt:lpstr>
      <vt:lpstr>Example of Per-User Indication: Opt. A</vt:lpstr>
      <vt:lpstr>Per-User Indication of DRU: Opt. B</vt:lpstr>
      <vt:lpstr>Common Indication of DRU: Opt. C</vt:lpstr>
      <vt:lpstr>Available Bits for Opt. C</vt:lpstr>
      <vt:lpstr>Comparison</vt:lpstr>
      <vt:lpstr>Summary</vt:lpstr>
      <vt:lpstr>PowerPoint 演示文稿</vt:lpstr>
      <vt:lpstr>Straw Poll #1</vt:lpstr>
      <vt:lpstr>Straw Poll #2</vt:lpstr>
      <vt:lpstr>Straw Poll #3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2984</cp:revision>
  <cp:lastPrinted>1998-02-10T13:28:06Z</cp:lastPrinted>
  <dcterms:created xsi:type="dcterms:W3CDTF">2013-11-12T18:41:50Z</dcterms:created>
  <dcterms:modified xsi:type="dcterms:W3CDTF">2024-11-01T07:09:33Z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(3)+0Z+eBmojsFRQqDaupkkY0jWD3vzs5qbOttZNfCFv9c+NEtiUe7aVHziAd3ZVgJ4tKd6MJJc
WAKlcQynU/IgNGfKvrZvvYxiggOrU5y27AFenj5x6IwtQWcpVcmI9RZfNFi698wN0ma/QeKU
VIj0Ioy8MJkeB27MxgyzYQxohpnGJzWFQnRjjMIFxJ4+VL0TSIHfodclHeLxT5BryAe07wQT
3KWdaV9pLvwKl9FZeg</vt:lpwstr>
  </property>
  <property fmtid="{D5CDD505-2E9C-101B-9397-08002B2CF9AE}" pid="4" name="_2015_ms_pID_7253431">
    <vt:lpwstr>KrZ7adU5eDn3HLIJieQ9+cIlccCyEzjS7K6iOdcYEv7Dqt2YHbJSNd
/PahugB+qaw3u6Uc09+PTno6ccvmElstDSNpK5D+4x7jbFRwMNR8In+/RoQoV54bDcX2R7tb
5sdItNv6D+POP4kPBJb/Z2D8bZfjEKbYY7+6Hg01rrx3FGB46rYEZlhQTghXlwzv2rwSbEfP
78Up0JNds6IB3h6eW6W11FnaRVp7Zd2/02Ke</vt:lpwstr>
  </property>
  <property fmtid="{D5CDD505-2E9C-101B-9397-08002B2CF9AE}" pid="5" name="_2015_ms_pID_7253432">
    <vt:lpwstr>sA==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