
<file path=[Content_Types].xml><?xml version="1.0" encoding="utf-8"?>
<Types xmlns="http://schemas.openxmlformats.org/package/2006/content-types">
  <Default Extension="tmp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413" r:id="rId3"/>
    <p:sldId id="458" r:id="rId4"/>
    <p:sldId id="444" r:id="rId5"/>
    <p:sldId id="440" r:id="rId6"/>
    <p:sldId id="460" r:id="rId7"/>
    <p:sldId id="442" r:id="rId8"/>
    <p:sldId id="462" r:id="rId9"/>
    <p:sldId id="461" r:id="rId10"/>
    <p:sldId id="399" r:id="rId11"/>
    <p:sldId id="270" r:id="rId12"/>
    <p:sldId id="459" r:id="rId13"/>
    <p:sldId id="464" r:id="rId14"/>
    <p:sldId id="457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D55C"/>
    <a:srgbClr val="F9E499"/>
    <a:srgbClr val="24B8CC"/>
    <a:srgbClr val="19CED7"/>
    <a:srgbClr val="ABCF51"/>
    <a:srgbClr val="FFFF99"/>
    <a:srgbClr val="1E1EFA"/>
    <a:srgbClr val="C2C2FE"/>
    <a:srgbClr val="FF9900"/>
    <a:srgbClr val="99A4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113A9D2-9D6B-4929-AA2D-F23B5EE8CBE7}" styleName="主题样式 2 - 强调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61" autoAdjust="0"/>
    <p:restoredTop sz="96517" autoAdjust="0"/>
  </p:normalViewPr>
  <p:slideViewPr>
    <p:cSldViewPr>
      <p:cViewPr varScale="1">
        <p:scale>
          <a:sx n="110" d="100"/>
          <a:sy n="110" d="100"/>
        </p:scale>
        <p:origin x="211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8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802.11-13/xxxxr0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BDEF6872-0A84-C942-A3A2-ABF96B18CF8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458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5630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5325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2440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1233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7028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9548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7977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902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IEEE 802.11-24/</a:t>
            </a:r>
            <a:r>
              <a:rPr lang="en-US" altLang="zh-CN" sz="1800" b="1" dirty="0" err="1"/>
              <a:t>1744r0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08403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kern="1200" dirty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J</a:t>
            </a:r>
            <a:r>
              <a:rPr lang="en-US" altLang="zh-CN" sz="1800" b="1" kern="1200" dirty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uly</a:t>
            </a:r>
            <a:r>
              <a:rPr lang="en-US" sz="1800" b="1" dirty="0"/>
              <a:t> 2024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400800" y="6533880"/>
            <a:ext cx="22860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Mengshi</a:t>
            </a:r>
            <a:r>
              <a:rPr lang="en-US" sz="1200" baseline="0" dirty="0"/>
              <a:t> Hu</a:t>
            </a:r>
            <a:r>
              <a:rPr lang="en-US" sz="1200" dirty="0"/>
              <a:t>, Huawei Technologies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Visio___.vsdx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Visio___1.vsdx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Visio___2.vsdx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tmp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771674" y="846909"/>
            <a:ext cx="7991323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800" dirty="0">
                <a:solidFill>
                  <a:schemeClr val="tx1"/>
                </a:solidFill>
              </a:rPr>
              <a:t>Discussion on DRU Indication Follow-up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69292" y="1829177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2024-11-10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066800" y="2439154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201216"/>
              </p:ext>
            </p:extLst>
          </p:nvPr>
        </p:nvGraphicFramePr>
        <p:xfrm>
          <a:off x="993867" y="2971800"/>
          <a:ext cx="7546939" cy="121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045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18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2271">
                <a:tc>
                  <a:txBody>
                    <a:bodyPr/>
                    <a:lstStyle/>
                    <a:p>
                      <a:r>
                        <a:rPr lang="en-US" altLang="zh-CN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Affiliations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Address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Phone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email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271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/>
                        <a:t>Mengshi Hu</a:t>
                      </a:r>
                      <a:endParaRPr lang="zh-CN" altLang="en-US" sz="1400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/>
                        <a:t>humengshi@huawei.com</a:t>
                      </a:r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271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Ross Jian Yu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Aft>
                          <a:spcPts val="0"/>
                        </a:spcAft>
                      </a:pP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38671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/>
                        <a:t>Ming Gan</a:t>
                      </a:r>
                      <a:endParaRPr lang="zh-CN" alt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Aft>
                          <a:spcPts val="0"/>
                        </a:spcAft>
                      </a:pP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i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9201179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Summary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23AFB2D6-318C-454F-AACC-7ED4BEE254D3}"/>
              </a:ext>
            </a:extLst>
          </p:cNvPr>
          <p:cNvSpPr/>
          <p:nvPr/>
        </p:nvSpPr>
        <p:spPr>
          <a:xfrm>
            <a:off x="685800" y="1905000"/>
            <a:ext cx="7772400" cy="312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SzPct val="100000"/>
              <a:buChar char="•"/>
            </a:pPr>
            <a:r>
              <a:rPr lang="en-US" altLang="zh-C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this contribution, we further share some thoughts on the DRU indication:</a:t>
            </a:r>
          </a:p>
          <a:p>
            <a:pPr marL="625475" lvl="1" indent="-263525" algn="just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Compared with Opt. B and Opt. A, Opt. C is relatively simple and saves the overhead in User Info fields.</a:t>
            </a:r>
          </a:p>
          <a:p>
            <a:pPr marL="625475" lvl="1" indent="-263525" algn="just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–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600"/>
              </a:spcBef>
              <a:spcAft>
                <a:spcPts val="600"/>
              </a:spcAft>
              <a:buSzPct val="100000"/>
              <a:buChar char="•"/>
            </a:pPr>
            <a:r>
              <a:rPr lang="en-US" altLang="zh-C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Suggest indicates the DRU in the common part (such as the Common Info field or Special User Info field).</a:t>
            </a:r>
          </a:p>
          <a:p>
            <a:pPr marL="715963" lvl="1" indent="-354013" algn="just">
              <a:buSzPct val="100000"/>
              <a:buFont typeface="Arial" panose="020B0604020202020204" pitchFamily="34" charset="0"/>
              <a:buChar char="–"/>
            </a:pPr>
            <a:endParaRPr lang="en-US" altLang="zh-CN" sz="1600" dirty="0">
              <a:solidFill>
                <a:schemeClr val="dk1"/>
              </a:solidFill>
              <a:cs typeface="Times New Roman"/>
              <a:sym typeface="Times New Roman"/>
            </a:endParaRPr>
          </a:p>
          <a:p>
            <a:pPr marL="715963" lvl="1" indent="-354013" algn="just">
              <a:buSzPct val="100000"/>
              <a:buFont typeface="Arial" panose="020B0604020202020204" pitchFamily="34" charset="0"/>
              <a:buChar char="–"/>
            </a:pPr>
            <a:endParaRPr lang="en-US" altLang="zh-CN" sz="1600" dirty="0">
              <a:solidFill>
                <a:schemeClr val="dk1"/>
              </a:solidFill>
              <a:cs typeface="Times New Roman"/>
              <a:sym typeface="Times New Roman"/>
            </a:endParaRPr>
          </a:p>
          <a:p>
            <a:pPr marL="715963" lvl="1" indent="-354013" algn="just">
              <a:buSzPct val="100000"/>
              <a:buFont typeface="Arial" panose="020B0604020202020204" pitchFamily="34" charset="0"/>
              <a:buChar char="–"/>
            </a:pPr>
            <a:endParaRPr lang="en-US" altLang="zh-CN" sz="1600" dirty="0">
              <a:solidFill>
                <a:schemeClr val="dk1"/>
              </a:solidFill>
              <a:cs typeface="Times New Roman"/>
              <a:sym typeface="Times New Roman"/>
            </a:endParaRPr>
          </a:p>
          <a:p>
            <a:pPr marL="533400" lvl="1" indent="-261938" algn="just">
              <a:buSzPct val="100000"/>
              <a:buFont typeface="Arial" panose="020B0604020202020204" pitchFamily="34" charset="0"/>
              <a:buChar char="–"/>
            </a:pPr>
            <a:endParaRPr lang="en-US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5663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29573" y="2019300"/>
            <a:ext cx="6761053" cy="2819400"/>
          </a:xfrm>
        </p:spPr>
        <p:txBody>
          <a:bodyPr/>
          <a:lstStyle/>
          <a:p>
            <a:pPr marL="180975" indent="-180975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1200" b="0" dirty="0"/>
              <a:t>[1] Alfred Asterjadhi, </a:t>
            </a:r>
            <a:r>
              <a:rPr lang="en-US" altLang="en-US" sz="1200" b="0" dirty="0"/>
              <a:t>TGbn Motions List - Part 1, 802.11 DCN 2024/171r6</a:t>
            </a:r>
            <a:endParaRPr lang="en-US" altLang="zh-CN" sz="1200" b="0" dirty="0"/>
          </a:p>
          <a:p>
            <a:pPr marL="180975" indent="-180975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1200" b="0" dirty="0"/>
              <a:t>[2] Mengshi Hu, et al., Distribution Bandwidth of DRU - Follow up, 802.11 </a:t>
            </a:r>
            <a:r>
              <a:rPr lang="en-US" altLang="zh-CN" sz="1200" b="0" dirty="0" err="1"/>
              <a:t>DCN</a:t>
            </a:r>
            <a:r>
              <a:rPr lang="en-US" altLang="zh-CN" sz="1200" b="0" dirty="0"/>
              <a:t> 2024/</a:t>
            </a:r>
            <a:r>
              <a:rPr lang="en-US" altLang="zh-CN" sz="1200" b="0" dirty="0" err="1"/>
              <a:t>1130r1</a:t>
            </a:r>
            <a:endParaRPr lang="en-US" altLang="zh-CN" sz="1200" b="0" dirty="0"/>
          </a:p>
          <a:p>
            <a:pPr marL="180975" indent="-180975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1200" b="0" dirty="0"/>
              <a:t>[3] Eunsung Park, et al., Signaling for DRU in Trigger Frame, 802.11 </a:t>
            </a:r>
            <a:r>
              <a:rPr lang="en-US" altLang="zh-CN" sz="1200" b="0" dirty="0" err="1"/>
              <a:t>DCN</a:t>
            </a:r>
            <a:r>
              <a:rPr lang="en-US" altLang="zh-CN" sz="1200" b="0" dirty="0"/>
              <a:t> 2024/</a:t>
            </a:r>
            <a:r>
              <a:rPr lang="en-US" altLang="zh-CN" sz="1200" b="0" dirty="0" err="1"/>
              <a:t>1471r1</a:t>
            </a:r>
            <a:endParaRPr lang="en-US" altLang="zh-CN" sz="1200" b="0" dirty="0"/>
          </a:p>
          <a:p>
            <a:pPr marL="180975" indent="-180975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1200" b="0" dirty="0"/>
              <a:t>[4] </a:t>
            </a:r>
            <a:r>
              <a:rPr lang="en-US" altLang="zh-CN" sz="1200" b="0" dirty="0" err="1"/>
              <a:t>Shengquan</a:t>
            </a:r>
            <a:r>
              <a:rPr lang="en-US" altLang="zh-CN" sz="1200" b="0" dirty="0"/>
              <a:t> Hu, et al., Signaling for DRU Transmission, 802.11 </a:t>
            </a:r>
            <a:r>
              <a:rPr lang="en-US" altLang="zh-CN" sz="1200" b="0" dirty="0" err="1"/>
              <a:t>DCN</a:t>
            </a:r>
            <a:r>
              <a:rPr lang="en-US" altLang="zh-CN" sz="1200" b="0" dirty="0"/>
              <a:t> 2024/</a:t>
            </a:r>
            <a:r>
              <a:rPr lang="en-US" altLang="zh-CN" sz="1200" b="0" dirty="0" err="1"/>
              <a:t>1489r0</a:t>
            </a:r>
            <a:endParaRPr lang="en-US" altLang="zh-CN" sz="1200" b="0" dirty="0"/>
          </a:p>
          <a:p>
            <a:pPr marL="180975" indent="-180975" algn="just">
              <a:spcBef>
                <a:spcPts val="600"/>
              </a:spcBef>
              <a:spcAft>
                <a:spcPts val="0"/>
              </a:spcAft>
              <a:buNone/>
            </a:pPr>
            <a:endParaRPr lang="en-US" altLang="zh-CN" sz="1000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5ED327D-21C3-674C-981C-8A8BC9E6D25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09600" y="756239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>
                <a:solidFill>
                  <a:schemeClr val="tx1"/>
                </a:solidFill>
              </a:rPr>
              <a:t>References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5038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5ED327D-21C3-674C-981C-8A8BC9E6D25C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内容占位符 1">
            <a:extLst>
              <a:ext uri="{FF2B5EF4-FFF2-40B4-BE49-F238E27FC236}">
                <a16:creationId xmlns:a16="http://schemas.microsoft.com/office/drawing/2014/main" id="{7C1208C0-0B60-4DC2-B6FC-3A12796D0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altLang="zh-CN" sz="2000" dirty="0"/>
              <a:t>Do you agree to include the following into the 11bn SFD?</a:t>
            </a:r>
          </a:p>
          <a:p>
            <a:pPr lvl="1"/>
            <a:r>
              <a:rPr lang="en-US" altLang="zh-CN" sz="1600" dirty="0"/>
              <a:t>For DRU indication, the</a:t>
            </a:r>
            <a:r>
              <a:rPr lang="zh-CN" altLang="en-US" sz="1600" dirty="0"/>
              <a:t> </a:t>
            </a:r>
            <a:r>
              <a:rPr lang="en-US" altLang="zh-CN" sz="1600" dirty="0"/>
              <a:t>distribution</a:t>
            </a:r>
            <a:r>
              <a:rPr lang="zh-CN" altLang="en-US" sz="1600" dirty="0"/>
              <a:t> </a:t>
            </a:r>
            <a:r>
              <a:rPr lang="en-US" altLang="zh-CN" sz="1600" dirty="0"/>
              <a:t>bandwidth</a:t>
            </a:r>
            <a:r>
              <a:rPr lang="zh-CN" altLang="en-US" sz="1600" dirty="0"/>
              <a:t> </a:t>
            </a:r>
            <a:r>
              <a:rPr lang="en-US" altLang="zh-CN" sz="1600" dirty="0"/>
              <a:t>information is notified in the Common Info field or the Special User Info field of a trigger frame. </a:t>
            </a:r>
          </a:p>
          <a:p>
            <a:pPr lvl="2"/>
            <a:endParaRPr lang="en-US" altLang="zh-CN" sz="1400" dirty="0"/>
          </a:p>
          <a:p>
            <a:pPr lvl="2"/>
            <a:endParaRPr lang="en-US" altLang="zh-CN" sz="1400" dirty="0"/>
          </a:p>
          <a:p>
            <a:pPr lvl="2"/>
            <a:endParaRPr lang="en-US" altLang="zh-CN" sz="1400" dirty="0"/>
          </a:p>
          <a:p>
            <a:pPr lvl="2"/>
            <a:r>
              <a:rPr lang="en-US" altLang="zh-CN" sz="1400" dirty="0"/>
              <a:t>Y</a:t>
            </a:r>
          </a:p>
          <a:p>
            <a:pPr lvl="2"/>
            <a:r>
              <a:rPr lang="en-US" altLang="zh-CN" sz="1400" dirty="0"/>
              <a:t>N</a:t>
            </a:r>
          </a:p>
          <a:p>
            <a:pPr lvl="2"/>
            <a:r>
              <a:rPr lang="en-US" altLang="zh-CN" sz="1400" dirty="0"/>
              <a:t>A</a:t>
            </a:r>
          </a:p>
        </p:txBody>
      </p:sp>
      <p:sp>
        <p:nvSpPr>
          <p:cNvPr id="8" name="标题 3">
            <a:extLst>
              <a:ext uri="{FF2B5EF4-FFF2-40B4-BE49-F238E27FC236}">
                <a16:creationId xmlns:a16="http://schemas.microsoft.com/office/drawing/2014/main" id="{8540B6C3-D17D-481C-8FCD-04220916F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Straw Poll #1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706200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5ED327D-21C3-674C-981C-8A8BC9E6D25C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" name="内容占位符 1">
            <a:extLst>
              <a:ext uri="{FF2B5EF4-FFF2-40B4-BE49-F238E27FC236}">
                <a16:creationId xmlns:a16="http://schemas.microsoft.com/office/drawing/2014/main" id="{7C1208C0-0B60-4DC2-B6FC-3A12796D0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algn="just"/>
            <a:r>
              <a:rPr lang="en-US" altLang="zh-CN" sz="2000" dirty="0"/>
              <a:t>Do you agree to include the following into the 11bn SFD?</a:t>
            </a:r>
          </a:p>
          <a:p>
            <a:pPr lvl="1" algn="just"/>
            <a:r>
              <a:rPr lang="en-US" altLang="zh-CN" sz="1600" dirty="0"/>
              <a:t>For DRU indication, the information of whether a frequency subblock corresponds to </a:t>
            </a:r>
            <a:r>
              <a:rPr lang="en-US" altLang="zh-CN" sz="1600" dirty="0" err="1"/>
              <a:t>RRU</a:t>
            </a:r>
            <a:r>
              <a:rPr lang="en-US" altLang="zh-CN" sz="1600" dirty="0"/>
              <a:t> or DRU is indicated in the Common Info field or the Special User Info field of a trigger frame. </a:t>
            </a:r>
          </a:p>
          <a:p>
            <a:pPr lvl="2"/>
            <a:r>
              <a:rPr lang="en-US" altLang="zh-CN" sz="1400" dirty="0"/>
              <a:t>Where the distribution BW information exists is TBD.</a:t>
            </a:r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2"/>
            <a:endParaRPr lang="en-US" altLang="zh-CN" sz="1400" dirty="0"/>
          </a:p>
          <a:p>
            <a:pPr lvl="2"/>
            <a:r>
              <a:rPr lang="en-US" altLang="zh-CN" sz="1400" dirty="0"/>
              <a:t>Y</a:t>
            </a:r>
          </a:p>
          <a:p>
            <a:pPr lvl="2"/>
            <a:r>
              <a:rPr lang="en-US" altLang="zh-CN" sz="1400" dirty="0"/>
              <a:t>N</a:t>
            </a:r>
          </a:p>
          <a:p>
            <a:pPr lvl="2"/>
            <a:r>
              <a:rPr lang="en-US" altLang="zh-CN" sz="1400" dirty="0"/>
              <a:t>A</a:t>
            </a:r>
          </a:p>
        </p:txBody>
      </p:sp>
      <p:sp>
        <p:nvSpPr>
          <p:cNvPr id="8" name="标题 3">
            <a:extLst>
              <a:ext uri="{FF2B5EF4-FFF2-40B4-BE49-F238E27FC236}">
                <a16:creationId xmlns:a16="http://schemas.microsoft.com/office/drawing/2014/main" id="{8540B6C3-D17D-481C-8FCD-04220916F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Straw Poll #2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806095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5ED327D-21C3-674C-981C-8A8BC9E6D25C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" name="内容占位符 1">
            <a:extLst>
              <a:ext uri="{FF2B5EF4-FFF2-40B4-BE49-F238E27FC236}">
                <a16:creationId xmlns:a16="http://schemas.microsoft.com/office/drawing/2014/main" id="{7C1208C0-0B60-4DC2-B6FC-3A12796D0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altLang="zh-CN" sz="2000" dirty="0"/>
              <a:t>Do you agree to include the following into the 11bn SFD?</a:t>
            </a:r>
          </a:p>
          <a:p>
            <a:pPr lvl="1"/>
            <a:r>
              <a:rPr lang="en-US" altLang="zh-CN" sz="1600" dirty="0"/>
              <a:t>11bn defines distribution bandwidth of 20 MHz, 40 MHz, 80 MHz and 160 MHz.</a:t>
            </a:r>
          </a:p>
          <a:p>
            <a:pPr lvl="2"/>
            <a:r>
              <a:rPr lang="en-US" altLang="zh-CN" sz="1600" dirty="0"/>
              <a:t>The distribution bandwidth is the bandwidth that a DRU spans over.</a:t>
            </a:r>
          </a:p>
          <a:p>
            <a:pPr lvl="2"/>
            <a:r>
              <a:rPr lang="en-US" altLang="zh-CN" sz="1600" dirty="0"/>
              <a:t>The distribution bandwidth is smaller or equal to the PPDU bandwidth.</a:t>
            </a:r>
          </a:p>
          <a:p>
            <a:pPr lvl="2"/>
            <a:endParaRPr lang="en-US" altLang="zh-CN" sz="1400" dirty="0"/>
          </a:p>
          <a:p>
            <a:pPr lvl="2"/>
            <a:r>
              <a:rPr lang="en-US" altLang="zh-CN" sz="1400" dirty="0"/>
              <a:t>Y</a:t>
            </a:r>
          </a:p>
          <a:p>
            <a:pPr lvl="2"/>
            <a:r>
              <a:rPr lang="en-US" altLang="zh-CN" sz="1400" dirty="0"/>
              <a:t>N</a:t>
            </a:r>
          </a:p>
          <a:p>
            <a:pPr lvl="2"/>
            <a:r>
              <a:rPr lang="en-US" altLang="zh-CN" sz="1400" dirty="0"/>
              <a:t>A</a:t>
            </a:r>
          </a:p>
        </p:txBody>
      </p:sp>
      <p:sp>
        <p:nvSpPr>
          <p:cNvPr id="8" name="标题 3">
            <a:extLst>
              <a:ext uri="{FF2B5EF4-FFF2-40B4-BE49-F238E27FC236}">
                <a16:creationId xmlns:a16="http://schemas.microsoft.com/office/drawing/2014/main" id="{8540B6C3-D17D-481C-8FCD-04220916F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Straw Poll #3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61283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635726" y="1472838"/>
            <a:ext cx="7822474" cy="35814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>
                <a:solidFill>
                  <a:schemeClr val="dk1"/>
                </a:solidFill>
                <a:cs typeface="Times New Roman"/>
              </a:rPr>
              <a:t>11bn supports the distributed tone RU (DRU) for a TB PPDU transmission, where the DRU means an RU consisting of subcarriers spreading across a certain bandwidth [1]. </a:t>
            </a:r>
          </a:p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>
                <a:solidFill>
                  <a:schemeClr val="dk1"/>
                </a:solidFill>
                <a:cs typeface="Times New Roman"/>
              </a:rPr>
              <a:t>As discussed in [2], to know which DRU is allocated, the following information is needed: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RRU Indication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actually a DRU &amp; The corresponding DBW (distribution bandwidth)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800" dirty="0">
              <a:solidFill>
                <a:schemeClr val="dk1"/>
              </a:solidFill>
              <a:cs typeface="Times New Roman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800" dirty="0">
              <a:solidFill>
                <a:schemeClr val="dk1"/>
              </a:solidFill>
              <a:cs typeface="Times New Roman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800" dirty="0">
              <a:solidFill>
                <a:schemeClr val="dk1"/>
              </a:solidFill>
              <a:cs typeface="Times New Roman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800" dirty="0">
              <a:solidFill>
                <a:schemeClr val="dk1"/>
              </a:solidFill>
              <a:cs typeface="Times New Roman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endParaRPr lang="en-US" altLang="zh-CN" sz="1800" b="1" dirty="0">
              <a:solidFill>
                <a:schemeClr val="dk1"/>
              </a:solidFill>
              <a:ea typeface="+mn-ea"/>
              <a:cs typeface="Times New Roman"/>
            </a:endParaRPr>
          </a:p>
          <a:p>
            <a:pPr marL="0" lvl="1" indent="0" algn="just">
              <a:spcBef>
                <a:spcPts val="0"/>
              </a:spcBef>
              <a:buSzPct val="100000"/>
              <a:buNone/>
            </a:pPr>
            <a:endParaRPr lang="en-US" altLang="zh-CN" sz="1600" b="1" dirty="0">
              <a:solidFill>
                <a:schemeClr val="dk1"/>
              </a:solidFill>
              <a:ea typeface="+mn-ea"/>
              <a:cs typeface="Times New Roman"/>
            </a:endParaRPr>
          </a:p>
          <a:p>
            <a:pPr marL="0" lvl="1" indent="0" algn="just">
              <a:spcBef>
                <a:spcPts val="0"/>
              </a:spcBef>
              <a:buSzPct val="100000"/>
              <a:buNone/>
            </a:pPr>
            <a:endParaRPr lang="en-US" altLang="zh-CN" sz="1600" b="1" dirty="0">
              <a:solidFill>
                <a:schemeClr val="dk1"/>
              </a:solidFill>
              <a:ea typeface="+mn-ea"/>
              <a:cs typeface="Times New Roman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r>
              <a:rPr lang="en-US" altLang="zh-CN" sz="1800" b="1" dirty="0">
                <a:solidFill>
                  <a:schemeClr val="dk1"/>
                </a:solidFill>
                <a:ea typeface="+mn-ea"/>
                <a:cs typeface="Times New Roman"/>
              </a:rPr>
              <a:t>In this contribution, we further discuss the details of DRU indication.</a:t>
            </a: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endParaRPr lang="en-US" altLang="zh-CN" sz="1800" b="1" dirty="0">
              <a:solidFill>
                <a:schemeClr val="dk1"/>
              </a:solidFill>
              <a:ea typeface="+mn-ea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Background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23530C68-DB3F-4B05-B472-43EED973198D}"/>
              </a:ext>
            </a:extLst>
          </p:cNvPr>
          <p:cNvSpPr/>
          <p:nvPr/>
        </p:nvSpPr>
        <p:spPr>
          <a:xfrm>
            <a:off x="1308894" y="3780155"/>
            <a:ext cx="37838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b="1" dirty="0">
                <a:solidFill>
                  <a:srgbClr val="1E1EFA"/>
                </a:solidFill>
                <a:cs typeface="Times New Roman"/>
              </a:rPr>
              <a:t>After knowing it is a DRU and its corresponding DBW, the indicated RRU is mapped to a specific DRU. </a:t>
            </a:r>
            <a:endParaRPr lang="zh-CN" altLang="en-US" dirty="0">
              <a:solidFill>
                <a:srgbClr val="1E1EFA"/>
              </a:solidFill>
            </a:endParaRPr>
          </a:p>
        </p:txBody>
      </p:sp>
      <p:graphicFrame>
        <p:nvGraphicFramePr>
          <p:cNvPr id="7" name="对象 6">
            <a:extLst>
              <a:ext uri="{FF2B5EF4-FFF2-40B4-BE49-F238E27FC236}">
                <a16:creationId xmlns:a16="http://schemas.microsoft.com/office/drawing/2014/main" id="{BBCBA826-0F43-46FB-918F-A222226C8FA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9732092"/>
              </p:ext>
            </p:extLst>
          </p:nvPr>
        </p:nvGraphicFramePr>
        <p:xfrm>
          <a:off x="2514600" y="3780155"/>
          <a:ext cx="5357813" cy="14515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3" name="Visio" r:id="rId4" imgW="5762629" imgH="1552433" progId="Visio.Drawing.15">
                  <p:embed/>
                </p:oleObj>
              </mc:Choice>
              <mc:Fallback>
                <p:oleObj name="Visio" r:id="rId4" imgW="5762629" imgH="1552433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14600" y="3780155"/>
                        <a:ext cx="5357813" cy="14515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矩形 8">
            <a:extLst>
              <a:ext uri="{FF2B5EF4-FFF2-40B4-BE49-F238E27FC236}">
                <a16:creationId xmlns:a16="http://schemas.microsoft.com/office/drawing/2014/main" id="{1A49831E-77F6-4029-A9A4-889C751E16D2}"/>
              </a:ext>
            </a:extLst>
          </p:cNvPr>
          <p:cNvSpPr/>
          <p:nvPr/>
        </p:nvSpPr>
        <p:spPr>
          <a:xfrm>
            <a:off x="3739156" y="5108163"/>
            <a:ext cx="17418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 DRU Indication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30225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685504" y="1633882"/>
            <a:ext cx="7696496" cy="35814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>
                <a:solidFill>
                  <a:schemeClr val="dk1"/>
                </a:solidFill>
                <a:cs typeface="Times New Roman"/>
              </a:rPr>
              <a:t>After knowing the corresponding RRU and DBW of a DRU, the accurate position of a DRU can be determined.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corresponding RRU could be indicated by the conventional method.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indicate whether it is a DRU and its corresponding DBW, two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directions have been discussed [2-4]:</a:t>
            </a:r>
          </a:p>
          <a:p>
            <a:pPr marL="896938" lvl="1" indent="-269875" algn="just">
              <a:buSzPct val="100000"/>
              <a:buFont typeface="Wingdings" panose="05000000000000000000" pitchFamily="2" charset="2"/>
              <a:buChar char="Ø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Per-User Indication</a:t>
            </a:r>
          </a:p>
          <a:p>
            <a:pPr marL="896938" lvl="1" indent="-269875" algn="just">
              <a:buSzPct val="100000"/>
              <a:buFont typeface="Wingdings" panose="05000000000000000000" pitchFamily="2" charset="2"/>
              <a:buChar char="Ø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Common Indication</a:t>
            </a:r>
          </a:p>
          <a:p>
            <a:pPr marL="715963" lvl="1" indent="-354013" algn="just"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>
                <a:solidFill>
                  <a:schemeClr val="dk1"/>
                </a:solidFill>
                <a:cs typeface="Times New Roman"/>
              </a:rPr>
              <a:t>In the subsequent slides, we further discuss the performance of three options related to the above two directions .</a:t>
            </a: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altLang="zh-CN" sz="2800" dirty="0">
                <a:solidFill>
                  <a:schemeClr val="tx1"/>
                </a:solidFill>
              </a:rPr>
              <a:t>Indication of DBW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019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685504" y="1633882"/>
            <a:ext cx="7772696" cy="35814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342900" lvl="1" indent="-342900" algn="just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b="1" dirty="0">
                <a:solidFill>
                  <a:schemeClr val="dk1"/>
                </a:solidFill>
                <a:ea typeface="+mn-ea"/>
                <a:cs typeface="Times New Roman"/>
              </a:rPr>
              <a:t>To indicate the DRU, one simple and natural thought is to convey the DBW related information in the User Info field of each user.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green block shows an example:</a:t>
            </a:r>
          </a:p>
          <a:p>
            <a:pPr marL="0" lvl="1" indent="0" algn="just">
              <a:spcBef>
                <a:spcPts val="0"/>
              </a:spcBef>
              <a:buSzPct val="100000"/>
              <a:buNone/>
            </a:pPr>
            <a:endParaRPr lang="en-US" altLang="zh-CN" sz="1800" b="1" dirty="0">
              <a:solidFill>
                <a:schemeClr val="dk1"/>
              </a:solidFill>
              <a:ea typeface="+mn-ea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P</a:t>
            </a:r>
            <a:r>
              <a:rPr lang="en-US" altLang="zh-CN" sz="2800" dirty="0">
                <a:solidFill>
                  <a:schemeClr val="tx1"/>
                </a:solidFill>
              </a:rPr>
              <a:t>er-User Indication of DRU: Opt. A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对象 6">
            <a:extLst>
              <a:ext uri="{FF2B5EF4-FFF2-40B4-BE49-F238E27FC236}">
                <a16:creationId xmlns:a16="http://schemas.microsoft.com/office/drawing/2014/main" id="{30A135D5-6992-4466-9D1C-AB397C90AD1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5415146"/>
              </p:ext>
            </p:extLst>
          </p:nvPr>
        </p:nvGraphicFramePr>
        <p:xfrm>
          <a:off x="1291441" y="2748298"/>
          <a:ext cx="6561117" cy="192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0" name="Visio" r:id="rId4" imgW="6229372" imgH="1828723" progId="Visio.Drawing.15">
                  <p:embed/>
                </p:oleObj>
              </mc:Choice>
              <mc:Fallback>
                <p:oleObj name="Visio" r:id="rId4" imgW="6229372" imgH="1828723" progId="Visio.Drawing.15">
                  <p:embed/>
                  <p:pic>
                    <p:nvPicPr>
                      <p:cNvPr id="3" name="对象 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91441" y="2748298"/>
                        <a:ext cx="6561117" cy="1926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矩形 9">
            <a:extLst>
              <a:ext uri="{FF2B5EF4-FFF2-40B4-BE49-F238E27FC236}">
                <a16:creationId xmlns:a16="http://schemas.microsoft.com/office/drawing/2014/main" id="{4E61F2CA-AD8D-4D66-A454-B66F1197E2BA}"/>
              </a:ext>
            </a:extLst>
          </p:cNvPr>
          <p:cNvSpPr/>
          <p:nvPr/>
        </p:nvSpPr>
        <p:spPr>
          <a:xfrm>
            <a:off x="3357993" y="4495800"/>
            <a:ext cx="25042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2 Per-User Indication of DBW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60152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685651" y="1447800"/>
            <a:ext cx="7696349" cy="35814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>
                <a:solidFill>
                  <a:schemeClr val="dk1"/>
                </a:solidFill>
                <a:cs typeface="Times New Roman"/>
              </a:rPr>
              <a:t>Regarding the details of the DBW related information, an example is further shown below: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User Info field comprises 2 or 3 additional bits to indicate the DBW related information.</a:t>
            </a:r>
          </a:p>
          <a:p>
            <a:pPr marL="361950" lvl="1" indent="0" algn="just">
              <a:buSzPct val="100000"/>
              <a:buNone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 algn="just">
              <a:spcBef>
                <a:spcPts val="0"/>
              </a:spcBef>
              <a:buSzPct val="100000"/>
              <a:buNone/>
            </a:pPr>
            <a:endParaRPr lang="en-US" altLang="zh-CN" sz="1800" b="1" dirty="0">
              <a:solidFill>
                <a:schemeClr val="dk1"/>
              </a:solidFill>
              <a:ea typeface="+mn-ea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361950" lvl="1" indent="0" algn="just">
              <a:buSzPct val="100000"/>
              <a:buNone/>
            </a:pPr>
            <a:endParaRPr lang="en-US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>
                <a:solidFill>
                  <a:schemeClr val="dk1"/>
                </a:solidFill>
                <a:cs typeface="Times New Roman"/>
              </a:rPr>
              <a:t>Note that it may be hard to get so many additional bits for the DBW related indication. Thus in [4], repurposing several bits </a:t>
            </a:r>
            <a:r>
              <a:rPr lang="en-US" altLang="zh-CN" sz="1800" dirty="0"/>
              <a:t>in the User Info field for DRU indication is proposed, which is shown in the next slide (Opt. B).</a:t>
            </a:r>
            <a:endParaRPr lang="en-US" altLang="zh-CN" sz="1800" dirty="0">
              <a:solidFill>
                <a:schemeClr val="dk1"/>
              </a:solidFill>
              <a:cs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dirty="0">
              <a:solidFill>
                <a:schemeClr val="dk1"/>
              </a:solidFill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b="1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altLang="zh-CN" sz="2800" dirty="0">
                <a:solidFill>
                  <a:schemeClr val="tx1"/>
                </a:solidFill>
              </a:rPr>
              <a:t>Example</a:t>
            </a:r>
            <a:r>
              <a:rPr lang="zh-CN" altLang="en-US" sz="2800" dirty="0">
                <a:solidFill>
                  <a:schemeClr val="tx1"/>
                </a:solidFill>
              </a:rPr>
              <a:t> </a:t>
            </a:r>
            <a:r>
              <a:rPr lang="en-US" altLang="zh-CN" sz="2800" dirty="0">
                <a:solidFill>
                  <a:schemeClr val="tx1"/>
                </a:solidFill>
              </a:rPr>
              <a:t>of Per-User Indication: Opt. A</a:t>
            </a:r>
            <a:endParaRPr lang="en-US" sz="2800" dirty="0">
              <a:solidFill>
                <a:schemeClr val="tx1"/>
              </a:solidFill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EFCBC23A-BD1C-4D80-B3CC-F670B78C43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2063553"/>
              </p:ext>
            </p:extLst>
          </p:nvPr>
        </p:nvGraphicFramePr>
        <p:xfrm>
          <a:off x="3124200" y="2767529"/>
          <a:ext cx="3289398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42661">
                  <a:extLst>
                    <a:ext uri="{9D8B030D-6E8A-4147-A177-3AD203B41FA5}">
                      <a16:colId xmlns:a16="http://schemas.microsoft.com/office/drawing/2014/main" val="2730178135"/>
                    </a:ext>
                  </a:extLst>
                </a:gridCol>
                <a:gridCol w="2046737">
                  <a:extLst>
                    <a:ext uri="{9D8B030D-6E8A-4147-A177-3AD203B41FA5}">
                      <a16:colId xmlns:a16="http://schemas.microsoft.com/office/drawing/2014/main" val="127592174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Value</a:t>
                      </a:r>
                      <a:endParaRPr lang="zh-CN" altLang="en-US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Meaning</a:t>
                      </a:r>
                      <a:endParaRPr lang="zh-CN" altLang="en-US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0484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000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RRU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66840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001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DRU (20 MHz DBW)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279374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010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DRU (40 MHz DBW)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876953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011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DRU (80 MHz DBW)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147267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100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DRU (160 MHz DBW)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949454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101 - 111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Reserved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9342646"/>
                  </a:ext>
                </a:extLst>
              </a:tr>
            </a:tbl>
          </a:graphicData>
        </a:graphic>
      </p:graphicFrame>
      <p:sp>
        <p:nvSpPr>
          <p:cNvPr id="7" name="矩形 6">
            <a:extLst>
              <a:ext uri="{FF2B5EF4-FFF2-40B4-BE49-F238E27FC236}">
                <a16:creationId xmlns:a16="http://schemas.microsoft.com/office/drawing/2014/main" id="{A9E69AA6-9B4F-49E3-9CEB-33A9AF1F0E0F}"/>
              </a:ext>
            </a:extLst>
          </p:cNvPr>
          <p:cNvSpPr/>
          <p:nvPr/>
        </p:nvSpPr>
        <p:spPr>
          <a:xfrm>
            <a:off x="3587678" y="2482031"/>
            <a:ext cx="236244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 1 DBW Related Information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16799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685800" y="1447800"/>
            <a:ext cx="7772400" cy="35814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342900" lvl="1" indent="-342900" algn="just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b="1" dirty="0">
                <a:solidFill>
                  <a:schemeClr val="dk1"/>
                </a:solidFill>
                <a:ea typeface="+mn-ea"/>
                <a:cs typeface="Times New Roman"/>
              </a:rPr>
              <a:t>To enable repurposing some bits in the User Info field for DBW indication, a 4-bit bitmap is proposed in [4] to show the DRU/RRU status of each 80 MHz.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Three parts are needed for the DRU indication:</a:t>
            </a:r>
          </a:p>
          <a:p>
            <a:pPr marL="896938" lvl="1" indent="-269875" algn="just">
              <a:buSzPct val="100000"/>
              <a:buFont typeface="Wingdings" panose="05000000000000000000" pitchFamily="2" charset="2"/>
              <a:buChar char="Ø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RRU indication</a:t>
            </a:r>
          </a:p>
          <a:p>
            <a:pPr marL="896938" lvl="1" indent="-269875" algn="just">
              <a:buSzPct val="100000"/>
              <a:buFont typeface="Wingdings" panose="05000000000000000000" pitchFamily="2" charset="2"/>
              <a:buChar char="Ø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DRU/RRU Indication per 80 MHz</a:t>
            </a:r>
          </a:p>
          <a:p>
            <a:pPr marL="896938" lvl="1" indent="-269875" algn="just">
              <a:buSzPct val="100000"/>
              <a:buFont typeface="Wingdings" panose="05000000000000000000" pitchFamily="2" charset="2"/>
              <a:buChar char="Ø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DBW indication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Because of the 4-bit bitmap, the DBW Indication could reuse some existing bits. </a:t>
            </a:r>
          </a:p>
          <a:p>
            <a:pPr marL="0" lvl="1" indent="0" algn="just">
              <a:spcBef>
                <a:spcPts val="0"/>
              </a:spcBef>
              <a:buSzPct val="100000"/>
              <a:buNone/>
            </a:pPr>
            <a:endParaRPr lang="en-US" altLang="zh-CN" sz="1800" b="1" dirty="0">
              <a:solidFill>
                <a:schemeClr val="dk1"/>
              </a:solidFill>
              <a:ea typeface="+mn-ea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P</a:t>
            </a:r>
            <a:r>
              <a:rPr lang="en-US" altLang="zh-CN" sz="2800" dirty="0">
                <a:solidFill>
                  <a:schemeClr val="tx1"/>
                </a:solidFill>
              </a:rPr>
              <a:t>er-User Indication of DRU: Opt. B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对象 6">
            <a:extLst>
              <a:ext uri="{FF2B5EF4-FFF2-40B4-BE49-F238E27FC236}">
                <a16:creationId xmlns:a16="http://schemas.microsoft.com/office/drawing/2014/main" id="{30A135D5-6992-4466-9D1C-AB397C90AD1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2103794"/>
              </p:ext>
            </p:extLst>
          </p:nvPr>
        </p:nvGraphicFramePr>
        <p:xfrm>
          <a:off x="164324" y="3984193"/>
          <a:ext cx="4881563" cy="207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6" name="Visio" r:id="rId4" imgW="5419772" imgH="2247849" progId="Visio.Drawing.15">
                  <p:embed/>
                </p:oleObj>
              </mc:Choice>
              <mc:Fallback>
                <p:oleObj name="Visio" r:id="rId4" imgW="5419772" imgH="2247849" progId="Visio.Drawing.15">
                  <p:embed/>
                  <p:pic>
                    <p:nvPicPr>
                      <p:cNvPr id="7" name="对象 6">
                        <a:extLst>
                          <a:ext uri="{FF2B5EF4-FFF2-40B4-BE49-F238E27FC236}">
                            <a16:creationId xmlns:a16="http://schemas.microsoft.com/office/drawing/2014/main" id="{30A135D5-6992-4466-9D1C-AB397C90AD1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4324" y="3984193"/>
                        <a:ext cx="4881563" cy="2073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矩形 9">
            <a:extLst>
              <a:ext uri="{FF2B5EF4-FFF2-40B4-BE49-F238E27FC236}">
                <a16:creationId xmlns:a16="http://schemas.microsoft.com/office/drawing/2014/main" id="{4E61F2CA-AD8D-4D66-A454-B66F1197E2BA}"/>
              </a:ext>
            </a:extLst>
          </p:cNvPr>
          <p:cNvSpPr/>
          <p:nvPr/>
        </p:nvSpPr>
        <p:spPr>
          <a:xfrm>
            <a:off x="1249541" y="6020457"/>
            <a:ext cx="287129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3 DRU/RRU Indication per 80 MHz</a:t>
            </a:r>
            <a:endParaRPr lang="zh-CN" altLang="en-US" dirty="0"/>
          </a:p>
        </p:txBody>
      </p:sp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20589F09-7781-4095-B94F-C402C21466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648157"/>
              </p:ext>
            </p:extLst>
          </p:nvPr>
        </p:nvGraphicFramePr>
        <p:xfrm>
          <a:off x="5034047" y="4175760"/>
          <a:ext cx="3830409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9214">
                  <a:extLst>
                    <a:ext uri="{9D8B030D-6E8A-4147-A177-3AD203B41FA5}">
                      <a16:colId xmlns:a16="http://schemas.microsoft.com/office/drawing/2014/main" val="2730178135"/>
                    </a:ext>
                  </a:extLst>
                </a:gridCol>
                <a:gridCol w="1584795">
                  <a:extLst>
                    <a:ext uri="{9D8B030D-6E8A-4147-A177-3AD203B41FA5}">
                      <a16:colId xmlns:a16="http://schemas.microsoft.com/office/drawing/2014/main" val="1275921749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1853649943"/>
                    </a:ext>
                  </a:extLst>
                </a:gridCol>
              </a:tblGrid>
              <a:tr h="746348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Value</a:t>
                      </a:r>
                      <a:endParaRPr lang="zh-CN" altLang="en-US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altLang="zh-CN" sz="1200" dirty="0"/>
                        <a:t>Meaning (If the RRU indication and the 4-bit bitmap corresponds to a DRU)</a:t>
                      </a:r>
                      <a:endParaRPr lang="zh-CN" altLang="en-US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Meaning (If the RRU indication and the 4-bit bitmap corresponds to a RRU)</a:t>
                      </a:r>
                      <a:endParaRPr lang="zh-CN" altLang="en-US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04848"/>
                  </a:ext>
                </a:extLst>
              </a:tr>
              <a:tr h="248783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20 MHz DBW</a:t>
                      </a:r>
                      <a:endParaRPr lang="zh-CN" altLang="en-US" sz="12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altLang="zh-CN" sz="1200" dirty="0"/>
                        <a:t>Other meanings (such as being part of the SS Allocation)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668409"/>
                  </a:ext>
                </a:extLst>
              </a:tr>
              <a:tr h="248783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01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40 MHz DBW</a:t>
                      </a:r>
                      <a:endParaRPr lang="zh-CN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2793749"/>
                  </a:ext>
                </a:extLst>
              </a:tr>
              <a:tr h="248783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10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80 MHz DBW</a:t>
                      </a:r>
                      <a:endParaRPr lang="zh-CN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8769531"/>
                  </a:ext>
                </a:extLst>
              </a:tr>
              <a:tr h="248783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11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Reserved</a:t>
                      </a:r>
                      <a:endParaRPr lang="zh-CN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1472677"/>
                  </a:ext>
                </a:extLst>
              </a:tr>
            </a:tbl>
          </a:graphicData>
        </a:graphic>
      </p:graphicFrame>
      <p:sp>
        <p:nvSpPr>
          <p:cNvPr id="11" name="矩形 10">
            <a:extLst>
              <a:ext uri="{FF2B5EF4-FFF2-40B4-BE49-F238E27FC236}">
                <a16:creationId xmlns:a16="http://schemas.microsoft.com/office/drawing/2014/main" id="{6A18CC3E-8F3D-4390-9CD4-BF6B1F302C37}"/>
              </a:ext>
            </a:extLst>
          </p:cNvPr>
          <p:cNvSpPr/>
          <p:nvPr/>
        </p:nvSpPr>
        <p:spPr>
          <a:xfrm>
            <a:off x="5447789" y="3884860"/>
            <a:ext cx="308366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 2 DBW Indication in DRU Transmission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76076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609601" y="1418693"/>
            <a:ext cx="8000999" cy="1996123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>
                <a:solidFill>
                  <a:schemeClr val="dk1"/>
                </a:solidFill>
                <a:cs typeface="Times New Roman"/>
              </a:rPr>
              <a:t>Different from the per-user indication, the common indication can also be used to notify the DRU, saving the overhead in User Info fields: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Since the DBW pattern in each 80 MHz is limited to only several types, a table with 80 MHz granularity could be used to indicate the DBW of RUs related to that 80 MHz.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Opt. C shows the DBW patterns with a granularity of 80 MHz.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 1:</a:t>
            </a:r>
            <a:r>
              <a:rPr lang="zh-CN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zh-CN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common indication could be in the Common Info field or Special User Info fields.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 2</a:t>
            </a:r>
            <a:r>
              <a:rPr lang="zh-CN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 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DBW 60 MHz, DBW 160 MHz, DBW 20 + 20 MHz and DBW 40 MHz (for puncturing case 1001) can also be included in the indication.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dirty="0">
              <a:solidFill>
                <a:schemeClr val="dk1"/>
              </a:solidFill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C</a:t>
            </a:r>
            <a:r>
              <a:rPr lang="en-US" altLang="zh-CN" sz="2800" dirty="0">
                <a:solidFill>
                  <a:schemeClr val="tx1"/>
                </a:solidFill>
              </a:rPr>
              <a:t>ommon Indication of DRU: Opt. 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0" name="矩形 49">
            <a:extLst>
              <a:ext uri="{FF2B5EF4-FFF2-40B4-BE49-F238E27FC236}">
                <a16:creationId xmlns:a16="http://schemas.microsoft.com/office/drawing/2014/main" id="{01896B1C-7B2A-4E7C-9BFC-1536BEEE1B0E}"/>
              </a:ext>
            </a:extLst>
          </p:cNvPr>
          <p:cNvSpPr/>
          <p:nvPr/>
        </p:nvSpPr>
        <p:spPr>
          <a:xfrm>
            <a:off x="3125353" y="6135118"/>
            <a:ext cx="289329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4 An example of common Indication</a:t>
            </a:r>
            <a:endParaRPr lang="zh-CN" altLang="en-US" dirty="0"/>
          </a:p>
        </p:txBody>
      </p:sp>
      <p:graphicFrame>
        <p:nvGraphicFramePr>
          <p:cNvPr id="51" name="表格 50">
            <a:extLst>
              <a:ext uri="{FF2B5EF4-FFF2-40B4-BE49-F238E27FC236}">
                <a16:creationId xmlns:a16="http://schemas.microsoft.com/office/drawing/2014/main" id="{C5780B2E-D3AC-4FEF-96B8-546364ED2D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5314776"/>
              </p:ext>
            </p:extLst>
          </p:nvPr>
        </p:nvGraphicFramePr>
        <p:xfrm>
          <a:off x="664235" y="5412639"/>
          <a:ext cx="7620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6250">
                  <a:extLst>
                    <a:ext uri="{9D8B030D-6E8A-4147-A177-3AD203B41FA5}">
                      <a16:colId xmlns:a16="http://schemas.microsoft.com/office/drawing/2014/main" val="437621769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1154717782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320144220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594480105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3030001114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1182372695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330032887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516106838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755311094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1416839216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1024853369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1068609909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1586630546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729657288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2229195272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3890214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CN" altLang="en-US" dirty="0">
                        <a:highlight>
                          <a:srgbClr val="FFFF00"/>
                        </a:highlight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highlight>
                          <a:srgbClr val="FFFF00"/>
                        </a:highlight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highlight>
                          <a:srgbClr val="FFFF00"/>
                        </a:highlight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highlight>
                          <a:srgbClr val="FFFF00"/>
                        </a:highlight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ABCF5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ABCF5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ABCF5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ABCF5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24B8CC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b="1" dirty="0"/>
                    </a:p>
                  </a:txBody>
                  <a:tcPr>
                    <a:solidFill>
                      <a:srgbClr val="24B8CC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24B8CC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24B8CC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F6D55C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F6D55C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F6D55C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F6D55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4267420"/>
                  </a:ext>
                </a:extLst>
              </a:tr>
            </a:tbl>
          </a:graphicData>
        </a:graphic>
      </p:graphicFrame>
      <p:sp>
        <p:nvSpPr>
          <p:cNvPr id="52" name="矩形 51">
            <a:extLst>
              <a:ext uri="{FF2B5EF4-FFF2-40B4-BE49-F238E27FC236}">
                <a16:creationId xmlns:a16="http://schemas.microsoft.com/office/drawing/2014/main" id="{F12F33B8-AD8A-4240-A414-0BCDA2EB7027}"/>
              </a:ext>
            </a:extLst>
          </p:cNvPr>
          <p:cNvSpPr/>
          <p:nvPr/>
        </p:nvSpPr>
        <p:spPr>
          <a:xfrm>
            <a:off x="2742831" y="5964908"/>
            <a:ext cx="34628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Containing sixteen 20 MHz sub-channels (320 MHz)</a:t>
            </a:r>
            <a:endParaRPr lang="zh-CN" altLang="en-US" dirty="0"/>
          </a:p>
        </p:txBody>
      </p:sp>
      <p:sp>
        <p:nvSpPr>
          <p:cNvPr id="53" name="右大括号 52">
            <a:extLst>
              <a:ext uri="{FF2B5EF4-FFF2-40B4-BE49-F238E27FC236}">
                <a16:creationId xmlns:a16="http://schemas.microsoft.com/office/drawing/2014/main" id="{7B4D1EDF-21C0-4105-9143-0BC868078635}"/>
              </a:ext>
            </a:extLst>
          </p:cNvPr>
          <p:cNvSpPr/>
          <p:nvPr/>
        </p:nvSpPr>
        <p:spPr bwMode="auto">
          <a:xfrm rot="16200000">
            <a:off x="1518500" y="4301054"/>
            <a:ext cx="196178" cy="1904708"/>
          </a:xfrm>
          <a:prstGeom prst="rightBrace">
            <a:avLst>
              <a:gd name="adj1" fmla="val 15537"/>
              <a:gd name="adj2" fmla="val 28054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effectLst/>
              <a:latin typeface="Times New Roman" charset="0"/>
            </a:endParaRPr>
          </a:p>
        </p:txBody>
      </p:sp>
      <p:graphicFrame>
        <p:nvGraphicFramePr>
          <p:cNvPr id="54" name="表格 53">
            <a:extLst>
              <a:ext uri="{FF2B5EF4-FFF2-40B4-BE49-F238E27FC236}">
                <a16:creationId xmlns:a16="http://schemas.microsoft.com/office/drawing/2014/main" id="{E233882A-D8BC-441F-B5F0-AC3AB8B2A1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7972378"/>
              </p:ext>
            </p:extLst>
          </p:nvPr>
        </p:nvGraphicFramePr>
        <p:xfrm>
          <a:off x="2298500" y="3920984"/>
          <a:ext cx="2538263" cy="121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9430">
                  <a:extLst>
                    <a:ext uri="{9D8B030D-6E8A-4147-A177-3AD203B41FA5}">
                      <a16:colId xmlns:a16="http://schemas.microsoft.com/office/drawing/2014/main" val="2730178135"/>
                    </a:ext>
                  </a:extLst>
                </a:gridCol>
                <a:gridCol w="2018833">
                  <a:extLst>
                    <a:ext uri="{9D8B030D-6E8A-4147-A177-3AD203B41FA5}">
                      <a16:colId xmlns:a16="http://schemas.microsoft.com/office/drawing/2014/main" val="127592174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altLang="zh-CN" sz="1000" dirty="0"/>
                        <a:t>Value</a:t>
                      </a:r>
                      <a:endParaRPr lang="zh-CN" altLang="en-US" sz="10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dirty="0"/>
                        <a:t>Meaning</a:t>
                      </a:r>
                      <a:endParaRPr lang="zh-CN" altLang="en-US" sz="10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0484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sz="1000" dirty="0"/>
                        <a:t>00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/>
                        <a:t>RRU</a:t>
                      </a:r>
                      <a:endParaRPr lang="zh-CN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66840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sz="1000" dirty="0"/>
                        <a:t>01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/>
                        <a:t>DRU (DBW: Left 20 + Right 40)</a:t>
                      </a:r>
                      <a:endParaRPr lang="zh-CN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2793749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altLang="zh-CN" sz="1000" dirty="0"/>
                        <a:t>10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/>
                        <a:t>DRU (DBW: Left 40 + Right 20)</a:t>
                      </a:r>
                      <a:endParaRPr lang="zh-CN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8769531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altLang="zh-CN" sz="1000" dirty="0"/>
                        <a:t>11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/>
                        <a:t>DRU (DBW: min(PPDU BW, 80)</a:t>
                      </a:r>
                      <a:endParaRPr lang="zh-CN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8703058"/>
                  </a:ext>
                </a:extLst>
              </a:tr>
            </a:tbl>
          </a:graphicData>
        </a:graphic>
      </p:graphicFrame>
      <p:sp>
        <p:nvSpPr>
          <p:cNvPr id="55" name="右大括号 54">
            <a:extLst>
              <a:ext uri="{FF2B5EF4-FFF2-40B4-BE49-F238E27FC236}">
                <a16:creationId xmlns:a16="http://schemas.microsoft.com/office/drawing/2014/main" id="{28242A56-22DC-4775-BD73-B990A56B280C}"/>
              </a:ext>
            </a:extLst>
          </p:cNvPr>
          <p:cNvSpPr/>
          <p:nvPr/>
        </p:nvSpPr>
        <p:spPr bwMode="auto">
          <a:xfrm rot="5400000">
            <a:off x="4361583" y="2077535"/>
            <a:ext cx="195717" cy="7666310"/>
          </a:xfrm>
          <a:prstGeom prst="rightBrace">
            <a:avLst>
              <a:gd name="adj1" fmla="val 15537"/>
              <a:gd name="adj2" fmla="val 50000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effectLst/>
              <a:latin typeface="Times New Roman" charset="0"/>
            </a:endParaRPr>
          </a:p>
        </p:txBody>
      </p:sp>
      <p:sp>
        <p:nvSpPr>
          <p:cNvPr id="56" name="矩形 55">
            <a:extLst>
              <a:ext uri="{FF2B5EF4-FFF2-40B4-BE49-F238E27FC236}">
                <a16:creationId xmlns:a16="http://schemas.microsoft.com/office/drawing/2014/main" id="{1D730C48-F5E0-4FB0-BC39-CF78ACCB8F5F}"/>
              </a:ext>
            </a:extLst>
          </p:cNvPr>
          <p:cNvSpPr/>
          <p:nvPr/>
        </p:nvSpPr>
        <p:spPr>
          <a:xfrm>
            <a:off x="2761881" y="3679166"/>
            <a:ext cx="161339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 for each 80 MHz</a:t>
            </a:r>
            <a:endParaRPr lang="zh-CN" altLang="en-US" dirty="0"/>
          </a:p>
        </p:txBody>
      </p:sp>
      <p:sp>
        <p:nvSpPr>
          <p:cNvPr id="57" name="右大括号 56">
            <a:extLst>
              <a:ext uri="{FF2B5EF4-FFF2-40B4-BE49-F238E27FC236}">
                <a16:creationId xmlns:a16="http://schemas.microsoft.com/office/drawing/2014/main" id="{7A2CF12B-599F-4A0C-9EED-3D806760DA0C}"/>
              </a:ext>
            </a:extLst>
          </p:cNvPr>
          <p:cNvSpPr/>
          <p:nvPr/>
        </p:nvSpPr>
        <p:spPr bwMode="auto">
          <a:xfrm rot="16200000">
            <a:off x="3423501" y="4301347"/>
            <a:ext cx="196176" cy="1904124"/>
          </a:xfrm>
          <a:prstGeom prst="rightBrace">
            <a:avLst>
              <a:gd name="adj1" fmla="val 13786"/>
              <a:gd name="adj2" fmla="val 50000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i="0" u="none" strike="noStrike" cap="none" normalizeH="0" baseline="0" dirty="0">
              <a:ln>
                <a:noFill/>
              </a:ln>
              <a:effectLst/>
              <a:latin typeface="Times New Roman" charset="0"/>
            </a:endParaRPr>
          </a:p>
        </p:txBody>
      </p:sp>
      <p:sp>
        <p:nvSpPr>
          <p:cNvPr id="58" name="右大括号 57">
            <a:extLst>
              <a:ext uri="{FF2B5EF4-FFF2-40B4-BE49-F238E27FC236}">
                <a16:creationId xmlns:a16="http://schemas.microsoft.com/office/drawing/2014/main" id="{791C2109-A504-444C-8437-26E631F37AE2}"/>
              </a:ext>
            </a:extLst>
          </p:cNvPr>
          <p:cNvSpPr/>
          <p:nvPr/>
        </p:nvSpPr>
        <p:spPr bwMode="auto">
          <a:xfrm rot="16200000">
            <a:off x="5344326" y="4300596"/>
            <a:ext cx="196178" cy="1904708"/>
          </a:xfrm>
          <a:prstGeom prst="rightBrace">
            <a:avLst>
              <a:gd name="adj1" fmla="val 15537"/>
              <a:gd name="adj2" fmla="val 72861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effectLst/>
              <a:latin typeface="Times New Roman" charset="0"/>
            </a:endParaRPr>
          </a:p>
        </p:txBody>
      </p:sp>
      <p:sp>
        <p:nvSpPr>
          <p:cNvPr id="59" name="右大括号 58">
            <a:extLst>
              <a:ext uri="{FF2B5EF4-FFF2-40B4-BE49-F238E27FC236}">
                <a16:creationId xmlns:a16="http://schemas.microsoft.com/office/drawing/2014/main" id="{4BF95150-BAFE-4153-BF23-D55A03FF7614}"/>
              </a:ext>
            </a:extLst>
          </p:cNvPr>
          <p:cNvSpPr/>
          <p:nvPr/>
        </p:nvSpPr>
        <p:spPr bwMode="auto">
          <a:xfrm rot="16200000">
            <a:off x="7249265" y="4300827"/>
            <a:ext cx="195716" cy="1904708"/>
          </a:xfrm>
          <a:prstGeom prst="rightBrace">
            <a:avLst>
              <a:gd name="adj1" fmla="val 15537"/>
              <a:gd name="adj2" fmla="val 50000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effectLst/>
              <a:latin typeface="Times New Roman" charset="0"/>
            </a:endParaRPr>
          </a:p>
        </p:txBody>
      </p:sp>
      <p:sp>
        <p:nvSpPr>
          <p:cNvPr id="60" name="文本框 59">
            <a:extLst>
              <a:ext uri="{FF2B5EF4-FFF2-40B4-BE49-F238E27FC236}">
                <a16:creationId xmlns:a16="http://schemas.microsoft.com/office/drawing/2014/main" id="{782C7244-9606-4C45-B7C3-AEECC3F47655}"/>
              </a:ext>
            </a:extLst>
          </p:cNvPr>
          <p:cNvSpPr txBox="1"/>
          <p:nvPr/>
        </p:nvSpPr>
        <p:spPr>
          <a:xfrm>
            <a:off x="572948" y="4847544"/>
            <a:ext cx="13831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The same table</a:t>
            </a:r>
            <a:endParaRPr lang="zh-CN" altLang="en-US" sz="1400" dirty="0"/>
          </a:p>
        </p:txBody>
      </p:sp>
      <p:sp>
        <p:nvSpPr>
          <p:cNvPr id="61" name="文本框 60">
            <a:extLst>
              <a:ext uri="{FF2B5EF4-FFF2-40B4-BE49-F238E27FC236}">
                <a16:creationId xmlns:a16="http://schemas.microsoft.com/office/drawing/2014/main" id="{D1DBDDAF-2C7F-4B8B-B12B-39ABE8FC4293}"/>
              </a:ext>
            </a:extLst>
          </p:cNvPr>
          <p:cNvSpPr txBox="1"/>
          <p:nvPr/>
        </p:nvSpPr>
        <p:spPr>
          <a:xfrm>
            <a:off x="5158231" y="4847544"/>
            <a:ext cx="13831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The same table</a:t>
            </a:r>
            <a:endParaRPr lang="zh-CN" altLang="en-US" sz="1400" dirty="0"/>
          </a:p>
        </p:txBody>
      </p:sp>
      <p:sp>
        <p:nvSpPr>
          <p:cNvPr id="62" name="文本框 61">
            <a:extLst>
              <a:ext uri="{FF2B5EF4-FFF2-40B4-BE49-F238E27FC236}">
                <a16:creationId xmlns:a16="http://schemas.microsoft.com/office/drawing/2014/main" id="{9E8D9841-8E61-4E9F-9BF7-BF213DCD4863}"/>
              </a:ext>
            </a:extLst>
          </p:cNvPr>
          <p:cNvSpPr txBox="1"/>
          <p:nvPr/>
        </p:nvSpPr>
        <p:spPr>
          <a:xfrm>
            <a:off x="6687959" y="4847544"/>
            <a:ext cx="13831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The same table</a:t>
            </a:r>
            <a:endParaRPr lang="zh-CN" altLang="en-US" sz="1400" dirty="0"/>
          </a:p>
        </p:txBody>
      </p:sp>
      <p:cxnSp>
        <p:nvCxnSpPr>
          <p:cNvPr id="3" name="直接箭头连接符 2">
            <a:extLst>
              <a:ext uri="{FF2B5EF4-FFF2-40B4-BE49-F238E27FC236}">
                <a16:creationId xmlns:a16="http://schemas.microsoft.com/office/drawing/2014/main" id="{E86019B3-2E91-4216-87E6-6EAD513BCC62}"/>
              </a:ext>
            </a:extLst>
          </p:cNvPr>
          <p:cNvCxnSpPr>
            <a:cxnSpLocks/>
          </p:cNvCxnSpPr>
          <p:nvPr/>
        </p:nvCxnSpPr>
        <p:spPr bwMode="auto">
          <a:xfrm flipH="1">
            <a:off x="4629260" y="4543709"/>
            <a:ext cx="52897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0" name="矩形 9">
            <a:extLst>
              <a:ext uri="{FF2B5EF4-FFF2-40B4-BE49-F238E27FC236}">
                <a16:creationId xmlns:a16="http://schemas.microsoft.com/office/drawing/2014/main" id="{AF24E0ED-F5B6-4A19-96B1-189173D0007B}"/>
              </a:ext>
            </a:extLst>
          </p:cNvPr>
          <p:cNvSpPr/>
          <p:nvPr/>
        </p:nvSpPr>
        <p:spPr>
          <a:xfrm>
            <a:off x="5179182" y="4385545"/>
            <a:ext cx="147348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0070C0"/>
                </a:solidFill>
              </a:rPr>
              <a:t>20 + 20 + 40 (DBW)</a:t>
            </a:r>
            <a:endParaRPr lang="zh-CN" altLang="en-US" dirty="0">
              <a:solidFill>
                <a:srgbClr val="0070C0"/>
              </a:solidFill>
            </a:endParaRPr>
          </a:p>
        </p:txBody>
      </p:sp>
      <p:cxnSp>
        <p:nvCxnSpPr>
          <p:cNvPr id="24" name="直接箭头连接符 23">
            <a:extLst>
              <a:ext uri="{FF2B5EF4-FFF2-40B4-BE49-F238E27FC236}">
                <a16:creationId xmlns:a16="http://schemas.microsoft.com/office/drawing/2014/main" id="{0CF28C70-2116-408E-AEED-3DDEBFB86B05}"/>
              </a:ext>
            </a:extLst>
          </p:cNvPr>
          <p:cNvCxnSpPr>
            <a:cxnSpLocks/>
          </p:cNvCxnSpPr>
          <p:nvPr/>
        </p:nvCxnSpPr>
        <p:spPr bwMode="auto">
          <a:xfrm flipH="1">
            <a:off x="4629260" y="4772309"/>
            <a:ext cx="52897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5" name="矩形 24">
            <a:extLst>
              <a:ext uri="{FF2B5EF4-FFF2-40B4-BE49-F238E27FC236}">
                <a16:creationId xmlns:a16="http://schemas.microsoft.com/office/drawing/2014/main" id="{CF13A682-975C-4888-9195-96C8DA7A3E50}"/>
              </a:ext>
            </a:extLst>
          </p:cNvPr>
          <p:cNvSpPr/>
          <p:nvPr/>
        </p:nvSpPr>
        <p:spPr>
          <a:xfrm>
            <a:off x="5179182" y="4633006"/>
            <a:ext cx="147348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0070C0"/>
                </a:solidFill>
              </a:rPr>
              <a:t>40 + 20 + 20 (DBW)</a:t>
            </a:r>
            <a:endParaRPr lang="zh-CN" alt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689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647405" y="1554177"/>
            <a:ext cx="7849190" cy="35814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>
                <a:solidFill>
                  <a:schemeClr val="dk1"/>
                </a:solidFill>
                <a:cs typeface="Times New Roman"/>
              </a:rPr>
              <a:t>The</a:t>
            </a:r>
            <a:r>
              <a:rPr lang="zh-CN" altLang="en-US" sz="1800" dirty="0">
                <a:solidFill>
                  <a:schemeClr val="dk1"/>
                </a:solidFill>
                <a:cs typeface="Times New Roman"/>
              </a:rPr>
              <a:t> </a:t>
            </a:r>
            <a:r>
              <a:rPr lang="en-US" altLang="zh-CN" sz="1800" dirty="0">
                <a:solidFill>
                  <a:schemeClr val="dk1"/>
                </a:solidFill>
                <a:cs typeface="Times New Roman"/>
              </a:rPr>
              <a:t>DRU</a:t>
            </a:r>
            <a:r>
              <a:rPr lang="zh-CN" altLang="en-US" sz="1800" dirty="0">
                <a:solidFill>
                  <a:schemeClr val="dk1"/>
                </a:solidFill>
                <a:cs typeface="Times New Roman"/>
              </a:rPr>
              <a:t> </a:t>
            </a:r>
            <a:r>
              <a:rPr lang="en-US" altLang="zh-CN" sz="1800" dirty="0">
                <a:solidFill>
                  <a:schemeClr val="dk1"/>
                </a:solidFill>
                <a:cs typeface="Times New Roman"/>
              </a:rPr>
              <a:t>indication could be in the following places: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Common Info field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Special User Info field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Additional Special User Info field used for DRU (No need to exist if there is no DRU)</a:t>
            </a:r>
            <a:endParaRPr lang="en-US" altLang="zh-CN" sz="1800" dirty="0">
              <a:solidFill>
                <a:schemeClr val="dk1"/>
              </a:solidFill>
              <a:cs typeface="Times New Roman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endParaRPr lang="en-US" altLang="zh-CN" sz="1800" b="1" dirty="0">
              <a:solidFill>
                <a:schemeClr val="dk1"/>
              </a:solidFill>
              <a:ea typeface="+mn-ea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A</a:t>
            </a:r>
            <a:r>
              <a:rPr lang="en-US" altLang="zh-CN" sz="2800" dirty="0">
                <a:solidFill>
                  <a:schemeClr val="tx1"/>
                </a:solidFill>
              </a:rPr>
              <a:t>vailable Bits for Opt.</a:t>
            </a:r>
            <a:r>
              <a:rPr lang="zh-CN" altLang="en-US" sz="2800" dirty="0">
                <a:solidFill>
                  <a:schemeClr val="tx1"/>
                </a:solidFill>
              </a:rPr>
              <a:t> </a:t>
            </a:r>
            <a:r>
              <a:rPr lang="en-US" altLang="zh-CN" sz="2800" dirty="0">
                <a:solidFill>
                  <a:schemeClr val="tx1"/>
                </a:solidFill>
              </a:rPr>
              <a:t>C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7223901B-A14E-4DE4-AA72-5A7B239D69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3270766"/>
            <a:ext cx="3712656" cy="2670313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9696087B-99D5-44BE-A4CA-068711562B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61446" y="3985303"/>
            <a:ext cx="4347872" cy="1076163"/>
          </a:xfrm>
          <a:prstGeom prst="rect">
            <a:avLst/>
          </a:prstGeom>
        </p:spPr>
      </p:pic>
      <p:sp>
        <p:nvSpPr>
          <p:cNvPr id="14" name="矩形 13">
            <a:extLst>
              <a:ext uri="{FF2B5EF4-FFF2-40B4-BE49-F238E27FC236}">
                <a16:creationId xmlns:a16="http://schemas.microsoft.com/office/drawing/2014/main" id="{6EFF3DE3-12A1-43FD-8094-947C65C92618}"/>
              </a:ext>
            </a:extLst>
          </p:cNvPr>
          <p:cNvSpPr/>
          <p:nvPr/>
        </p:nvSpPr>
        <p:spPr bwMode="auto">
          <a:xfrm>
            <a:off x="3200400" y="3429000"/>
            <a:ext cx="381000" cy="304800"/>
          </a:xfrm>
          <a:prstGeom prst="rect">
            <a:avLst/>
          </a:prstGeom>
          <a:solidFill>
            <a:srgbClr val="FFFF00">
              <a:alpha val="34000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6F602DD8-4BC1-4259-9865-581AACAAA630}"/>
              </a:ext>
            </a:extLst>
          </p:cNvPr>
          <p:cNvSpPr/>
          <p:nvPr/>
        </p:nvSpPr>
        <p:spPr bwMode="auto">
          <a:xfrm>
            <a:off x="3352800" y="4267200"/>
            <a:ext cx="457200" cy="338722"/>
          </a:xfrm>
          <a:prstGeom prst="rect">
            <a:avLst/>
          </a:prstGeom>
          <a:solidFill>
            <a:srgbClr val="FFFF00">
              <a:alpha val="34000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4D18351C-04AA-4D19-8ACE-16D9806BB968}"/>
              </a:ext>
            </a:extLst>
          </p:cNvPr>
          <p:cNvSpPr/>
          <p:nvPr/>
        </p:nvSpPr>
        <p:spPr bwMode="auto">
          <a:xfrm>
            <a:off x="2057400" y="5135577"/>
            <a:ext cx="838200" cy="427023"/>
          </a:xfrm>
          <a:prstGeom prst="rect">
            <a:avLst/>
          </a:prstGeom>
          <a:solidFill>
            <a:srgbClr val="FFFF00">
              <a:alpha val="34000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D07E4489-2686-4BD5-B547-02EB3A7B122B}"/>
              </a:ext>
            </a:extLst>
          </p:cNvPr>
          <p:cNvSpPr/>
          <p:nvPr/>
        </p:nvSpPr>
        <p:spPr bwMode="auto">
          <a:xfrm>
            <a:off x="7086600" y="4188923"/>
            <a:ext cx="1066800" cy="416999"/>
          </a:xfrm>
          <a:prstGeom prst="rect">
            <a:avLst/>
          </a:prstGeom>
          <a:solidFill>
            <a:srgbClr val="FFFF00">
              <a:alpha val="34000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149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647405" y="1480066"/>
            <a:ext cx="7849190" cy="35814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>
                <a:solidFill>
                  <a:schemeClr val="dk1"/>
                </a:solidFill>
                <a:cs typeface="Times New Roman"/>
              </a:rPr>
              <a:t>The comparison of the previous three DRU indications is shown below: </a:t>
            </a:r>
            <a:r>
              <a:rPr lang="en-US" altLang="zh-CN" sz="1400" b="0" dirty="0">
                <a:solidFill>
                  <a:schemeClr val="dk1"/>
                </a:solidFill>
                <a:cs typeface="Times New Roman"/>
              </a:rPr>
              <a:t>(Note: The RRU indication is not considered in the comparison because all the options need it)</a:t>
            </a:r>
            <a:r>
              <a:rPr lang="en-US" altLang="zh-CN" sz="1800" b="0" dirty="0">
                <a:solidFill>
                  <a:schemeClr val="dk1"/>
                </a:solidFill>
                <a:cs typeface="Times New Roman"/>
              </a:rPr>
              <a:t>: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Opt. A: Per-User Indication (without Common Part)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Opt. B: Per-User Indication + Common Part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Opt. C: Common Indication</a:t>
            </a:r>
            <a:endParaRPr lang="en-US" altLang="zh-CN" sz="1800" dirty="0">
              <a:solidFill>
                <a:schemeClr val="dk1"/>
              </a:solidFill>
              <a:cs typeface="Times New Roman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endParaRPr lang="en-US" altLang="zh-CN" sz="1800" b="1" dirty="0">
              <a:solidFill>
                <a:schemeClr val="dk1"/>
              </a:solidFill>
              <a:ea typeface="+mn-ea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Comparison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3708A028-D19F-456B-8259-9E65C3A008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0705701"/>
              </p:ext>
            </p:extLst>
          </p:nvPr>
        </p:nvGraphicFramePr>
        <p:xfrm>
          <a:off x="685800" y="3270766"/>
          <a:ext cx="7848599" cy="237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0035">
                  <a:extLst>
                    <a:ext uri="{9D8B030D-6E8A-4147-A177-3AD203B41FA5}">
                      <a16:colId xmlns:a16="http://schemas.microsoft.com/office/drawing/2014/main" val="1018986478"/>
                    </a:ext>
                  </a:extLst>
                </a:gridCol>
                <a:gridCol w="1411298">
                  <a:extLst>
                    <a:ext uri="{9D8B030D-6E8A-4147-A177-3AD203B41FA5}">
                      <a16:colId xmlns:a16="http://schemas.microsoft.com/office/drawing/2014/main" val="1207819652"/>
                    </a:ext>
                  </a:extLst>
                </a:gridCol>
                <a:gridCol w="2938280">
                  <a:extLst>
                    <a:ext uri="{9D8B030D-6E8A-4147-A177-3AD203B41FA5}">
                      <a16:colId xmlns:a16="http://schemas.microsoft.com/office/drawing/2014/main" val="2385332562"/>
                    </a:ext>
                  </a:extLst>
                </a:gridCol>
                <a:gridCol w="2628986">
                  <a:extLst>
                    <a:ext uri="{9D8B030D-6E8A-4147-A177-3AD203B41FA5}">
                      <a16:colId xmlns:a16="http://schemas.microsoft.com/office/drawing/2014/main" val="3379580677"/>
                    </a:ext>
                  </a:extLst>
                </a:gridCol>
              </a:tblGrid>
              <a:tr h="120855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Options </a:t>
                      </a:r>
                      <a:endParaRPr lang="zh-CN" altLang="en-US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Opt. A [2]</a:t>
                      </a:r>
                      <a:endParaRPr lang="zh-CN" altLang="en-US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Opt. B [4]</a:t>
                      </a:r>
                      <a:endParaRPr lang="zh-CN" altLang="en-US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Opt. C [2, 3]</a:t>
                      </a:r>
                      <a:endParaRPr lang="zh-CN" altLang="en-US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5019234"/>
                  </a:ext>
                </a:extLst>
              </a:tr>
              <a:tr h="340866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Pros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l"/>
                        <a:tabLst>
                          <a:tab pos="180975" algn="l"/>
                        </a:tabLst>
                      </a:pPr>
                      <a:r>
                        <a:rPr lang="en-US" altLang="zh-CN" sz="1200" dirty="0"/>
                        <a:t>Needs only one additional subfield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/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l"/>
                        <a:tabLst>
                          <a:tab pos="180975" algn="l"/>
                        </a:tabLst>
                      </a:pPr>
                      <a:r>
                        <a:rPr lang="en-US" altLang="zh-CN" sz="1200" dirty="0"/>
                        <a:t>Needs only one additional subfield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>
                          <a:tab pos="180975" algn="l"/>
                        </a:tabLst>
                        <a:defRPr/>
                      </a:pP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Knows the DRU pattern in advance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17601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Cons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 defTabSz="457200" rtl="0" eaLnBrk="1" latinLnBrk="0" hangingPunct="1">
                        <a:buFont typeface="Wingdings" panose="05000000000000000000" pitchFamily="2" charset="2"/>
                        <a:buChar char="l"/>
                        <a:tabLst>
                          <a:tab pos="180975" algn="l"/>
                        </a:tabLst>
                      </a:pP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Needs additional bits in each User Info 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>
                          <a:tab pos="180975" algn="l"/>
                        </a:tabLst>
                        <a:defRPr/>
                      </a:pP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Needs two additional subfields </a:t>
                      </a:r>
                    </a:p>
                    <a:p>
                      <a:pPr marL="171450" marR="0" lvl="0" indent="-1714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>
                          <a:tab pos="180975" algn="l"/>
                        </a:tabLst>
                        <a:defRPr/>
                      </a:pP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Needs additional bits in each User Info field in the case of DRU Transmission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>
                          <a:tab pos="180975" algn="l"/>
                        </a:tabLst>
                        <a:defRPr/>
                      </a:pP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Needs to repurpose the related fields (See Slide 6)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>
                          <a:tab pos="180975" algn="l"/>
                        </a:tabLst>
                        <a:defRPr/>
                      </a:pP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Needs additional bits in the common part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8137543"/>
                  </a:ext>
                </a:extLst>
              </a:tr>
              <a:tr h="189370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Minimum Overhead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altLang="zh-CN" sz="1200" dirty="0"/>
                        <a:t>2*number of user info fields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altLang="zh-CN" sz="1200" dirty="0"/>
                        <a:t>4 bits + 2*number of user info fields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8 bits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6467718"/>
                  </a:ext>
                </a:extLst>
              </a:tr>
            </a:tbl>
          </a:graphicData>
        </a:graphic>
      </p:graphicFrame>
      <p:sp>
        <p:nvSpPr>
          <p:cNvPr id="13" name="文本框 12">
            <a:extLst>
              <a:ext uri="{FF2B5EF4-FFF2-40B4-BE49-F238E27FC236}">
                <a16:creationId xmlns:a16="http://schemas.microsoft.com/office/drawing/2014/main" id="{F077921F-5B1A-452C-8BCC-64AE44E2DB62}"/>
              </a:ext>
            </a:extLst>
          </p:cNvPr>
          <p:cNvSpPr txBox="1"/>
          <p:nvPr/>
        </p:nvSpPr>
        <p:spPr>
          <a:xfrm>
            <a:off x="3962400" y="6013748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Note: For Opt. C, if the indication is put into a special DRU related User Info field, there is no overhead in the case of pure RRU transmission.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0C1A7F53-20DA-4D6D-9E3C-B0C0E8379E98}"/>
              </a:ext>
            </a:extLst>
          </p:cNvPr>
          <p:cNvSpPr txBox="1"/>
          <p:nvPr/>
        </p:nvSpPr>
        <p:spPr>
          <a:xfrm>
            <a:off x="5805646" y="2894903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Suggest using this Opt. C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95270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118089</TotalTime>
  <Words>1484</Words>
  <Application>Microsoft Office PowerPoint</Application>
  <PresentationFormat>全屏显示(4:3)</PresentationFormat>
  <Paragraphs>249</Paragraphs>
  <Slides>14</Slides>
  <Notes>10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1" baseType="lpstr">
      <vt:lpstr>ＭＳ Ｐゴシック</vt:lpstr>
      <vt:lpstr>宋体</vt:lpstr>
      <vt:lpstr>Arial</vt:lpstr>
      <vt:lpstr>Times New Roman</vt:lpstr>
      <vt:lpstr>Wingdings</vt:lpstr>
      <vt:lpstr>802-11-Submission</vt:lpstr>
      <vt:lpstr>Visio</vt:lpstr>
      <vt:lpstr>Discussion on DRU Indication Follow-up</vt:lpstr>
      <vt:lpstr>Background</vt:lpstr>
      <vt:lpstr>Indication of DBW</vt:lpstr>
      <vt:lpstr>Per-User Indication of DRU: Opt. A</vt:lpstr>
      <vt:lpstr>Example of Per-User Indication: Opt. A</vt:lpstr>
      <vt:lpstr>Per-User Indication of DRU: Opt. B</vt:lpstr>
      <vt:lpstr>Common Indication of DRU: Opt. C</vt:lpstr>
      <vt:lpstr>Available Bits for Opt. C</vt:lpstr>
      <vt:lpstr>Comparison</vt:lpstr>
      <vt:lpstr>Summary</vt:lpstr>
      <vt:lpstr>PowerPoint 演示文稿</vt:lpstr>
      <vt:lpstr>Straw Poll #1</vt:lpstr>
      <vt:lpstr>Straw Poll #2</vt:lpstr>
      <vt:lpstr>Straw Poll #3</vt:lpstr>
    </vt:vector>
  </TitlesOfParts>
  <Company>Huawei Technologies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Mengshi Hu</dc:creator>
  <cp:lastModifiedBy>humengshi</cp:lastModifiedBy>
  <cp:revision>2984</cp:revision>
  <cp:lastPrinted>1998-02-10T13:28:06Z</cp:lastPrinted>
  <dcterms:created xsi:type="dcterms:W3CDTF">2013-11-12T18:41:50Z</dcterms:created>
  <dcterms:modified xsi:type="dcterms:W3CDTF">2024-11-01T07:09:33Z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(3)+0Z+eBmojsFRQqDaupkkY0jWD3vzs5qbOttZNfCFv9c+NEtiUe7aVHziAd3ZVgJ4tKd6MJJc
WAKlcQynU/IgNGfKvrZvvYxiggOrU5y27AFenj5x6IwtQWcpVcmI9RZfNFi698wN0ma/QeKU
VIj0Ioy8MJkeB27MxgyzYQxohpnGJzWFQnRjjMIFxJ4+VL0TSIHfodclHeLxT5BryAe07wQT
3KWdaV9pLvwKl9FZeg</vt:lpwstr>
  </property>
  <property fmtid="{D5CDD505-2E9C-101B-9397-08002B2CF9AE}" pid="4" name="_2015_ms_pID_7253431">
    <vt:lpwstr>KrZ7adU5eDn3HLIJieQ9+cIlccCyEzjS7K6iOdcYEv7Dqt2YHbJSNd
/PahugB+qaw3u6Uc09+PTno6ccvmElstDSNpK5D+4x7jbFRwMNR8In+/RoQoV54bDcX2R7tb
5sdItNv6D+POP4kPBJb/Z2D8bZfjEKbYY7+6Hg01rrx3FGB46rYEZlhQTghXlwzv2rwSbEfP
78Up0JNds6IB3h6eW6W11FnaRVp7Zd2/02Ke</vt:lpwstr>
  </property>
  <property fmtid="{D5CDD505-2E9C-101B-9397-08002B2CF9AE}" pid="5" name="_2015_ms_pID_7253432">
    <vt:lpwstr>sA==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1611106649</vt:lpwstr>
  </property>
</Properties>
</file>