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74" r:id="rId6"/>
    <p:sldMasterId id="2147483660" r:id="rId7"/>
  </p:sldMasterIdLst>
  <p:notesMasterIdLst>
    <p:notesMasterId r:id="rId23"/>
  </p:notesMasterIdLst>
  <p:handoutMasterIdLst>
    <p:handoutMasterId r:id="rId24"/>
  </p:handoutMasterIdLst>
  <p:sldIdLst>
    <p:sldId id="570" r:id="rId8"/>
    <p:sldId id="571" r:id="rId9"/>
    <p:sldId id="610" r:id="rId10"/>
    <p:sldId id="611" r:id="rId11"/>
    <p:sldId id="612" r:id="rId12"/>
    <p:sldId id="613" r:id="rId13"/>
    <p:sldId id="614" r:id="rId14"/>
    <p:sldId id="615" r:id="rId15"/>
    <p:sldId id="616" r:id="rId16"/>
    <p:sldId id="609" r:id="rId17"/>
    <p:sldId id="617" r:id="rId18"/>
    <p:sldId id="606" r:id="rId19"/>
    <p:sldId id="618" r:id="rId20"/>
    <p:sldId id="583" r:id="rId21"/>
    <p:sldId id="584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전은성/JEON EUN SUNG" initials="전ES" lastIdx="1" clrIdx="0">
    <p:extLst>
      <p:ext uri="{19B8F6BF-5375-455C-9EA6-DF929625EA0E}">
        <p15:presenceInfo xmlns:p15="http://schemas.microsoft.com/office/powerpoint/2012/main" userId="S-1-5-21-316528069-2937973543-3578848228-210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CC"/>
    <a:srgbClr val="FFCCCC"/>
    <a:srgbClr val="33CCCC"/>
    <a:srgbClr val="9966FF"/>
    <a:srgbClr val="FFCC99"/>
    <a:srgbClr val="EAEAEA"/>
    <a:srgbClr val="C000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1608" y="102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02" y="126"/>
      </p:cViewPr>
      <p:guideLst>
        <p:guide orient="horz" pos="3127"/>
        <p:guide pos="2141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5328" y="193828"/>
            <a:ext cx="2250712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6" y="193828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2760" y="9607410"/>
            <a:ext cx="1651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4476" y="96074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4317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80" y="960741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375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80" y="9595524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41579" y="108926"/>
            <a:ext cx="2416480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3" y="108927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5" y="4715409"/>
            <a:ext cx="4986207" cy="44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4" tIns="46034" rIns="93654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45301" y="9610806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163" lvl="4" algn="r" defTabSz="933375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4074" y="961080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9" y="961080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8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07347" y="108926"/>
            <a:ext cx="2250712" cy="2238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6667" y="9610806"/>
            <a:ext cx="415178" cy="184666"/>
          </a:xfrm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37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47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64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743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92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35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4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4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53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0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88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8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5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3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51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20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16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287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1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35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78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13671" y="6475413"/>
            <a:ext cx="16302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802.11-24/1743r0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6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600" dirty="0" smtClean="0"/>
              <a:t>Unified </a:t>
            </a:r>
            <a:r>
              <a:rPr lang="en-US" sz="2600" dirty="0" err="1" smtClean="0"/>
              <a:t>AutoEncoder</a:t>
            </a:r>
            <a:r>
              <a:rPr lang="en-US" sz="2600" dirty="0" smtClean="0"/>
              <a:t> based CSI Feedback in MU-MIMO for Next Generation WLANs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2024-10-31</a:t>
            </a:r>
            <a:endParaRPr lang="en-US" sz="2000" b="0" dirty="0" smtClean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19762"/>
              </p:ext>
            </p:extLst>
          </p:nvPr>
        </p:nvGraphicFramePr>
        <p:xfrm>
          <a:off x="536575" y="2698750"/>
          <a:ext cx="717391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4" name="Document" r:id="rId4" imgW="8931063" imgH="4667602" progId="Word.Document.8">
                  <p:embed/>
                </p:oleObj>
              </mc:Choice>
              <mc:Fallback>
                <p:oleObj name="Document" r:id="rId4" imgW="8931063" imgH="4667602" progId="Word.Document.8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98750"/>
                        <a:ext cx="7173913" cy="373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1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 bwMode="auto">
          <a:xfrm>
            <a:off x="2788626" y="3624547"/>
            <a:ext cx="3126821" cy="306879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210831" y="2454874"/>
            <a:ext cx="2268313" cy="306879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Existing Method </a:t>
                </a:r>
              </a:p>
              <a:p>
                <a:pPr lvl="2"/>
                <a:r>
                  <a:rPr lang="en-US" altLang="ko-KR" dirty="0" smtClean="0"/>
                  <a:t>(Number </a:t>
                </a:r>
                <a:r>
                  <a:rPr lang="en-US" altLang="ko-KR" dirty="0"/>
                  <a:t>of subcarriers)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(Number of angles for each subcarrier) </a:t>
                </a:r>
                <a:endParaRPr lang="en-US" altLang="ko-KR" dirty="0" smtClean="0"/>
              </a:p>
              <a:p>
                <a:pPr marL="857250" lvl="2" indent="0">
                  <a:buNone/>
                </a:pP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(Number of bits for each angle</a:t>
                </a:r>
                <a:r>
                  <a:rPr lang="en-US" altLang="ko-KR" dirty="0" smtClean="0"/>
                  <a:t>), </a:t>
                </a:r>
              </a:p>
              <a:p>
                <a:pPr marL="857250" lvl="2" indent="0">
                  <a:buNone/>
                </a:pPr>
                <a:endParaRPr lang="en-US" altLang="ko-KR" dirty="0" smtClean="0"/>
              </a:p>
              <a:p>
                <a:r>
                  <a:rPr lang="en-US" altLang="ko-KR" dirty="0" smtClean="0"/>
                  <a:t>Proposed Method</a:t>
                </a:r>
              </a:p>
              <a:p>
                <a:pPr lvl="2"/>
                <a:r>
                  <a:rPr lang="en-US" altLang="ko-KR" dirty="0" smtClean="0"/>
                  <a:t>(</a:t>
                </a:r>
                <a:r>
                  <a:rPr lang="en-US" altLang="ko-KR" dirty="0"/>
                  <a:t>Number of output nodes in DNN-AE)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US" altLang="ko-KR" dirty="0"/>
                  <a:t> (Number of angles for each node) </a:t>
                </a:r>
                <a:endParaRPr lang="en-US" altLang="ko-KR" dirty="0" smtClean="0"/>
              </a:p>
              <a:p>
                <a:pPr marL="857250" lvl="2" indent="0">
                  <a:buNone/>
                </a:pP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(Number of bits for each angle) + </a:t>
                </a:r>
                <a:r>
                  <a:rPr lang="en-US" altLang="ko-KR" dirty="0" smtClean="0"/>
                  <a:t>(</a:t>
                </a:r>
                <a:r>
                  <a:rPr lang="en-US" altLang="ko-KR" dirty="0"/>
                  <a:t>Number of bits for pre-processing </a:t>
                </a:r>
                <a:r>
                  <a:rPr lang="en-US" altLang="ko-KR" dirty="0" smtClean="0"/>
                  <a:t>info.),</a:t>
                </a:r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CSI Feedback Overhead Analysis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016786"/>
                  </p:ext>
                </p:extLst>
              </p:nvPr>
            </p:nvGraphicFramePr>
            <p:xfrm>
              <a:off x="1902558" y="3969000"/>
              <a:ext cx="5397500" cy="2491108"/>
            </p:xfrm>
            <a:graphic>
              <a:graphicData uri="http://schemas.openxmlformats.org/drawingml/2006/table">
                <a:tbl>
                  <a:tblPr firstCol="1"/>
                  <a:tblGrid>
                    <a:gridCol w="987425">
                      <a:extLst>
                        <a:ext uri="{9D8B030D-6E8A-4147-A177-3AD203B41FA5}">
                          <a16:colId xmlns:a16="http://schemas.microsoft.com/office/drawing/2014/main" val="832228628"/>
                        </a:ext>
                      </a:extLst>
                    </a:gridCol>
                    <a:gridCol w="4410075">
                      <a:extLst>
                        <a:ext uri="{9D8B030D-6E8A-4147-A177-3AD203B41FA5}">
                          <a16:colId xmlns:a16="http://schemas.microsoft.com/office/drawing/2014/main" val="915830154"/>
                        </a:ext>
                      </a:extLst>
                    </a:gridCol>
                  </a:tblGrid>
                  <a:tr h="290833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Description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994292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57649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10291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000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000" i="1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𝑆𝑁𝑅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Delta SNR 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09394788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𝑠𝑐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subcarriers </a:t>
                          </a: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6244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굴림체" panose="020B0609000101010101" pitchFamily="49" charset="-127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defined in </a:t>
                          </a: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7324687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굴림체" panose="020B0609000101010101" pitchFamily="49" charset="-127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defined in </a:t>
                          </a: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612326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sz="10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 i="1" kern="10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000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000" i="1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𝑆𝑁𝑅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Delta SNR defined in </a:t>
                          </a: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60390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굴림체" panose="020B0609000101010101" pitchFamily="49" charset="-127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𝑠𝑐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Number of output nodes in 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248107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angles per subcarrier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242998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pre-processing information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877940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𝑠𝑠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spatial streams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6964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016786"/>
                  </p:ext>
                </p:extLst>
              </p:nvPr>
            </p:nvGraphicFramePr>
            <p:xfrm>
              <a:off x="1902558" y="3969000"/>
              <a:ext cx="5397500" cy="2491108"/>
            </p:xfrm>
            <a:graphic>
              <a:graphicData uri="http://schemas.openxmlformats.org/drawingml/2006/table">
                <a:tbl>
                  <a:tblPr firstCol="1"/>
                  <a:tblGrid>
                    <a:gridCol w="987425">
                      <a:extLst>
                        <a:ext uri="{9D8B030D-6E8A-4147-A177-3AD203B41FA5}">
                          <a16:colId xmlns:a16="http://schemas.microsoft.com/office/drawing/2014/main" val="832228628"/>
                        </a:ext>
                      </a:extLst>
                    </a:gridCol>
                    <a:gridCol w="4410075">
                      <a:extLst>
                        <a:ext uri="{9D8B030D-6E8A-4147-A177-3AD203B41FA5}">
                          <a16:colId xmlns:a16="http://schemas.microsoft.com/office/drawing/2014/main" val="915830154"/>
                        </a:ext>
                      </a:extLst>
                    </a:gridCol>
                  </a:tblGrid>
                  <a:tr h="290833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Description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994292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148485" r="-448148" b="-10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14" t="-148485" r="-276" b="-10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57649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256250" r="-448148" b="-95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14" t="-256250" r="-276" b="-95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10291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345455" r="-448148" b="-8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Delta SNR 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09394788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445455" r="-448148" b="-7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subcarriers </a:t>
                          </a: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6244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545455" r="-448148" b="-6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14" t="-545455" r="-276" b="-6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7324687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645455" r="-448148" b="-5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14" t="-645455" r="-276" b="-5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612326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745455" r="-448148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Delta SNR defined in </a:t>
                          </a: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60390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871875" r="-448148" b="-3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Number of output nodes in 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248107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942424" r="-448148" b="-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angles per subcarrier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242998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1042424" r="-448148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pre-processing information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877940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1142424" r="-448148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spatial streams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69649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3210831" y="2454874"/>
                <a:ext cx="2268313" cy="306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ko-KR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sub>
                              </m:sSub>
                            </m:e>
                          </m:d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𝒔𝒔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ko-KR" altLang="en-US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𝑺𝑵𝑹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31" y="2454874"/>
                <a:ext cx="2268313" cy="306879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2819986" y="3626584"/>
                <a:ext cx="3050002" cy="3075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ko-KR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sub>
                              </m:sSub>
                            </m:e>
                          </m:d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𝒔𝒔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  <m:sub>
                              <m:r>
                                <a:rPr lang="ko-KR" altLang="en-US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𝑺𝑵𝑹</m:t>
                              </m:r>
                            </m:sub>
                          </m:sSub>
                        </m:e>
                      </m:d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  <m:sSub>
                        <m:sSubPr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sSub>
                        <m:sSubPr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986" y="3626584"/>
                <a:ext cx="3050002" cy="307520"/>
              </a:xfrm>
              <a:prstGeom prst="rect">
                <a:avLst/>
              </a:prstGeom>
              <a:blipFill>
                <a:blip r:embed="rId5"/>
                <a:stretch>
                  <a:fillRect t="-4000" b="-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6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Parameters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943498"/>
                  </p:ext>
                </p:extLst>
              </p:nvPr>
            </p:nvGraphicFramePr>
            <p:xfrm>
              <a:off x="1334100" y="2147442"/>
              <a:ext cx="6552000" cy="3948558"/>
            </p:xfrm>
            <a:graphic>
              <a:graphicData uri="http://schemas.openxmlformats.org/drawingml/2006/table">
                <a:tbl>
                  <a:tblPr firstCol="1"/>
                  <a:tblGrid>
                    <a:gridCol w="1548000">
                      <a:extLst>
                        <a:ext uri="{9D8B030D-6E8A-4147-A177-3AD203B41FA5}">
                          <a16:colId xmlns:a16="http://schemas.microsoft.com/office/drawing/2014/main" val="2361372860"/>
                        </a:ext>
                      </a:extLst>
                    </a:gridCol>
                    <a:gridCol w="3096000">
                      <a:extLst>
                        <a:ext uri="{9D8B030D-6E8A-4147-A177-3AD203B41FA5}">
                          <a16:colId xmlns:a16="http://schemas.microsoft.com/office/drawing/2014/main" val="412902583"/>
                        </a:ext>
                      </a:extLst>
                    </a:gridCol>
                    <a:gridCol w="1908000">
                      <a:extLst>
                        <a:ext uri="{9D8B030D-6E8A-4147-A177-3AD203B41FA5}">
                          <a16:colId xmlns:a16="http://schemas.microsoft.com/office/drawing/2014/main" val="4159244831"/>
                        </a:ext>
                      </a:extLst>
                    </a:gridCol>
                  </a:tblGrid>
                  <a:tr h="31685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Class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Description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2166038"/>
                      </a:ext>
                    </a:extLst>
                  </a:tr>
                  <a:tr h="188319">
                    <a:tc rowSpan="10"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IEEE 802.11be </a:t>
                          </a:r>
                          <a:endParaRPr lang="en-US" sz="1200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Frame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EHT-MU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004244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MIMO mode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MU-MIMO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279680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transmit antennas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𝑇𝑋</m:t>
                                  </m:r>
                                </m:sub>
                              </m:sSub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912092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receive antennas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𝑇𝑋</m:t>
                                  </m:r>
                                </m:sub>
                              </m:sSub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040336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spatial streams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𝑠𝑠</m:t>
                                  </m:r>
                                </m:sub>
                              </m:sSub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175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8623923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users in MU-MIMO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8465932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Bandwidth (BW)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80 MHz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47450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Feedback subcarrier group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355085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NDPA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NonHT-DUP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398223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CBR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EHT-MU, 1ss, MCS4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5347831"/>
                      </a:ext>
                    </a:extLst>
                  </a:tr>
                  <a:tr h="188319">
                    <a:tc rowSpan="8"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</a:p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Nodes configuration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64 x 32 x 16 x 32 x 64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1559860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layers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3912469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Activation function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Relu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63797107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Optimizer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Adam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654440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굴림체" panose="020B0609000101010101" pitchFamily="49" charset="-127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9845505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굴림체" panose="020B0609000101010101" pitchFamily="49" charset="-127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406651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Delta-SNR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Δ</m:t>
                                  </m:r>
                                  <m: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𝑆𝑁𝑅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884128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output nodes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굴림체" panose="020B0609000101010101" pitchFamily="49" charset="-127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𝑠𝑐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907666"/>
                      </a:ext>
                    </a:extLst>
                  </a:tr>
                  <a:tr h="188319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pre-processing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9170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943498"/>
                  </p:ext>
                </p:extLst>
              </p:nvPr>
            </p:nvGraphicFramePr>
            <p:xfrm>
              <a:off x="1334100" y="2147442"/>
              <a:ext cx="6552000" cy="3948558"/>
            </p:xfrm>
            <a:graphic>
              <a:graphicData uri="http://schemas.openxmlformats.org/drawingml/2006/table">
                <a:tbl>
                  <a:tblPr firstCol="1"/>
                  <a:tblGrid>
                    <a:gridCol w="1548000">
                      <a:extLst>
                        <a:ext uri="{9D8B030D-6E8A-4147-A177-3AD203B41FA5}">
                          <a16:colId xmlns:a16="http://schemas.microsoft.com/office/drawing/2014/main" val="2361372860"/>
                        </a:ext>
                      </a:extLst>
                    </a:gridCol>
                    <a:gridCol w="3096000">
                      <a:extLst>
                        <a:ext uri="{9D8B030D-6E8A-4147-A177-3AD203B41FA5}">
                          <a16:colId xmlns:a16="http://schemas.microsoft.com/office/drawing/2014/main" val="412902583"/>
                        </a:ext>
                      </a:extLst>
                    </a:gridCol>
                    <a:gridCol w="1908000">
                      <a:extLst>
                        <a:ext uri="{9D8B030D-6E8A-4147-A177-3AD203B41FA5}">
                          <a16:colId xmlns:a16="http://schemas.microsoft.com/office/drawing/2014/main" val="4159244831"/>
                        </a:ext>
                      </a:extLst>
                    </a:gridCol>
                  </a:tblGrid>
                  <a:tr h="31685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Class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Description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2166038"/>
                      </a:ext>
                    </a:extLst>
                  </a:tr>
                  <a:tr h="188319">
                    <a:tc rowSpan="10"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IEEE 802.11be </a:t>
                          </a:r>
                          <a:endParaRPr lang="en-US" sz="1200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Frame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EHT-MU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004244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MIMO mode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MU-MIMO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279680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370968" r="-61886" b="-16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912092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470968" r="-61886" b="-15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040336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570968" r="-61886" b="-14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3175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8623923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users in MU-MIMO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8465932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Bandwidth (BW)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80 MHz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47450"/>
                      </a:ext>
                    </a:extLst>
                  </a:tr>
                  <a:tr h="19780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815152" r="-61886" b="-10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355085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NDPA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NonHT-DUP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398223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CBR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EHT-MU, 1ss, MCS4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5347831"/>
                      </a:ext>
                    </a:extLst>
                  </a:tr>
                  <a:tr h="188319">
                    <a:tc rowSpan="8"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</a:p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Nodes configuration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64 x 32 x 16 x 32 x 64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1559860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layers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3912469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Activation function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Relu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63797107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Optimizer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Adam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654440"/>
                      </a:ext>
                    </a:extLst>
                  </a:tr>
                  <a:tr h="197866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475758" r="-61886" b="-4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9845505"/>
                      </a:ext>
                    </a:extLst>
                  </a:tr>
                  <a:tr h="2115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529412" r="-61886" b="-3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4066514"/>
                      </a:ext>
                    </a:extLst>
                  </a:tr>
                  <a:tr h="191008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731250" r="-61886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884128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890323" r="-61886" b="-1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907666"/>
                      </a:ext>
                    </a:extLst>
                  </a:tr>
                  <a:tr h="197041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928125" r="-61886" b="-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9170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16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It can be seen that the DNN-AE, which has not been pre-processed, suffers from about 3.5dB degradation due </a:t>
            </a:r>
            <a:r>
              <a:rPr lang="en-US" altLang="ko-KR" dirty="0" smtClean="0"/>
              <a:t>to the loss of compression accuracy. </a:t>
            </a:r>
          </a:p>
          <a:p>
            <a:pPr lvl="1"/>
            <a:r>
              <a:rPr lang="en-US" altLang="ko-KR" dirty="0" smtClean="0"/>
              <a:t>However</a:t>
            </a:r>
            <a:r>
              <a:rPr lang="en-US" altLang="ko-KR" dirty="0"/>
              <a:t>, the proposed unified DNN-AE shows almost the same PER performance as the target </a:t>
            </a:r>
            <a:r>
              <a:rPr lang="en-US" altLang="ko-KR" dirty="0" smtClean="0"/>
              <a:t>performance</a:t>
            </a:r>
            <a:r>
              <a:rPr lang="en-US" altLang="ko-KR" dirty="0"/>
              <a:t> </a:t>
            </a:r>
            <a:r>
              <a:rPr lang="en-US" altLang="ko-KR" dirty="0" smtClean="0"/>
              <a:t>with about 50% reduction in CSI feedback overhead in the compressed beamforming report (CBR).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그림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610100" y="3339942"/>
            <a:ext cx="4319905" cy="3059430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586714" y="3301752"/>
            <a:ext cx="4319999" cy="3123999"/>
            <a:chOff x="586714" y="3249000"/>
            <a:chExt cx="4319999" cy="3123999"/>
          </a:xfrm>
        </p:grpSpPr>
        <p:pic>
          <p:nvPicPr>
            <p:cNvPr id="11" name="그림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6714" y="3249000"/>
              <a:ext cx="4319999" cy="3123999"/>
            </a:xfrm>
            <a:prstGeom prst="rect">
              <a:avLst/>
            </a:prstGeom>
          </p:spPr>
        </p:pic>
        <p:sp>
          <p:nvSpPr>
            <p:cNvPr id="13" name="모서리가 둥근 직사각형 12"/>
            <p:cNvSpPr/>
            <p:nvPr/>
          </p:nvSpPr>
          <p:spPr bwMode="auto">
            <a:xfrm>
              <a:off x="1108040" y="6064507"/>
              <a:ext cx="3458100" cy="11265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0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To </a:t>
                </a:r>
                <a:r>
                  <a:rPr lang="en-US" altLang="ko-KR" dirty="0"/>
                  <a:t>evaluate the throughput considering the time required for CSI feedback,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𝑂𝑣𝑒𝑟h𝑒𝑎𝑑</m:t>
                        </m:r>
                      </m:sub>
                    </m:sSub>
                  </m:oMath>
                </a14:m>
                <a:r>
                  <a:rPr lang="en-US" altLang="ko-KR" dirty="0"/>
                  <a:t>, the </a:t>
                </a:r>
                <a:r>
                  <a:rPr lang="en-US" altLang="ko-KR" dirty="0" smtClean="0"/>
                  <a:t>throughput </a:t>
                </a:r>
                <a:r>
                  <a:rPr lang="en-US" altLang="ko-KR" dirty="0"/>
                  <a:t>is calculated as </a:t>
                </a:r>
                <a:r>
                  <a:rPr lang="en-US" altLang="ko-KR" dirty="0" smtClean="0"/>
                  <a:t>follows.</a:t>
                </a:r>
              </a:p>
              <a:p>
                <a:pPr lvl="2"/>
                <a:r>
                  <a:rPr lang="en-US" altLang="ko-KR" dirty="0"/>
                  <a:t>Throughput (bps/Hz)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𝑂𝑣𝑒𝑟h𝑒𝑎𝑑</m:t>
                            </m:r>
                          </m:sub>
                        </m:s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sub>
                        </m:sSub>
                      </m:den>
                    </m:f>
                    <m:r>
                      <a:rPr lang="en-US" altLang="ko-KR" b="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𝑃𝐸𝑅</m:t>
                        </m:r>
                      </m:num>
                      <m:den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𝐵𝑊</m:t>
                        </m:r>
                      </m:den>
                    </m:f>
                  </m:oMath>
                </a14:m>
                <a:r>
                  <a:rPr lang="ko-KR" altLang="en-US" dirty="0" smtClean="0"/>
                  <a:t> </a:t>
                </a:r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where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𝑂𝑣𝑒𝑟h𝑒𝑎𝑑</m:t>
                        </m:r>
                      </m:sub>
                    </m:sSub>
                    <m:r>
                      <a:rPr lang="en-US" altLang="ko-KR" b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𝑁𝐷𝑃𝐴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𝑁𝐷𝑃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𝑇𝑟𝑖𝑔𝑔𝑒𝑟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𝐵𝑅𝑃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𝐶𝐵𝑅</m:t>
                            </m:r>
                          </m:sub>
                        </m:s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sub>
                        </m:s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𝑆𝐼𝐹𝑆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The </a:t>
                </a:r>
                <a:r>
                  <a:rPr lang="en-US" altLang="ko-KR" dirty="0"/>
                  <a:t>proposed unified DNN-AE based method </a:t>
                </a:r>
                <a:r>
                  <a:rPr lang="en-US" altLang="ko-KR" dirty="0" smtClean="0"/>
                  <a:t>can provide </a:t>
                </a:r>
                <a:r>
                  <a:rPr lang="en-US" altLang="ko-KR" dirty="0"/>
                  <a:t>a </a:t>
                </a:r>
                <a:r>
                  <a:rPr lang="en-US" altLang="ko-KR" dirty="0" smtClean="0"/>
                  <a:t>throughput </a:t>
                </a:r>
                <a:r>
                  <a:rPr lang="en-US" altLang="ko-KR" dirty="0"/>
                  <a:t>increase of about 30</a:t>
                </a:r>
                <a:r>
                  <a:rPr lang="en-US" altLang="ko-KR" dirty="0" smtClean="0"/>
                  <a:t>%, which satisfies </a:t>
                </a:r>
                <a:r>
                  <a:rPr lang="en-US" altLang="ko-KR" dirty="0"/>
                  <a:t>the goal of </a:t>
                </a:r>
                <a:r>
                  <a:rPr lang="en-US" altLang="ko-KR" dirty="0" smtClean="0"/>
                  <a:t>UHR WLANs [8].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그림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02000" y="3789000"/>
            <a:ext cx="4140000" cy="26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contribution, we presented </a:t>
            </a:r>
            <a:r>
              <a:rPr lang="en-US" altLang="ko-KR" dirty="0"/>
              <a:t>a unified DNN-AE design for CSI feedback for </a:t>
            </a:r>
            <a:r>
              <a:rPr lang="en-US" altLang="ko-KR" dirty="0" smtClean="0"/>
              <a:t>MU-MIMO </a:t>
            </a:r>
            <a:r>
              <a:rPr lang="en-US" altLang="ko-KR" dirty="0"/>
              <a:t>in next-generation WLANs.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In </a:t>
            </a:r>
            <a:r>
              <a:rPr lang="en-US" altLang="ko-KR" dirty="0"/>
              <a:t>order to apply </a:t>
            </a:r>
            <a:r>
              <a:rPr lang="en-US" altLang="ko-KR" dirty="0" smtClean="0"/>
              <a:t>a single DNN-AE </a:t>
            </a:r>
            <a:r>
              <a:rPr lang="en-US" altLang="ko-KR" dirty="0"/>
              <a:t>universally to various types of system configurations, a </a:t>
            </a:r>
            <a:r>
              <a:rPr lang="en-US" altLang="ko-KR" dirty="0" smtClean="0"/>
              <a:t>generalized pre- (and post-) processor </a:t>
            </a:r>
            <a:r>
              <a:rPr lang="en-US" altLang="ko-KR" dirty="0"/>
              <a:t>was integrated into </a:t>
            </a:r>
            <a:r>
              <a:rPr lang="en-US" altLang="ko-KR" dirty="0" smtClean="0"/>
              <a:t>DNN-AE in a closed-from. </a:t>
            </a:r>
          </a:p>
          <a:p>
            <a:pPr lvl="1"/>
            <a:r>
              <a:rPr lang="en-US" altLang="ko-KR" dirty="0" smtClean="0"/>
              <a:t>This </a:t>
            </a:r>
            <a:r>
              <a:rPr lang="en-US" altLang="ko-KR" dirty="0"/>
              <a:t>design not only alleviates </a:t>
            </a:r>
            <a:r>
              <a:rPr lang="en-US" altLang="ko-KR" dirty="0" smtClean="0"/>
              <a:t>training efforts (and HW size) but </a:t>
            </a:r>
            <a:r>
              <a:rPr lang="en-US" altLang="ko-KR" dirty="0"/>
              <a:t>also has the advantages of </a:t>
            </a:r>
            <a:r>
              <a:rPr lang="en-US" altLang="ko-KR" dirty="0" smtClean="0"/>
              <a:t>improving the compression accuracy of </a:t>
            </a:r>
            <a:r>
              <a:rPr lang="en-US" altLang="ko-KR" dirty="0"/>
              <a:t>the DNN-AE.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Link </a:t>
            </a:r>
            <a:r>
              <a:rPr lang="en-US" altLang="ko-KR" dirty="0"/>
              <a:t>level simulation results have shown that </a:t>
            </a:r>
            <a:r>
              <a:rPr lang="en-US" altLang="ko-KR" dirty="0" smtClean="0"/>
              <a:t>the </a:t>
            </a:r>
            <a:r>
              <a:rPr lang="en-US" altLang="ko-KR" dirty="0"/>
              <a:t>proposed unified DNN-AE based CSI feedback method can reduce the CSI feedback overhead by more than 50% with negligible </a:t>
            </a:r>
            <a:r>
              <a:rPr lang="en-US" altLang="ko-KR" dirty="0" smtClean="0"/>
              <a:t>PER </a:t>
            </a:r>
            <a:r>
              <a:rPr lang="en-US" altLang="ko-KR" dirty="0"/>
              <a:t>performance </a:t>
            </a:r>
            <a:r>
              <a:rPr lang="en-US" altLang="ko-KR" dirty="0" smtClean="0"/>
              <a:t>degradation in MU-MIMO.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895524" y="6475413"/>
            <a:ext cx="164840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03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altLang="ko-KR" sz="1600" b="0" dirty="0" smtClean="0"/>
              <a:t>[1] </a:t>
            </a:r>
            <a:r>
              <a:rPr lang="en-US" altLang="ko-KR" sz="1600" b="0" dirty="0"/>
              <a:t>IEEE </a:t>
            </a:r>
            <a:r>
              <a:rPr lang="en-US" altLang="ko-KR" sz="1600" b="0" dirty="0" smtClean="0"/>
              <a:t>P802.11</a:t>
            </a:r>
            <a:r>
              <a:rPr lang="en-US" altLang="ko-KR" sz="1600" b="0" dirty="0"/>
              <a:t>, “IEEE 802.11 AIML TIG Technical Report Draft,” IEEE AIML TIG/0987r23, Nov. 2023.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[2] </a:t>
            </a:r>
            <a:r>
              <a:rPr lang="en-US" altLang="ko-KR" sz="1600" b="0" dirty="0"/>
              <a:t>M. </a:t>
            </a:r>
            <a:r>
              <a:rPr lang="en-US" altLang="ko-KR" sz="1600" b="0" dirty="0" err="1"/>
              <a:t>Deshmukh</a:t>
            </a:r>
            <a:r>
              <a:rPr lang="en-US" altLang="ko-KR" sz="1600" b="0" dirty="0"/>
              <a:t>, Z. Lin, H. Lou, M. </a:t>
            </a:r>
            <a:r>
              <a:rPr lang="en-US" altLang="ko-KR" sz="1600" b="0" dirty="0" err="1"/>
              <a:t>Kamel</a:t>
            </a:r>
            <a:r>
              <a:rPr lang="en-US" altLang="ko-KR" sz="1600" b="0" dirty="0"/>
              <a:t>, R. Yang, I. </a:t>
            </a:r>
            <a:r>
              <a:rPr lang="en-US" altLang="ko-KR" sz="1600" b="0" dirty="0" err="1"/>
              <a:t>Guvenc</a:t>
            </a:r>
            <a:r>
              <a:rPr lang="en-US" altLang="ko-KR" sz="1600" b="0" dirty="0"/>
              <a:t>, “Intelligent Feedback Overhead Reduction (</a:t>
            </a:r>
            <a:r>
              <a:rPr lang="en-US" altLang="ko-KR" sz="1600" b="0" dirty="0" err="1"/>
              <a:t>iFOR</a:t>
            </a:r>
            <a:r>
              <a:rPr lang="en-US" altLang="ko-KR" sz="1600" b="0" dirty="0"/>
              <a:t>) in Wi-Fi 7 and Beyond,” </a:t>
            </a:r>
            <a:r>
              <a:rPr lang="en-US" altLang="ko-KR" sz="1600" b="0" i="1" dirty="0"/>
              <a:t>in Proc. IEEE </a:t>
            </a:r>
            <a:r>
              <a:rPr lang="en-US" altLang="ko-KR" sz="1600" b="0" i="1" dirty="0" err="1"/>
              <a:t>Veh</a:t>
            </a:r>
            <a:r>
              <a:rPr lang="en-US" altLang="ko-KR" sz="1600" b="0" i="1" dirty="0"/>
              <a:t>. Technol. Conf. (VTC)</a:t>
            </a:r>
            <a:r>
              <a:rPr lang="en-US" altLang="ko-KR" sz="1600" b="0" dirty="0"/>
              <a:t>, Jun. 2022.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[3] </a:t>
            </a:r>
            <a:r>
              <a:rPr lang="en-US" altLang="ko-KR" sz="1600" b="0" dirty="0"/>
              <a:t>E. Jeon, M. Kim, M. </a:t>
            </a:r>
            <a:r>
              <a:rPr lang="en-US" altLang="ko-KR" sz="1600" b="0" dirty="0" err="1"/>
              <a:t>Ahn</a:t>
            </a:r>
            <a:r>
              <a:rPr lang="en-US" altLang="ko-KR" sz="1600" b="0" dirty="0"/>
              <a:t>, J. Kim, S. Kim, I. Kim, and J. Kim, “Machine Learning Aided CSI Feedback for Smooth Beamforming in Next Generation WLANs,” </a:t>
            </a:r>
            <a:r>
              <a:rPr lang="en-US" altLang="ko-KR" sz="1600" b="0" i="1" dirty="0"/>
              <a:t>in Proc. IEEE </a:t>
            </a:r>
            <a:r>
              <a:rPr lang="en-US" altLang="ko-KR" sz="1600" b="0" i="1" dirty="0" err="1"/>
              <a:t>Veh</a:t>
            </a:r>
            <a:r>
              <a:rPr lang="en-US" altLang="ko-KR" sz="1600" b="0" i="1" dirty="0"/>
              <a:t>. Technol. Conf. (VTC)</a:t>
            </a:r>
            <a:r>
              <a:rPr lang="en-US" altLang="ko-KR" sz="1600" b="0" dirty="0"/>
              <a:t>, Jun. 2023.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</a:t>
            </a:r>
            <a:r>
              <a:rPr lang="en-US" altLang="ko-KR" sz="1600" b="0" dirty="0"/>
              <a:t>4</a:t>
            </a:r>
            <a:r>
              <a:rPr lang="en-US" altLang="ko-KR" sz="1600" b="0" dirty="0" smtClean="0"/>
              <a:t>] 802.11-23/0275r2</a:t>
            </a:r>
            <a:r>
              <a:rPr lang="en-US" altLang="ko-KR" sz="1600" b="0" dirty="0"/>
              <a:t>, </a:t>
            </a:r>
            <a:r>
              <a:rPr lang="en-US" altLang="ko-KR" sz="1600" b="0" dirty="0" smtClean="0"/>
              <a:t>“Improved </a:t>
            </a:r>
            <a:r>
              <a:rPr lang="en-US" altLang="ko-KR" sz="1600" b="0" dirty="0"/>
              <a:t>AIML Enabled Index Based Beamforming CSI Feedback </a:t>
            </a:r>
            <a:r>
              <a:rPr lang="en-US" altLang="ko-KR" sz="1600" b="0" dirty="0" smtClean="0"/>
              <a:t>Schemes,” May 2023.</a:t>
            </a:r>
            <a:endParaRPr lang="en-US" altLang="ko-KR" sz="1600" b="0" dirty="0"/>
          </a:p>
          <a:p>
            <a:pPr marL="0" indent="-457200">
              <a:buNone/>
            </a:pPr>
            <a:r>
              <a:rPr lang="en-US" altLang="ko-KR" sz="1600" b="0" dirty="0" smtClean="0"/>
              <a:t>[5] 802.11-23/0290r2</a:t>
            </a:r>
            <a:r>
              <a:rPr lang="en-US" altLang="ko-KR" sz="1600" b="0" dirty="0"/>
              <a:t>, </a:t>
            </a:r>
            <a:r>
              <a:rPr lang="en-US" altLang="ko-KR" sz="1600" b="0" dirty="0" smtClean="0"/>
              <a:t>“Study </a:t>
            </a:r>
            <a:r>
              <a:rPr lang="en-US" altLang="ko-KR" sz="1600" b="0" dirty="0"/>
              <a:t>on AI CSI </a:t>
            </a:r>
            <a:r>
              <a:rPr lang="en-US" altLang="ko-KR" sz="1600" b="0" dirty="0" smtClean="0"/>
              <a:t>Compression,” Sep. 2023.</a:t>
            </a:r>
            <a:endParaRPr lang="en-US" altLang="ko-KR" sz="1600" b="0" dirty="0"/>
          </a:p>
          <a:p>
            <a:pPr marL="0" indent="-457200">
              <a:buNone/>
            </a:pPr>
            <a:r>
              <a:rPr lang="en-US" altLang="ko-KR" sz="1600" b="0" dirty="0" smtClean="0"/>
              <a:t>[6] 802.11-23/0755r0</a:t>
            </a:r>
            <a:r>
              <a:rPr lang="en-US" altLang="ko-KR" sz="1600" b="0" dirty="0"/>
              <a:t>, </a:t>
            </a:r>
            <a:r>
              <a:rPr lang="en-US" altLang="ko-KR" sz="1600" b="0" dirty="0" smtClean="0"/>
              <a:t>“AIML </a:t>
            </a:r>
            <a:r>
              <a:rPr lang="en-US" altLang="ko-KR" sz="1600" b="0" dirty="0"/>
              <a:t>Assisted Complexity Reduction For Beamforming CSI Feedback Using </a:t>
            </a:r>
            <a:r>
              <a:rPr lang="en-US" altLang="ko-KR" sz="1600" b="0" dirty="0" err="1" smtClean="0"/>
              <a:t>Autoencoder</a:t>
            </a:r>
            <a:r>
              <a:rPr lang="en-US" altLang="ko-KR" sz="1600" b="0" dirty="0" smtClean="0"/>
              <a:t>,” May </a:t>
            </a:r>
            <a:r>
              <a:rPr lang="en-US" altLang="ko-KR" sz="1600" b="0" dirty="0"/>
              <a:t>2023.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[7] </a:t>
            </a:r>
            <a:r>
              <a:rPr lang="en-US" altLang="ko-KR" sz="1600" b="0" dirty="0"/>
              <a:t>P. K. </a:t>
            </a:r>
            <a:r>
              <a:rPr lang="en-US" altLang="ko-KR" sz="1600" b="0" dirty="0" err="1"/>
              <a:t>Sangdeh</a:t>
            </a:r>
            <a:r>
              <a:rPr lang="en-US" altLang="ko-KR" sz="1600" b="0" dirty="0"/>
              <a:t>, H. </a:t>
            </a:r>
            <a:r>
              <a:rPr lang="en-US" altLang="ko-KR" sz="1600" b="0" dirty="0" err="1"/>
              <a:t>Pirayesh</a:t>
            </a:r>
            <a:r>
              <a:rPr lang="en-US" altLang="ko-KR" sz="1600" b="0" dirty="0"/>
              <a:t>, A. </a:t>
            </a:r>
            <a:r>
              <a:rPr lang="en-US" altLang="ko-KR" sz="1600" b="0" dirty="0" err="1"/>
              <a:t>Mobiny</a:t>
            </a:r>
            <a:r>
              <a:rPr lang="en-US" altLang="ko-KR" sz="1600" b="0" dirty="0"/>
              <a:t>, H. Zeng, “LB-</a:t>
            </a:r>
            <a:r>
              <a:rPr lang="en-US" altLang="ko-KR" sz="1600" b="0" dirty="0" err="1"/>
              <a:t>SciFi</a:t>
            </a:r>
            <a:r>
              <a:rPr lang="en-US" altLang="ko-KR" sz="1600" b="0" dirty="0"/>
              <a:t>: Online Learning-Based Channel Feedback for MU-MIMO in Wireless LANs,” </a:t>
            </a:r>
            <a:r>
              <a:rPr lang="en-US" altLang="ko-KR" sz="1600" b="0" i="1" dirty="0"/>
              <a:t>in Proc. IEEE International Conference on Network Protocols (ICNP)</a:t>
            </a:r>
            <a:r>
              <a:rPr lang="en-US" altLang="ko-KR" sz="1600" b="0" dirty="0"/>
              <a:t>, Oct. 2020.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[8] </a:t>
            </a:r>
            <a:r>
              <a:rPr lang="en-US" altLang="ko-KR" sz="1600" b="0" dirty="0"/>
              <a:t>IEEE P802.11 Wireless LANs, “Joint Proposal: UHR Proposed PAR,” doc.: IEEE 802.11-23/0480, Jul. 2023</a:t>
            </a:r>
            <a:r>
              <a:rPr lang="en-US" altLang="ko-KR" sz="1600" b="0" dirty="0" smtClean="0"/>
              <a:t>.</a:t>
            </a:r>
          </a:p>
          <a:p>
            <a:pPr marL="0" indent="-457200">
              <a:buNone/>
            </a:pPr>
            <a:endParaRPr lang="en-US" altLang="ko-KR" sz="1800" b="0" dirty="0" smtClean="0"/>
          </a:p>
          <a:p>
            <a:pPr marL="0" indent="-457200">
              <a:buNone/>
            </a:pPr>
            <a:endParaRPr lang="en-US" altLang="ko-KR" sz="1800" b="0" dirty="0"/>
          </a:p>
          <a:p>
            <a:pPr marL="0" indent="0">
              <a:buNone/>
            </a:pPr>
            <a:endParaRPr lang="en-US" altLang="ko-KR" b="0" dirty="0" smtClean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 smtClean="0"/>
          </a:p>
          <a:p>
            <a:pPr marL="0" indent="0">
              <a:buNone/>
            </a:pPr>
            <a:endParaRPr lang="en-US" altLang="ko-KR" b="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40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80799"/>
            <a:ext cx="7772400" cy="4994613"/>
          </a:xfrm>
        </p:spPr>
        <p:txBody>
          <a:bodyPr/>
          <a:lstStyle/>
          <a:p>
            <a:r>
              <a:rPr lang="en-US" altLang="ko-KR" dirty="0" smtClean="0"/>
              <a:t>During the AIML TIC, we have explored various AIML use-cases and their feasibility for WLAN networks, which include [1]</a:t>
            </a:r>
          </a:p>
          <a:p>
            <a:pPr lvl="2"/>
            <a:r>
              <a:rPr lang="en-US" altLang="ko-KR" dirty="0" smtClean="0"/>
              <a:t>CSI feedback compression</a:t>
            </a:r>
          </a:p>
          <a:p>
            <a:pPr lvl="2"/>
            <a:r>
              <a:rPr lang="en-US" altLang="ko-KR" dirty="0" smtClean="0"/>
              <a:t>Distributed channel access</a:t>
            </a:r>
          </a:p>
          <a:p>
            <a:pPr lvl="2"/>
            <a:r>
              <a:rPr lang="en-US" altLang="ko-KR" dirty="0" smtClean="0"/>
              <a:t>Roaming enhancement</a:t>
            </a:r>
          </a:p>
          <a:p>
            <a:pPr lvl="2"/>
            <a:r>
              <a:rPr lang="en-US" altLang="ko-KR" dirty="0" smtClean="0"/>
              <a:t>Multi-AP coordination</a:t>
            </a:r>
            <a:endParaRPr lang="en-US" altLang="ko-KR" dirty="0"/>
          </a:p>
          <a:p>
            <a:r>
              <a:rPr lang="en-US" altLang="ko-KR" dirty="0" smtClean="0"/>
              <a:t>In the topic of CSI feedback compression, studies have shown that AIML technique can significantly reduce the CSI feedback overhead and improve system throughput. </a:t>
            </a:r>
            <a:endParaRPr lang="en-US" altLang="ko-KR" dirty="0"/>
          </a:p>
          <a:p>
            <a:pPr lvl="2"/>
            <a:r>
              <a:rPr lang="en-US" altLang="ko-KR" dirty="0" smtClean="0"/>
              <a:t>Motivated by the fact that CSI may fall into different clusters due to similarity of nearby non-AP STA channels, [2] </a:t>
            </a:r>
            <a:r>
              <a:rPr lang="en-US" altLang="ko-KR" dirty="0"/>
              <a:t>applies the unsupervised learning, i.e., K-means algorithm, to classify the CSI angle </a:t>
            </a:r>
            <a:r>
              <a:rPr lang="en-US" altLang="ko-KR" dirty="0" smtClean="0"/>
              <a:t>vectors. </a:t>
            </a:r>
          </a:p>
          <a:p>
            <a:pPr lvl="2"/>
            <a:r>
              <a:rPr lang="en-US" altLang="ko-KR" dirty="0" smtClean="0"/>
              <a:t>Using </a:t>
            </a:r>
            <a:r>
              <a:rPr lang="en-US" altLang="ko-KR" dirty="0"/>
              <a:t>the fact that any unitary matrix can be expressed by multiplication of two unitary matrices, i.e., </a:t>
            </a:r>
            <a:r>
              <a:rPr lang="en-US" altLang="ko-KR" b="1" dirty="0"/>
              <a:t>V</a:t>
            </a:r>
            <a:r>
              <a:rPr lang="en-US" altLang="ko-KR" dirty="0"/>
              <a:t> = </a:t>
            </a:r>
            <a:r>
              <a:rPr lang="en-US" altLang="ko-KR" b="1" dirty="0"/>
              <a:t>V</a:t>
            </a:r>
            <a:r>
              <a:rPr lang="en-US" altLang="ko-KR" baseline="-25000" dirty="0"/>
              <a:t>1</a:t>
            </a:r>
            <a:r>
              <a:rPr lang="en-US" altLang="ko-KR" dirty="0"/>
              <a:t> </a:t>
            </a:r>
            <a:r>
              <a:rPr lang="en-US" altLang="ko-KR" b="1" dirty="0" smtClean="0"/>
              <a:t>V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,  a dual CSI feedback scheme was proposed in [3], which decomposes </a:t>
            </a:r>
            <a:r>
              <a:rPr lang="en-US" altLang="ko-KR" dirty="0"/>
              <a:t>a large sized CSI into a </a:t>
            </a:r>
            <a:r>
              <a:rPr lang="en-US" altLang="ko-KR" dirty="0" smtClean="0"/>
              <a:t>sub-band </a:t>
            </a:r>
            <a:r>
              <a:rPr lang="en-US" altLang="ko-KR" dirty="0"/>
              <a:t>CSI </a:t>
            </a:r>
            <a:r>
              <a:rPr lang="en-US" altLang="ko-KR" dirty="0" smtClean="0"/>
              <a:t>(</a:t>
            </a:r>
            <a:r>
              <a:rPr lang="en-US" altLang="ko-KR" b="1" dirty="0"/>
              <a:t>V</a:t>
            </a:r>
            <a:r>
              <a:rPr lang="en-US" altLang="ko-KR" baseline="-25000" dirty="0"/>
              <a:t>1</a:t>
            </a:r>
            <a:r>
              <a:rPr lang="en-US" altLang="ko-KR" dirty="0" smtClean="0"/>
              <a:t>) </a:t>
            </a:r>
            <a:r>
              <a:rPr lang="en-US" altLang="ko-KR" dirty="0"/>
              <a:t>using the codebook </a:t>
            </a:r>
            <a:r>
              <a:rPr lang="en-US" altLang="ko-KR" dirty="0" smtClean="0"/>
              <a:t>from K-means algorithm and </a:t>
            </a:r>
            <a:r>
              <a:rPr lang="en-US" altLang="ko-KR" dirty="0"/>
              <a:t>a </a:t>
            </a:r>
            <a:r>
              <a:rPr lang="en-US" altLang="ko-KR" dirty="0" smtClean="0"/>
              <a:t>sub-carrier </a:t>
            </a:r>
            <a:r>
              <a:rPr lang="en-US" altLang="ko-KR" dirty="0"/>
              <a:t>CSI </a:t>
            </a:r>
            <a:r>
              <a:rPr lang="en-US" altLang="ko-KR" dirty="0" smtClean="0"/>
              <a:t>(</a:t>
            </a:r>
            <a:r>
              <a:rPr lang="en-US" altLang="ko-KR" b="1" dirty="0"/>
              <a:t>V</a:t>
            </a:r>
            <a:r>
              <a:rPr lang="en-US" altLang="ko-KR" baseline="-25000" dirty="0"/>
              <a:t>2</a:t>
            </a:r>
            <a:r>
              <a:rPr lang="en-US" altLang="ko-KR" dirty="0" smtClean="0"/>
              <a:t>) using </a:t>
            </a:r>
            <a:r>
              <a:rPr lang="en-US" altLang="ko-KR" dirty="0"/>
              <a:t>the </a:t>
            </a:r>
            <a:r>
              <a:rPr lang="en-US" altLang="ko-KR" dirty="0" smtClean="0"/>
              <a:t>Givens </a:t>
            </a:r>
            <a:r>
              <a:rPr lang="en-US" altLang="ko-KR" dirty="0"/>
              <a:t>rotation. </a:t>
            </a:r>
            <a:endParaRPr lang="en-US" altLang="ko-KR" dirty="0" smtClean="0"/>
          </a:p>
          <a:p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860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:r>
                  <a:rPr lang="en-US" altLang="ko-KR" dirty="0" smtClean="0"/>
                  <a:t>Another </a:t>
                </a:r>
                <a:r>
                  <a:rPr lang="en-US" altLang="ko-KR" dirty="0"/>
                  <a:t>unsupervised learning technique, Deep Neural Network </a:t>
                </a:r>
                <a:r>
                  <a:rPr lang="en-US" altLang="ko-KR" dirty="0" err="1"/>
                  <a:t>AutoEncoder</a:t>
                </a:r>
                <a:r>
                  <a:rPr lang="en-US" altLang="ko-KR" dirty="0"/>
                  <a:t> (DNN-AE) </a:t>
                </a:r>
                <a:r>
                  <a:rPr lang="en-US" altLang="ko-KR" dirty="0" smtClean="0"/>
                  <a:t>can also be applied </a:t>
                </a:r>
                <a:r>
                  <a:rPr lang="en-US" altLang="ko-KR" dirty="0"/>
                  <a:t>to CSI </a:t>
                </a:r>
                <a:r>
                  <a:rPr lang="en-US" altLang="ko-KR" dirty="0" smtClean="0"/>
                  <a:t>feedback compression [4],[5],[6].</a:t>
                </a:r>
              </a:p>
              <a:p>
                <a:pPr lvl="2"/>
                <a:r>
                  <a:rPr lang="en-US" altLang="ko-KR" dirty="0"/>
                  <a:t>Experimental results </a:t>
                </a:r>
                <a:r>
                  <a:rPr lang="en-US" altLang="ko-KR" dirty="0" smtClean="0"/>
                  <a:t>show that in SU-MIMO the algorithm </a:t>
                </a:r>
                <a:r>
                  <a:rPr lang="en-US" altLang="ko-KR" dirty="0"/>
                  <a:t>reduces the feedback overhead </a:t>
                </a:r>
                <a:r>
                  <a:rPr lang="en-US" altLang="ko-KR" dirty="0" smtClean="0"/>
                  <a:t>by more than 50% </a:t>
                </a:r>
                <a:r>
                  <a:rPr lang="en-US" altLang="ko-KR" dirty="0"/>
                  <a:t>and </a:t>
                </a:r>
                <a:r>
                  <a:rPr lang="en-US" altLang="ko-KR" dirty="0" smtClean="0"/>
                  <a:t>significantly increases </a:t>
                </a:r>
                <a:r>
                  <a:rPr lang="en-US" altLang="ko-KR" dirty="0"/>
                  <a:t>the network </a:t>
                </a:r>
                <a:r>
                  <a:rPr lang="en-US" altLang="ko-KR" dirty="0" smtClean="0"/>
                  <a:t>throughput.</a:t>
                </a:r>
              </a:p>
              <a:p>
                <a:r>
                  <a:rPr lang="en-US" altLang="ko-KR" dirty="0"/>
                  <a:t>However, studies covered in AIML TIC have limitations in that </a:t>
                </a:r>
                <a:r>
                  <a:rPr lang="en-US" altLang="ko-KR" dirty="0" smtClean="0"/>
                  <a:t>the performance gains were shown only in SU-MIMO.</a:t>
                </a:r>
              </a:p>
              <a:p>
                <a:r>
                  <a:rPr lang="en-US" altLang="ko-KR" dirty="0" smtClean="0"/>
                  <a:t>Compared with SU-MIMO, </a:t>
                </a:r>
              </a:p>
              <a:p>
                <a:pPr lvl="2"/>
                <a:r>
                  <a:rPr lang="en-US" altLang="ko-KR" dirty="0" smtClean="0"/>
                  <a:t>MU-MIMO performance is very sensitive to CSI accuracy to support the inter-user interference cancellation. </a:t>
                </a:r>
              </a:p>
              <a:p>
                <a:pPr lvl="2"/>
                <a:r>
                  <a:rPr lang="en-US" altLang="ko-KR" dirty="0" smtClean="0"/>
                  <a:t>And, thus it requires larger CSI feedback overhead (with inclusion of the MU-exclusive delta-SNR information) </a:t>
                </a:r>
              </a:p>
              <a:p>
                <a:pPr lvl="3"/>
                <a:r>
                  <a:rPr lang="en-US" altLang="ko-KR" dirty="0"/>
                  <a:t>e</a:t>
                </a:r>
                <a:r>
                  <a:rPr lang="en-US" altLang="ko-KR" dirty="0" smtClean="0"/>
                  <a:t>.g.) Quantization bits for {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 smtClean="0"/>
                  <a:t>} is {9, 7} for MU and is {6, 4} for SU, respectively.</a:t>
                </a:r>
                <a:endParaRPr lang="en-US" altLang="ko-KR" dirty="0"/>
              </a:p>
              <a:p>
                <a:pPr lvl="2"/>
                <a:r>
                  <a:rPr lang="en-US" altLang="ko-KR" dirty="0" smtClean="0"/>
                  <a:t>In addition, more frequent sounding transmission is required for MU-MIMO.</a:t>
                </a:r>
              </a:p>
              <a:p>
                <a:r>
                  <a:rPr lang="en-US" altLang="ko-KR" dirty="0" smtClean="0"/>
                  <a:t>Therefore, </a:t>
                </a:r>
                <a:r>
                  <a:rPr lang="en-US" altLang="ko-KR" dirty="0"/>
                  <a:t>the </a:t>
                </a:r>
                <a:r>
                  <a:rPr lang="en-US" altLang="ko-KR" dirty="0" smtClean="0"/>
                  <a:t>issue of CSI </a:t>
                </a:r>
                <a:r>
                  <a:rPr lang="en-US" altLang="ko-KR" dirty="0"/>
                  <a:t>feedback compression </a:t>
                </a:r>
                <a:r>
                  <a:rPr lang="en-US" altLang="ko-KR" dirty="0" smtClean="0"/>
                  <a:t>is </a:t>
                </a:r>
                <a:r>
                  <a:rPr lang="en-US" altLang="ko-KR" dirty="0"/>
                  <a:t>more </a:t>
                </a:r>
                <a:r>
                  <a:rPr lang="en-US" altLang="ko-KR" dirty="0" smtClean="0"/>
                  <a:t>critical </a:t>
                </a:r>
                <a:r>
                  <a:rPr lang="en-US" altLang="ko-KR" dirty="0"/>
                  <a:t>in MU-MIMO </a:t>
                </a:r>
                <a:r>
                  <a:rPr lang="en-US" altLang="ko-KR" dirty="0" smtClean="0"/>
                  <a:t>rather than </a:t>
                </a:r>
                <a:r>
                  <a:rPr lang="en-US" altLang="ko-KR" dirty="0"/>
                  <a:t>SU-MIMO.</a:t>
                </a:r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endParaRPr lang="en-US" altLang="ko-KR" dirty="0" smtClean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2"/>
                <a:stretch>
                  <a:fillRect l="-706" t="-606" b="-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In this </a:t>
                </a:r>
                <a:r>
                  <a:rPr lang="en-US" altLang="ko-KR" dirty="0" smtClean="0"/>
                  <a:t>contribution, </a:t>
                </a:r>
                <a:r>
                  <a:rPr lang="en-US" altLang="ko-KR" dirty="0"/>
                  <a:t>we investigate </a:t>
                </a:r>
                <a:r>
                  <a:rPr lang="en-US" altLang="ko-KR" dirty="0" smtClean="0"/>
                  <a:t>the DNN-AE based CSI </a:t>
                </a:r>
                <a:r>
                  <a:rPr lang="en-US" altLang="ko-KR" dirty="0"/>
                  <a:t>feedback </a:t>
                </a:r>
                <a:r>
                  <a:rPr lang="en-US" altLang="ko-KR" dirty="0" smtClean="0"/>
                  <a:t>scheme, focusing on MU-MIMO with following objective</a:t>
                </a:r>
              </a:p>
              <a:p>
                <a:pPr lvl="1"/>
                <a:r>
                  <a:rPr lang="en-US" altLang="ko-KR" dirty="0" smtClean="0"/>
                  <a:t>Minimizing </a:t>
                </a:r>
                <a:r>
                  <a:rPr lang="en-US" altLang="ko-KR" dirty="0"/>
                  <a:t>CSI feedback overhead while maintaining packet error rate (PER) performance</a:t>
                </a:r>
                <a:r>
                  <a:rPr lang="en-US" altLang="ko-KR" dirty="0" smtClean="0"/>
                  <a:t>.</a:t>
                </a:r>
              </a:p>
              <a:p>
                <a:pPr lvl="1"/>
                <a:endParaRPr lang="en-US" altLang="ko-KR" dirty="0" smtClean="0"/>
              </a:p>
              <a:p>
                <a:r>
                  <a:rPr lang="en-US" altLang="ko-KR" dirty="0"/>
                  <a:t>The key </a:t>
                </a:r>
                <a:r>
                  <a:rPr lang="en-US" altLang="ko-KR" dirty="0" smtClean="0"/>
                  <a:t>advantages the proposed scheme are</a:t>
                </a:r>
              </a:p>
              <a:p>
                <a:pPr lvl="1"/>
                <a:r>
                  <a:rPr lang="en-US" altLang="ko-KR" dirty="0" smtClean="0"/>
                  <a:t>A single unified DNN-AE can be applied universally to different </a:t>
                </a:r>
                <a:r>
                  <a:rPr lang="en-US" altLang="ko-KR" dirty="0"/>
                  <a:t>combinations of CSI </a:t>
                </a:r>
                <a:r>
                  <a:rPr lang="en-US" altLang="ko-KR" dirty="0" smtClean="0"/>
                  <a:t>types, bandwidth, </a:t>
                </a:r>
                <a:r>
                  <a:rPr lang="en-US" altLang="ko-KR" dirty="0"/>
                  <a:t>transmit and receive antenna </a:t>
                </a:r>
                <a:r>
                  <a:rPr lang="en-US" altLang="ko-KR" dirty="0" smtClean="0"/>
                  <a:t>numbers, MIMO-modes.</a:t>
                </a:r>
              </a:p>
              <a:p>
                <a:pPr lvl="2"/>
                <a:r>
                  <a:rPr lang="en-US" altLang="ko-KR" dirty="0" smtClean="0"/>
                  <a:t>CSI type: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 smtClean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ko-KR" dirty="0" smtClean="0"/>
                  <a:t>SNR</a:t>
                </a:r>
              </a:p>
              <a:p>
                <a:pPr lvl="2"/>
                <a:r>
                  <a:rPr lang="en-US" altLang="ko-KR" dirty="0" smtClean="0"/>
                  <a:t>BW: 20/40/80/160/320 MHz</a:t>
                </a:r>
              </a:p>
              <a:p>
                <a:pPr lvl="2"/>
                <a:r>
                  <a:rPr lang="en-US" altLang="ko-KR" dirty="0" smtClean="0"/>
                  <a:t>Transmit </a:t>
                </a:r>
                <a:r>
                  <a:rPr lang="en-US" altLang="ko-KR" dirty="0"/>
                  <a:t>and receive antenna </a:t>
                </a:r>
                <a:r>
                  <a:rPr lang="en-US" altLang="ko-KR" dirty="0" smtClean="0"/>
                  <a:t>number: 4x2, 8x2, 16x2, etc.</a:t>
                </a:r>
              </a:p>
              <a:p>
                <a:pPr lvl="2"/>
                <a:r>
                  <a:rPr lang="en-US" altLang="ko-KR" dirty="0" smtClean="0"/>
                  <a:t>MIMO mode: SU-MIMO / MU- MIMO</a:t>
                </a:r>
              </a:p>
              <a:p>
                <a:pPr lvl="1"/>
                <a:r>
                  <a:rPr lang="en-US" altLang="ko-KR" dirty="0" smtClean="0"/>
                  <a:t>This </a:t>
                </a:r>
                <a:r>
                  <a:rPr lang="en-US" altLang="ko-KR" dirty="0"/>
                  <a:t>structure not only </a:t>
                </a:r>
                <a:r>
                  <a:rPr lang="en-US" altLang="ko-KR" dirty="0" smtClean="0"/>
                  <a:t>alleviate burden </a:t>
                </a:r>
                <a:r>
                  <a:rPr lang="en-US" altLang="ko-KR" dirty="0"/>
                  <a:t>on training efforts </a:t>
                </a:r>
                <a:r>
                  <a:rPr lang="en-US" altLang="ko-KR" dirty="0" smtClean="0"/>
                  <a:t>but </a:t>
                </a:r>
                <a:r>
                  <a:rPr lang="en-US" altLang="ko-KR" dirty="0"/>
                  <a:t>also </a:t>
                </a:r>
                <a:r>
                  <a:rPr lang="en-US" altLang="ko-KR" dirty="0" smtClean="0"/>
                  <a:t>reduce HW </a:t>
                </a:r>
                <a:r>
                  <a:rPr lang="en-US" altLang="ko-KR" dirty="0"/>
                  <a:t>complexity. </a:t>
                </a:r>
                <a:endParaRPr lang="en-US" altLang="ko-KR" dirty="0" smtClean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 r="-157" b="-2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 Contributions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DNN-AE</a:t>
            </a:r>
          </a:p>
          <a:p>
            <a:pPr lvl="1"/>
            <a:r>
              <a:rPr lang="en-US" altLang="ko-KR" dirty="0" smtClean="0"/>
              <a:t>DNN-AE </a:t>
            </a:r>
            <a:r>
              <a:rPr lang="en-US" altLang="ko-KR" dirty="0"/>
              <a:t>is </a:t>
            </a:r>
            <a:r>
              <a:rPr lang="en-US" altLang="ko-KR" dirty="0" smtClean="0"/>
              <a:t>an unsupervised learning based neural </a:t>
            </a:r>
            <a:r>
              <a:rPr lang="en-US" altLang="ko-KR" dirty="0"/>
              <a:t>network </a:t>
            </a:r>
            <a:r>
              <a:rPr lang="en-US" altLang="ko-KR" dirty="0" smtClean="0"/>
              <a:t>to reduce data dimension, which is composed of Encoder and Decoder. </a:t>
            </a:r>
          </a:p>
          <a:p>
            <a:pPr lvl="2"/>
            <a:r>
              <a:rPr lang="en-US" altLang="ko-KR" dirty="0" smtClean="0"/>
              <a:t>Encoder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transforms </a:t>
            </a:r>
            <a:r>
              <a:rPr lang="en-US" altLang="ko-KR" dirty="0"/>
              <a:t>the input data to </a:t>
            </a:r>
            <a:r>
              <a:rPr lang="en-US" altLang="ko-KR" dirty="0" smtClean="0"/>
              <a:t>a compressed representation.</a:t>
            </a:r>
            <a:endParaRPr lang="en-US" altLang="ko-KR" dirty="0"/>
          </a:p>
          <a:p>
            <a:pPr lvl="2"/>
            <a:r>
              <a:rPr lang="en-US" altLang="ko-KR" dirty="0"/>
              <a:t>Decoder </a:t>
            </a:r>
            <a:r>
              <a:rPr lang="en-US" altLang="ko-KR" dirty="0" smtClean="0"/>
              <a:t>reconstructs </a:t>
            </a:r>
            <a:r>
              <a:rPr lang="en-US" altLang="ko-KR" dirty="0"/>
              <a:t>the input data from </a:t>
            </a:r>
            <a:r>
              <a:rPr lang="en-US" altLang="ko-KR" dirty="0" smtClean="0"/>
              <a:t>the compressed representation.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Recap: Principle of DNN-AE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 descr="PDF] A Better Autoencoder for Image: Convolutional Autoencoder | Semantic  Scho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12" y="3434604"/>
            <a:ext cx="4012705" cy="15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96" y="5079811"/>
            <a:ext cx="4062407" cy="13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Two Separate DNN-AEs</a:t>
                </a:r>
              </a:p>
              <a:p>
                <a:pPr lvl="1"/>
                <a:r>
                  <a:rPr lang="en-US" altLang="ko-KR" dirty="0"/>
                  <a:t>Different DNN-AEs are designed 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/>
                  <a:t> angles </a:t>
                </a:r>
                <a:r>
                  <a:rPr lang="en-US" altLang="ko-KR" dirty="0" smtClean="0"/>
                  <a:t>respectively.</a:t>
                </a:r>
              </a:p>
              <a:p>
                <a:pPr lvl="2"/>
                <a:r>
                  <a:rPr lang="en-US" altLang="ko-KR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/>
                  <a:t>’s </a:t>
                </a:r>
                <a:r>
                  <a:rPr lang="en-US" altLang="ko-KR" dirty="0" smtClean="0"/>
                  <a:t>DNN-AE,  node configuration is 52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8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3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8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52.</a:t>
                </a:r>
              </a:p>
              <a:p>
                <a:pPr lvl="2"/>
                <a:r>
                  <a:rPr lang="en-US" altLang="ko-KR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’s </a:t>
                </a:r>
                <a:r>
                  <a:rPr lang="en-US" altLang="ko-KR" dirty="0" smtClean="0"/>
                  <a:t>DNN-AE,  node configuration is 52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4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8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4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52.</a:t>
                </a:r>
              </a:p>
              <a:p>
                <a:pPr lvl="1"/>
                <a:r>
                  <a:rPr lang="en-US" altLang="ko-KR" dirty="0" smtClean="0"/>
                  <a:t>To avoid unbiased training, experimentally determined pre-processing is employed such as [7]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Conventional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72" y="4468357"/>
            <a:ext cx="7450228" cy="1817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3002852" y="3362421"/>
                <a:ext cx="3181577" cy="978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i="1" dirty="0" smtClean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ko-KR" altLang="en-US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ko-KR" altLang="en-US" b="0" i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−0.07</m:t>
                                  </m:r>
                                </m:e>
                              </m:d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sub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)&lt;0,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−6.16</m:t>
                                  </m:r>
                                </m:e>
                              </m:d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o-KR" altLang="en-US" b="0" i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b="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ko-KR" altLang="en-US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−3.13</m:t>
                                  </m:r>
                                </m:e>
                              </m:d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852" y="3362421"/>
                <a:ext cx="3181577" cy="978601"/>
              </a:xfrm>
              <a:prstGeom prst="rect">
                <a:avLst/>
              </a:prstGeom>
              <a:blipFill>
                <a:blip r:embed="rId4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5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Limitation</a:t>
            </a:r>
          </a:p>
          <a:p>
            <a:pPr lvl="1"/>
            <a:r>
              <a:rPr lang="en-US" altLang="ko-KR" dirty="0"/>
              <a:t>The </a:t>
            </a:r>
            <a:r>
              <a:rPr lang="en-US" altLang="ko-KR" dirty="0" smtClean="0"/>
              <a:t>node configurations of the DNN-AE was designed to </a:t>
            </a:r>
            <a:r>
              <a:rPr lang="en-US" altLang="ko-KR" dirty="0"/>
              <a:t>optimized to a specific IEEE </a:t>
            </a:r>
            <a:r>
              <a:rPr lang="en-US" altLang="ko-KR" dirty="0" smtClean="0"/>
              <a:t>802.11 protocol. </a:t>
            </a:r>
          </a:p>
          <a:p>
            <a:pPr lvl="2"/>
            <a:r>
              <a:rPr lang="en-US" altLang="ko-KR" dirty="0"/>
              <a:t>E</a:t>
            </a:r>
            <a:r>
              <a:rPr lang="en-US" altLang="ko-KR" dirty="0" smtClean="0"/>
              <a:t>.g</a:t>
            </a:r>
            <a:r>
              <a:rPr lang="en-US" altLang="ko-KR" dirty="0"/>
              <a:t>., 20MHz bandwidth, 312.5 KHz subcarrier </a:t>
            </a:r>
            <a:r>
              <a:rPr lang="en-US" altLang="ko-KR" dirty="0" smtClean="0"/>
              <a:t>spacing in IEEE 802.11ac.</a:t>
            </a:r>
          </a:p>
          <a:p>
            <a:pPr lvl="1"/>
            <a:r>
              <a:rPr lang="en-US" altLang="ko-KR" dirty="0"/>
              <a:t>This means another optimization process is required according to variation of environment such as 80MHz bandwidth and 78.125 KHz subcarrier spacing used in IEEE </a:t>
            </a:r>
            <a:r>
              <a:rPr lang="en-US" altLang="ko-KR" dirty="0" smtClean="0"/>
              <a:t>802.11ax/be.</a:t>
            </a:r>
          </a:p>
          <a:p>
            <a:pPr lvl="2"/>
            <a:r>
              <a:rPr lang="en-US" altLang="ko-KR" dirty="0" smtClean="0"/>
              <a:t>This </a:t>
            </a:r>
            <a:r>
              <a:rPr lang="en-US" altLang="ko-KR" dirty="0"/>
              <a:t>increases the engineering efforts for training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Two </a:t>
            </a:r>
            <a:r>
              <a:rPr lang="en-US" altLang="ko-KR" dirty="0"/>
              <a:t>separate DNN-AEs increase the HW size and it can be a problem, especially in non-AP STAs with a limited form factor. </a:t>
            </a:r>
            <a:endParaRPr lang="ko-KR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Conventional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:r>
                  <a:rPr lang="en-US" altLang="ko-KR" dirty="0" smtClean="0"/>
                  <a:t>A Single Unified DNN-AE</a:t>
                </a:r>
              </a:p>
              <a:p>
                <a:pPr lvl="1"/>
                <a:r>
                  <a:rPr lang="en-US" altLang="ko-KR" dirty="0"/>
                  <a:t>The proposed unified DNN-AE is designed on top of the existing Givens rotation based CSI compression structure for backward </a:t>
                </a:r>
                <a:r>
                  <a:rPr lang="en-US" altLang="ko-KR" dirty="0" smtClean="0"/>
                  <a:t>compatibility. </a:t>
                </a:r>
              </a:p>
              <a:p>
                <a:pPr lvl="2"/>
                <a:r>
                  <a:rPr lang="en-US" altLang="ko-KR" dirty="0" smtClean="0"/>
                  <a:t>Subset </a:t>
                </a:r>
                <a:r>
                  <a:rPr lang="en-US" altLang="ko-KR" dirty="0"/>
                  <a:t>of </a:t>
                </a:r>
                <a:r>
                  <a:rPr lang="en-US" altLang="ko-KR" dirty="0" err="1" smtClean="0"/>
                  <a:t>beamformees</a:t>
                </a:r>
                <a:r>
                  <a:rPr lang="en-US" altLang="ko-KR" dirty="0" smtClean="0"/>
                  <a:t> may feed back CSI with existing way when there is no need to compress the CSI via DNN-AE. (e.g. to maintain CSI accuracy)</a:t>
                </a:r>
              </a:p>
              <a:p>
                <a:pPr lvl="1"/>
                <a:r>
                  <a:rPr lang="en-US" altLang="ko-KR" dirty="0" smtClean="0"/>
                  <a:t>Various sizes of CSI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altLang="ko-KR" dirty="0" smtClean="0"/>
                  <a:t>) are reshaped into a common matrix form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r>
                  <a:rPr lang="en-US" altLang="ko-KR" dirty="0" smtClean="0"/>
                  <a:t>.</a:t>
                </a:r>
              </a:p>
              <a:p>
                <a:pPr lvl="2"/>
                <a:r>
                  <a:rPr lang="en-US" altLang="ko-KR" dirty="0"/>
                  <a:t>w</a:t>
                </a:r>
                <a:r>
                  <a:rPr lang="en-US" altLang="ko-KR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dirty="0" smtClean="0"/>
                  <a:t> is the number of subcarriers for which CSI is sent back to the AP, which is a function of the bandwidth and subcarrier grouping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dirty="0" smtClean="0"/>
                  <a:t>)</a:t>
                </a:r>
              </a:p>
              <a:p>
                <a:pPr lvl="3"/>
                <a:r>
                  <a:rPr lang="en-US" altLang="ko-KR" dirty="0" smtClean="0"/>
                  <a:t>E.g.)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dirty="0" smtClean="0"/>
                  <a:t> is 250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dirty="0" smtClean="0"/>
                  <a:t>= 4 in IEEE 802.11be under 80MHz.</a:t>
                </a:r>
              </a:p>
              <a:p>
                <a:pPr lvl="2"/>
                <a:r>
                  <a:rPr lang="en-US" altLang="ko-KR" dirty="0"/>
                  <a:t>a</a:t>
                </a:r>
                <a:r>
                  <a:rPr lang="en-US" altLang="ko-KR" dirty="0" smtClean="0"/>
                  <a:t>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/>
                  <a:t> is set as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ko-KR" dirty="0" smtClean="0"/>
                  <a:t>.</a:t>
                </a:r>
              </a:p>
              <a:p>
                <a:pPr lvl="1"/>
                <a:r>
                  <a:rPr lang="en-US" altLang="ko-KR" dirty="0" smtClean="0"/>
                  <a:t>In order to accommodate various CSI types (e.g.,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ko-KR" dirty="0" smtClean="0"/>
                  <a:t>SNR), a generalized pre-processor is incorporated in a closed-form.</a:t>
                </a:r>
              </a:p>
              <a:p>
                <a:pPr lvl="2"/>
                <a:r>
                  <a:rPr lang="en-US" altLang="ko-KR" dirty="0" smtClean="0"/>
                  <a:t>The function is a continuous bijective function where </a:t>
                </a:r>
                <a:r>
                  <a:rPr lang="en-US" altLang="ko-KR" dirty="0"/>
                  <a:t>t</a:t>
                </a:r>
                <a:r>
                  <a:rPr lang="en-US" altLang="ko-KR" dirty="0" smtClean="0"/>
                  <a:t>he </a:t>
                </a:r>
                <a:r>
                  <a:rPr lang="en-US" altLang="ko-KR" dirty="0"/>
                  <a:t>function values </a:t>
                </a:r>
                <a:r>
                  <a:rPr lang="en-US" altLang="ko-KR" dirty="0" smtClean="0"/>
                  <a:t>in  </a:t>
                </a:r>
                <a:r>
                  <a:rPr lang="en-US" altLang="ko-KR" dirty="0"/>
                  <a:t>the first and the last value of the domain </a:t>
                </a:r>
                <a:r>
                  <a:rPr lang="en-US" altLang="ko-KR" dirty="0" smtClean="0"/>
                  <a:t>are similar.</a:t>
                </a:r>
              </a:p>
              <a:p>
                <a:pPr lvl="2"/>
                <a:r>
                  <a:rPr lang="en-US" altLang="ko-KR" dirty="0" smtClean="0"/>
                  <a:t>The detail description of the generalized pre-processor will be shown in the following contribution. </a:t>
                </a:r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2"/>
                <a:stretch>
                  <a:fillRect l="-706" t="-606" b="-16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800" y="1447799"/>
            <a:ext cx="7772400" cy="5027613"/>
          </a:xfrm>
        </p:spPr>
        <p:txBody>
          <a:bodyPr/>
          <a:lstStyle/>
          <a:p>
            <a:r>
              <a:rPr lang="en-US" altLang="ko-KR" dirty="0" smtClean="0"/>
              <a:t>The overall structure of the transceiver incorporating with the unified DNN-AE is depicted in figure below.</a:t>
            </a:r>
          </a:p>
          <a:p>
            <a:pPr lvl="1"/>
            <a:r>
              <a:rPr lang="en-US" altLang="ko-KR" dirty="0"/>
              <a:t>Note that in order to perform the corresponding </a:t>
            </a:r>
            <a:r>
              <a:rPr lang="en-US" altLang="ko-KR" dirty="0" smtClean="0"/>
              <a:t>post-processing in decoder, </a:t>
            </a:r>
            <a:r>
              <a:rPr lang="en-US" altLang="ko-KR" dirty="0"/>
              <a:t>pre-processing information </a:t>
            </a:r>
            <a:r>
              <a:rPr lang="en-US" altLang="ko-KR" dirty="0" smtClean="0"/>
              <a:t>is required to be fed back to </a:t>
            </a:r>
            <a:r>
              <a:rPr lang="en-US" altLang="ko-KR" dirty="0" err="1" smtClean="0"/>
              <a:t>beamformer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42" y="3069000"/>
            <a:ext cx="4946516" cy="33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4EBB84A606A438D799094ABA935C9" ma:contentTypeVersion="1" ma:contentTypeDescription="Create a new document." ma:contentTypeScope="" ma:versionID="956b3ee818370c0d3ab4558f540f675a">
  <xsd:schema xmlns:xsd="http://www.w3.org/2001/XMLSchema" xmlns:xs="http://www.w3.org/2001/XMLSchema" xmlns:p="http://schemas.microsoft.com/office/2006/metadata/properties" xmlns:ns2="cbe2d5d3-f949-4523-8a9d-a50a5af8ba9b" targetNamespace="http://schemas.microsoft.com/office/2006/metadata/properties" ma:root="true" ma:fieldsID="dbc8bf5b376e231b5ba67e5d165cfb7c" ns2:_="">
    <xsd:import namespace="cbe2d5d3-f949-4523-8a9d-a50a5af8ba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2d5d3-f949-4523-8a9d-a50a5af8ba9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be2d5d3-f949-4523-8a9d-a50a5af8ba9b">QMW3ZNR3YQPQ-15-13997</_dlc_DocId>
    <_dlc_DocIdUrl xmlns="cbe2d5d3-f949-4523-8a9d-a50a5af8ba9b">
      <Url>http://ds-sharepoint.sec.samsung.net:8080/Sites/A00010/_layouts/15/DocIdRedir.aspx?ID=QMW3ZNR3YQPQ-15-13997</Url>
      <Description>QMW3ZNR3YQPQ-15-13997</Description>
    </_dlc_DocIdUrl>
  </documentManagement>
</p:properties>
</file>

<file path=customXml/itemProps1.xml><?xml version="1.0" encoding="utf-8"?>
<ds:datastoreItem xmlns:ds="http://schemas.openxmlformats.org/officeDocument/2006/customXml" ds:itemID="{65AAE5B9-0A4B-4F9D-B583-84B1D2664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4F3E59-9672-450A-A4AF-1FB6F8A4E64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9E9A801-4F32-4DF0-808F-741E07F30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e2d5d3-f949-4523-8a9d-a50a5af8b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8A2EB23-16E4-49DF-A514-F0819685CC33}">
  <ds:schemaRefs>
    <ds:schemaRef ds:uri="http://schemas.microsoft.com/office/2006/metadata/properties"/>
    <ds:schemaRef ds:uri="http://purl.org/dc/elements/1.1/"/>
    <ds:schemaRef ds:uri="http://purl.org/dc/terms/"/>
    <ds:schemaRef ds:uri="cbe2d5d3-f949-4523-8a9d-a50a5af8ba9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264817</TotalTime>
  <Words>2333</Words>
  <Application>Microsoft Office PowerPoint</Application>
  <PresentationFormat>화면 슬라이드 쇼(4:3)</PresentationFormat>
  <Paragraphs>233</Paragraphs>
  <Slides>15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SimSun</vt:lpstr>
      <vt:lpstr>굴림체</vt:lpstr>
      <vt:lpstr>맑은 고딕</vt:lpstr>
      <vt:lpstr>바탕</vt:lpstr>
      <vt:lpstr>Arial</vt:lpstr>
      <vt:lpstr>Book Antiqua</vt:lpstr>
      <vt:lpstr>Cambria Math</vt:lpstr>
      <vt:lpstr>Times New Roman</vt:lpstr>
      <vt:lpstr>802-11-Submission</vt:lpstr>
      <vt:lpstr>1_디자인 사용자 지정</vt:lpstr>
      <vt:lpstr>디자인 사용자 지정</vt:lpstr>
      <vt:lpstr>Document</vt:lpstr>
      <vt:lpstr>Unified AutoEncoder based CSI Feedback in MU-MIMO for Next Generation WLANs</vt:lpstr>
      <vt:lpstr>Introduction</vt:lpstr>
      <vt:lpstr>Introduction</vt:lpstr>
      <vt:lpstr>Main Contributions</vt:lpstr>
      <vt:lpstr>Recap: Principle of DNN-AE</vt:lpstr>
      <vt:lpstr>Conventional DNN-AE based CSI Feedback</vt:lpstr>
      <vt:lpstr>Conventional DNN-AE based CSI Feedback</vt:lpstr>
      <vt:lpstr>Proposed DNN-AE based CSI Feedback</vt:lpstr>
      <vt:lpstr>Proposed DNN-AE based CSI Feedback</vt:lpstr>
      <vt:lpstr>CSI Feedback Overhead Analysis</vt:lpstr>
      <vt:lpstr>Simulation Results</vt:lpstr>
      <vt:lpstr>Simulation Results</vt:lpstr>
      <vt:lpstr>Simulation Results</vt:lpstr>
      <vt:lpstr>Summary</vt:lpstr>
      <vt:lpstr>Reference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전은성/JEON EUN SUNG</cp:lastModifiedBy>
  <cp:revision>5198</cp:revision>
  <cp:lastPrinted>2024-04-25T01:26:51Z</cp:lastPrinted>
  <dcterms:created xsi:type="dcterms:W3CDTF">2007-05-21T21:00:37Z</dcterms:created>
  <dcterms:modified xsi:type="dcterms:W3CDTF">2024-10-31T23:13:44Z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0x0101000434EBB84A606A438D799094ABA935C9</vt:lpwstr>
  </property>
  <property fmtid="{D5CDD505-2E9C-101B-9397-08002B2CF9AE}" pid="4" name="_dlc_DocIdItemGuid">
    <vt:lpwstr>2567c573-863d-43bd-9612-1e1db9c130f5</vt:lpwstr>
  </property>
</Properties>
</file>