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1" r:id="rId5"/>
    <p:sldId id="696" r:id="rId6"/>
    <p:sldId id="4511" r:id="rId7"/>
    <p:sldId id="4515" r:id="rId8"/>
    <p:sldId id="4516" r:id="rId9"/>
    <p:sldId id="19319" r:id="rId10"/>
    <p:sldId id="19316" r:id="rId11"/>
    <p:sldId id="4521" r:id="rId12"/>
    <p:sldId id="4522" r:id="rId1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8482B9-0683-9D03-27C4-CEC19D840A24}" name="Andy Scott" initials="AS" userId="S::AScott@ncta.com::1a91c28a-49e0-4388-9cda-c26d927ed3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FC"/>
    <a:srgbClr val="E4E5E5"/>
    <a:srgbClr val="A6A6A6"/>
    <a:srgbClr val="64B4FF"/>
    <a:srgbClr val="BCBDBF"/>
    <a:srgbClr val="646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87E69D-98AE-4742-9985-6747DD4B2ED8}" v="10" dt="2024-11-04T17:41:37.2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2" autoAdjust="0"/>
    <p:restoredTop sz="93771" autoAdjust="0"/>
  </p:normalViewPr>
  <p:slideViewPr>
    <p:cSldViewPr showGuides="1">
      <p:cViewPr varScale="1">
        <p:scale>
          <a:sx n="89" d="100"/>
          <a:sy n="89" d="100"/>
        </p:scale>
        <p:origin x="658" y="8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1D87E69D-98AE-4742-9985-6747DD4B2ED8}"/>
    <pc:docChg chg="custSel delSld modSld modMainMaster">
      <pc:chgData name="Rich Kennedy" userId="e810d86e-335d-4c6e-9b29-76a01f35df5d" providerId="ADAL" clId="{1D87E69D-98AE-4742-9985-6747DD4B2ED8}" dt="2024-11-05T21:42:01.619" v="984" actId="20577"/>
      <pc:docMkLst>
        <pc:docMk/>
      </pc:docMkLst>
      <pc:sldChg chg="modSp mod">
        <pc:chgData name="Rich Kennedy" userId="e810d86e-335d-4c6e-9b29-76a01f35df5d" providerId="ADAL" clId="{1D87E69D-98AE-4742-9985-6747DD4B2ED8}" dt="2024-11-04T17:24:10.773" v="16" actId="20577"/>
        <pc:sldMkLst>
          <pc:docMk/>
          <pc:sldMk cId="0" sldId="331"/>
        </pc:sldMkLst>
        <pc:spChg chg="mod">
          <ac:chgData name="Rich Kennedy" userId="e810d86e-335d-4c6e-9b29-76a01f35df5d" providerId="ADAL" clId="{1D87E69D-98AE-4742-9985-6747DD4B2ED8}" dt="2024-10-31T20:37:56.391" v="14" actId="20577"/>
          <ac:spMkLst>
            <pc:docMk/>
            <pc:sldMk cId="0" sldId="331"/>
            <ac:spMk id="15364" creationId="{4E8B2BB7-4429-43CC-96FE-B4AF112A9770}"/>
          </ac:spMkLst>
        </pc:spChg>
        <pc:spChg chg="mod">
          <ac:chgData name="Rich Kennedy" userId="e810d86e-335d-4c6e-9b29-76a01f35df5d" providerId="ADAL" clId="{1D87E69D-98AE-4742-9985-6747DD4B2ED8}" dt="2024-11-04T17:24:10.773" v="16" actId="20577"/>
          <ac:spMkLst>
            <pc:docMk/>
            <pc:sldMk cId="0" sldId="331"/>
            <ac:spMk id="15365" creationId="{3466BA2A-8613-4051-B457-B39178A6B2CB}"/>
          </ac:spMkLst>
        </pc:spChg>
      </pc:sldChg>
      <pc:sldChg chg="modSp mod">
        <pc:chgData name="Rich Kennedy" userId="e810d86e-335d-4c6e-9b29-76a01f35df5d" providerId="ADAL" clId="{1D87E69D-98AE-4742-9985-6747DD4B2ED8}" dt="2024-11-04T18:48:19.230" v="869" actId="20577"/>
        <pc:sldMkLst>
          <pc:docMk/>
          <pc:sldMk cId="1946879363" sldId="4511"/>
        </pc:sldMkLst>
        <pc:spChg chg="mod">
          <ac:chgData name="Rich Kennedy" userId="e810d86e-335d-4c6e-9b29-76a01f35df5d" providerId="ADAL" clId="{1D87E69D-98AE-4742-9985-6747DD4B2ED8}" dt="2024-11-04T18:48:19.230" v="869" actId="20577"/>
          <ac:spMkLst>
            <pc:docMk/>
            <pc:sldMk cId="1946879363" sldId="4511"/>
            <ac:spMk id="61442" creationId="{9A0E4AE1-1B7D-4621-BCED-4F52DEEA30C3}"/>
          </ac:spMkLst>
        </pc:spChg>
      </pc:sldChg>
      <pc:sldChg chg="modSp mod">
        <pc:chgData name="Rich Kennedy" userId="e810d86e-335d-4c6e-9b29-76a01f35df5d" providerId="ADAL" clId="{1D87E69D-98AE-4742-9985-6747DD4B2ED8}" dt="2024-11-05T21:42:01.619" v="984" actId="20577"/>
        <pc:sldMkLst>
          <pc:docMk/>
          <pc:sldMk cId="2982590701" sldId="4521"/>
        </pc:sldMkLst>
        <pc:spChg chg="mod">
          <ac:chgData name="Rich Kennedy" userId="e810d86e-335d-4c6e-9b29-76a01f35df5d" providerId="ADAL" clId="{1D87E69D-98AE-4742-9985-6747DD4B2ED8}" dt="2024-11-05T21:42:01.619" v="984" actId="20577"/>
          <ac:spMkLst>
            <pc:docMk/>
            <pc:sldMk cId="2982590701" sldId="4521"/>
            <ac:spMk id="3" creationId="{025FF5A7-7EC8-A883-7283-68E231E3E751}"/>
          </ac:spMkLst>
        </pc:spChg>
      </pc:sldChg>
      <pc:sldChg chg="modSp mod">
        <pc:chgData name="Rich Kennedy" userId="e810d86e-335d-4c6e-9b29-76a01f35df5d" providerId="ADAL" clId="{1D87E69D-98AE-4742-9985-6747DD4B2ED8}" dt="2024-11-04T17:41:37.246" v="868" actId="1035"/>
        <pc:sldMkLst>
          <pc:docMk/>
          <pc:sldMk cId="3108186197" sldId="4522"/>
        </pc:sldMkLst>
        <pc:spChg chg="mod">
          <ac:chgData name="Rich Kennedy" userId="e810d86e-335d-4c6e-9b29-76a01f35df5d" providerId="ADAL" clId="{1D87E69D-98AE-4742-9985-6747DD4B2ED8}" dt="2024-11-04T17:41:37.246" v="868" actId="1035"/>
          <ac:spMkLst>
            <pc:docMk/>
            <pc:sldMk cId="3108186197" sldId="4522"/>
            <ac:spMk id="3" creationId="{F09405C0-C628-AC10-994E-B3B0B0C278E4}"/>
          </ac:spMkLst>
        </pc:spChg>
      </pc:sldChg>
      <pc:sldChg chg="del">
        <pc:chgData name="Rich Kennedy" userId="e810d86e-335d-4c6e-9b29-76a01f35df5d" providerId="ADAL" clId="{1D87E69D-98AE-4742-9985-6747DD4B2ED8}" dt="2024-11-04T17:25:30.914" v="19" actId="2696"/>
        <pc:sldMkLst>
          <pc:docMk/>
          <pc:sldMk cId="1125833464" sldId="19318"/>
        </pc:sldMkLst>
      </pc:sldChg>
      <pc:sldMasterChg chg="modSp mod">
        <pc:chgData name="Rich Kennedy" userId="e810d86e-335d-4c6e-9b29-76a01f35df5d" providerId="ADAL" clId="{1D87E69D-98AE-4742-9985-6747DD4B2ED8}" dt="2024-10-31T20:29:07.354" v="1" actId="20577"/>
        <pc:sldMasterMkLst>
          <pc:docMk/>
          <pc:sldMasterMk cId="0" sldId="2147483648"/>
        </pc:sldMasterMkLst>
        <pc:spChg chg="mod">
          <ac:chgData name="Rich Kennedy" userId="e810d86e-335d-4c6e-9b29-76a01f35df5d" providerId="ADAL" clId="{1D87E69D-98AE-4742-9985-6747DD4B2ED8}" dt="2024-10-31T20:29:07.354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78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November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2024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2024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2024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November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9899" y="6475413"/>
            <a:ext cx="19220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Rich Kennedy (Bluetooth SIG)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802.11-24/1742r0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Bluetooth SIG November 2024 Update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2024-11-12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032602"/>
              </p:ext>
            </p:extLst>
          </p:nvPr>
        </p:nvGraphicFramePr>
        <p:xfrm>
          <a:off x="1920875" y="2597150"/>
          <a:ext cx="8767763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1798" imgH="2348139" progId="Word.Document.8">
                  <p:embed/>
                </p:oleObj>
              </mc:Choice>
              <mc:Fallback>
                <p:oleObj name="Document" r:id="rId3" imgW="8121798" imgH="2348139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597150"/>
                        <a:ext cx="8767763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D183-1EDE-CAF6-EC27-7E34A360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November 2024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2813" y="1828800"/>
            <a:ext cx="103632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This is an update on Bluetooth SIG actions and plans for sharing the 5 and 6 GHz bands with incumbents and unlicensed/license-exempt devices.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ACAFB-4D27-A674-6E7E-3C31AD20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505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  <a:p>
            <a:r>
              <a:rPr lang="en-US" altLang="en-US" dirty="0">
                <a:cs typeface="Times New Roman"/>
              </a:rPr>
              <a:t>The Overall Bluetooth SIG Plan</a:t>
            </a:r>
          </a:p>
          <a:p>
            <a:r>
              <a:rPr lang="en-US" altLang="en-US" dirty="0">
                <a:cs typeface="Times New Roman"/>
              </a:rPr>
              <a:t>Recent Actions</a:t>
            </a:r>
          </a:p>
          <a:p>
            <a:r>
              <a:rPr lang="en-US" altLang="en-US" dirty="0">
                <a:cs typeface="Times New Roman"/>
              </a:rPr>
              <a:t>Bluetooth Next Steps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D619F-518F-4CF7-FCD6-94CDDF61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687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12B-36FC-6045-27E2-E7B5A49A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99B95-3B58-255F-C8DF-B560F623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4248174"/>
          </a:xfrm>
        </p:spPr>
        <p:txBody>
          <a:bodyPr/>
          <a:lstStyle/>
          <a:p>
            <a:r>
              <a:rPr lang="en-US" sz="2000" dirty="0"/>
              <a:t>The Bluetooth SIG recognizes the contribution the Wi-Fi industry has made in opening the 6 GHz band for unlicensed/license-exempt sharing to grow the technology</a:t>
            </a:r>
          </a:p>
          <a:p>
            <a:r>
              <a:rPr lang="en-US" sz="2000" dirty="0"/>
              <a:t>Today, Bluetooth technology needs to secure its future growth </a:t>
            </a:r>
          </a:p>
          <a:p>
            <a:pPr lvl="1"/>
            <a:r>
              <a:rPr lang="en-US" sz="1600" dirty="0"/>
              <a:t>The 83.5 MHz of the 2.4 GHz band is not a sufficient hedge against congestion or sufficient to support innovation</a:t>
            </a:r>
          </a:p>
          <a:p>
            <a:r>
              <a:rPr lang="en-US" sz="2000" dirty="0"/>
              <a:t>Bluetooth and Wi-Fi successfully shared the 2.4 GHz band for many years</a:t>
            </a:r>
          </a:p>
          <a:p>
            <a:pPr lvl="1"/>
            <a:r>
              <a:rPr lang="en-US" sz="1800" dirty="0"/>
              <a:t>Unfortunately, most of 5 GHz is not viable for Bluetooth, i.e., indoor restrictions and DFS</a:t>
            </a:r>
          </a:p>
          <a:p>
            <a:pPr lvl="1"/>
            <a:r>
              <a:rPr lang="en-US" sz="1800" dirty="0"/>
              <a:t>5.8 GHz band available in many regulatory domains</a:t>
            </a:r>
          </a:p>
          <a:p>
            <a:pPr lvl="1"/>
            <a:r>
              <a:rPr lang="en-US" sz="1800" dirty="0"/>
              <a:t>Narrowband technology already deployed in U-NII-3</a:t>
            </a:r>
          </a:p>
          <a:p>
            <a:r>
              <a:rPr lang="en-US" sz="2000" dirty="0"/>
              <a:t>The 6 GHz band has room for Bluetooth and Wi-Fi, and there is time to develop optimal sharing mechanisms</a:t>
            </a:r>
          </a:p>
          <a:p>
            <a:r>
              <a:rPr lang="en-US" sz="2000" dirty="0"/>
              <a:t>We will work closely with the Wi-Fi industry in IEEE 802 and ETSI BRAN to enable Bluetooth sharing these band equitably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65A2-6D8F-488C-B83C-87A0AD2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C1CC-6120-85DA-576B-220D245E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F3C56-86F1-46F7-31D6-3F027842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9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751D-118C-5C31-695C-F26C69B9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6EBDA-4D2E-FC84-DEB8-76A59D1B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Leverage the Bluetooth SIG Regulatory Expert Group to drive regulatory and standards changes just as Wi-Fi did </a:t>
            </a:r>
          </a:p>
          <a:p>
            <a:pPr lvl="1"/>
            <a:r>
              <a:rPr lang="en-US" dirty="0"/>
              <a:t>Including companies with both Wi-Fi and Bluetooth businesses</a:t>
            </a:r>
          </a:p>
          <a:p>
            <a:pPr lvl="1"/>
            <a:r>
              <a:rPr lang="en-US" dirty="0"/>
              <a:t>Collaborate with Wi-Fi industry to drive needed changes </a:t>
            </a:r>
          </a:p>
          <a:p>
            <a:r>
              <a:rPr lang="en-US" dirty="0"/>
              <a:t>Work with SDOs to develop optimum spectrum sharing methods and advance regulatory/standards to codify them as required</a:t>
            </a:r>
          </a:p>
          <a:p>
            <a:pPr lvl="1"/>
            <a:r>
              <a:rPr lang="en-US" dirty="0"/>
              <a:t>ETSI BRAN New Work Item adopted in September 2023 (BRAN #120)</a:t>
            </a:r>
          </a:p>
          <a:p>
            <a:pPr lvl="1"/>
            <a:r>
              <a:rPr lang="en-US" dirty="0"/>
              <a:t>Draft text for EN 303 687 (Clause 4) to be proposed in September 2024 (BRAN #125)</a:t>
            </a:r>
          </a:p>
          <a:p>
            <a:pPr lvl="1"/>
            <a:r>
              <a:rPr lang="en-US" dirty="0"/>
              <a:t>FCC Petition for Rulemaking needed to increase PSD limit for all VLP devices</a:t>
            </a:r>
          </a:p>
          <a:p>
            <a:pPr lvl="2"/>
            <a:r>
              <a:rPr lang="en-US" dirty="0"/>
              <a:t>-5 dBm/MHz was “…a conservative initial approach for permitting VLP devices*”</a:t>
            </a:r>
          </a:p>
          <a:p>
            <a:r>
              <a:rPr lang="en-US" dirty="0"/>
              <a:t>The detailed plan can best be developed working together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F069-D958-1730-C0AA-C4982AEE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8E69-16E5-074E-095A-BA725353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A05E-360B-097D-291C-A72F2E28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E610B6-9393-F792-3C0A-D73A6F761832}"/>
              </a:ext>
            </a:extLst>
          </p:cNvPr>
          <p:cNvSpPr txBox="1"/>
          <p:nvPr/>
        </p:nvSpPr>
        <p:spPr>
          <a:xfrm>
            <a:off x="1415480" y="6206706"/>
            <a:ext cx="342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*FCC 23-86 Second Report and Order paragraph 50 </a:t>
            </a:r>
          </a:p>
        </p:txBody>
      </p:sp>
    </p:spTree>
    <p:extLst>
      <p:ext uri="{BB962C8B-B14F-4D97-AF65-F5344CB8AC3E}">
        <p14:creationId xmlns:p14="http://schemas.microsoft.com/office/powerpoint/2010/main" val="201414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EF5D8-1957-A174-7C48-01044875A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71D82-BDA6-FAB9-CDA4-7DED3D443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that the FCC has completed the first round of VLP decisions, we are requesting another for narrowband sharing</a:t>
            </a:r>
          </a:p>
          <a:p>
            <a:pPr lvl="1"/>
            <a:r>
              <a:rPr lang="en-US" dirty="0"/>
              <a:t>Chairwoman </a:t>
            </a:r>
            <a:r>
              <a:rPr lang="en-US" dirty="0" err="1"/>
              <a:t>Rosenworcel</a:t>
            </a:r>
            <a:r>
              <a:rPr lang="en-US" dirty="0"/>
              <a:t> said there will be a number of additional NPRMs</a:t>
            </a:r>
          </a:p>
          <a:p>
            <a:r>
              <a:rPr lang="en-US" dirty="0"/>
              <a:t>In August 2024 meeting, OET Deputy Chief suggested we bring a Petition for Rulemaking (</a:t>
            </a:r>
            <a:r>
              <a:rPr lang="en-US" dirty="0" err="1"/>
              <a:t>PfR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Interference analysis, narrowband into incumbents needed</a:t>
            </a:r>
          </a:p>
          <a:p>
            <a:r>
              <a:rPr lang="en-US" dirty="0"/>
              <a:t>Bluetooth SIG is working to fulfill these requirements </a:t>
            </a:r>
          </a:p>
          <a:p>
            <a:pPr lvl="1"/>
            <a:r>
              <a:rPr lang="en-US" dirty="0"/>
              <a:t>Wi-Fi also wants better VLP PSD limits</a:t>
            </a:r>
          </a:p>
          <a:p>
            <a:pPr lvl="1"/>
            <a:r>
              <a:rPr lang="en-US" dirty="0"/>
              <a:t>Should we bring a combined petition?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254D3-26AF-5D2A-60F1-A69B5CD61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DEA48-E1E6-3042-A55E-4BEFE6214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9A2D5-334B-14A5-580C-D880A48CD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6413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AD8E-7397-5004-7401-03F49C6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New Work Item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631AC-F9E2-CD93-86EB-9665DB987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(1) To develop a channel access mechanism for Narrowband Frequency Hopping equipment operation </a:t>
            </a:r>
          </a:p>
          <a:p>
            <a:r>
              <a:rPr lang="en-US" dirty="0"/>
              <a:t>(2) To develop mechanisms enabling LPI client-to-client operations in accordance with ECC/DEC/(20)01 and EC Decision 2021/1067 on 6 GHz WAS/RLANs </a:t>
            </a:r>
          </a:p>
          <a:p>
            <a:r>
              <a:rPr lang="en-US" dirty="0"/>
              <a:t>(3) To consider further development of FBE and LBE parameters for channel access mechanism</a:t>
            </a:r>
          </a:p>
          <a:p>
            <a:r>
              <a:rPr lang="en-US" dirty="0"/>
              <a:t>(4) To consider inclusion of new channelization to support next generation technologies (bandwidths exceeding 160 MHz, e. g. 320 MHz)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5207-DD12-2DF5-D290-3779F46C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2F79C-2419-09E2-7B4E-8FDF20D0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3FAC6-5C5B-549C-AAC2-AEE42251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949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0FA-8CB9-79B3-3B59-FFCF2EA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Recent Actions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FF5A7-7EC8-A883-7283-68E231E3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Continued work on technical proposal for ETSI BRAN</a:t>
            </a:r>
          </a:p>
          <a:p>
            <a:pPr lvl="1"/>
            <a:r>
              <a:rPr lang="en-US" sz="1800" dirty="0"/>
              <a:t>LBT: nearly complete; some concern with “overlap” issues</a:t>
            </a:r>
          </a:p>
          <a:p>
            <a:pPr lvl="1"/>
            <a:r>
              <a:rPr lang="en-US" sz="1800" dirty="0"/>
              <a:t>EDT: Ericsson and Meta EDT proposals are being discussed</a:t>
            </a:r>
          </a:p>
          <a:p>
            <a:pPr lvl="1"/>
            <a:r>
              <a:rPr lang="en-US" sz="1800" dirty="0"/>
              <a:t>SCS: 5% duty cycle with no LBT </a:t>
            </a:r>
            <a:r>
              <a:rPr lang="en-US" sz="1800"/>
              <a:t>at issue</a:t>
            </a:r>
            <a:endParaRPr lang="en-US" sz="1800" dirty="0"/>
          </a:p>
          <a:p>
            <a:pPr lvl="1"/>
            <a:r>
              <a:rPr lang="en-US" sz="1800" dirty="0"/>
              <a:t>OOBE: scaled for 20 MHz channels or NBE channel width</a:t>
            </a:r>
          </a:p>
          <a:p>
            <a:r>
              <a:rPr lang="en-US" sz="2000" dirty="0"/>
              <a:t>Will try to reach some agreement and add text to the draft</a:t>
            </a:r>
          </a:p>
          <a:p>
            <a:r>
              <a:rPr lang="en-US" sz="2000" dirty="0"/>
              <a:t>BRAN requesting EC to accept NBE not covered in v1.1.1 was the plan and that v2.1.1 is working to complete it</a:t>
            </a:r>
          </a:p>
          <a:p>
            <a:pPr lvl="1"/>
            <a:r>
              <a:rPr lang="en-US" sz="1800" dirty="0"/>
              <a:t>Unless EC lists v1.1.1 in the OJEU, no self-declaration approval possible</a:t>
            </a:r>
          </a:p>
          <a:p>
            <a:pPr lvl="1"/>
            <a:r>
              <a:rPr lang="en-US" sz="1800" dirty="0"/>
              <a:t>Notified Body process is the only route to the EU market</a:t>
            </a:r>
          </a:p>
          <a:p>
            <a:r>
              <a:rPr lang="en-US" sz="2000" dirty="0"/>
              <a:t>Planning underway for FCC submission </a:t>
            </a:r>
          </a:p>
          <a:p>
            <a:pPr lvl="1"/>
            <a:r>
              <a:rPr lang="en-US" sz="1600" dirty="0"/>
              <a:t>FCC makeup dependent upon outcome of US presidential election – delays possible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30E7-3A47-5EDC-75F6-05FBAEB2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CE34-BFDA-1D1A-6326-26F76ECC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B8DA9-6A11-E012-167B-2E8F3FDB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590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E0A9-1DD8-DA43-6BAD-D1FF6416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05C0-C628-AC10-994E-B3B0B0C27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2060848"/>
            <a:ext cx="10363200" cy="4114800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/>
              <a:t>ETSI BRAN #127 December 16 – 19</a:t>
            </a:r>
          </a:p>
          <a:p>
            <a:pPr lvl="1"/>
            <a:r>
              <a:rPr lang="en-US" dirty="0"/>
              <a:t>Technical proposals, draft text possible</a:t>
            </a:r>
          </a:p>
          <a:p>
            <a:r>
              <a:rPr lang="en-US" dirty="0"/>
              <a:t>ETSI ERM TG11 December 19 – 20</a:t>
            </a:r>
          </a:p>
          <a:p>
            <a:pPr lvl="1"/>
            <a:r>
              <a:rPr lang="en-US" dirty="0"/>
              <a:t>New Work Item for revision of EN 300 328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B202-0A9E-59C7-0C9E-D26D038F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D321-E140-23C1-F275-A39F153A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DEB49-BD1F-9CD3-DDD3-3DA0D4BA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1861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e4e0fec5-fc6c-4dd6-ae37-4bdb30e156b9}" enabled="0" method="" siteId="{e4e0fec5-fc6c-4dd6-ae37-4bdb30e156b9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85242</TotalTime>
  <Words>810</Words>
  <Application>Microsoft Office PowerPoint</Application>
  <PresentationFormat>Widescreen</PresentationFormat>
  <Paragraphs>104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802-11-Submission</vt:lpstr>
      <vt:lpstr>Document</vt:lpstr>
      <vt:lpstr>Bluetooth SIG November 2024 Update</vt:lpstr>
      <vt:lpstr>Abstract</vt:lpstr>
      <vt:lpstr>Agenda</vt:lpstr>
      <vt:lpstr>Bluetooth Sharing Goals</vt:lpstr>
      <vt:lpstr>The Overall Bluetooth SIG Plan</vt:lpstr>
      <vt:lpstr>The Overall Bluetooth SIG Plan [2]</vt:lpstr>
      <vt:lpstr>ETSI BRAN New Work Item Provisions</vt:lpstr>
      <vt:lpstr>Recent Actions</vt:lpstr>
      <vt:lpstr>Bluetooth Next Steps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spectrum survey</dc:title>
  <dc:creator>RKennedy@bluetooth.com</dc:creator>
  <cp:lastModifiedBy>Rich Kennedy</cp:lastModifiedBy>
  <cp:revision>1294</cp:revision>
  <cp:lastPrinted>1998-02-10T13:28:06Z</cp:lastPrinted>
  <dcterms:created xsi:type="dcterms:W3CDTF">2004-12-02T14:01:45Z</dcterms:created>
  <dcterms:modified xsi:type="dcterms:W3CDTF">2024-11-05T21:42:06Z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