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4"/>
  </p:sldMasterIdLst>
  <p:notesMasterIdLst>
    <p:notesMasterId r:id="rId19"/>
  </p:notesMasterIdLst>
  <p:handoutMasterIdLst>
    <p:handoutMasterId r:id="rId20"/>
  </p:handoutMasterIdLst>
  <p:sldIdLst>
    <p:sldId id="291" r:id="rId5"/>
    <p:sldId id="334" r:id="rId6"/>
    <p:sldId id="346" r:id="rId7"/>
    <p:sldId id="337" r:id="rId8"/>
    <p:sldId id="351" r:id="rId9"/>
    <p:sldId id="339" r:id="rId10"/>
    <p:sldId id="347" r:id="rId11"/>
    <p:sldId id="340" r:id="rId12"/>
    <p:sldId id="338" r:id="rId13"/>
    <p:sldId id="341" r:id="rId14"/>
    <p:sldId id="342" r:id="rId15"/>
    <p:sldId id="348" r:id="rId16"/>
    <p:sldId id="352" r:id="rId17"/>
    <p:sldId id="353"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A47F82E-921A-37DA-3778-743F42C3693B}" name="Ciochina-Kar, Dana" initials="CKD" userId="S::Dana.Ciochina@sony.com::abf1c6f0-ef18-4a05-ba25-aa04629cf238" providerId="AD"/>
  <p188:author id="{511C1938-E560-8CA7-0F22-B692C8ED52D6}" name="Daniel" initials="D" userId="S::Daniel.Verenzuela@sony.com::bf3cd75e-c5ef-4567-a591-ccc30271d26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Dana" initials="D" lastIdx="15" clrIdx="0">
    <p:extLst>
      <p:ext uri="{19B8F6BF-5375-455C-9EA6-DF929625EA0E}">
        <p15:presenceInfo xmlns:p15="http://schemas.microsoft.com/office/powerpoint/2012/main" userId="S::Dana.Ciochina@sony.com::abf1c6f0-ef18-4a05-ba25-aa04629cf238" providerId="AD"/>
      </p:ext>
    </p:extLst>
  </p:cmAuthor>
  <p:cmAuthor id="2" name="Verenzuela, Daniel" initials="VD" lastIdx="9" clrIdx="1">
    <p:extLst>
      <p:ext uri="{19B8F6BF-5375-455C-9EA6-DF929625EA0E}">
        <p15:presenceInfo xmlns:p15="http://schemas.microsoft.com/office/powerpoint/2012/main" userId="S::Daniel.Verenzuela@sony.com::bf3cd75e-c5ef-4567-a591-ccc30271d2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D0FF"/>
    <a:srgbClr val="CC9B00"/>
    <a:srgbClr val="3333CC"/>
    <a:srgbClr val="00B8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5" autoAdjust="0"/>
    <p:restoredTop sz="94660"/>
  </p:normalViewPr>
  <p:slideViewPr>
    <p:cSldViewPr>
      <p:cViewPr varScale="1">
        <p:scale>
          <a:sx n="69" d="100"/>
          <a:sy n="69" d="100"/>
        </p:scale>
        <p:origin x="78" y="135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103" d="100"/>
          <a:sy n="103" d="100"/>
        </p:scale>
        <p:origin x="3294" y="12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802.11-23/2124r0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2/20/2025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802.11-23/2124r0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
        <p:nvSpPr>
          <p:cNvPr id="2" name="Header Placeholder 1">
            <a:extLst>
              <a:ext uri="{FF2B5EF4-FFF2-40B4-BE49-F238E27FC236}">
                <a16:creationId xmlns:a16="http://schemas.microsoft.com/office/drawing/2014/main" id="{3F8BE488-EB22-A352-0B38-17219EA481D7}"/>
              </a:ext>
            </a:extLst>
          </p:cNvPr>
          <p:cNvSpPr>
            <a:spLocks noGrp="1"/>
          </p:cNvSpPr>
          <p:nvPr>
            <p:ph type="hdr"/>
          </p:nvPr>
        </p:nvSpPr>
        <p:spPr/>
        <p:txBody>
          <a:bodyPr/>
          <a:lstStyle/>
          <a:p>
            <a:r>
              <a:rPr lang="en-US"/>
              <a:t>doc.: IEEE 802.11-23/2124r0</a:t>
            </a:r>
            <a:endParaRPr lang="en-US" dirty="0"/>
          </a:p>
        </p:txBody>
      </p:sp>
    </p:spTree>
    <p:extLst>
      <p:ext uri="{BB962C8B-B14F-4D97-AF65-F5344CB8AC3E}">
        <p14:creationId xmlns:p14="http://schemas.microsoft.com/office/powerpoint/2010/main" val="3812648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February 2025</a:t>
            </a:r>
            <a:endParaRPr lang="en-GB" dirty="0"/>
          </a:p>
        </p:txBody>
      </p:sp>
      <p:sp>
        <p:nvSpPr>
          <p:cNvPr id="5" name="Footer Placeholder 4"/>
          <p:cNvSpPr>
            <a:spLocks noGrp="1"/>
          </p:cNvSpPr>
          <p:nvPr>
            <p:ph type="ftr" idx="11"/>
          </p:nvPr>
        </p:nvSpPr>
        <p:spPr/>
        <p:txBody>
          <a:bodyPr/>
          <a:lstStyle>
            <a:lvl1pPr>
              <a:defRPr/>
            </a:lvl1pPr>
          </a:lstStyle>
          <a:p>
            <a:r>
              <a:rPr lang="en-GB" dirty="0"/>
              <a:t>Dana Ciochina (Sony)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smtClean="0"/>
              <a:pPr/>
              <a:t>‹#›</a:t>
            </a:fld>
            <a:endParaRPr lang="en-GB" dirty="0"/>
          </a:p>
        </p:txBody>
      </p:sp>
    </p:spTree>
    <p:extLst>
      <p:ext uri="{BB962C8B-B14F-4D97-AF65-F5344CB8AC3E}">
        <p14:creationId xmlns:p14="http://schemas.microsoft.com/office/powerpoint/2010/main" val="2059936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smtClean="0"/>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Dana Ciochina (Sony)</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2025</a:t>
            </a:r>
            <a:endParaRPr lang="en-GB" dirty="0"/>
          </a:p>
        </p:txBody>
      </p:sp>
    </p:spTree>
    <p:extLst>
      <p:ext uri="{BB962C8B-B14F-4D97-AF65-F5344CB8AC3E}">
        <p14:creationId xmlns:p14="http://schemas.microsoft.com/office/powerpoint/2010/main" val="3413071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February 2025</a:t>
            </a:r>
            <a:endParaRPr lang="en-GB" dirty="0"/>
          </a:p>
        </p:txBody>
      </p:sp>
      <p:sp>
        <p:nvSpPr>
          <p:cNvPr id="5" name="Footer Placeholder 4"/>
          <p:cNvSpPr>
            <a:spLocks noGrp="1"/>
          </p:cNvSpPr>
          <p:nvPr>
            <p:ph type="ftr" idx="11"/>
          </p:nvPr>
        </p:nvSpPr>
        <p:spPr/>
        <p:txBody>
          <a:bodyPr/>
          <a:lstStyle>
            <a:lvl1pPr>
              <a:defRPr/>
            </a:lvl1pPr>
          </a:lstStyle>
          <a:p>
            <a:r>
              <a:rPr lang="en-GB" dirty="0"/>
              <a:t>Dana Ciochina (Sony)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smtClean="0"/>
              <a:pPr/>
              <a:t>‹#›</a:t>
            </a:fld>
            <a:endParaRPr lang="en-GB" dirty="0"/>
          </a:p>
        </p:txBody>
      </p:sp>
    </p:spTree>
    <p:extLst>
      <p:ext uri="{BB962C8B-B14F-4D97-AF65-F5344CB8AC3E}">
        <p14:creationId xmlns:p14="http://schemas.microsoft.com/office/powerpoint/2010/main" val="1656076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2024</a:t>
            </a:r>
            <a:endParaRPr lang="en-GB" dirty="0"/>
          </a:p>
        </p:txBody>
      </p:sp>
      <p:sp>
        <p:nvSpPr>
          <p:cNvPr id="6" name="Footer Placeholder 5"/>
          <p:cNvSpPr>
            <a:spLocks noGrp="1"/>
          </p:cNvSpPr>
          <p:nvPr>
            <p:ph type="ftr" idx="11"/>
          </p:nvPr>
        </p:nvSpPr>
        <p:spPr/>
        <p:txBody>
          <a:bodyPr/>
          <a:lstStyle>
            <a:lvl1pPr>
              <a:defRPr/>
            </a:lvl1pPr>
          </a:lstStyle>
          <a:p>
            <a:r>
              <a:rPr lang="en-GB"/>
              <a:t>Dana Ciochina (Sony)</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smtClean="0"/>
              <a:pPr/>
              <a:t>‹#›</a:t>
            </a:fld>
            <a:endParaRPr lang="en-GB" dirty="0"/>
          </a:p>
        </p:txBody>
      </p:sp>
    </p:spTree>
    <p:extLst>
      <p:ext uri="{BB962C8B-B14F-4D97-AF65-F5344CB8AC3E}">
        <p14:creationId xmlns:p14="http://schemas.microsoft.com/office/powerpoint/2010/main" val="2470529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Dana Ciochina (Sony)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dirty="0"/>
          </a:p>
        </p:txBody>
      </p:sp>
    </p:spTree>
    <p:extLst>
      <p:ext uri="{BB962C8B-B14F-4D97-AF65-F5344CB8AC3E}">
        <p14:creationId xmlns:p14="http://schemas.microsoft.com/office/powerpoint/2010/main" val="596464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February 2025</a:t>
            </a:r>
            <a:endParaRPr lang="en-GB" dirty="0"/>
          </a:p>
        </p:txBody>
      </p:sp>
      <p:sp>
        <p:nvSpPr>
          <p:cNvPr id="4" name="Footer Placeholder 3"/>
          <p:cNvSpPr>
            <a:spLocks noGrp="1"/>
          </p:cNvSpPr>
          <p:nvPr>
            <p:ph type="ftr" idx="11"/>
          </p:nvPr>
        </p:nvSpPr>
        <p:spPr/>
        <p:txBody>
          <a:bodyPr/>
          <a:lstStyle>
            <a:lvl1pPr>
              <a:defRPr/>
            </a:lvl1pPr>
          </a:lstStyle>
          <a:p>
            <a:r>
              <a:rPr lang="en-GB" dirty="0"/>
              <a:t>Dana Ciochina (Sony)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smtClean="0"/>
              <a:pPr/>
              <a:t>‹#›</a:t>
            </a:fld>
            <a:endParaRPr lang="en-GB" dirty="0"/>
          </a:p>
        </p:txBody>
      </p:sp>
    </p:spTree>
    <p:extLst>
      <p:ext uri="{BB962C8B-B14F-4D97-AF65-F5344CB8AC3E}">
        <p14:creationId xmlns:p14="http://schemas.microsoft.com/office/powerpoint/2010/main" val="3673160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February 2025</a:t>
            </a:r>
            <a:endParaRPr lang="en-GB" dirty="0"/>
          </a:p>
        </p:txBody>
      </p:sp>
      <p:sp>
        <p:nvSpPr>
          <p:cNvPr id="3" name="Footer Placeholder 2"/>
          <p:cNvSpPr>
            <a:spLocks noGrp="1"/>
          </p:cNvSpPr>
          <p:nvPr>
            <p:ph type="ftr" idx="11"/>
          </p:nvPr>
        </p:nvSpPr>
        <p:spPr/>
        <p:txBody>
          <a:bodyPr/>
          <a:lstStyle>
            <a:lvl1pPr>
              <a:defRPr/>
            </a:lvl1pPr>
          </a:lstStyle>
          <a:p>
            <a:r>
              <a:rPr lang="en-GB"/>
              <a:t>Dana Ciochina (Sony)</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smtClean="0"/>
              <a:pPr/>
              <a:t>‹#›</a:t>
            </a:fld>
            <a:endParaRPr lang="en-GB" dirty="0"/>
          </a:p>
        </p:txBody>
      </p:sp>
    </p:spTree>
    <p:extLst>
      <p:ext uri="{BB962C8B-B14F-4D97-AF65-F5344CB8AC3E}">
        <p14:creationId xmlns:p14="http://schemas.microsoft.com/office/powerpoint/2010/main" val="1081444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dirty="0"/>
          </a:p>
        </p:txBody>
      </p:sp>
      <p:sp>
        <p:nvSpPr>
          <p:cNvPr id="5" name="Footer Placeholder 4"/>
          <p:cNvSpPr>
            <a:spLocks noGrp="1"/>
          </p:cNvSpPr>
          <p:nvPr>
            <p:ph type="ftr" idx="11"/>
          </p:nvPr>
        </p:nvSpPr>
        <p:spPr/>
        <p:txBody>
          <a:bodyPr/>
          <a:lstStyle>
            <a:lvl1pPr>
              <a:defRPr/>
            </a:lvl1pPr>
          </a:lstStyle>
          <a:p>
            <a:r>
              <a:rPr lang="en-GB"/>
              <a:t>Dana Ciochina (Sony)</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smtClean="0"/>
              <a:pPr/>
              <a:t>‹#›</a:t>
            </a:fld>
            <a:endParaRPr lang="en-GB" dirty="0"/>
          </a:p>
        </p:txBody>
      </p:sp>
    </p:spTree>
    <p:extLst>
      <p:ext uri="{BB962C8B-B14F-4D97-AF65-F5344CB8AC3E}">
        <p14:creationId xmlns:p14="http://schemas.microsoft.com/office/powerpoint/2010/main" val="2628811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dirty="0"/>
          </a:p>
        </p:txBody>
      </p:sp>
      <p:sp>
        <p:nvSpPr>
          <p:cNvPr id="5" name="Footer Placeholder 4"/>
          <p:cNvSpPr>
            <a:spLocks noGrp="1"/>
          </p:cNvSpPr>
          <p:nvPr>
            <p:ph type="ftr" idx="11"/>
          </p:nvPr>
        </p:nvSpPr>
        <p:spPr/>
        <p:txBody>
          <a:bodyPr/>
          <a:lstStyle>
            <a:lvl1pPr>
              <a:defRPr/>
            </a:lvl1pPr>
          </a:lstStyle>
          <a:p>
            <a:r>
              <a:rPr lang="en-GB"/>
              <a:t>Dana Ciochina (Sony)</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smtClean="0"/>
              <a:pPr/>
              <a:t>‹#›</a:t>
            </a:fld>
            <a:endParaRPr lang="en-GB" dirty="0"/>
          </a:p>
        </p:txBody>
      </p:sp>
    </p:spTree>
    <p:extLst>
      <p:ext uri="{BB962C8B-B14F-4D97-AF65-F5344CB8AC3E}">
        <p14:creationId xmlns:p14="http://schemas.microsoft.com/office/powerpoint/2010/main" val="3829599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29216" y="685801"/>
            <a:ext cx="10460567" cy="57184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29217" y="1420717"/>
            <a:ext cx="10449982" cy="4960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Dana Ciochina (Sony)</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flipV="1">
            <a:off x="929215" y="620688"/>
            <a:ext cx="10460567" cy="0"/>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1" name="Date Placeholder 3">
            <a:extLst>
              <a:ext uri="{FF2B5EF4-FFF2-40B4-BE49-F238E27FC236}">
                <a16:creationId xmlns:a16="http://schemas.microsoft.com/office/drawing/2014/main" id="{42EC0D27-4302-4628-9DC1-48FCC1C34294}"/>
              </a:ext>
            </a:extLst>
          </p:cNvPr>
          <p:cNvSpPr txBox="1">
            <a:spLocks/>
          </p:cNvSpPr>
          <p:nvPr userDrawn="1"/>
        </p:nvSpPr>
        <p:spPr bwMode="auto">
          <a:xfrm>
            <a:off x="6722499" y="325438"/>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802.11-24/1733r2</a:t>
            </a:r>
          </a:p>
        </p:txBody>
      </p:sp>
    </p:spTree>
    <p:extLst>
      <p:ext uri="{BB962C8B-B14F-4D97-AF65-F5344CB8AC3E}">
        <p14:creationId xmlns:p14="http://schemas.microsoft.com/office/powerpoint/2010/main" val="3486680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33161"/>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TXOP Sharing for Multi-AP Scenarios</a:t>
            </a:r>
            <a:endParaRPr lang="en-GB" sz="3600"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2025-02-20</a:t>
            </a:r>
          </a:p>
        </p:txBody>
      </p:sp>
      <p:sp>
        <p:nvSpPr>
          <p:cNvPr id="6" name="Date Placeholder 3"/>
          <p:cNvSpPr>
            <a:spLocks noGrp="1"/>
          </p:cNvSpPr>
          <p:nvPr>
            <p:ph type="dt" idx="10"/>
          </p:nvPr>
        </p:nvSpPr>
        <p:spPr/>
        <p:txBody>
          <a:bodyPr/>
          <a:lstStyle/>
          <a:p>
            <a:r>
              <a:rPr lang="en-US" dirty="0"/>
              <a:t>February 2025</a:t>
            </a:r>
            <a:endParaRPr lang="en-GB" dirty="0"/>
          </a:p>
        </p:txBody>
      </p:sp>
      <p:sp>
        <p:nvSpPr>
          <p:cNvPr id="7" name="Footer Placeholder 4"/>
          <p:cNvSpPr>
            <a:spLocks noGrp="1"/>
          </p:cNvSpPr>
          <p:nvPr>
            <p:ph type="ftr" idx="11"/>
          </p:nvPr>
        </p:nvSpPr>
        <p:spPr/>
        <p:txBody>
          <a:bodyPr/>
          <a:lstStyle/>
          <a:p>
            <a:r>
              <a:rPr lang="en-GB" dirty="0"/>
              <a:t>Dana Ciochina (Sony)</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3" name="Table 2">
            <a:extLst>
              <a:ext uri="{FF2B5EF4-FFF2-40B4-BE49-F238E27FC236}">
                <a16:creationId xmlns:a16="http://schemas.microsoft.com/office/drawing/2014/main" id="{0E6F27A3-8A03-9909-FEE8-08BDAA08CD24}"/>
              </a:ext>
            </a:extLst>
          </p:cNvPr>
          <p:cNvGraphicFramePr>
            <a:graphicFrameLocks noGrp="1"/>
          </p:cNvGraphicFramePr>
          <p:nvPr>
            <p:extLst>
              <p:ext uri="{D42A27DB-BD31-4B8C-83A1-F6EECF244321}">
                <p14:modId xmlns:p14="http://schemas.microsoft.com/office/powerpoint/2010/main" val="1704246003"/>
              </p:ext>
            </p:extLst>
          </p:nvPr>
        </p:nvGraphicFramePr>
        <p:xfrm>
          <a:off x="1006584" y="2353991"/>
          <a:ext cx="9764611" cy="3992880"/>
        </p:xfrm>
        <a:graphic>
          <a:graphicData uri="http://schemas.openxmlformats.org/drawingml/2006/table">
            <a:tbl>
              <a:tblPr firstRow="1" bandRow="1">
                <a:tableStyleId>{5940675A-B579-460E-94D1-54222C63F5DA}</a:tableStyleId>
              </a:tblPr>
              <a:tblGrid>
                <a:gridCol w="1918716">
                  <a:extLst>
                    <a:ext uri="{9D8B030D-6E8A-4147-A177-3AD203B41FA5}">
                      <a16:colId xmlns:a16="http://schemas.microsoft.com/office/drawing/2014/main" val="20000"/>
                    </a:ext>
                  </a:extLst>
                </a:gridCol>
                <a:gridCol w="2016224">
                  <a:extLst>
                    <a:ext uri="{9D8B030D-6E8A-4147-A177-3AD203B41FA5}">
                      <a16:colId xmlns:a16="http://schemas.microsoft.com/office/drawing/2014/main" val="20001"/>
                    </a:ext>
                  </a:extLst>
                </a:gridCol>
                <a:gridCol w="1512168">
                  <a:extLst>
                    <a:ext uri="{9D8B030D-6E8A-4147-A177-3AD203B41FA5}">
                      <a16:colId xmlns:a16="http://schemas.microsoft.com/office/drawing/2014/main" val="20002"/>
                    </a:ext>
                  </a:extLst>
                </a:gridCol>
                <a:gridCol w="1440160">
                  <a:extLst>
                    <a:ext uri="{9D8B030D-6E8A-4147-A177-3AD203B41FA5}">
                      <a16:colId xmlns:a16="http://schemas.microsoft.com/office/drawing/2014/main" val="20003"/>
                    </a:ext>
                  </a:extLst>
                </a:gridCol>
                <a:gridCol w="2877343">
                  <a:extLst>
                    <a:ext uri="{9D8B030D-6E8A-4147-A177-3AD203B41FA5}">
                      <a16:colId xmlns:a16="http://schemas.microsoft.com/office/drawing/2014/main" val="20004"/>
                    </a:ext>
                  </a:extLst>
                </a:gridCol>
              </a:tblGrid>
              <a:tr h="0">
                <a:tc>
                  <a:txBody>
                    <a:bodyPr/>
                    <a:lstStyle/>
                    <a:p>
                      <a:r>
                        <a:rPr lang="de-DE" b="1" dirty="0"/>
                        <a:t>Name</a:t>
                      </a:r>
                    </a:p>
                  </a:txBody>
                  <a:tcPr/>
                </a:tc>
                <a:tc>
                  <a:txBody>
                    <a:bodyPr/>
                    <a:lstStyle/>
                    <a:p>
                      <a:r>
                        <a:rPr lang="de-DE" b="1" dirty="0"/>
                        <a:t>Affiliations</a:t>
                      </a:r>
                    </a:p>
                  </a:txBody>
                  <a:tcPr/>
                </a:tc>
                <a:tc>
                  <a:txBody>
                    <a:bodyPr/>
                    <a:lstStyle/>
                    <a:p>
                      <a:r>
                        <a:rPr lang="de-DE" b="1" dirty="0"/>
                        <a:t>Address</a:t>
                      </a:r>
                    </a:p>
                  </a:txBody>
                  <a:tcPr/>
                </a:tc>
                <a:tc>
                  <a:txBody>
                    <a:bodyPr/>
                    <a:lstStyle/>
                    <a:p>
                      <a:r>
                        <a:rPr lang="de-DE" b="1" dirty="0"/>
                        <a:t>Phone</a:t>
                      </a:r>
                    </a:p>
                  </a:txBody>
                  <a:tcPr/>
                </a:tc>
                <a:tc>
                  <a:txBody>
                    <a:bodyPr/>
                    <a:lstStyle/>
                    <a:p>
                      <a:r>
                        <a:rPr lang="de-DE" b="1" dirty="0"/>
                        <a:t>email</a:t>
                      </a:r>
                    </a:p>
                  </a:txBody>
                  <a:tcPr/>
                </a:tc>
                <a:extLst>
                  <a:ext uri="{0D108BD9-81ED-4DB2-BD59-A6C34878D82A}">
                    <a16:rowId xmlns:a16="http://schemas.microsoft.com/office/drawing/2014/main" val="10000"/>
                  </a:ext>
                </a:extLst>
              </a:tr>
              <a:tr h="324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t>Dana Ciochina</a:t>
                      </a:r>
                      <a:endParaRPr kumimoji="1" lang="ja-JP" altLang="en-US" sz="1600" dirty="0"/>
                    </a:p>
                  </a:txBody>
                  <a:tcPr/>
                </a:tc>
                <a:tc rowSpan="10">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Times New Roman" panose="02020603050405020304" pitchFamily="18" charset="0"/>
                          <a:ea typeface="Times New Roman" panose="02020603050405020304" pitchFamily="18" charset="0"/>
                        </a:rPr>
                        <a:t>Sony Group Corporation</a:t>
                      </a:r>
                      <a:endParaRPr lang="de-DE" sz="1600" dirty="0">
                        <a:solidFill>
                          <a:schemeClr val="tx1"/>
                        </a:solidFill>
                        <a:effectLst/>
                        <a:latin typeface="Times New Roman" panose="02020603050405020304" pitchFamily="18" charset="0"/>
                        <a:ea typeface="Times New Roman" panose="02020603050405020304" pitchFamily="18" charset="0"/>
                      </a:endParaRPr>
                    </a:p>
                  </a:txBody>
                  <a:tcPr anchor="ctr">
                    <a:lnB w="12700" cap="flat" cmpd="sng" algn="ctr">
                      <a:solidFill>
                        <a:schemeClr val="tx1"/>
                      </a:solidFill>
                      <a:prstDash val="solid"/>
                      <a:round/>
                      <a:headEnd type="none" w="med" len="med"/>
                      <a:tailEnd type="none" w="med" len="med"/>
                    </a:lnB>
                  </a:tcPr>
                </a:tc>
                <a:tc>
                  <a:txBody>
                    <a:bodyPr/>
                    <a:lstStyle/>
                    <a:p>
                      <a:endParaRPr lang="de-DE" sz="1600" dirty="0"/>
                    </a:p>
                  </a:txBody>
                  <a:tcPr anchor="ctr"/>
                </a:tc>
                <a:tc>
                  <a:txBody>
                    <a:bodyPr/>
                    <a:lstStyle/>
                    <a:p>
                      <a:endParaRPr lang="de-DE" sz="1600" dirty="0"/>
                    </a:p>
                  </a:txBody>
                  <a:tcPr anchor="ctr"/>
                </a:tc>
                <a:tc>
                  <a:txBody>
                    <a:bodyPr/>
                    <a:lstStyle/>
                    <a:p>
                      <a:pPr algn="l"/>
                      <a:r>
                        <a:rPr lang="de-DE" sz="1600" dirty="0"/>
                        <a:t>Dana.Ciochina@sony.com</a:t>
                      </a:r>
                    </a:p>
                  </a:txBody>
                  <a:tcPr anchor="ctr"/>
                </a:tc>
                <a:extLst>
                  <a:ext uri="{0D108BD9-81ED-4DB2-BD59-A6C34878D82A}">
                    <a16:rowId xmlns:a16="http://schemas.microsoft.com/office/drawing/2014/main" val="10001"/>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t>Thomas Handte</a:t>
                      </a:r>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8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endParaRPr lang="de-DE" sz="1800" dirty="0"/>
                    </a:p>
                  </a:txBody>
                  <a:tcPr anchor="ctr"/>
                </a:tc>
                <a:tc>
                  <a:txBody>
                    <a:bodyPr/>
                    <a:lstStyle/>
                    <a:p>
                      <a:endParaRPr lang="de-DE" sz="18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t>Thomas.Handte</a:t>
                      </a:r>
                      <a:r>
                        <a:rPr lang="de-DE" sz="1600" baseline="0" dirty="0"/>
                        <a:t>@sony.com</a:t>
                      </a:r>
                      <a:endParaRPr lang="de-DE" sz="1600" dirty="0"/>
                    </a:p>
                  </a:txBody>
                  <a:tcPr anchor="ctr"/>
                </a:tc>
                <a:extLst>
                  <a:ext uri="{0D108BD9-81ED-4DB2-BD59-A6C34878D82A}">
                    <a16:rowId xmlns:a16="http://schemas.microsoft.com/office/drawing/2014/main" val="1000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de-DE" altLang="ja-JP" sz="1600" dirty="0"/>
                        <a:t>Daniel Verenzuela</a:t>
                      </a:r>
                    </a:p>
                  </a:txBody>
                  <a:tcPr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8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800" dirty="0">
                        <a:solidFill>
                          <a:schemeClr val="tx1"/>
                        </a:solidFill>
                      </a:endParaRPr>
                    </a:p>
                  </a:txBody>
                  <a:tcPr anchor="ctr"/>
                </a:tc>
                <a:tc>
                  <a:txBody>
                    <a:bodyPr/>
                    <a:lstStyle/>
                    <a:p>
                      <a:endParaRPr lang="de-DE" sz="18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4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t>Qing Xia</a:t>
                      </a:r>
                    </a:p>
                  </a:txBody>
                  <a:tcPr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8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endParaRPr lang="de-DE" sz="1800" dirty="0">
                        <a:solidFill>
                          <a:schemeClr val="tx1"/>
                        </a:solidFill>
                      </a:endParaRPr>
                    </a:p>
                  </a:txBody>
                  <a:tcPr anchor="ctr"/>
                </a:tc>
                <a:tc>
                  <a:txBody>
                    <a:bodyPr/>
                    <a:lstStyle/>
                    <a:p>
                      <a:endParaRPr lang="de-DE" sz="18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4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solidFill>
                            <a:schemeClr val="tx1"/>
                          </a:solidFill>
                        </a:rPr>
                        <a:t>Yusuke Tanaka</a:t>
                      </a:r>
                    </a:p>
                  </a:txBody>
                  <a:tcPr anchor="ctr">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800" dirty="0">
                        <a:solidFill>
                          <a:schemeClr val="tx1"/>
                        </a:solidFill>
                        <a:effectLst/>
                        <a:latin typeface="Times New Roman" panose="02020603050405020304" pitchFamily="18" charset="0"/>
                        <a:ea typeface="Times New Roman" panose="02020603050405020304" pitchFamily="18" charset="0"/>
                      </a:endParaRPr>
                    </a:p>
                  </a:txBody>
                  <a:tcPr anchor="ctr">
                    <a:lnB w="12700" cap="flat" cmpd="sng" algn="ctr">
                      <a:solidFill>
                        <a:schemeClr val="tx1"/>
                      </a:solidFill>
                      <a:prstDash val="solid"/>
                      <a:round/>
                      <a:headEnd type="none" w="med" len="med"/>
                      <a:tailEnd type="none" w="med" len="med"/>
                    </a:lnB>
                  </a:tcPr>
                </a:tc>
                <a:tc>
                  <a:txBody>
                    <a:bodyPr/>
                    <a:lstStyle/>
                    <a:p>
                      <a:endParaRPr lang="de-DE" sz="1800" dirty="0"/>
                    </a:p>
                  </a:txBody>
                  <a:tcPr anchor="ctr">
                    <a:lnB w="12700" cap="flat" cmpd="sng" algn="ctr">
                      <a:solidFill>
                        <a:schemeClr val="tx1"/>
                      </a:solidFill>
                      <a:prstDash val="solid"/>
                      <a:round/>
                      <a:headEnd type="none" w="med" len="med"/>
                      <a:tailEnd type="none" w="med" len="med"/>
                    </a:lnB>
                  </a:tcPr>
                </a:tc>
                <a:tc>
                  <a:txBody>
                    <a:bodyPr/>
                    <a:lstStyle/>
                    <a:p>
                      <a:endParaRPr lang="de-DE" sz="1600" dirty="0"/>
                    </a:p>
                  </a:txBody>
                  <a:tcPr anchor="ctr">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solidFill>
                            <a:schemeClr val="tx1"/>
                          </a:solidFill>
                        </a:rPr>
                        <a:t>Yusuke.YT.Tanaka@sony.com</a:t>
                      </a:r>
                    </a:p>
                  </a:txBody>
                  <a:tcPr marL="68580" marR="68580"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0">
                <a:tc>
                  <a:txBody>
                    <a:bodyPr/>
                    <a:lstStyle/>
                    <a:p>
                      <a:r>
                        <a:rPr lang="de-DE" sz="1600" dirty="0"/>
                        <a:t>Kosuke Aio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t>Ryuichi Hirata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4912149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de-DE" altLang="ja-JP" sz="1600" dirty="0"/>
                        <a:t>Ken Tanaka</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4411193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1043037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6988600"/>
                  </a:ext>
                </a:extLst>
              </a:tr>
            </a:tbl>
          </a:graphicData>
        </a:graphic>
      </p:graphicFrame>
    </p:spTree>
    <p:extLst>
      <p:ext uri="{BB962C8B-B14F-4D97-AF65-F5344CB8AC3E}">
        <p14:creationId xmlns:p14="http://schemas.microsoft.com/office/powerpoint/2010/main" val="40602788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437C72-14E0-A0B7-B87E-DBE5F22A656B}"/>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996A4D14-C39C-986B-F54E-D0E074F67B2F}"/>
              </a:ext>
            </a:extLst>
          </p:cNvPr>
          <p:cNvSpPr>
            <a:spLocks noGrp="1"/>
          </p:cNvSpPr>
          <p:nvPr>
            <p:ph idx="1"/>
          </p:nvPr>
        </p:nvSpPr>
        <p:spPr/>
        <p:txBody>
          <a:bodyPr/>
          <a:lstStyle/>
          <a:p>
            <a:r>
              <a:rPr lang="en-US" dirty="0"/>
              <a:t>Several use cases have been shown, which require coordinated channel access between APs </a:t>
            </a:r>
          </a:p>
          <a:p>
            <a:pPr lvl="1"/>
            <a:r>
              <a:rPr lang="en-US" dirty="0"/>
              <a:t>Coordinated sounding</a:t>
            </a:r>
          </a:p>
          <a:p>
            <a:pPr lvl="1"/>
            <a:r>
              <a:rPr lang="en-US" dirty="0"/>
              <a:t>Multi-AP collaboration for buffered data transmission in case of roaming</a:t>
            </a:r>
          </a:p>
          <a:p>
            <a:pPr lvl="1"/>
            <a:r>
              <a:rPr lang="en-US" dirty="0"/>
              <a:t>Multi-AP collaboration for respecting SCS agreements </a:t>
            </a:r>
          </a:p>
          <a:p>
            <a:r>
              <a:rPr lang="en-US" dirty="0"/>
              <a:t>These cases require a more specific TXOP sharing, allowing a sharing AP to indicate a TXOP purpose</a:t>
            </a:r>
          </a:p>
          <a:p>
            <a:pPr lvl="1"/>
            <a:r>
              <a:rPr lang="en-US" dirty="0"/>
              <a:t>and restrict or prioritize the TXOP usage to frame exchanges serving the respective purpose</a:t>
            </a:r>
          </a:p>
          <a:p>
            <a:r>
              <a:rPr lang="en-US" dirty="0"/>
              <a:t>We proposed an implementation, which can be easily integrated in the current framework</a:t>
            </a:r>
          </a:p>
          <a:p>
            <a:pPr marL="0" indent="0">
              <a:buNone/>
            </a:pPr>
            <a:endParaRPr lang="en-US" dirty="0"/>
          </a:p>
        </p:txBody>
      </p:sp>
      <p:sp>
        <p:nvSpPr>
          <p:cNvPr id="4" name="Slide Number Placeholder 3">
            <a:extLst>
              <a:ext uri="{FF2B5EF4-FFF2-40B4-BE49-F238E27FC236}">
                <a16:creationId xmlns:a16="http://schemas.microsoft.com/office/drawing/2014/main" id="{034D013D-FAA5-FA02-DB34-417589CE0E59}"/>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1BB58D0-9E85-FB6F-7565-14025D5D8E80}"/>
              </a:ext>
            </a:extLst>
          </p:cNvPr>
          <p:cNvSpPr>
            <a:spLocks noGrp="1"/>
          </p:cNvSpPr>
          <p:nvPr>
            <p:ph type="ftr" idx="14"/>
          </p:nvPr>
        </p:nvSpPr>
        <p:spPr/>
        <p:txBody>
          <a:bodyPr/>
          <a:lstStyle/>
          <a:p>
            <a:r>
              <a:rPr lang="en-GB"/>
              <a:t>Dana Ciochina (Sony)</a:t>
            </a:r>
            <a:endParaRPr lang="en-GB" dirty="0"/>
          </a:p>
        </p:txBody>
      </p:sp>
      <p:sp>
        <p:nvSpPr>
          <p:cNvPr id="6" name="Date Placeholder 5">
            <a:extLst>
              <a:ext uri="{FF2B5EF4-FFF2-40B4-BE49-F238E27FC236}">
                <a16:creationId xmlns:a16="http://schemas.microsoft.com/office/drawing/2014/main" id="{18276470-16E9-29EB-B6D1-A8D0DA8962D8}"/>
              </a:ext>
            </a:extLst>
          </p:cNvPr>
          <p:cNvSpPr>
            <a:spLocks noGrp="1"/>
          </p:cNvSpPr>
          <p:nvPr>
            <p:ph type="dt" idx="15"/>
          </p:nvPr>
        </p:nvSpPr>
        <p:spPr/>
        <p:txBody>
          <a:bodyPr/>
          <a:lstStyle/>
          <a:p>
            <a:r>
              <a:rPr lang="en-US" dirty="0"/>
              <a:t>February 2025</a:t>
            </a:r>
            <a:endParaRPr lang="en-GB" dirty="0"/>
          </a:p>
        </p:txBody>
      </p:sp>
    </p:spTree>
    <p:extLst>
      <p:ext uri="{BB962C8B-B14F-4D97-AF65-F5344CB8AC3E}">
        <p14:creationId xmlns:p14="http://schemas.microsoft.com/office/powerpoint/2010/main" val="5668736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1F870-4832-D91B-7D8A-1B373E83E116}"/>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2A9D2AD5-3A4E-74A9-C2F7-8442F97744F4}"/>
              </a:ext>
            </a:extLst>
          </p:cNvPr>
          <p:cNvSpPr>
            <a:spLocks noGrp="1"/>
          </p:cNvSpPr>
          <p:nvPr>
            <p:ph idx="1"/>
          </p:nvPr>
        </p:nvSpPr>
        <p:spPr/>
        <p:txBody>
          <a:bodyPr/>
          <a:lstStyle/>
          <a:p>
            <a:r>
              <a:rPr lang="en-US" sz="2400" dirty="0"/>
              <a:t>[1] 23/0261r0, “C-TDMA procedure in UHR”</a:t>
            </a:r>
          </a:p>
          <a:p>
            <a:r>
              <a:rPr lang="en-US" sz="2400" dirty="0"/>
              <a:t>[2] 23/0093r2,  “C-TDMA Follow-up”</a:t>
            </a:r>
          </a:p>
          <a:p>
            <a:r>
              <a:rPr lang="en-US" altLang="en-US" dirty="0"/>
              <a:t>[3] </a:t>
            </a:r>
            <a:r>
              <a:rPr lang="en-US" dirty="0"/>
              <a:t>23/0423,</a:t>
            </a:r>
            <a:r>
              <a:rPr lang="en-US" altLang="en-US" dirty="0"/>
              <a:t> “</a:t>
            </a:r>
            <a:r>
              <a:rPr lang="en-US" dirty="0"/>
              <a:t>NAV Rules in C-TDMA</a:t>
            </a:r>
            <a:r>
              <a:rPr lang="en-US" altLang="en-US" dirty="0"/>
              <a:t>”</a:t>
            </a:r>
          </a:p>
          <a:p>
            <a:r>
              <a:rPr lang="en-US" altLang="en-US" dirty="0"/>
              <a:t>[4] 24/1226r0, “Initial control frames and initial control response design”</a:t>
            </a:r>
          </a:p>
          <a:p>
            <a:r>
              <a:rPr lang="en-US" altLang="en-US" dirty="0"/>
              <a:t>[5] 24/1225, “Initial Control Frames in C-TDMA”</a:t>
            </a:r>
          </a:p>
          <a:p>
            <a:r>
              <a:rPr lang="en-US" dirty="0"/>
              <a:t>[6] 24/1016, “C-TDMA follow-up: Additional details on framing sequence”</a:t>
            </a:r>
          </a:p>
          <a:p>
            <a:endParaRPr lang="en-US" dirty="0"/>
          </a:p>
          <a:p>
            <a:pPr marL="0" indent="0">
              <a:buNone/>
            </a:pPr>
            <a:r>
              <a:rPr lang="en-US" dirty="0"/>
              <a:t> </a:t>
            </a:r>
          </a:p>
        </p:txBody>
      </p:sp>
      <p:sp>
        <p:nvSpPr>
          <p:cNvPr id="4" name="Slide Number Placeholder 3">
            <a:extLst>
              <a:ext uri="{FF2B5EF4-FFF2-40B4-BE49-F238E27FC236}">
                <a16:creationId xmlns:a16="http://schemas.microsoft.com/office/drawing/2014/main" id="{C45EB62F-8A62-527C-0F25-C1C6DA0672DB}"/>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5DE1610D-679C-FA64-77EA-849C24667F85}"/>
              </a:ext>
            </a:extLst>
          </p:cNvPr>
          <p:cNvSpPr>
            <a:spLocks noGrp="1"/>
          </p:cNvSpPr>
          <p:nvPr>
            <p:ph type="ftr" idx="14"/>
          </p:nvPr>
        </p:nvSpPr>
        <p:spPr/>
        <p:txBody>
          <a:bodyPr/>
          <a:lstStyle/>
          <a:p>
            <a:r>
              <a:rPr lang="en-GB"/>
              <a:t>Dana Ciochina (Sony)</a:t>
            </a:r>
            <a:endParaRPr lang="en-GB" dirty="0"/>
          </a:p>
        </p:txBody>
      </p:sp>
      <p:sp>
        <p:nvSpPr>
          <p:cNvPr id="6" name="Date Placeholder 5">
            <a:extLst>
              <a:ext uri="{FF2B5EF4-FFF2-40B4-BE49-F238E27FC236}">
                <a16:creationId xmlns:a16="http://schemas.microsoft.com/office/drawing/2014/main" id="{09DD452C-71BD-C390-8234-D617C52B5653}"/>
              </a:ext>
            </a:extLst>
          </p:cNvPr>
          <p:cNvSpPr>
            <a:spLocks noGrp="1"/>
          </p:cNvSpPr>
          <p:nvPr>
            <p:ph type="dt" idx="15"/>
          </p:nvPr>
        </p:nvSpPr>
        <p:spPr/>
        <p:txBody>
          <a:bodyPr/>
          <a:lstStyle/>
          <a:p>
            <a:r>
              <a:rPr lang="en-US" dirty="0"/>
              <a:t>February 2025</a:t>
            </a:r>
            <a:endParaRPr lang="en-GB" dirty="0"/>
          </a:p>
        </p:txBody>
      </p:sp>
    </p:spTree>
    <p:extLst>
      <p:ext uri="{BB962C8B-B14F-4D97-AF65-F5344CB8AC3E}">
        <p14:creationId xmlns:p14="http://schemas.microsoft.com/office/powerpoint/2010/main" val="19747715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429F5-3F37-2248-0DFA-A38EAE7EF472}"/>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70CF5817-26C1-8C03-F2E7-E7EF0A5DF5D0}"/>
              </a:ext>
            </a:extLst>
          </p:cNvPr>
          <p:cNvSpPr>
            <a:spLocks noGrp="1"/>
          </p:cNvSpPr>
          <p:nvPr>
            <p:ph idx="1"/>
          </p:nvPr>
        </p:nvSpPr>
        <p:spPr/>
        <p:txBody>
          <a:bodyPr/>
          <a:lstStyle/>
          <a:p>
            <a:r>
              <a:rPr lang="en-US" dirty="0"/>
              <a:t>Do you agree to define a mechanism that enables a sharing AP to prioritize or limit the shared use of an obtained TXOP by shared AP to an intended operational mode or frame exchange?</a:t>
            </a:r>
          </a:p>
        </p:txBody>
      </p:sp>
      <p:sp>
        <p:nvSpPr>
          <p:cNvPr id="4" name="Slide Number Placeholder 3">
            <a:extLst>
              <a:ext uri="{FF2B5EF4-FFF2-40B4-BE49-F238E27FC236}">
                <a16:creationId xmlns:a16="http://schemas.microsoft.com/office/drawing/2014/main" id="{2EAC1152-189F-5456-5CFD-F2A9BA0BB667}"/>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D6134A9A-D4F5-6635-8A09-ACDEDD23C30C}"/>
              </a:ext>
            </a:extLst>
          </p:cNvPr>
          <p:cNvSpPr>
            <a:spLocks noGrp="1"/>
          </p:cNvSpPr>
          <p:nvPr>
            <p:ph type="ftr" idx="14"/>
          </p:nvPr>
        </p:nvSpPr>
        <p:spPr/>
        <p:txBody>
          <a:bodyPr/>
          <a:lstStyle/>
          <a:p>
            <a:r>
              <a:rPr lang="en-GB"/>
              <a:t>Dana Ciochina (Sony)</a:t>
            </a:r>
            <a:endParaRPr lang="en-GB" dirty="0"/>
          </a:p>
        </p:txBody>
      </p:sp>
      <p:sp>
        <p:nvSpPr>
          <p:cNvPr id="6" name="Date Placeholder 5">
            <a:extLst>
              <a:ext uri="{FF2B5EF4-FFF2-40B4-BE49-F238E27FC236}">
                <a16:creationId xmlns:a16="http://schemas.microsoft.com/office/drawing/2014/main" id="{77AF6024-21D2-6D02-5CD9-85B582499DF7}"/>
              </a:ext>
            </a:extLst>
          </p:cNvPr>
          <p:cNvSpPr>
            <a:spLocks noGrp="1"/>
          </p:cNvSpPr>
          <p:nvPr>
            <p:ph type="dt" idx="15"/>
          </p:nvPr>
        </p:nvSpPr>
        <p:spPr/>
        <p:txBody>
          <a:bodyPr/>
          <a:lstStyle/>
          <a:p>
            <a:r>
              <a:rPr lang="en-US" dirty="0"/>
              <a:t>February 2025</a:t>
            </a:r>
            <a:endParaRPr lang="en-GB" dirty="0"/>
          </a:p>
        </p:txBody>
      </p:sp>
    </p:spTree>
    <p:extLst>
      <p:ext uri="{BB962C8B-B14F-4D97-AF65-F5344CB8AC3E}">
        <p14:creationId xmlns:p14="http://schemas.microsoft.com/office/powerpoint/2010/main" val="1783190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429F5-3F37-2248-0DFA-A38EAE7EF472}"/>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70CF5817-26C1-8C03-F2E7-E7EF0A5DF5D0}"/>
              </a:ext>
            </a:extLst>
          </p:cNvPr>
          <p:cNvSpPr>
            <a:spLocks noGrp="1"/>
          </p:cNvSpPr>
          <p:nvPr>
            <p:ph idx="1"/>
          </p:nvPr>
        </p:nvSpPr>
        <p:spPr/>
        <p:txBody>
          <a:bodyPr/>
          <a:lstStyle/>
          <a:p>
            <a:r>
              <a:rPr lang="en-US" dirty="0"/>
              <a:t>Do you agree to include in the SFD</a:t>
            </a:r>
          </a:p>
          <a:p>
            <a:pPr lvl="1"/>
            <a:r>
              <a:rPr lang="en-US" dirty="0"/>
              <a:t>A sharing AP, which is involved in a COBF scheme may transmit an initial control frame with an indication that the shared part of the obtained TXOP shall be used by the shared AP for performing sounding or for exchanging sounding related frames?</a:t>
            </a:r>
          </a:p>
        </p:txBody>
      </p:sp>
      <p:sp>
        <p:nvSpPr>
          <p:cNvPr id="4" name="Slide Number Placeholder 3">
            <a:extLst>
              <a:ext uri="{FF2B5EF4-FFF2-40B4-BE49-F238E27FC236}">
                <a16:creationId xmlns:a16="http://schemas.microsoft.com/office/drawing/2014/main" id="{2EAC1152-189F-5456-5CFD-F2A9BA0BB66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D6134A9A-D4F5-6635-8A09-ACDEDD23C30C}"/>
              </a:ext>
            </a:extLst>
          </p:cNvPr>
          <p:cNvSpPr>
            <a:spLocks noGrp="1"/>
          </p:cNvSpPr>
          <p:nvPr>
            <p:ph type="ftr" idx="14"/>
          </p:nvPr>
        </p:nvSpPr>
        <p:spPr/>
        <p:txBody>
          <a:bodyPr/>
          <a:lstStyle/>
          <a:p>
            <a:r>
              <a:rPr lang="en-GB"/>
              <a:t>Dana Ciochina (Sony)</a:t>
            </a:r>
            <a:endParaRPr lang="en-GB" dirty="0"/>
          </a:p>
        </p:txBody>
      </p:sp>
      <p:sp>
        <p:nvSpPr>
          <p:cNvPr id="6" name="Date Placeholder 5">
            <a:extLst>
              <a:ext uri="{FF2B5EF4-FFF2-40B4-BE49-F238E27FC236}">
                <a16:creationId xmlns:a16="http://schemas.microsoft.com/office/drawing/2014/main" id="{77AF6024-21D2-6D02-5CD9-85B582499DF7}"/>
              </a:ext>
            </a:extLst>
          </p:cNvPr>
          <p:cNvSpPr>
            <a:spLocks noGrp="1"/>
          </p:cNvSpPr>
          <p:nvPr>
            <p:ph type="dt" idx="15"/>
          </p:nvPr>
        </p:nvSpPr>
        <p:spPr/>
        <p:txBody>
          <a:bodyPr/>
          <a:lstStyle/>
          <a:p>
            <a:r>
              <a:rPr lang="en-US" dirty="0"/>
              <a:t>February 2025</a:t>
            </a:r>
            <a:endParaRPr lang="en-GB" dirty="0"/>
          </a:p>
        </p:txBody>
      </p:sp>
    </p:spTree>
    <p:extLst>
      <p:ext uri="{BB962C8B-B14F-4D97-AF65-F5344CB8AC3E}">
        <p14:creationId xmlns:p14="http://schemas.microsoft.com/office/powerpoint/2010/main" val="4473551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5398A-FDCD-E92A-79AE-4B3F1965FD1D}"/>
              </a:ext>
            </a:extLst>
          </p:cNvPr>
          <p:cNvSpPr>
            <a:spLocks noGrp="1"/>
          </p:cNvSpPr>
          <p:nvPr>
            <p:ph type="title"/>
          </p:nvPr>
        </p:nvSpPr>
        <p:spPr/>
        <p:txBody>
          <a:bodyPr/>
          <a:lstStyle/>
          <a:p>
            <a:r>
              <a:rPr lang="en-US" dirty="0"/>
              <a:t>SP3</a:t>
            </a:r>
          </a:p>
        </p:txBody>
      </p:sp>
      <p:sp>
        <p:nvSpPr>
          <p:cNvPr id="3" name="Content Placeholder 2">
            <a:extLst>
              <a:ext uri="{FF2B5EF4-FFF2-40B4-BE49-F238E27FC236}">
                <a16:creationId xmlns:a16="http://schemas.microsoft.com/office/drawing/2014/main" id="{EB2E614A-2DF7-0CAC-BA8A-229822005732}"/>
              </a:ext>
            </a:extLst>
          </p:cNvPr>
          <p:cNvSpPr>
            <a:spLocks noGrp="1"/>
          </p:cNvSpPr>
          <p:nvPr>
            <p:ph idx="1"/>
          </p:nvPr>
        </p:nvSpPr>
        <p:spPr/>
        <p:txBody>
          <a:bodyPr/>
          <a:lstStyle/>
          <a:p>
            <a:r>
              <a:rPr lang="en-US" dirty="0"/>
              <a:t>Do you agree to include in the SFD</a:t>
            </a:r>
          </a:p>
          <a:p>
            <a:pPr lvl="1"/>
            <a:r>
              <a:rPr lang="en-US" dirty="0"/>
              <a:t>A sharing AP which is involved in a seamless roaming procedure with another AP operating over the same bandwidth, may indicate within an ICF to the other AP that at least part of the shared TXOP shall be used for the transmission of outstanding MPDUs from the other AP to the common roaming STA? </a:t>
            </a:r>
          </a:p>
        </p:txBody>
      </p:sp>
      <p:sp>
        <p:nvSpPr>
          <p:cNvPr id="4" name="Slide Number Placeholder 3">
            <a:extLst>
              <a:ext uri="{FF2B5EF4-FFF2-40B4-BE49-F238E27FC236}">
                <a16:creationId xmlns:a16="http://schemas.microsoft.com/office/drawing/2014/main" id="{E2339B6F-8E19-CD8C-32FD-7D38C48336C7}"/>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1FEF6550-59F4-F80B-9CD0-CBC2BD0E22DD}"/>
              </a:ext>
            </a:extLst>
          </p:cNvPr>
          <p:cNvSpPr>
            <a:spLocks noGrp="1"/>
          </p:cNvSpPr>
          <p:nvPr>
            <p:ph type="ftr" idx="14"/>
          </p:nvPr>
        </p:nvSpPr>
        <p:spPr/>
        <p:txBody>
          <a:bodyPr/>
          <a:lstStyle/>
          <a:p>
            <a:r>
              <a:rPr lang="en-GB"/>
              <a:t>Dana Ciochina (Sony)</a:t>
            </a:r>
            <a:endParaRPr lang="en-GB" dirty="0"/>
          </a:p>
        </p:txBody>
      </p:sp>
      <p:sp>
        <p:nvSpPr>
          <p:cNvPr id="6" name="Date Placeholder 5">
            <a:extLst>
              <a:ext uri="{FF2B5EF4-FFF2-40B4-BE49-F238E27FC236}">
                <a16:creationId xmlns:a16="http://schemas.microsoft.com/office/drawing/2014/main" id="{CD05D2CF-B976-C96F-4825-690A81A33E3F}"/>
              </a:ext>
            </a:extLst>
          </p:cNvPr>
          <p:cNvSpPr>
            <a:spLocks noGrp="1"/>
          </p:cNvSpPr>
          <p:nvPr>
            <p:ph type="dt" idx="15"/>
          </p:nvPr>
        </p:nvSpPr>
        <p:spPr/>
        <p:txBody>
          <a:bodyPr/>
          <a:lstStyle/>
          <a:p>
            <a:r>
              <a:rPr lang="en-US" dirty="0"/>
              <a:t>February 2025</a:t>
            </a:r>
            <a:endParaRPr lang="en-GB" dirty="0"/>
          </a:p>
        </p:txBody>
      </p:sp>
    </p:spTree>
    <p:extLst>
      <p:ext uri="{BB962C8B-B14F-4D97-AF65-F5344CB8AC3E}">
        <p14:creationId xmlns:p14="http://schemas.microsoft.com/office/powerpoint/2010/main" val="1639400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29216" y="1276701"/>
            <a:ext cx="10639392" cy="4960611"/>
          </a:xfrm>
        </p:spPr>
        <p:txBody>
          <a:bodyPr/>
          <a:lstStyle/>
          <a:p>
            <a:r>
              <a:rPr lang="en-US" dirty="0"/>
              <a:t>Coordinated Channel Access for multi-AP transmissions has been discussed in [1]-[3] </a:t>
            </a:r>
          </a:p>
          <a:p>
            <a:pPr lvl="1"/>
            <a:r>
              <a:rPr lang="en-US" dirty="0"/>
              <a:t>Goal of coordinating transmissions is avoiding interference and improving throughput</a:t>
            </a:r>
          </a:p>
          <a:p>
            <a:pPr lvl="1"/>
            <a:r>
              <a:rPr lang="en-US" dirty="0"/>
              <a:t>Most discussions focused on coordinated TDMA</a:t>
            </a:r>
          </a:p>
          <a:p>
            <a:pPr lvl="2"/>
            <a:r>
              <a:rPr lang="en-US" dirty="0"/>
              <a:t>One AP gains the medium, allows another AP to use the part of the obtained TXOP</a:t>
            </a:r>
          </a:p>
          <a:p>
            <a:pPr lvl="2"/>
            <a:r>
              <a:rPr lang="en-US" dirty="0"/>
              <a:t>Sharing AP needs no specific information about how the remaining TXOP would be used by the shared AP</a:t>
            </a:r>
          </a:p>
          <a:p>
            <a:r>
              <a:rPr lang="en-US" dirty="0"/>
              <a:t>There are however use cases in which an AP has a specific incentive to allow usage of its obtained TXOP by another AP</a:t>
            </a:r>
          </a:p>
          <a:p>
            <a:r>
              <a:rPr lang="en-US" dirty="0"/>
              <a:t>In this presentation, we discuss some of these use cases and propose enhancements to enable a task-oriented TXOP sharing, better suited for such cases</a:t>
            </a:r>
          </a:p>
          <a:p>
            <a:pPr lvl="1"/>
            <a:endParaRPr lang="en-US" dirty="0"/>
          </a:p>
          <a:p>
            <a:pPr lvl="1"/>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9A18F9C6-07DB-49AB-3A34-9527892F0F9C}"/>
              </a:ext>
            </a:extLst>
          </p:cNvPr>
          <p:cNvSpPr>
            <a:spLocks noGrp="1"/>
          </p:cNvSpPr>
          <p:nvPr>
            <p:ph type="ftr" idx="14"/>
          </p:nvPr>
        </p:nvSpPr>
        <p:spPr/>
        <p:txBody>
          <a:bodyPr/>
          <a:lstStyle/>
          <a:p>
            <a:r>
              <a:rPr lang="en-GB"/>
              <a:t>Dana Ciochina (Sony)</a:t>
            </a:r>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dirty="0"/>
              <a:t>February 2025</a:t>
            </a:r>
            <a:endParaRPr lang="en-GB" dirty="0"/>
          </a:p>
        </p:txBody>
      </p:sp>
    </p:spTree>
    <p:extLst>
      <p:ext uri="{BB962C8B-B14F-4D97-AF65-F5344CB8AC3E}">
        <p14:creationId xmlns:p14="http://schemas.microsoft.com/office/powerpoint/2010/main" val="551391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9E27F-21EF-6063-E022-51EC7564C8E3}"/>
              </a:ext>
            </a:extLst>
          </p:cNvPr>
          <p:cNvSpPr>
            <a:spLocks noGrp="1"/>
          </p:cNvSpPr>
          <p:nvPr>
            <p:ph type="title"/>
          </p:nvPr>
        </p:nvSpPr>
        <p:spPr/>
        <p:txBody>
          <a:bodyPr/>
          <a:lstStyle/>
          <a:p>
            <a:r>
              <a:rPr lang="en-US" dirty="0"/>
              <a:t>Motivation</a:t>
            </a:r>
          </a:p>
        </p:txBody>
      </p:sp>
      <p:sp>
        <p:nvSpPr>
          <p:cNvPr id="3" name="Content Placeholder 2">
            <a:extLst>
              <a:ext uri="{FF2B5EF4-FFF2-40B4-BE49-F238E27FC236}">
                <a16:creationId xmlns:a16="http://schemas.microsoft.com/office/drawing/2014/main" id="{D61F6B3B-A9AF-7939-E23E-0104D49FFE10}"/>
              </a:ext>
            </a:extLst>
          </p:cNvPr>
          <p:cNvSpPr>
            <a:spLocks noGrp="1"/>
          </p:cNvSpPr>
          <p:nvPr>
            <p:ph idx="1"/>
          </p:nvPr>
        </p:nvSpPr>
        <p:spPr>
          <a:xfrm>
            <a:off x="839416" y="1276701"/>
            <a:ext cx="10927424" cy="5032619"/>
          </a:xfrm>
        </p:spPr>
        <p:txBody>
          <a:bodyPr/>
          <a:lstStyle/>
          <a:p>
            <a:r>
              <a:rPr lang="en-US" dirty="0"/>
              <a:t>Considering collaborative multi-AP tasks such as:</a:t>
            </a:r>
          </a:p>
          <a:p>
            <a:pPr lvl="1"/>
            <a:r>
              <a:rPr lang="en-US" dirty="0"/>
              <a:t>Preparation for a concurrent transmission scheme such as CSR or CBF</a:t>
            </a:r>
          </a:p>
          <a:p>
            <a:pPr lvl="2"/>
            <a:r>
              <a:rPr lang="en-US" dirty="0"/>
              <a:t>Performing sounding </a:t>
            </a:r>
          </a:p>
          <a:p>
            <a:pPr lvl="1"/>
            <a:r>
              <a:rPr lang="en-US" dirty="0"/>
              <a:t>Speeding up roaming procedure when overlapping bandwidths are being used by the two APs</a:t>
            </a:r>
          </a:p>
          <a:p>
            <a:pPr lvl="2"/>
            <a:r>
              <a:rPr lang="en-US" dirty="0"/>
              <a:t>Individual, over the air transmission of buffered data at the source AP towards the roaming STA is preferred</a:t>
            </a:r>
          </a:p>
          <a:p>
            <a:pPr lvl="3"/>
            <a:r>
              <a:rPr lang="en-US" dirty="0"/>
              <a:t>The buffered data can correspond to any or all ACs (not necessarily high priority)</a:t>
            </a:r>
          </a:p>
          <a:p>
            <a:pPr lvl="2"/>
            <a:r>
              <a:rPr lang="en-US" dirty="0"/>
              <a:t>If only single link roaming is possible, the target AP should start transmitting to the roaming STA after the source AP has finished or after a timer elapses. </a:t>
            </a:r>
          </a:p>
          <a:p>
            <a:pPr lvl="2"/>
            <a:r>
              <a:rPr lang="en-US" dirty="0"/>
              <a:t>If dual link roaming with </a:t>
            </a:r>
            <a:r>
              <a:rPr lang="en-US" dirty="0" err="1"/>
              <a:t>eMLSR</a:t>
            </a:r>
            <a:r>
              <a:rPr lang="en-US" dirty="0"/>
              <a:t> on the same channel, coordination of same TID traffic transmissions is beneficial</a:t>
            </a:r>
          </a:p>
          <a:p>
            <a:r>
              <a:rPr lang="en-US" dirty="0"/>
              <a:t>TXOP Sharing provides a useful framework for such tasks</a:t>
            </a:r>
          </a:p>
          <a:p>
            <a:pPr lvl="1"/>
            <a:r>
              <a:rPr lang="en-US" dirty="0"/>
              <a:t>As a coordinated sequential use of the spectrum</a:t>
            </a:r>
          </a:p>
          <a:p>
            <a:pPr lvl="1"/>
            <a:r>
              <a:rPr lang="en-US" dirty="0"/>
              <a:t>However, the only constraints so far are on the AC, thus not helping in the use cases mentioned above</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FD95F4E3-9C86-5FE5-57A9-181D78215C4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3B7B247-3EAE-5F4E-DBD3-C075C7BF2E17}"/>
              </a:ext>
            </a:extLst>
          </p:cNvPr>
          <p:cNvSpPr>
            <a:spLocks noGrp="1"/>
          </p:cNvSpPr>
          <p:nvPr>
            <p:ph type="ftr" idx="14"/>
          </p:nvPr>
        </p:nvSpPr>
        <p:spPr/>
        <p:txBody>
          <a:bodyPr/>
          <a:lstStyle/>
          <a:p>
            <a:r>
              <a:rPr lang="en-GB"/>
              <a:t>Dana Ciochina (Sony)</a:t>
            </a:r>
            <a:endParaRPr lang="en-GB" dirty="0"/>
          </a:p>
        </p:txBody>
      </p:sp>
      <p:sp>
        <p:nvSpPr>
          <p:cNvPr id="6" name="Date Placeholder 5">
            <a:extLst>
              <a:ext uri="{FF2B5EF4-FFF2-40B4-BE49-F238E27FC236}">
                <a16:creationId xmlns:a16="http://schemas.microsoft.com/office/drawing/2014/main" id="{D93EC977-A6C8-88B8-99F9-840646F6EB50}"/>
              </a:ext>
            </a:extLst>
          </p:cNvPr>
          <p:cNvSpPr>
            <a:spLocks noGrp="1"/>
          </p:cNvSpPr>
          <p:nvPr>
            <p:ph type="dt" idx="15"/>
          </p:nvPr>
        </p:nvSpPr>
        <p:spPr/>
        <p:txBody>
          <a:bodyPr/>
          <a:lstStyle/>
          <a:p>
            <a:r>
              <a:rPr lang="en-US" dirty="0"/>
              <a:t>February 2025</a:t>
            </a:r>
            <a:endParaRPr lang="en-GB" dirty="0"/>
          </a:p>
        </p:txBody>
      </p:sp>
    </p:spTree>
    <p:extLst>
      <p:ext uri="{BB962C8B-B14F-4D97-AF65-F5344CB8AC3E}">
        <p14:creationId xmlns:p14="http://schemas.microsoft.com/office/powerpoint/2010/main" val="3539860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E9177-E7D9-5D09-7908-6E60050D6F4E}"/>
              </a:ext>
            </a:extLst>
          </p:cNvPr>
          <p:cNvSpPr>
            <a:spLocks noGrp="1"/>
          </p:cNvSpPr>
          <p:nvPr>
            <p:ph type="title"/>
          </p:nvPr>
        </p:nvSpPr>
        <p:spPr/>
        <p:txBody>
          <a:bodyPr/>
          <a:lstStyle/>
          <a:p>
            <a:r>
              <a:rPr lang="en-US" sz="2800" dirty="0"/>
              <a:t>TXOP Sharing for Multi-AP Sounding (1/2)</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DC25F7F9-536F-794D-CC5E-C25020ECA249}"/>
                  </a:ext>
                </a:extLst>
              </p:cNvPr>
              <p:cNvSpPr>
                <a:spLocks noGrp="1"/>
              </p:cNvSpPr>
              <p:nvPr>
                <p:ph idx="1"/>
              </p:nvPr>
            </p:nvSpPr>
            <p:spPr>
              <a:xfrm>
                <a:off x="929216" y="1196752"/>
                <a:ext cx="10711399" cy="3384376"/>
              </a:xfrm>
            </p:spPr>
            <p:txBody>
              <a:bodyPr/>
              <a:lstStyle/>
              <a:p>
                <a:r>
                  <a:rPr lang="en-US" dirty="0"/>
                  <a:t>Coordinated Sounding</a:t>
                </a:r>
              </a:p>
              <a:p>
                <a:pPr lvl="1"/>
                <a:r>
                  <a:rPr lang="en-US" dirty="0"/>
                  <a:t>Baseline sounding scheme is designed as a sequence of NDPA-NDP-BFRP-</a:t>
                </a:r>
                <a:r>
                  <a:rPr lang="en-US" dirty="0" err="1"/>
                  <a:t>Fbk</a:t>
                </a:r>
                <a:r>
                  <a:rPr lang="en-US" dirty="0"/>
                  <a:t>, with channel reserved based on the NDPA</a:t>
                </a:r>
              </a:p>
              <a:p>
                <a:pPr lvl="1"/>
                <a:r>
                  <a:rPr lang="en-US" dirty="0"/>
                  <a:t>For COBF,</a:t>
                </a:r>
              </a:p>
              <a:p>
                <a:pPr lvl="2"/>
                <a:r>
                  <a:rPr lang="en-US" dirty="0"/>
                  <a:t>AP1 needs feedback from STAs associated with AP2. </a:t>
                </a:r>
              </a:p>
              <a:p>
                <a:pPr lvl="3"/>
                <a:r>
                  <a:rPr lang="en-US" dirty="0"/>
                  <a:t>AP1 needs AP2’s cooperation for obtaining the feedback</a:t>
                </a:r>
              </a:p>
              <a:p>
                <a:pPr lvl="2"/>
                <a:r>
                  <a:rPr lang="en-US" dirty="0"/>
                  <a:t>The sounding consists of 4 parts, for determining all channels from (</a:t>
                </a:r>
                <a:r>
                  <a:rPr lang="en-US" dirty="0" err="1"/>
                  <a:t>APi</a:t>
                </a:r>
                <a:r>
                  <a:rPr lang="en-US" dirty="0"/>
                  <a:t>) to </a:t>
                </a:r>
                <a14:m>
                  <m:oMath xmlns:m="http://schemas.openxmlformats.org/officeDocument/2006/math">
                    <m:r>
                      <a:rPr lang="en-US" i="1" dirty="0" smtClean="0">
                        <a:latin typeface="Cambria Math" panose="02040503050406030204" pitchFamily="18" charset="0"/>
                      </a:rPr>
                      <m:t>𝑆𝑇</m:t>
                    </m:r>
                    <m:sSup>
                      <m:sSupPr>
                        <m:ctrlPr>
                          <a:rPr lang="en-US" i="1" dirty="0" smtClean="0">
                            <a:latin typeface="Cambria Math" panose="02040503050406030204" pitchFamily="18" charset="0"/>
                          </a:rPr>
                        </m:ctrlPr>
                      </m:sSupPr>
                      <m:e>
                        <m:r>
                          <a:rPr lang="en-US" i="1" dirty="0" smtClean="0">
                            <a:latin typeface="Cambria Math" panose="02040503050406030204" pitchFamily="18" charset="0"/>
                          </a:rPr>
                          <m:t>𝐴</m:t>
                        </m:r>
                      </m:e>
                      <m:sup>
                        <m:d>
                          <m:dPr>
                            <m:ctrlPr>
                              <a:rPr lang="en-US" i="1" dirty="0" smtClean="0">
                                <a:latin typeface="Cambria Math" panose="02040503050406030204" pitchFamily="18" charset="0"/>
                              </a:rPr>
                            </m:ctrlPr>
                          </m:dPr>
                          <m:e>
                            <m:r>
                              <a:rPr lang="en-US" i="1" dirty="0" smtClean="0">
                                <a:latin typeface="Cambria Math" panose="02040503050406030204" pitchFamily="18" charset="0"/>
                              </a:rPr>
                              <m:t>𝑗</m:t>
                            </m:r>
                          </m:e>
                        </m:d>
                      </m:sup>
                    </m:sSup>
                  </m:oMath>
                </a14:m>
                <a:r>
                  <a:rPr lang="en-US" dirty="0"/>
                  <a:t>, </a:t>
                </a:r>
                <a:r>
                  <a:rPr lang="en-US" dirty="0" err="1"/>
                  <a:t>i,j</a:t>
                </a:r>
                <a:r>
                  <a:rPr lang="en-US" dirty="0"/>
                  <a:t>={1,2}</a:t>
                </a:r>
              </a:p>
              <a:p>
                <a:pPr lvl="3"/>
                <a:r>
                  <a:rPr lang="en-US" dirty="0"/>
                  <a:t>it is beneficial to keep the sounding blocks together and at the same time allow some flexibility</a:t>
                </a:r>
              </a:p>
              <a:p>
                <a:pPr lvl="3"/>
                <a:r>
                  <a:rPr lang="en-US" dirty="0"/>
                  <a:t>Ex1: AP1 may only require missing feedback segments from the participating STAs associated with AP2</a:t>
                </a:r>
              </a:p>
              <a:p>
                <a:pPr lvl="3"/>
                <a:r>
                  <a:rPr lang="en-US" dirty="0"/>
                  <a:t>Ex2: AP2 may have fresh CSI from </a:t>
                </a:r>
                <a14:m>
                  <m:oMath xmlns:m="http://schemas.openxmlformats.org/officeDocument/2006/math">
                    <m:r>
                      <a:rPr lang="en-US" i="1" dirty="0" smtClean="0">
                        <a:latin typeface="Cambria Math" panose="02040503050406030204" pitchFamily="18" charset="0"/>
                      </a:rPr>
                      <m:t>𝑆𝑇</m:t>
                    </m:r>
                    <m:sSup>
                      <m:sSupPr>
                        <m:ctrlPr>
                          <a:rPr lang="en-US" i="1" dirty="0" smtClean="0">
                            <a:latin typeface="Cambria Math" panose="02040503050406030204" pitchFamily="18" charset="0"/>
                          </a:rPr>
                        </m:ctrlPr>
                      </m:sSupPr>
                      <m:e>
                        <m:r>
                          <a:rPr lang="en-US" i="1" dirty="0" smtClean="0">
                            <a:latin typeface="Cambria Math" panose="02040503050406030204" pitchFamily="18" charset="0"/>
                          </a:rPr>
                          <m:t>𝐴</m:t>
                        </m:r>
                      </m:e>
                      <m:sup>
                        <m:d>
                          <m:dPr>
                            <m:ctrlPr>
                              <a:rPr lang="en-US" i="1" dirty="0" smtClean="0">
                                <a:latin typeface="Cambria Math" panose="02040503050406030204" pitchFamily="18" charset="0"/>
                              </a:rPr>
                            </m:ctrlPr>
                          </m:dPr>
                          <m:e>
                            <m:r>
                              <a:rPr lang="en-US" i="1" dirty="0" smtClean="0">
                                <a:latin typeface="Cambria Math" panose="02040503050406030204" pitchFamily="18" charset="0"/>
                              </a:rPr>
                              <m:t>2</m:t>
                            </m:r>
                          </m:e>
                        </m:d>
                      </m:sup>
                    </m:sSup>
                  </m:oMath>
                </a14:m>
                <a:r>
                  <a:rPr lang="en-US" dirty="0"/>
                  <a:t> but not of </a:t>
                </a:r>
                <a14:m>
                  <m:oMath xmlns:m="http://schemas.openxmlformats.org/officeDocument/2006/math">
                    <m:r>
                      <a:rPr lang="en-US" i="1" dirty="0" smtClean="0">
                        <a:latin typeface="Cambria Math" panose="02040503050406030204" pitchFamily="18" charset="0"/>
                      </a:rPr>
                      <m:t>𝑆𝑇</m:t>
                    </m:r>
                    <m:sSup>
                      <m:sSupPr>
                        <m:ctrlPr>
                          <a:rPr lang="en-US" i="1" dirty="0" smtClean="0">
                            <a:latin typeface="Cambria Math" panose="02040503050406030204" pitchFamily="18" charset="0"/>
                          </a:rPr>
                        </m:ctrlPr>
                      </m:sSupPr>
                      <m:e>
                        <m:r>
                          <a:rPr lang="en-US" i="1" dirty="0" smtClean="0">
                            <a:latin typeface="Cambria Math" panose="02040503050406030204" pitchFamily="18" charset="0"/>
                          </a:rPr>
                          <m:t>𝐴</m:t>
                        </m:r>
                      </m:e>
                      <m:sup>
                        <m:d>
                          <m:dPr>
                            <m:ctrlPr>
                              <a:rPr lang="en-US" i="1" dirty="0" smtClean="0">
                                <a:latin typeface="Cambria Math" panose="02040503050406030204" pitchFamily="18" charset="0"/>
                              </a:rPr>
                            </m:ctrlPr>
                          </m:dPr>
                          <m:e>
                            <m:r>
                              <a:rPr lang="en-US" i="1" dirty="0" smtClean="0">
                                <a:latin typeface="Cambria Math" panose="02040503050406030204" pitchFamily="18" charset="0"/>
                              </a:rPr>
                              <m:t>1</m:t>
                            </m:r>
                          </m:e>
                        </m:d>
                      </m:sup>
                    </m:sSup>
                    <m:r>
                      <a:rPr lang="en-US" i="1" dirty="0" smtClean="0">
                        <a:latin typeface="Cambria Math" panose="02040503050406030204" pitchFamily="18" charset="0"/>
                      </a:rPr>
                      <m:t> </m:t>
                    </m:r>
                  </m:oMath>
                </a14:m>
                <a:r>
                  <a:rPr lang="en-US" dirty="0"/>
                  <a:t>(due to AP1 unavailability)  </a:t>
                </a:r>
              </a:p>
              <a:p>
                <a:pPr lvl="2"/>
                <a:endParaRPr lang="en-US" dirty="0"/>
              </a:p>
              <a:p>
                <a:pPr lvl="3"/>
                <a:endParaRPr lang="en-US" dirty="0"/>
              </a:p>
            </p:txBody>
          </p:sp>
        </mc:Choice>
        <mc:Fallback>
          <p:sp>
            <p:nvSpPr>
              <p:cNvPr id="3" name="Content Placeholder 2">
                <a:extLst>
                  <a:ext uri="{FF2B5EF4-FFF2-40B4-BE49-F238E27FC236}">
                    <a16:creationId xmlns:a16="http://schemas.microsoft.com/office/drawing/2014/main" id="{DC25F7F9-536F-794D-CC5E-C25020ECA249}"/>
                  </a:ext>
                </a:extLst>
              </p:cNvPr>
              <p:cNvSpPr>
                <a:spLocks noGrp="1" noRot="1" noChangeAspect="1" noMove="1" noResize="1" noEditPoints="1" noAdjustHandles="1" noChangeArrowheads="1" noChangeShapeType="1" noTextEdit="1"/>
              </p:cNvSpPr>
              <p:nvPr>
                <p:ph idx="1"/>
              </p:nvPr>
            </p:nvSpPr>
            <p:spPr>
              <a:xfrm>
                <a:off x="929216" y="1196752"/>
                <a:ext cx="10711399" cy="3384376"/>
              </a:xfrm>
              <a:blipFill>
                <a:blip r:embed="rId2"/>
                <a:stretch>
                  <a:fillRect l="-739" t="-1441" b="-2523"/>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DBE83892-C113-9295-964C-E91CD7821B87}"/>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7559F59-7AB8-931A-3EFF-36FE1366C970}"/>
              </a:ext>
            </a:extLst>
          </p:cNvPr>
          <p:cNvSpPr>
            <a:spLocks noGrp="1"/>
          </p:cNvSpPr>
          <p:nvPr>
            <p:ph type="ftr" idx="14"/>
          </p:nvPr>
        </p:nvSpPr>
        <p:spPr/>
        <p:txBody>
          <a:bodyPr/>
          <a:lstStyle/>
          <a:p>
            <a:r>
              <a:rPr lang="en-GB"/>
              <a:t>Dana Ciochina (Sony)</a:t>
            </a:r>
            <a:endParaRPr lang="en-GB" dirty="0"/>
          </a:p>
        </p:txBody>
      </p:sp>
      <p:sp>
        <p:nvSpPr>
          <p:cNvPr id="6" name="Date Placeholder 5">
            <a:extLst>
              <a:ext uri="{FF2B5EF4-FFF2-40B4-BE49-F238E27FC236}">
                <a16:creationId xmlns:a16="http://schemas.microsoft.com/office/drawing/2014/main" id="{FA0B38B2-393A-C388-0E0A-3484B67EA70A}"/>
              </a:ext>
            </a:extLst>
          </p:cNvPr>
          <p:cNvSpPr>
            <a:spLocks noGrp="1"/>
          </p:cNvSpPr>
          <p:nvPr>
            <p:ph type="dt" idx="15"/>
          </p:nvPr>
        </p:nvSpPr>
        <p:spPr/>
        <p:txBody>
          <a:bodyPr/>
          <a:lstStyle/>
          <a:p>
            <a:r>
              <a:rPr lang="en-US" dirty="0"/>
              <a:t>February 2025</a:t>
            </a:r>
            <a:endParaRPr lang="en-GB" dirty="0"/>
          </a:p>
        </p:txBody>
      </p:sp>
      <p:pic>
        <p:nvPicPr>
          <p:cNvPr id="8" name="Picture 7">
            <a:extLst>
              <a:ext uri="{FF2B5EF4-FFF2-40B4-BE49-F238E27FC236}">
                <a16:creationId xmlns:a16="http://schemas.microsoft.com/office/drawing/2014/main" id="{9B91B66D-050A-D0E2-5940-7AB1A494E1B6}"/>
              </a:ext>
            </a:extLst>
          </p:cNvPr>
          <p:cNvPicPr>
            <a:picLocks noChangeAspect="1"/>
          </p:cNvPicPr>
          <p:nvPr/>
        </p:nvPicPr>
        <p:blipFill>
          <a:blip r:embed="rId3"/>
          <a:stretch>
            <a:fillRect/>
          </a:stretch>
        </p:blipFill>
        <p:spPr>
          <a:xfrm>
            <a:off x="868763" y="4638872"/>
            <a:ext cx="5587277" cy="1814464"/>
          </a:xfrm>
          <a:prstGeom prst="rect">
            <a:avLst/>
          </a:prstGeom>
        </p:spPr>
      </p:pic>
      <p:pic>
        <p:nvPicPr>
          <p:cNvPr id="9" name="Picture 8">
            <a:extLst>
              <a:ext uri="{FF2B5EF4-FFF2-40B4-BE49-F238E27FC236}">
                <a16:creationId xmlns:a16="http://schemas.microsoft.com/office/drawing/2014/main" id="{4F771BF6-2548-48DE-3C38-99A551F056F4}"/>
              </a:ext>
            </a:extLst>
          </p:cNvPr>
          <p:cNvPicPr>
            <a:picLocks noChangeAspect="1"/>
          </p:cNvPicPr>
          <p:nvPr/>
        </p:nvPicPr>
        <p:blipFill>
          <a:blip r:embed="rId4"/>
          <a:stretch>
            <a:fillRect/>
          </a:stretch>
        </p:blipFill>
        <p:spPr>
          <a:xfrm>
            <a:off x="6657902" y="4725144"/>
            <a:ext cx="5217735" cy="1440160"/>
          </a:xfrm>
          <a:prstGeom prst="rect">
            <a:avLst/>
          </a:prstGeom>
        </p:spPr>
      </p:pic>
    </p:spTree>
    <p:extLst>
      <p:ext uri="{BB962C8B-B14F-4D97-AF65-F5344CB8AC3E}">
        <p14:creationId xmlns:p14="http://schemas.microsoft.com/office/powerpoint/2010/main" val="34076045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E9177-E7D9-5D09-7908-6E60050D6F4E}"/>
              </a:ext>
            </a:extLst>
          </p:cNvPr>
          <p:cNvSpPr>
            <a:spLocks noGrp="1"/>
          </p:cNvSpPr>
          <p:nvPr>
            <p:ph type="title"/>
          </p:nvPr>
        </p:nvSpPr>
        <p:spPr/>
        <p:txBody>
          <a:bodyPr/>
          <a:lstStyle/>
          <a:p>
            <a:r>
              <a:rPr lang="en-US" sz="2800" dirty="0"/>
              <a:t>TXOP Sharing for Multi-AP Sounding (2/2)</a:t>
            </a:r>
          </a:p>
        </p:txBody>
      </p:sp>
      <p:sp>
        <p:nvSpPr>
          <p:cNvPr id="3" name="Content Placeholder 2">
            <a:extLst>
              <a:ext uri="{FF2B5EF4-FFF2-40B4-BE49-F238E27FC236}">
                <a16:creationId xmlns:a16="http://schemas.microsoft.com/office/drawing/2014/main" id="{DC25F7F9-536F-794D-CC5E-C25020ECA249}"/>
              </a:ext>
            </a:extLst>
          </p:cNvPr>
          <p:cNvSpPr>
            <a:spLocks noGrp="1"/>
          </p:cNvSpPr>
          <p:nvPr>
            <p:ph idx="1"/>
          </p:nvPr>
        </p:nvSpPr>
        <p:spPr>
          <a:xfrm>
            <a:off x="929216" y="1196752"/>
            <a:ext cx="10711399" cy="2952328"/>
          </a:xfrm>
        </p:spPr>
        <p:txBody>
          <a:bodyPr/>
          <a:lstStyle/>
          <a:p>
            <a:r>
              <a:rPr lang="en-US" dirty="0"/>
              <a:t>Coordinated Sounding</a:t>
            </a:r>
          </a:p>
          <a:p>
            <a:pPr lvl="1"/>
            <a:r>
              <a:rPr lang="en-US" dirty="0"/>
              <a:t>An AP, capable of performing CSR or CBF, shares an obtained TXOP with APs from the cooperation group to obtain channel measurements</a:t>
            </a:r>
          </a:p>
          <a:p>
            <a:pPr lvl="2"/>
            <a:r>
              <a:rPr lang="en-US" dirty="0"/>
              <a:t>AP1 gives the control to AP2 in the second part of the TXOP</a:t>
            </a:r>
          </a:p>
          <a:p>
            <a:pPr lvl="3"/>
            <a:r>
              <a:rPr lang="en-US" dirty="0"/>
              <a:t>AP2 exchanges control frames with STAs associated with itself</a:t>
            </a:r>
          </a:p>
          <a:p>
            <a:pPr lvl="3"/>
            <a:r>
              <a:rPr lang="en-US" dirty="0"/>
              <a:t>AP2 should however limit the exchanges to sounding related frames, according to AP1 request</a:t>
            </a:r>
          </a:p>
          <a:p>
            <a:pPr lvl="1"/>
            <a:r>
              <a:rPr lang="en-US" dirty="0"/>
              <a:t>ICF / ICR exchange information on the sounding requirements, </a:t>
            </a:r>
          </a:p>
          <a:p>
            <a:pPr lvl="2"/>
            <a:r>
              <a:rPr lang="en-US" dirty="0"/>
              <a:t>Which sequences would be performed, duration, parameters</a:t>
            </a:r>
          </a:p>
          <a:p>
            <a:pPr lvl="3"/>
            <a:endParaRPr lang="en-US" dirty="0"/>
          </a:p>
        </p:txBody>
      </p:sp>
      <p:sp>
        <p:nvSpPr>
          <p:cNvPr id="4" name="Slide Number Placeholder 3">
            <a:extLst>
              <a:ext uri="{FF2B5EF4-FFF2-40B4-BE49-F238E27FC236}">
                <a16:creationId xmlns:a16="http://schemas.microsoft.com/office/drawing/2014/main" id="{DBE83892-C113-9295-964C-E91CD7821B8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27559F59-7AB8-931A-3EFF-36FE1366C970}"/>
              </a:ext>
            </a:extLst>
          </p:cNvPr>
          <p:cNvSpPr>
            <a:spLocks noGrp="1"/>
          </p:cNvSpPr>
          <p:nvPr>
            <p:ph type="ftr" idx="14"/>
          </p:nvPr>
        </p:nvSpPr>
        <p:spPr/>
        <p:txBody>
          <a:bodyPr/>
          <a:lstStyle/>
          <a:p>
            <a:r>
              <a:rPr lang="en-GB"/>
              <a:t>Dana Ciochina (Sony)</a:t>
            </a:r>
            <a:endParaRPr lang="en-GB" dirty="0"/>
          </a:p>
        </p:txBody>
      </p:sp>
      <p:sp>
        <p:nvSpPr>
          <p:cNvPr id="6" name="Date Placeholder 5">
            <a:extLst>
              <a:ext uri="{FF2B5EF4-FFF2-40B4-BE49-F238E27FC236}">
                <a16:creationId xmlns:a16="http://schemas.microsoft.com/office/drawing/2014/main" id="{FA0B38B2-393A-C388-0E0A-3484B67EA70A}"/>
              </a:ext>
            </a:extLst>
          </p:cNvPr>
          <p:cNvSpPr>
            <a:spLocks noGrp="1"/>
          </p:cNvSpPr>
          <p:nvPr>
            <p:ph type="dt" idx="15"/>
          </p:nvPr>
        </p:nvSpPr>
        <p:spPr/>
        <p:txBody>
          <a:bodyPr/>
          <a:lstStyle/>
          <a:p>
            <a:r>
              <a:rPr lang="en-US" dirty="0"/>
              <a:t>February 2025</a:t>
            </a:r>
            <a:endParaRPr lang="en-GB" dirty="0"/>
          </a:p>
        </p:txBody>
      </p:sp>
      <p:pic>
        <p:nvPicPr>
          <p:cNvPr id="8" name="Picture 7">
            <a:extLst>
              <a:ext uri="{FF2B5EF4-FFF2-40B4-BE49-F238E27FC236}">
                <a16:creationId xmlns:a16="http://schemas.microsoft.com/office/drawing/2014/main" id="{9B91B66D-050A-D0E2-5940-7AB1A494E1B6}"/>
              </a:ext>
            </a:extLst>
          </p:cNvPr>
          <p:cNvPicPr>
            <a:picLocks noChangeAspect="1"/>
          </p:cNvPicPr>
          <p:nvPr/>
        </p:nvPicPr>
        <p:blipFill>
          <a:blip r:embed="rId2"/>
          <a:stretch>
            <a:fillRect/>
          </a:stretch>
        </p:blipFill>
        <p:spPr>
          <a:xfrm>
            <a:off x="910890" y="4350840"/>
            <a:ext cx="5587277" cy="1814464"/>
          </a:xfrm>
          <a:prstGeom prst="rect">
            <a:avLst/>
          </a:prstGeom>
        </p:spPr>
      </p:pic>
      <p:pic>
        <p:nvPicPr>
          <p:cNvPr id="9" name="Picture 8">
            <a:extLst>
              <a:ext uri="{FF2B5EF4-FFF2-40B4-BE49-F238E27FC236}">
                <a16:creationId xmlns:a16="http://schemas.microsoft.com/office/drawing/2014/main" id="{4F771BF6-2548-48DE-3C38-99A551F056F4}"/>
              </a:ext>
            </a:extLst>
          </p:cNvPr>
          <p:cNvPicPr>
            <a:picLocks noChangeAspect="1"/>
          </p:cNvPicPr>
          <p:nvPr/>
        </p:nvPicPr>
        <p:blipFill>
          <a:blip r:embed="rId3"/>
          <a:stretch>
            <a:fillRect/>
          </a:stretch>
        </p:blipFill>
        <p:spPr>
          <a:xfrm>
            <a:off x="6657902" y="4487961"/>
            <a:ext cx="5217735" cy="1440160"/>
          </a:xfrm>
          <a:prstGeom prst="rect">
            <a:avLst/>
          </a:prstGeom>
        </p:spPr>
      </p:pic>
      <p:sp>
        <p:nvSpPr>
          <p:cNvPr id="10" name="Rectangle 9">
            <a:extLst>
              <a:ext uri="{FF2B5EF4-FFF2-40B4-BE49-F238E27FC236}">
                <a16:creationId xmlns:a16="http://schemas.microsoft.com/office/drawing/2014/main" id="{0161A09B-5800-0903-6DE9-625AA6849337}"/>
              </a:ext>
            </a:extLst>
          </p:cNvPr>
          <p:cNvSpPr/>
          <p:nvPr/>
        </p:nvSpPr>
        <p:spPr bwMode="auto">
          <a:xfrm>
            <a:off x="3287689" y="3974690"/>
            <a:ext cx="1296144" cy="235711"/>
          </a:xfrm>
          <a:prstGeom prst="rect">
            <a:avLst/>
          </a:prstGeom>
          <a:noFill/>
          <a:ln w="9525" cap="flat" cmpd="sng" algn="ctr">
            <a:no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Allow for sounding</a:t>
            </a:r>
          </a:p>
        </p:txBody>
      </p:sp>
      <p:cxnSp>
        <p:nvCxnSpPr>
          <p:cNvPr id="12" name="Straight Arrow Connector 11">
            <a:extLst>
              <a:ext uri="{FF2B5EF4-FFF2-40B4-BE49-F238E27FC236}">
                <a16:creationId xmlns:a16="http://schemas.microsoft.com/office/drawing/2014/main" id="{BBE95080-B11B-123A-1F7C-B26F74F8254D}"/>
              </a:ext>
            </a:extLst>
          </p:cNvPr>
          <p:cNvCxnSpPr>
            <a:cxnSpLocks/>
            <a:stCxn id="10" idx="2"/>
          </p:cNvCxnSpPr>
          <p:nvPr/>
        </p:nvCxnSpPr>
        <p:spPr bwMode="auto">
          <a:xfrm>
            <a:off x="3935761" y="4210401"/>
            <a:ext cx="72007" cy="23752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1113908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F13DD-A75E-47ED-F71F-B489B56D2F4F}"/>
              </a:ext>
            </a:extLst>
          </p:cNvPr>
          <p:cNvSpPr>
            <a:spLocks noGrp="1"/>
          </p:cNvSpPr>
          <p:nvPr>
            <p:ph type="title"/>
          </p:nvPr>
        </p:nvSpPr>
        <p:spPr/>
        <p:txBody>
          <a:bodyPr/>
          <a:lstStyle/>
          <a:p>
            <a:r>
              <a:rPr lang="en-US" sz="2800" dirty="0"/>
              <a:t>TXOP Sharing  for Seamless Roaming (1/2)</a:t>
            </a:r>
          </a:p>
        </p:txBody>
      </p:sp>
      <p:sp>
        <p:nvSpPr>
          <p:cNvPr id="3" name="Content Placeholder 2">
            <a:extLst>
              <a:ext uri="{FF2B5EF4-FFF2-40B4-BE49-F238E27FC236}">
                <a16:creationId xmlns:a16="http://schemas.microsoft.com/office/drawing/2014/main" id="{564CA3D4-A501-7D2A-64B0-06F86D2B286B}"/>
              </a:ext>
            </a:extLst>
          </p:cNvPr>
          <p:cNvSpPr>
            <a:spLocks noGrp="1"/>
          </p:cNvSpPr>
          <p:nvPr>
            <p:ph idx="1"/>
          </p:nvPr>
        </p:nvSpPr>
        <p:spPr>
          <a:xfrm>
            <a:off x="929216" y="1340768"/>
            <a:ext cx="11071440" cy="2520280"/>
          </a:xfrm>
        </p:spPr>
        <p:txBody>
          <a:bodyPr/>
          <a:lstStyle/>
          <a:p>
            <a:r>
              <a:rPr lang="en-US" dirty="0"/>
              <a:t>Speeding up the transmission of outstanding MPDUs during a roaming procedure</a:t>
            </a:r>
          </a:p>
          <a:p>
            <a:pPr lvl="1"/>
            <a:r>
              <a:rPr lang="en-US" dirty="0"/>
              <a:t>A target AP obtaining a TXOP while a roaming procedure is ongoing with a source AP </a:t>
            </a:r>
          </a:p>
          <a:p>
            <a:pPr lvl="2"/>
            <a:r>
              <a:rPr lang="en-US" dirty="0"/>
              <a:t>shares a part of an obtained TXOP with the source AP and</a:t>
            </a:r>
          </a:p>
          <a:p>
            <a:pPr lvl="2"/>
            <a:r>
              <a:rPr lang="en-US" dirty="0"/>
              <a:t>prioritizes or restricts the use of part of its TXOP to allow the source AP to finalize the buffered data transmission</a:t>
            </a:r>
          </a:p>
          <a:p>
            <a:pPr lvl="2"/>
            <a:r>
              <a:rPr lang="en-US" dirty="0"/>
              <a:t>allows any AC as long as corresponding to the respective </a:t>
            </a:r>
            <a:r>
              <a:rPr lang="en-US" dirty="0" err="1"/>
              <a:t>rSTA</a:t>
            </a:r>
            <a:r>
              <a:rPr lang="en-US" dirty="0"/>
              <a:t> (roaming STA) </a:t>
            </a:r>
          </a:p>
          <a:p>
            <a:pPr marL="457200" lvl="1" indent="0">
              <a:buNone/>
            </a:pPr>
            <a:r>
              <a:rPr lang="en-US" sz="2400" dirty="0"/>
              <a:t>  </a:t>
            </a:r>
          </a:p>
        </p:txBody>
      </p:sp>
      <p:sp>
        <p:nvSpPr>
          <p:cNvPr id="4" name="Slide Number Placeholder 3">
            <a:extLst>
              <a:ext uri="{FF2B5EF4-FFF2-40B4-BE49-F238E27FC236}">
                <a16:creationId xmlns:a16="http://schemas.microsoft.com/office/drawing/2014/main" id="{10C2A760-8BB2-486D-3347-1B9D3C8F8FE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32FC2AB6-F68B-8D3E-2207-47FC6B6018B0}"/>
              </a:ext>
            </a:extLst>
          </p:cNvPr>
          <p:cNvSpPr>
            <a:spLocks noGrp="1"/>
          </p:cNvSpPr>
          <p:nvPr>
            <p:ph type="ftr" idx="14"/>
          </p:nvPr>
        </p:nvSpPr>
        <p:spPr/>
        <p:txBody>
          <a:bodyPr/>
          <a:lstStyle/>
          <a:p>
            <a:r>
              <a:rPr lang="en-GB"/>
              <a:t>Dana Ciochina (Sony)</a:t>
            </a:r>
            <a:endParaRPr lang="en-GB" dirty="0"/>
          </a:p>
        </p:txBody>
      </p:sp>
      <p:sp>
        <p:nvSpPr>
          <p:cNvPr id="6" name="Date Placeholder 5">
            <a:extLst>
              <a:ext uri="{FF2B5EF4-FFF2-40B4-BE49-F238E27FC236}">
                <a16:creationId xmlns:a16="http://schemas.microsoft.com/office/drawing/2014/main" id="{51E5C225-0F08-1E86-FAA2-70FA27516137}"/>
              </a:ext>
            </a:extLst>
          </p:cNvPr>
          <p:cNvSpPr>
            <a:spLocks noGrp="1"/>
          </p:cNvSpPr>
          <p:nvPr>
            <p:ph type="dt" idx="15"/>
          </p:nvPr>
        </p:nvSpPr>
        <p:spPr/>
        <p:txBody>
          <a:bodyPr/>
          <a:lstStyle/>
          <a:p>
            <a:r>
              <a:rPr lang="en-US" dirty="0"/>
              <a:t>February 2025</a:t>
            </a:r>
            <a:endParaRPr lang="en-GB" dirty="0"/>
          </a:p>
        </p:txBody>
      </p:sp>
      <p:pic>
        <p:nvPicPr>
          <p:cNvPr id="13" name="Picture 12">
            <a:extLst>
              <a:ext uri="{FF2B5EF4-FFF2-40B4-BE49-F238E27FC236}">
                <a16:creationId xmlns:a16="http://schemas.microsoft.com/office/drawing/2014/main" id="{7065ACA2-E00B-258D-B71F-DBA76325DB36}"/>
              </a:ext>
            </a:extLst>
          </p:cNvPr>
          <p:cNvPicPr>
            <a:picLocks noChangeAspect="1"/>
          </p:cNvPicPr>
          <p:nvPr/>
        </p:nvPicPr>
        <p:blipFill>
          <a:blip r:embed="rId2"/>
          <a:stretch>
            <a:fillRect/>
          </a:stretch>
        </p:blipFill>
        <p:spPr>
          <a:xfrm>
            <a:off x="2169302" y="4005064"/>
            <a:ext cx="7853396" cy="2136493"/>
          </a:xfrm>
          <a:prstGeom prst="rect">
            <a:avLst/>
          </a:prstGeom>
        </p:spPr>
      </p:pic>
      <p:sp>
        <p:nvSpPr>
          <p:cNvPr id="7" name="TextBox 6">
            <a:extLst>
              <a:ext uri="{FF2B5EF4-FFF2-40B4-BE49-F238E27FC236}">
                <a16:creationId xmlns:a16="http://schemas.microsoft.com/office/drawing/2014/main" id="{95818E1B-FBBA-233B-18B3-E5B94D797841}"/>
              </a:ext>
            </a:extLst>
          </p:cNvPr>
          <p:cNvSpPr txBox="1"/>
          <p:nvPr/>
        </p:nvSpPr>
        <p:spPr>
          <a:xfrm>
            <a:off x="3428981" y="5895433"/>
            <a:ext cx="2004056" cy="461665"/>
          </a:xfrm>
          <a:prstGeom prst="rect">
            <a:avLst/>
          </a:prstGeom>
          <a:noFill/>
        </p:spPr>
        <p:txBody>
          <a:bodyPr wrap="square" rtlCol="0">
            <a:spAutoFit/>
          </a:bodyPr>
          <a:lstStyle/>
          <a:p>
            <a:r>
              <a:rPr lang="en-US" sz="1200" dirty="0">
                <a:solidFill>
                  <a:schemeClr val="tx1"/>
                </a:solidFill>
              </a:rPr>
              <a:t>AP2 should already have the data available</a:t>
            </a:r>
          </a:p>
        </p:txBody>
      </p:sp>
      <p:cxnSp>
        <p:nvCxnSpPr>
          <p:cNvPr id="9" name="Straight Arrow Connector 8">
            <a:extLst>
              <a:ext uri="{FF2B5EF4-FFF2-40B4-BE49-F238E27FC236}">
                <a16:creationId xmlns:a16="http://schemas.microsoft.com/office/drawing/2014/main" id="{BC0F152D-BC91-F819-773A-8D7065E17D57}"/>
              </a:ext>
            </a:extLst>
          </p:cNvPr>
          <p:cNvCxnSpPr>
            <a:cxnSpLocks/>
          </p:cNvCxnSpPr>
          <p:nvPr/>
        </p:nvCxnSpPr>
        <p:spPr bwMode="auto">
          <a:xfrm flipV="1">
            <a:off x="3863752" y="5773865"/>
            <a:ext cx="0" cy="12156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511631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F13DD-A75E-47ED-F71F-B489B56D2F4F}"/>
              </a:ext>
            </a:extLst>
          </p:cNvPr>
          <p:cNvSpPr>
            <a:spLocks noGrp="1"/>
          </p:cNvSpPr>
          <p:nvPr>
            <p:ph type="title"/>
          </p:nvPr>
        </p:nvSpPr>
        <p:spPr/>
        <p:txBody>
          <a:bodyPr/>
          <a:lstStyle/>
          <a:p>
            <a:r>
              <a:rPr lang="en-US" sz="2800" dirty="0"/>
              <a:t>TXOP Sharing  for Seamless Roaming (2/2)</a:t>
            </a:r>
          </a:p>
        </p:txBody>
      </p:sp>
      <p:sp>
        <p:nvSpPr>
          <p:cNvPr id="4" name="Slide Number Placeholder 3">
            <a:extLst>
              <a:ext uri="{FF2B5EF4-FFF2-40B4-BE49-F238E27FC236}">
                <a16:creationId xmlns:a16="http://schemas.microsoft.com/office/drawing/2014/main" id="{10C2A760-8BB2-486D-3347-1B9D3C8F8FE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32FC2AB6-F68B-8D3E-2207-47FC6B6018B0}"/>
              </a:ext>
            </a:extLst>
          </p:cNvPr>
          <p:cNvSpPr>
            <a:spLocks noGrp="1"/>
          </p:cNvSpPr>
          <p:nvPr>
            <p:ph type="ftr" idx="14"/>
          </p:nvPr>
        </p:nvSpPr>
        <p:spPr/>
        <p:txBody>
          <a:bodyPr/>
          <a:lstStyle/>
          <a:p>
            <a:r>
              <a:rPr lang="en-GB"/>
              <a:t>Dana Ciochina (Sony)</a:t>
            </a:r>
            <a:endParaRPr lang="en-GB" dirty="0"/>
          </a:p>
        </p:txBody>
      </p:sp>
      <p:sp>
        <p:nvSpPr>
          <p:cNvPr id="6" name="Date Placeholder 5">
            <a:extLst>
              <a:ext uri="{FF2B5EF4-FFF2-40B4-BE49-F238E27FC236}">
                <a16:creationId xmlns:a16="http://schemas.microsoft.com/office/drawing/2014/main" id="{51E5C225-0F08-1E86-FAA2-70FA27516137}"/>
              </a:ext>
            </a:extLst>
          </p:cNvPr>
          <p:cNvSpPr>
            <a:spLocks noGrp="1"/>
          </p:cNvSpPr>
          <p:nvPr>
            <p:ph type="dt" idx="15"/>
          </p:nvPr>
        </p:nvSpPr>
        <p:spPr/>
        <p:txBody>
          <a:bodyPr/>
          <a:lstStyle/>
          <a:p>
            <a:r>
              <a:rPr lang="en-US" dirty="0"/>
              <a:t>February 2025</a:t>
            </a:r>
            <a:endParaRPr lang="en-GB" dirty="0"/>
          </a:p>
        </p:txBody>
      </p:sp>
      <p:sp>
        <p:nvSpPr>
          <p:cNvPr id="8" name="Content Placeholder 2">
            <a:extLst>
              <a:ext uri="{FF2B5EF4-FFF2-40B4-BE49-F238E27FC236}">
                <a16:creationId xmlns:a16="http://schemas.microsoft.com/office/drawing/2014/main" id="{21350880-7CAA-9776-BFE2-C52ECF6509E1}"/>
              </a:ext>
            </a:extLst>
          </p:cNvPr>
          <p:cNvSpPr txBox="1">
            <a:spLocks/>
          </p:cNvSpPr>
          <p:nvPr/>
        </p:nvSpPr>
        <p:spPr bwMode="auto">
          <a:xfrm>
            <a:off x="871008" y="1449512"/>
            <a:ext cx="10449982" cy="175969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kern="0" dirty="0"/>
              <a:t>Further particular cases:</a:t>
            </a:r>
          </a:p>
          <a:p>
            <a:pPr lvl="1"/>
            <a:r>
              <a:rPr lang="en-US" kern="0" dirty="0"/>
              <a:t>If the source AP is ready for the transmission, the target AP as sharing AP may allow the source AP to transmit first: </a:t>
            </a:r>
          </a:p>
          <a:p>
            <a:pPr lvl="2"/>
            <a:r>
              <a:rPr lang="en-US" sz="1800" kern="0" dirty="0"/>
              <a:t>especially useful when the target AP already started having data for </a:t>
            </a:r>
            <a:r>
              <a:rPr lang="en-US" sz="1800" kern="0" dirty="0" err="1"/>
              <a:t>rSTA</a:t>
            </a:r>
            <a:r>
              <a:rPr lang="en-US" sz="1800" kern="0" dirty="0"/>
              <a:t> or for same TID transmissions</a:t>
            </a:r>
            <a:endParaRPr lang="en-US" sz="2000" kern="0" dirty="0"/>
          </a:p>
          <a:p>
            <a:pPr marL="457200" lvl="1" indent="0">
              <a:buNone/>
            </a:pPr>
            <a:endParaRPr lang="en-US" kern="0" dirty="0"/>
          </a:p>
        </p:txBody>
      </p:sp>
      <p:pic>
        <p:nvPicPr>
          <p:cNvPr id="14" name="Picture 13">
            <a:extLst>
              <a:ext uri="{FF2B5EF4-FFF2-40B4-BE49-F238E27FC236}">
                <a16:creationId xmlns:a16="http://schemas.microsoft.com/office/drawing/2014/main" id="{4E032C13-AD27-D380-9B0A-B7A340CD9943}"/>
              </a:ext>
            </a:extLst>
          </p:cNvPr>
          <p:cNvPicPr>
            <a:picLocks noChangeAspect="1"/>
          </p:cNvPicPr>
          <p:nvPr/>
        </p:nvPicPr>
        <p:blipFill>
          <a:blip r:embed="rId2"/>
          <a:stretch>
            <a:fillRect/>
          </a:stretch>
        </p:blipFill>
        <p:spPr>
          <a:xfrm>
            <a:off x="1728117" y="3209210"/>
            <a:ext cx="8130401" cy="2199278"/>
          </a:xfrm>
          <a:prstGeom prst="rect">
            <a:avLst/>
          </a:prstGeom>
        </p:spPr>
      </p:pic>
    </p:spTree>
    <p:extLst>
      <p:ext uri="{BB962C8B-B14F-4D97-AF65-F5344CB8AC3E}">
        <p14:creationId xmlns:p14="http://schemas.microsoft.com/office/powerpoint/2010/main" val="4232510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3F3F2-5E0C-B007-40E3-64868FF4B35F}"/>
              </a:ext>
            </a:extLst>
          </p:cNvPr>
          <p:cNvSpPr>
            <a:spLocks noGrp="1"/>
          </p:cNvSpPr>
          <p:nvPr>
            <p:ph type="title"/>
          </p:nvPr>
        </p:nvSpPr>
        <p:spPr/>
        <p:txBody>
          <a:bodyPr/>
          <a:lstStyle/>
          <a:p>
            <a:r>
              <a:rPr lang="en-US" sz="2800" dirty="0"/>
              <a:t>TXOP Sharing for SCS Agreements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3979F27-5EF6-163F-F0F5-C9239DA890FD}"/>
                  </a:ext>
                </a:extLst>
              </p:cNvPr>
              <p:cNvSpPr>
                <a:spLocks noGrp="1"/>
              </p:cNvSpPr>
              <p:nvPr>
                <p:ph idx="1"/>
              </p:nvPr>
            </p:nvSpPr>
            <p:spPr>
              <a:xfrm>
                <a:off x="929217" y="1420717"/>
                <a:ext cx="10449982" cy="2008283"/>
              </a:xfrm>
            </p:spPr>
            <p:txBody>
              <a:bodyPr/>
              <a:lstStyle/>
              <a:p>
                <a:r>
                  <a:rPr lang="en-US" dirty="0"/>
                  <a:t>Respecting established SCS agreements</a:t>
                </a:r>
              </a:p>
              <a:p>
                <a:pPr lvl="1"/>
                <a:r>
                  <a:rPr lang="en-US" dirty="0"/>
                  <a:t>A sharing AP may assist the polled AP in respecting the SCS agreements e.g.,</a:t>
                </a:r>
              </a:p>
              <a:p>
                <a:pPr lvl="2"/>
                <a:r>
                  <a:rPr lang="en-US" dirty="0"/>
                  <a:t>for a time interval during or after the roaming procedure or</a:t>
                </a:r>
              </a:p>
              <a:p>
                <a:pPr lvl="2"/>
                <a:r>
                  <a:rPr lang="en-US" dirty="0"/>
                  <a:t>based on co-RTWT negotiations</a:t>
                </a:r>
              </a:p>
              <a:p>
                <a:pPr lvl="1"/>
                <a:r>
                  <a:rPr lang="en-US" dirty="0"/>
                  <a:t>If the STA should be triggered within an interval </a:t>
                </a:r>
                <a14:m>
                  <m:oMath xmlns:m="http://schemas.openxmlformats.org/officeDocument/2006/math">
                    <m:r>
                      <a:rPr lang="en-US" i="1" dirty="0" smtClean="0">
                        <a:latin typeface="Cambria Math" panose="02040503050406030204" pitchFamily="18" charset="0"/>
                      </a:rPr>
                      <m:t>[</m:t>
                    </m:r>
                    <m:sSub>
                      <m:sSubPr>
                        <m:ctrlPr>
                          <a:rPr lang="en-US" i="1" dirty="0" err="1" smtClean="0">
                            <a:latin typeface="Cambria Math" panose="02040503050406030204" pitchFamily="18" charset="0"/>
                          </a:rPr>
                        </m:ctrlPr>
                      </m:sSubPr>
                      <m:e>
                        <m:r>
                          <a:rPr lang="en-US" i="1" dirty="0" err="1" smtClean="0">
                            <a:latin typeface="Cambria Math" panose="02040503050406030204" pitchFamily="18" charset="0"/>
                          </a:rPr>
                          <m:t>𝑡</m:t>
                        </m:r>
                      </m:e>
                      <m:sub>
                        <m:r>
                          <m:rPr>
                            <m:sty m:val="p"/>
                          </m:rPr>
                          <a:rPr lang="en-US" i="1" dirty="0" err="1" smtClean="0">
                            <a:latin typeface="Cambria Math" panose="02040503050406030204" pitchFamily="18" charset="0"/>
                          </a:rPr>
                          <m:t>min</m:t>
                        </m:r>
                      </m:sub>
                    </m:sSub>
                    <m:r>
                      <a:rPr lang="en-US" i="1" dirty="0" smtClean="0">
                        <a:latin typeface="Cambria Math" panose="02040503050406030204" pitchFamily="18" charset="0"/>
                      </a:rPr>
                      <m:t>, </m:t>
                    </m:r>
                    <m:sSub>
                      <m:sSubPr>
                        <m:ctrlPr>
                          <a:rPr lang="en-US" i="1" dirty="0" err="1" smtClean="0">
                            <a:latin typeface="Cambria Math" panose="02040503050406030204" pitchFamily="18" charset="0"/>
                          </a:rPr>
                        </m:ctrlPr>
                      </m:sSubPr>
                      <m:e>
                        <m:r>
                          <a:rPr lang="en-US" i="1" dirty="0" err="1" smtClean="0">
                            <a:latin typeface="Cambria Math" panose="02040503050406030204" pitchFamily="18" charset="0"/>
                          </a:rPr>
                          <m:t>𝑡</m:t>
                        </m:r>
                      </m:e>
                      <m:sub>
                        <m:r>
                          <m:rPr>
                            <m:sty m:val="p"/>
                          </m:rPr>
                          <a:rPr lang="en-US" i="1" dirty="0" err="1" smtClean="0">
                            <a:latin typeface="Cambria Math" panose="02040503050406030204" pitchFamily="18" charset="0"/>
                          </a:rPr>
                          <m:t>max</m:t>
                        </m:r>
                      </m:sub>
                    </m:sSub>
                    <m:r>
                      <a:rPr lang="en-US" i="1" dirty="0" smtClean="0">
                        <a:latin typeface="Cambria Math" panose="02040503050406030204" pitchFamily="18" charset="0"/>
                      </a:rPr>
                      <m:t>], </m:t>
                    </m:r>
                  </m:oMath>
                </a14:m>
                <a:r>
                  <a:rPr lang="en-US" dirty="0"/>
                  <a:t>which corresponds to the time in which the shared AP has obtained a TXOP:</a:t>
                </a:r>
              </a:p>
              <a:p>
                <a:pPr lvl="2"/>
                <a:r>
                  <a:rPr lang="en-US" dirty="0"/>
                  <a:t>AP1 can “plan” the TXOP to allow the polled AP to schedule the respective STA</a:t>
                </a:r>
              </a:p>
              <a:p>
                <a:pPr marL="457200" lvl="1" indent="0">
                  <a:buNone/>
                </a:pPr>
                <a:endParaRPr lang="en-US" dirty="0"/>
              </a:p>
              <a:p>
                <a:pPr lvl="2"/>
                <a:endParaRPr lang="en-US" dirty="0"/>
              </a:p>
              <a:p>
                <a:pPr lvl="1"/>
                <a:endParaRPr lang="en-US" dirty="0"/>
              </a:p>
            </p:txBody>
          </p:sp>
        </mc:Choice>
        <mc:Fallback xmlns="">
          <p:sp>
            <p:nvSpPr>
              <p:cNvPr id="3" name="Content Placeholder 2">
                <a:extLst>
                  <a:ext uri="{FF2B5EF4-FFF2-40B4-BE49-F238E27FC236}">
                    <a16:creationId xmlns:a16="http://schemas.microsoft.com/office/drawing/2014/main" id="{13979F27-5EF6-163F-F0F5-C9239DA890FD}"/>
                  </a:ext>
                </a:extLst>
              </p:cNvPr>
              <p:cNvSpPr>
                <a:spLocks noGrp="1" noRot="1" noChangeAspect="1" noMove="1" noResize="1" noEditPoints="1" noAdjustHandles="1" noChangeArrowheads="1" noChangeShapeType="1" noTextEdit="1"/>
              </p:cNvSpPr>
              <p:nvPr>
                <p:ph idx="1"/>
              </p:nvPr>
            </p:nvSpPr>
            <p:spPr>
              <a:xfrm>
                <a:off x="929217" y="1420717"/>
                <a:ext cx="10449982" cy="2008283"/>
              </a:xfrm>
              <a:blipFill>
                <a:blip r:embed="rId2"/>
                <a:stretch>
                  <a:fillRect l="-758" t="-2424" r="-466" b="-29697"/>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0A59EEBB-65F3-0057-E08F-4D40F51BCB09}"/>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7A489338-EF7F-5988-1E67-E0EC1809513D}"/>
              </a:ext>
            </a:extLst>
          </p:cNvPr>
          <p:cNvSpPr>
            <a:spLocks noGrp="1"/>
          </p:cNvSpPr>
          <p:nvPr>
            <p:ph type="ftr" idx="14"/>
          </p:nvPr>
        </p:nvSpPr>
        <p:spPr/>
        <p:txBody>
          <a:bodyPr/>
          <a:lstStyle/>
          <a:p>
            <a:r>
              <a:rPr lang="en-GB"/>
              <a:t>Dana Ciochina (Sony)</a:t>
            </a:r>
            <a:endParaRPr lang="en-GB" dirty="0"/>
          </a:p>
        </p:txBody>
      </p:sp>
      <p:sp>
        <p:nvSpPr>
          <p:cNvPr id="6" name="Date Placeholder 5">
            <a:extLst>
              <a:ext uri="{FF2B5EF4-FFF2-40B4-BE49-F238E27FC236}">
                <a16:creationId xmlns:a16="http://schemas.microsoft.com/office/drawing/2014/main" id="{CA26D9F9-DC89-25AA-0A67-A34BF8823B32}"/>
              </a:ext>
            </a:extLst>
          </p:cNvPr>
          <p:cNvSpPr>
            <a:spLocks noGrp="1"/>
          </p:cNvSpPr>
          <p:nvPr>
            <p:ph type="dt" idx="15"/>
          </p:nvPr>
        </p:nvSpPr>
        <p:spPr/>
        <p:txBody>
          <a:bodyPr/>
          <a:lstStyle/>
          <a:p>
            <a:r>
              <a:rPr lang="en-US" dirty="0"/>
              <a:t>February 2025</a:t>
            </a:r>
            <a:endParaRPr lang="en-GB" dirty="0"/>
          </a:p>
        </p:txBody>
      </p:sp>
      <p:pic>
        <p:nvPicPr>
          <p:cNvPr id="7" name="Picture 6">
            <a:extLst>
              <a:ext uri="{FF2B5EF4-FFF2-40B4-BE49-F238E27FC236}">
                <a16:creationId xmlns:a16="http://schemas.microsoft.com/office/drawing/2014/main" id="{CF1A0020-CD24-B5E8-F955-85D30C2702E0}"/>
              </a:ext>
            </a:extLst>
          </p:cNvPr>
          <p:cNvPicPr>
            <a:picLocks noChangeAspect="1"/>
          </p:cNvPicPr>
          <p:nvPr/>
        </p:nvPicPr>
        <p:blipFill>
          <a:blip r:embed="rId3"/>
          <a:stretch>
            <a:fillRect/>
          </a:stretch>
        </p:blipFill>
        <p:spPr>
          <a:xfrm>
            <a:off x="2179099" y="4098981"/>
            <a:ext cx="7647115" cy="2073218"/>
          </a:xfrm>
          <a:prstGeom prst="rect">
            <a:avLst/>
          </a:prstGeom>
        </p:spPr>
      </p:pic>
    </p:spTree>
    <p:extLst>
      <p:ext uri="{BB962C8B-B14F-4D97-AF65-F5344CB8AC3E}">
        <p14:creationId xmlns:p14="http://schemas.microsoft.com/office/powerpoint/2010/main" val="1243285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9AD46-8E00-7308-5167-BF91C710F159}"/>
              </a:ext>
            </a:extLst>
          </p:cNvPr>
          <p:cNvSpPr>
            <a:spLocks noGrp="1"/>
          </p:cNvSpPr>
          <p:nvPr>
            <p:ph type="title"/>
          </p:nvPr>
        </p:nvSpPr>
        <p:spPr/>
        <p:txBody>
          <a:bodyPr/>
          <a:lstStyle/>
          <a:p>
            <a:r>
              <a:rPr lang="en-US" dirty="0"/>
              <a:t>Standard Support</a:t>
            </a:r>
          </a:p>
        </p:txBody>
      </p:sp>
      <p:sp>
        <p:nvSpPr>
          <p:cNvPr id="3" name="Content Placeholder 2">
            <a:extLst>
              <a:ext uri="{FF2B5EF4-FFF2-40B4-BE49-F238E27FC236}">
                <a16:creationId xmlns:a16="http://schemas.microsoft.com/office/drawing/2014/main" id="{8F74FB32-E437-8D65-A02E-21928480B58E}"/>
              </a:ext>
            </a:extLst>
          </p:cNvPr>
          <p:cNvSpPr>
            <a:spLocks noGrp="1"/>
          </p:cNvSpPr>
          <p:nvPr>
            <p:ph idx="1"/>
          </p:nvPr>
        </p:nvSpPr>
        <p:spPr>
          <a:xfrm>
            <a:off x="871009" y="1462705"/>
            <a:ext cx="10449982" cy="4361489"/>
          </a:xfrm>
        </p:spPr>
        <p:txBody>
          <a:bodyPr/>
          <a:lstStyle/>
          <a:p>
            <a:r>
              <a:rPr lang="en-US" dirty="0"/>
              <a:t>Simple extensions to the TXOP Sharing Framework defined for CTDMA</a:t>
            </a:r>
          </a:p>
          <a:p>
            <a:pPr lvl="1"/>
            <a:r>
              <a:rPr lang="en-US" sz="1800" dirty="0"/>
              <a:t>ICF/ICR frames defined as Poll/Announce frames</a:t>
            </a:r>
          </a:p>
          <a:p>
            <a:pPr lvl="1"/>
            <a:r>
              <a:rPr lang="en-US" sz="1800" dirty="0"/>
              <a:t>ICF design should indicate that a part of the obtained TXOP can be used by one or more APs only for a specific purpose or under specific conditions</a:t>
            </a:r>
          </a:p>
          <a:p>
            <a:pPr lvl="1"/>
            <a:r>
              <a:rPr lang="en-US" sz="1800" dirty="0"/>
              <a:t>BSRP based ICF as proposed in [4],[5] can be further used</a:t>
            </a:r>
          </a:p>
          <a:p>
            <a:pPr lvl="2"/>
            <a:r>
              <a:rPr lang="en-US" dirty="0"/>
              <a:t>Minimum additional signaling is a “sharing TXOP mode” indicating the conditions under which a shared AP can use the shared portion </a:t>
            </a:r>
          </a:p>
          <a:p>
            <a:pPr lvl="3"/>
            <a:r>
              <a:rPr lang="en-US" dirty="0"/>
              <a:t>For sounding purposes, measurement type and configuration should be either known (if scheduling periods for measurements are defined) or need to be exchanged e.g., sounding dimensions, feedback format</a:t>
            </a:r>
          </a:p>
          <a:p>
            <a:pPr lvl="3"/>
            <a:r>
              <a:rPr lang="en-US" dirty="0"/>
              <a:t>For roaming purposes, further conditions do not need an explicit signaling. Can be handled by behavior description</a:t>
            </a:r>
          </a:p>
          <a:p>
            <a:pPr lvl="3"/>
            <a:r>
              <a:rPr lang="en-US" dirty="0"/>
              <a:t>For respecting SCS agreements: the SCS ID (for operation in Slide 8) or TID (for operation in slide 7) and </a:t>
            </a:r>
            <a:r>
              <a:rPr lang="en-US" dirty="0" err="1"/>
              <a:t>rSTA</a:t>
            </a:r>
            <a:r>
              <a:rPr lang="en-US" dirty="0"/>
              <a:t> can be helpful </a:t>
            </a:r>
          </a:p>
          <a:p>
            <a:pPr marL="914400" lvl="2" indent="0">
              <a:buNone/>
            </a:pPr>
            <a:endParaRPr lang="en-US" dirty="0"/>
          </a:p>
          <a:p>
            <a:pPr lvl="2"/>
            <a:endParaRPr lang="en-US" dirty="0"/>
          </a:p>
          <a:p>
            <a:pPr marL="914400" lvl="2" indent="0">
              <a:buNone/>
            </a:pPr>
            <a:endParaRPr lang="en-US" dirty="0"/>
          </a:p>
          <a:p>
            <a:pPr lvl="2"/>
            <a:endParaRPr lang="en-US" dirty="0"/>
          </a:p>
          <a:p>
            <a:pPr lvl="2"/>
            <a:endParaRPr lang="en-US" dirty="0"/>
          </a:p>
          <a:p>
            <a:pPr lvl="1"/>
            <a:endParaRPr lang="en-US" dirty="0"/>
          </a:p>
        </p:txBody>
      </p:sp>
      <p:sp>
        <p:nvSpPr>
          <p:cNvPr id="4" name="Slide Number Placeholder 3">
            <a:extLst>
              <a:ext uri="{FF2B5EF4-FFF2-40B4-BE49-F238E27FC236}">
                <a16:creationId xmlns:a16="http://schemas.microsoft.com/office/drawing/2014/main" id="{E7C3174B-B45B-13FB-059F-AA0A03A0F5EB}"/>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82DBD4F2-9934-4AE4-9123-EDCD92B966F1}"/>
              </a:ext>
            </a:extLst>
          </p:cNvPr>
          <p:cNvSpPr>
            <a:spLocks noGrp="1"/>
          </p:cNvSpPr>
          <p:nvPr>
            <p:ph type="ftr" idx="14"/>
          </p:nvPr>
        </p:nvSpPr>
        <p:spPr/>
        <p:txBody>
          <a:bodyPr/>
          <a:lstStyle/>
          <a:p>
            <a:r>
              <a:rPr lang="en-GB"/>
              <a:t>Dana Ciochina (Sony)</a:t>
            </a:r>
            <a:endParaRPr lang="en-GB" dirty="0"/>
          </a:p>
        </p:txBody>
      </p:sp>
      <p:sp>
        <p:nvSpPr>
          <p:cNvPr id="6" name="Date Placeholder 5">
            <a:extLst>
              <a:ext uri="{FF2B5EF4-FFF2-40B4-BE49-F238E27FC236}">
                <a16:creationId xmlns:a16="http://schemas.microsoft.com/office/drawing/2014/main" id="{32A3A422-C4BB-66D4-1759-5D87CBDF7A45}"/>
              </a:ext>
            </a:extLst>
          </p:cNvPr>
          <p:cNvSpPr>
            <a:spLocks noGrp="1"/>
          </p:cNvSpPr>
          <p:nvPr>
            <p:ph type="dt" idx="15"/>
          </p:nvPr>
        </p:nvSpPr>
        <p:spPr/>
        <p:txBody>
          <a:bodyPr/>
          <a:lstStyle/>
          <a:p>
            <a:r>
              <a:rPr lang="en-US" dirty="0"/>
              <a:t>February 2025</a:t>
            </a:r>
            <a:endParaRPr lang="en-GB" dirty="0"/>
          </a:p>
        </p:txBody>
      </p:sp>
    </p:spTree>
    <p:extLst>
      <p:ext uri="{BB962C8B-B14F-4D97-AF65-F5344CB8AC3E}">
        <p14:creationId xmlns:p14="http://schemas.microsoft.com/office/powerpoint/2010/main" val="313269629"/>
      </p:ext>
    </p:extLst>
  </p:cSld>
  <p:clrMapOvr>
    <a:masterClrMapping/>
  </p:clrMapOvr>
</p:sld>
</file>

<file path=ppt/theme/theme1.xml><?xml version="1.0" encoding="utf-8"?>
<a:theme xmlns:a="http://schemas.openxmlformats.org/drawingml/2006/main" name="IEEE templat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B8FF"/>
        </a:solidFill>
        <a:ln w="9525" cap="flat" cmpd="sng" algn="ctr">
          <a:solidFill>
            <a:schemeClr val="tx1"/>
          </a:solidFill>
          <a:prstDash val="solid"/>
          <a:round/>
          <a:headEnd type="none" w="med" len="med"/>
          <a:tailEnd type="none" w="med" len="med"/>
        </a:ln>
        <a:effectLst/>
      </a:spPr>
      <a:bodyPr vert="horz" wrap="square" lIns="36000" tIns="36000" rIns="36000" bIns="36000" numCol="1" rtlCol="0"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1600" b="0" i="0" u="none" strike="noStrike" cap="none" normalizeH="0" baseline="0" dirty="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EEE template" id="{5C2A57D6-96D6-4B95-84D3-7C5521E8E681}" vid="{8AA07784-D56F-40CE-A568-892E1AC95C8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8C04131D785E54BAD8E7F2BBC0D3A9B" ma:contentTypeVersion="16" ma:contentTypeDescription="Create a new document." ma:contentTypeScope="" ma:versionID="fc0ed276f3afa4c14f26ec5815444fb0">
  <xsd:schema xmlns:xsd="http://www.w3.org/2001/XMLSchema" xmlns:xs="http://www.w3.org/2001/XMLSchema" xmlns:p="http://schemas.microsoft.com/office/2006/metadata/properties" xmlns:ns2="7fd4e17a-388a-44c6-bd21-933d62697e68" xmlns:ns3="9f9165a0-2197-4ad8-a0aa-dc75c8979fda" targetNamespace="http://schemas.microsoft.com/office/2006/metadata/properties" ma:root="true" ma:fieldsID="c66462da6fa3661c49df7b70ba809aea" ns2:_="" ns3:_="">
    <xsd:import namespace="7fd4e17a-388a-44c6-bd21-933d62697e68"/>
    <xsd:import namespace="9f9165a0-2197-4ad8-a0aa-dc75c8979fd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OCR"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d4e17a-388a-44c6-bd21-933d62697e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3cb9d403-1823-4ec6-b2f2-250b7876d07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f9165a0-2197-4ad8-a0aa-dc75c8979fd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e7ee57a3-c671-4e52-b16c-6e90845995cb}" ma:internalName="TaxCatchAll" ma:showField="CatchAllData" ma:web="9f9165a0-2197-4ad8-a0aa-dc75c8979fd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9f9165a0-2197-4ad8-a0aa-dc75c8979fda" xsi:nil="true"/>
    <lcf76f155ced4ddcb4097134ff3c332f xmlns="7fd4e17a-388a-44c6-bd21-933d62697e68">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39678CB-712F-4B50-BED3-8AF4E873EA2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d4e17a-388a-44c6-bd21-933d62697e68"/>
    <ds:schemaRef ds:uri="9f9165a0-2197-4ad8-a0aa-dc75c8979fd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6823D55-7ABA-4154-8F56-E0ACD784A124}">
  <ds:schemaRefs>
    <ds:schemaRef ds:uri="http://schemas.microsoft.com/office/2006/metadata/properties"/>
    <ds:schemaRef ds:uri="http://schemas.microsoft.com/office/infopath/2007/PartnerControls"/>
    <ds:schemaRef ds:uri="9f9165a0-2197-4ad8-a0aa-dc75c8979fda"/>
    <ds:schemaRef ds:uri="7fd4e17a-388a-44c6-bd21-933d62697e68"/>
  </ds:schemaRefs>
</ds:datastoreItem>
</file>

<file path=customXml/itemProps3.xml><?xml version="1.0" encoding="utf-8"?>
<ds:datastoreItem xmlns:ds="http://schemas.openxmlformats.org/officeDocument/2006/customXml" ds:itemID="{FF201375-6C28-4524-813C-CD4752551F1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IEEE template</Template>
  <TotalTime>62276</TotalTime>
  <Words>1401</Words>
  <Application>Microsoft Office PowerPoint</Application>
  <PresentationFormat>Widescreen</PresentationFormat>
  <Paragraphs>165</Paragraphs>
  <Slides>14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Arial Unicode MS</vt:lpstr>
      <vt:lpstr>Cambria Math</vt:lpstr>
      <vt:lpstr>Times New Roman</vt:lpstr>
      <vt:lpstr>IEEE template</vt:lpstr>
      <vt:lpstr>TXOP Sharing for Multi-AP Scenarios</vt:lpstr>
      <vt:lpstr>Introduction</vt:lpstr>
      <vt:lpstr>Motivation</vt:lpstr>
      <vt:lpstr>TXOP Sharing for Multi-AP Sounding (1/2)</vt:lpstr>
      <vt:lpstr>TXOP Sharing for Multi-AP Sounding (2/2)</vt:lpstr>
      <vt:lpstr>TXOP Sharing  for Seamless Roaming (1/2)</vt:lpstr>
      <vt:lpstr>TXOP Sharing  for Seamless Roaming (2/2)</vt:lpstr>
      <vt:lpstr>TXOP Sharing for SCS Agreements</vt:lpstr>
      <vt:lpstr>Standard Support</vt:lpstr>
      <vt:lpstr>Summary</vt:lpstr>
      <vt:lpstr>References</vt:lpstr>
      <vt:lpstr>SP1</vt:lpstr>
      <vt:lpstr>SP2</vt:lpstr>
      <vt:lpstr>SP3</vt:lpstr>
    </vt:vector>
  </TitlesOfParts>
  <Company>Sony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TXOP rules to reduce worst-case latency</dc:title>
  <dc:creator>Handte, Thomas</dc:creator>
  <cp:lastModifiedBy>Ciochina-Kar, Dana</cp:lastModifiedBy>
  <cp:revision>360</cp:revision>
  <dcterms:created xsi:type="dcterms:W3CDTF">2020-09-11T12:20:12Z</dcterms:created>
  <dcterms:modified xsi:type="dcterms:W3CDTF">2025-02-20T14:20:17Z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0x01010088C04131D785E54BAD8E7F2BBC0D3A9B</vt:lpwstr>
  </property>
</Properties>
</file>