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9" r:id="rId2"/>
    <p:sldId id="300" r:id="rId3"/>
    <p:sldId id="318" r:id="rId4"/>
    <p:sldId id="320" r:id="rId5"/>
    <p:sldId id="315" r:id="rId6"/>
    <p:sldId id="322" r:id="rId7"/>
    <p:sldId id="321" r:id="rId8"/>
    <p:sldId id="314" r:id="rId9"/>
    <p:sldId id="303" r:id="rId10"/>
    <p:sldId id="293"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默认节" id="{24A845C9-835D-46D2-AF53-F67572AEFD9C}">
          <p14:sldIdLst>
            <p14:sldId id="289"/>
            <p14:sldId id="300"/>
            <p14:sldId id="318"/>
            <p14:sldId id="320"/>
            <p14:sldId id="315"/>
            <p14:sldId id="322"/>
            <p14:sldId id="321"/>
            <p14:sldId id="314"/>
            <p14:sldId id="303"/>
            <p14:sldId id="29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8FF"/>
    <a:srgbClr val="FFFF99"/>
    <a:srgbClr val="FF0000"/>
    <a:srgbClr val="7DDAFF"/>
    <a:srgbClr val="C0E399"/>
    <a:srgbClr val="FFFFFF"/>
    <a:srgbClr val="D8EEC0"/>
    <a:srgbClr val="FFEA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21" autoAdjust="0"/>
    <p:restoredTop sz="94458" autoAdjust="0"/>
  </p:normalViewPr>
  <p:slideViewPr>
    <p:cSldViewPr>
      <p:cViewPr varScale="1">
        <p:scale>
          <a:sx n="110" d="100"/>
          <a:sy n="110" d="100"/>
        </p:scale>
        <p:origin x="38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200" d="100"/>
        <a:sy n="200" d="100"/>
      </p:scale>
      <p:origin x="0" y="-1005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87A0333D-4C74-4B07-B670-47A59091780D}" type="datetime6">
              <a:rPr lang="en-US" altLang="zh-CN" smtClean="0"/>
              <a:t>November 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Junbin (TP-Link Corporation Limited)</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B5995C79-A307-4506-A501-1A152B1BF42E}" type="datetime6">
              <a:rPr lang="en-US" altLang="zh-CN" smtClean="0"/>
              <a:t>November 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Junbin (TP-Link Corporation Limited)</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9B28AFBB-323F-458B-90B6-BBBD0A3BE472}" type="datetime6">
              <a:rPr lang="en-US" altLang="zh-CN" smtClean="0"/>
              <a:t>November 24</a:t>
            </a:fld>
            <a:endParaRPr lang="en-US"/>
          </a:p>
        </p:txBody>
      </p:sp>
      <p:sp>
        <p:nvSpPr>
          <p:cNvPr id="6" name="Rectangle 6"/>
          <p:cNvSpPr>
            <a:spLocks noGrp="1" noChangeArrowheads="1"/>
          </p:cNvSpPr>
          <p:nvPr>
            <p:ph type="ftr"/>
          </p:nvPr>
        </p:nvSpPr>
        <p:spPr>
          <a:ln/>
        </p:spPr>
        <p:txBody>
          <a:bodyPr/>
          <a:lstStyle/>
          <a:p>
            <a:r>
              <a:rPr lang="en-US" smtClean="0"/>
              <a:t>Junbin (TP-Link Corporation Limited)</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60603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E88AABD6-ACF1-410A-8563-B171BFEDF127}" type="datetime6">
              <a:rPr lang="en-US" altLang="zh-CN" smtClean="0"/>
              <a:t>November 24</a:t>
            </a:fld>
            <a:endParaRPr lang="en-US"/>
          </a:p>
        </p:txBody>
      </p:sp>
      <p:sp>
        <p:nvSpPr>
          <p:cNvPr id="6" name="Rectangle 6"/>
          <p:cNvSpPr>
            <a:spLocks noGrp="1" noChangeArrowheads="1"/>
          </p:cNvSpPr>
          <p:nvPr>
            <p:ph type="ftr"/>
          </p:nvPr>
        </p:nvSpPr>
        <p:spPr>
          <a:ln/>
        </p:spPr>
        <p:txBody>
          <a:bodyPr/>
          <a:lstStyle/>
          <a:p>
            <a:r>
              <a:rPr lang="en-US" smtClean="0"/>
              <a:t>Junbin (TP-Link Corporation Limited)</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08211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fld id="{D42029D8-C9EF-4B11-A4C6-A9E38AD52B3E}" type="datetime6">
              <a:rPr lang="en-US" altLang="zh-CN" smtClean="0"/>
              <a:t>November 24</a:t>
            </a:fld>
            <a:endParaRPr lang="en-US"/>
          </a:p>
        </p:txBody>
      </p:sp>
      <p:sp>
        <p:nvSpPr>
          <p:cNvPr id="6" name="Rectangle 6"/>
          <p:cNvSpPr>
            <a:spLocks noGrp="1" noChangeArrowheads="1"/>
          </p:cNvSpPr>
          <p:nvPr>
            <p:ph type="ftr"/>
          </p:nvPr>
        </p:nvSpPr>
        <p:spPr>
          <a:ln/>
        </p:spPr>
        <p:txBody>
          <a:bodyPr/>
          <a:lstStyle/>
          <a:p>
            <a:r>
              <a:rPr lang="en-US" smtClean="0"/>
              <a:t>Junbin (TP-Link Corporation Limited)</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smtClean="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单击以编辑母版副标题样式</a:t>
            </a:r>
            <a:endParaRPr lang="en-GB" dirty="0"/>
          </a:p>
        </p:txBody>
      </p:sp>
      <p:sp>
        <p:nvSpPr>
          <p:cNvPr id="4" name="Date Placeholder 3"/>
          <p:cNvSpPr>
            <a:spLocks noGrp="1"/>
          </p:cNvSpPr>
          <p:nvPr>
            <p:ph type="dt" idx="10"/>
          </p:nvPr>
        </p:nvSpPr>
        <p:spPr/>
        <p:txBody>
          <a:bodyPr/>
          <a:lstStyle>
            <a:lvl1pPr>
              <a:defRPr/>
            </a:lvl1pPr>
          </a:lstStyle>
          <a:p>
            <a:fld id="{D4D2C55A-26C5-4420-A236-45A72B0D04AA}" type="datetime4">
              <a:rPr lang="en-US" altLang="zh-CN" smtClean="0"/>
              <a:t>November 26, 2024</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smtClean="0"/>
              <a:t>Junbin (TP-Link Systems Inc.)</a:t>
            </a:r>
            <a:endParaRPr lang="en-GB" altLang="zh-CN"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D36A82E4-97D0-4E48-96E5-6F5C583955E4}" type="datetime4">
              <a:rPr lang="en-US" altLang="zh-CN" smtClean="0"/>
              <a:t>November 26, 2024</a:t>
            </a:fld>
            <a:endParaRPr lang="en-GB" altLang="zh-CN"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编辑母版文本样式</a:t>
            </a:r>
          </a:p>
        </p:txBody>
      </p:sp>
      <p:sp>
        <p:nvSpPr>
          <p:cNvPr id="4" name="Date Placeholder 3"/>
          <p:cNvSpPr>
            <a:spLocks noGrp="1"/>
          </p:cNvSpPr>
          <p:nvPr>
            <p:ph type="dt" idx="10"/>
          </p:nvPr>
        </p:nvSpPr>
        <p:spPr/>
        <p:txBody>
          <a:bodyPr/>
          <a:lstStyle>
            <a:lvl1pPr>
              <a:defRPr/>
            </a:lvl1pPr>
          </a:lstStyle>
          <a:p>
            <a:fld id="{99DF6EDD-22BE-4A84-AF3B-3A7F327F1045}" type="datetime4">
              <a:rPr lang="en-US" altLang="zh-CN" smtClean="0"/>
              <a:t>November 26, 2024</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dirty="0"/>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Date Placeholder 4"/>
          <p:cNvSpPr>
            <a:spLocks noGrp="1"/>
          </p:cNvSpPr>
          <p:nvPr>
            <p:ph type="dt" idx="10"/>
          </p:nvPr>
        </p:nvSpPr>
        <p:spPr/>
        <p:txBody>
          <a:bodyPr/>
          <a:lstStyle>
            <a:lvl1pPr>
              <a:defRPr/>
            </a:lvl1pPr>
          </a:lstStyle>
          <a:p>
            <a:fld id="{0F8CBB26-43BB-4E84-8A65-FAD6253CB39E}" type="datetime4">
              <a:rPr lang="en-US" altLang="zh-CN" smtClean="0"/>
              <a:t>November 26, 2024</a:t>
            </a:fld>
            <a:endParaRPr lang="en-GB" altLang="zh-CN" dirty="0"/>
          </a:p>
        </p:txBody>
      </p:sp>
      <p:sp>
        <p:nvSpPr>
          <p:cNvPr id="6" name="Footer Placeholder 5"/>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Date Placeholder 6"/>
          <p:cNvSpPr>
            <a:spLocks noGrp="1"/>
          </p:cNvSpPr>
          <p:nvPr>
            <p:ph type="dt" idx="10"/>
          </p:nvPr>
        </p:nvSpPr>
        <p:spPr/>
        <p:txBody>
          <a:bodyPr/>
          <a:lstStyle>
            <a:lvl1pPr>
              <a:defRPr/>
            </a:lvl1pPr>
          </a:lstStyle>
          <a:p>
            <a:fld id="{6A97D8CB-5DF2-4FF9-96EC-C09BF1A56584}" type="datetime4">
              <a:rPr lang="en-US" altLang="zh-CN" smtClean="0"/>
              <a:t>November 26, 2024</a:t>
            </a:fld>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smtClean="0"/>
              <a:t>Junbin (TP-Link Systems Inc.)</a:t>
            </a:r>
            <a:endParaRPr lang="en-GB" altLang="zh-CN"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Date Placeholder 2"/>
          <p:cNvSpPr>
            <a:spLocks noGrp="1"/>
          </p:cNvSpPr>
          <p:nvPr>
            <p:ph type="dt" idx="10"/>
          </p:nvPr>
        </p:nvSpPr>
        <p:spPr/>
        <p:txBody>
          <a:bodyPr/>
          <a:lstStyle>
            <a:lvl1pPr>
              <a:defRPr/>
            </a:lvl1pPr>
          </a:lstStyle>
          <a:p>
            <a:fld id="{03FF0B3B-7E7A-4B9B-BF40-25307FB4C424}" type="datetime4">
              <a:rPr lang="en-US" altLang="zh-CN" smtClean="0"/>
              <a:t>November 26, 2024</a:t>
            </a:fld>
            <a:endParaRPr lang="en-GB" altLang="zh-CN" dirty="0"/>
          </a:p>
        </p:txBody>
      </p:sp>
      <p:sp>
        <p:nvSpPr>
          <p:cNvPr id="4" name="Footer Placeholder 3"/>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F20CEE94-C958-4F69-8FD2-2B8EA1E6FA07}" type="datetime4">
              <a:rPr lang="en-US" altLang="zh-CN" smtClean="0"/>
              <a:t>November 26, 2024</a:t>
            </a:fld>
            <a:endParaRPr lang="en-GB" altLang="zh-CN" dirty="0"/>
          </a:p>
        </p:txBody>
      </p:sp>
      <p:sp>
        <p:nvSpPr>
          <p:cNvPr id="3" name="Footer Placeholder 2"/>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Date Placeholder 3"/>
          <p:cNvSpPr>
            <a:spLocks noGrp="1"/>
          </p:cNvSpPr>
          <p:nvPr>
            <p:ph type="dt" idx="10"/>
          </p:nvPr>
        </p:nvSpPr>
        <p:spPr/>
        <p:txBody>
          <a:bodyPr/>
          <a:lstStyle>
            <a:lvl1pPr>
              <a:defRPr/>
            </a:lvl1pPr>
          </a:lstStyle>
          <a:p>
            <a:fld id="{51DAF780-DF9F-47DA-A107-806CA1FC27FB}" type="datetime4">
              <a:rPr lang="en-US" altLang="zh-CN" smtClean="0"/>
              <a:t>November 26, 2024</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smtClean="0"/>
              <a:t>单击此处编辑母版标题样式</a:t>
            </a:r>
            <a:endParaRPr lang="en-GB" dirty="0"/>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dirty="0"/>
          </a:p>
        </p:txBody>
      </p:sp>
      <p:sp>
        <p:nvSpPr>
          <p:cNvPr id="4" name="Date Placeholder 3"/>
          <p:cNvSpPr>
            <a:spLocks noGrp="1"/>
          </p:cNvSpPr>
          <p:nvPr>
            <p:ph type="dt" idx="10"/>
          </p:nvPr>
        </p:nvSpPr>
        <p:spPr/>
        <p:txBody>
          <a:bodyPr/>
          <a:lstStyle>
            <a:lvl1pPr>
              <a:defRPr/>
            </a:lvl1pPr>
          </a:lstStyle>
          <a:p>
            <a:fld id="{008984E5-3DE7-4CF9-81B0-6037AEDB3027}" type="datetime4">
              <a:rPr lang="en-US" altLang="zh-CN" smtClean="0"/>
              <a:t>November 26, 2024</a:t>
            </a:fld>
            <a:endParaRPr lang="en-GB" altLang="zh-CN" dirty="0"/>
          </a:p>
        </p:txBody>
      </p:sp>
      <p:sp>
        <p:nvSpPr>
          <p:cNvPr id="5" name="Footer Placeholder 4"/>
          <p:cNvSpPr>
            <a:spLocks noGrp="1"/>
          </p:cNvSpPr>
          <p:nvPr>
            <p:ph type="ftr" idx="11"/>
          </p:nvPr>
        </p:nvSpPr>
        <p:spPr/>
        <p:txBody>
          <a:bodyPr/>
          <a:lstStyle>
            <a:lvl1pPr>
              <a:defRPr/>
            </a:lvl1pPr>
          </a:lstStyle>
          <a:p>
            <a:r>
              <a:rPr lang="en-GB" altLang="zh-CN" smtClean="0"/>
              <a:t>Junbin (TP-Link Systems Inc.)</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33D5C2C6-8719-4EB0-B557-D55EA1D4333C}" type="datetime4">
              <a:rPr lang="en-US" altLang="zh-CN" smtClean="0"/>
              <a:t>November 26, 2024</a:t>
            </a:fld>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Junbin (TP-Link Systems Inc.)</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802.11-24/</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1732</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TXOP </a:t>
            </a:r>
            <a:r>
              <a:rPr lang="en-US" altLang="zh-CN" dirty="0" smtClean="0"/>
              <a:t>sharing in contention style</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2024-</a:t>
            </a:r>
            <a:r>
              <a:rPr lang="en-US" altLang="zh-CN" sz="2000" b="0" dirty="0" smtClean="0"/>
              <a:t>11</a:t>
            </a:r>
            <a:r>
              <a:rPr lang="en-GB" sz="2000" b="0" dirty="0" smtClean="0"/>
              <a:t>-</a:t>
            </a:r>
            <a:r>
              <a:rPr lang="en-US" altLang="zh-CN" sz="2000" b="0" dirty="0" smtClean="0"/>
              <a:t>26</a:t>
            </a:r>
            <a:endParaRPr lang="en-GB" sz="2000" b="0" dirty="0"/>
          </a:p>
        </p:txBody>
      </p:sp>
      <p:sp>
        <p:nvSpPr>
          <p:cNvPr id="6" name="Date Placeholder 3"/>
          <p:cNvSpPr>
            <a:spLocks noGrp="1"/>
          </p:cNvSpPr>
          <p:nvPr>
            <p:ph type="dt" idx="10"/>
          </p:nvPr>
        </p:nvSpPr>
        <p:spPr/>
        <p:txBody>
          <a:bodyPr/>
          <a:lstStyle/>
          <a:p>
            <a:fld id="{90F3C995-69F5-4333-A240-C0153CD860C9}" type="datetime4">
              <a:rPr lang="en-US" altLang="zh-CN" smtClean="0"/>
              <a:t>November 26, 2024</a:t>
            </a:fld>
            <a:endParaRPr lang="en-GB" altLang="zh-CN" dirty="0"/>
          </a:p>
        </p:txBody>
      </p:sp>
      <p:sp>
        <p:nvSpPr>
          <p:cNvPr id="7" name="Footer Placeholder 4"/>
          <p:cNvSpPr>
            <a:spLocks noGrp="1"/>
          </p:cNvSpPr>
          <p:nvPr>
            <p:ph type="ftr" idx="11"/>
          </p:nvPr>
        </p:nvSpPr>
        <p:spPr/>
        <p:txBody>
          <a:bodyPr/>
          <a:lstStyle/>
          <a:p>
            <a:r>
              <a:rPr lang="en-GB" altLang="zh-CN" smtClean="0"/>
              <a:t>Junbin (TP-Link Systems Inc.)</a:t>
            </a:r>
            <a:endParaRPr lang="en-GB" altLang="zh-CN"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3145171058"/>
              </p:ext>
            </p:extLst>
          </p:nvPr>
        </p:nvGraphicFramePr>
        <p:xfrm>
          <a:off x="1127448" y="2402824"/>
          <a:ext cx="10150152" cy="3337560"/>
        </p:xfrm>
        <a:graphic>
          <a:graphicData uri="http://schemas.openxmlformats.org/drawingml/2006/table">
            <a:tbl>
              <a:tblPr firstRow="1" bandRow="1">
                <a:tableStyleId>{F5AB1C69-6EDB-4FF4-983F-18BD219EF322}</a:tableStyleId>
              </a:tblPr>
              <a:tblGrid>
                <a:gridCol w="2030030">
                  <a:extLst>
                    <a:ext uri="{9D8B030D-6E8A-4147-A177-3AD203B41FA5}">
                      <a16:colId xmlns:a16="http://schemas.microsoft.com/office/drawing/2014/main" val="2596506394"/>
                    </a:ext>
                  </a:extLst>
                </a:gridCol>
                <a:gridCol w="2146434">
                  <a:extLst>
                    <a:ext uri="{9D8B030D-6E8A-4147-A177-3AD203B41FA5}">
                      <a16:colId xmlns:a16="http://schemas.microsoft.com/office/drawing/2014/main" val="669767501"/>
                    </a:ext>
                  </a:extLst>
                </a:gridCol>
                <a:gridCol w="1368152">
                  <a:extLst>
                    <a:ext uri="{9D8B030D-6E8A-4147-A177-3AD203B41FA5}">
                      <a16:colId xmlns:a16="http://schemas.microsoft.com/office/drawing/2014/main" val="2581465772"/>
                    </a:ext>
                  </a:extLst>
                </a:gridCol>
                <a:gridCol w="1335182">
                  <a:extLst>
                    <a:ext uri="{9D8B030D-6E8A-4147-A177-3AD203B41FA5}">
                      <a16:colId xmlns:a16="http://schemas.microsoft.com/office/drawing/2014/main" val="296193713"/>
                    </a:ext>
                  </a:extLst>
                </a:gridCol>
                <a:gridCol w="3270354">
                  <a:extLst>
                    <a:ext uri="{9D8B030D-6E8A-4147-A177-3AD203B41FA5}">
                      <a16:colId xmlns:a16="http://schemas.microsoft.com/office/drawing/2014/main" val="1511950821"/>
                    </a:ext>
                  </a:extLst>
                </a:gridCol>
              </a:tblGrid>
              <a:tr h="370840">
                <a:tc>
                  <a:txBody>
                    <a:bodyPr/>
                    <a:lstStyle/>
                    <a:p>
                      <a:r>
                        <a:rPr lang="en-US" altLang="zh-CN" dirty="0" smtClean="0"/>
                        <a:t>Name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Affiliation</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Address</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Phone</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altLang="zh-CN" dirty="0" smtClean="0"/>
                        <a:t>Email</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2220326"/>
                  </a:ext>
                </a:extLst>
              </a:tr>
              <a:tr h="370840">
                <a:tc>
                  <a:txBody>
                    <a:bodyPr/>
                    <a:lstStyle/>
                    <a:p>
                      <a:pPr>
                        <a:spcAft>
                          <a:spcPts val="0"/>
                        </a:spcAft>
                      </a:pPr>
                      <a:r>
                        <a:rPr lang="en-US" sz="1800" dirty="0">
                          <a:effectLst/>
                          <a:latin typeface="Times New Roman" panose="02020603050405020304" pitchFamily="18" charset="0"/>
                          <a:ea typeface="等线" panose="02010600030101010101" pitchFamily="2" charset="-122"/>
                        </a:rPr>
                        <a:t>Junbin Chen</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rowSpan="8">
                  <a:txBody>
                    <a:bodyPr/>
                    <a:lstStyle/>
                    <a:p>
                      <a:pPr>
                        <a:spcAft>
                          <a:spcPts val="0"/>
                        </a:spcAft>
                      </a:pPr>
                      <a:r>
                        <a:rPr lang="en-US" sz="1800" dirty="0">
                          <a:effectLst/>
                          <a:latin typeface="Times New Roman" panose="02020603050405020304" pitchFamily="18" charset="0"/>
                          <a:ea typeface="等线" panose="02010600030101010101" pitchFamily="2" charset="-122"/>
                        </a:rPr>
                        <a:t>TP-Link </a:t>
                      </a:r>
                      <a:r>
                        <a:rPr lang="en-US" sz="1800" dirty="0" smtClean="0">
                          <a:effectLst/>
                          <a:latin typeface="Times New Roman" panose="02020603050405020304" pitchFamily="18" charset="0"/>
                          <a:ea typeface="等线" panose="02010600030101010101" pitchFamily="2" charset="-122"/>
                        </a:rPr>
                        <a:t>S</a:t>
                      </a:r>
                      <a:r>
                        <a:rPr lang="en-US" altLang="zh-CN" sz="1800" dirty="0" smtClean="0">
                          <a:effectLst/>
                          <a:latin typeface="Times New Roman" panose="02020603050405020304" pitchFamily="18" charset="0"/>
                          <a:ea typeface="等线" panose="02010600030101010101" pitchFamily="2" charset="-122"/>
                        </a:rPr>
                        <a:t>ystems Inc.</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tc>
                  <a:txBody>
                    <a:bodyPr/>
                    <a:lstStyle/>
                    <a:p>
                      <a:pPr>
                        <a:spcAft>
                          <a:spcPts val="0"/>
                        </a:spcAft>
                      </a:pPr>
                      <a:r>
                        <a:rPr lang="en-US" sz="1800">
                          <a:effectLst/>
                          <a:latin typeface="Times New Roman" panose="02020603050405020304" pitchFamily="18" charset="0"/>
                          <a:ea typeface="等线" panose="02010600030101010101" pitchFamily="2" charset="-122"/>
                        </a:rPr>
                        <a:t>chenjunbin@tp-link.com.hk</a:t>
                      </a:r>
                      <a:endParaRPr lang="zh-CN" sz="1800">
                        <a:effectLst/>
                        <a:latin typeface="Times New Roman" panose="02020603050405020304" pitchFamily="18" charset="0"/>
                        <a:ea typeface="等线" panose="02010600030101010101" pitchFamily="2" charset="-122"/>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57459246"/>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Yunpeng</a:t>
                      </a:r>
                      <a:r>
                        <a:rPr lang="en-US" sz="1800" dirty="0">
                          <a:effectLst/>
                          <a:latin typeface="Times New Roman" panose="02020603050405020304" pitchFamily="18" charset="0"/>
                          <a:ea typeface="等线" panose="02010600030101010101" pitchFamily="2" charset="-122"/>
                        </a:rPr>
                        <a:t> Yang</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yangyunpeng@tp-link.com.hk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4828237"/>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Renfang</a:t>
                      </a:r>
                      <a:r>
                        <a:rPr lang="en-US" sz="1800" dirty="0">
                          <a:effectLst/>
                          <a:latin typeface="Times New Roman" panose="02020603050405020304" pitchFamily="18" charset="0"/>
                          <a:ea typeface="等线" panose="02010600030101010101" pitchFamily="2" charset="-122"/>
                        </a:rPr>
                        <a:t> Zhou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zhourenfang@tp-link.com.hk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37007271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Yaoshen</a:t>
                      </a:r>
                      <a:r>
                        <a:rPr lang="en-US" sz="1800" dirty="0">
                          <a:effectLst/>
                          <a:latin typeface="Times New Roman" panose="02020603050405020304" pitchFamily="18" charset="0"/>
                          <a:ea typeface="等线" panose="02010600030101010101" pitchFamily="2" charset="-122"/>
                        </a:rPr>
                        <a:t> Cui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cuiyaoshen@tp-link.com.hk</a:t>
                      </a:r>
                      <a:endParaRPr lang="zh-CN" sz="180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42228638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Haozheng</a:t>
                      </a:r>
                      <a:r>
                        <a:rPr lang="en-US" sz="1800" dirty="0">
                          <a:effectLst/>
                          <a:latin typeface="Times New Roman" panose="02020603050405020304" pitchFamily="18" charset="0"/>
                          <a:ea typeface="等线" panose="02010600030101010101" pitchFamily="2" charset="-122"/>
                        </a:rPr>
                        <a:t> Li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 </a:t>
                      </a:r>
                      <a:endParaRPr lang="zh-CN" sz="1800" dirty="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lihaozheng@tp-link.com.hk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1269962435"/>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Qingwei</a:t>
                      </a:r>
                      <a:r>
                        <a:rPr lang="en-US" sz="1800" dirty="0">
                          <a:effectLst/>
                          <a:latin typeface="Times New Roman" panose="02020603050405020304" pitchFamily="18" charset="0"/>
                          <a:ea typeface="等线" panose="02010600030101010101" pitchFamily="2" charset="-122"/>
                        </a:rPr>
                        <a:t> Fu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fuqingwei@tp-link.com.hk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031946629"/>
                  </a:ext>
                </a:extLst>
              </a:tr>
              <a:tr h="370840">
                <a:tc>
                  <a:txBody>
                    <a:bodyPr/>
                    <a:lstStyle/>
                    <a:p>
                      <a:pPr>
                        <a:spcAft>
                          <a:spcPts val="0"/>
                        </a:spcAft>
                      </a:pPr>
                      <a:r>
                        <a:rPr lang="en-US" sz="1800" dirty="0" err="1">
                          <a:effectLst/>
                          <a:latin typeface="Times New Roman" panose="02020603050405020304" pitchFamily="18" charset="0"/>
                          <a:ea typeface="等线" panose="02010600030101010101" pitchFamily="2" charset="-122"/>
                        </a:rPr>
                        <a:t>Shuyu</a:t>
                      </a:r>
                      <a:r>
                        <a:rPr lang="en-US" sz="1800" dirty="0">
                          <a:effectLst/>
                          <a:latin typeface="Times New Roman" panose="02020603050405020304" pitchFamily="18" charset="0"/>
                          <a:ea typeface="等线" panose="02010600030101010101" pitchFamily="2" charset="-122"/>
                        </a:rPr>
                        <a:t> Shi</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shishuyu@tp-link.com.hk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669103281"/>
                  </a:ext>
                </a:extLst>
              </a:tr>
              <a:tr h="370840">
                <a:tc>
                  <a:txBody>
                    <a:bodyPr/>
                    <a:lstStyle/>
                    <a:p>
                      <a:pPr>
                        <a:spcAft>
                          <a:spcPts val="0"/>
                        </a:spcAft>
                      </a:pPr>
                      <a:r>
                        <a:rPr lang="en-US" sz="1800" dirty="0">
                          <a:effectLst/>
                          <a:latin typeface="Times New Roman" panose="02020603050405020304" pitchFamily="18" charset="0"/>
                          <a:ea typeface="等线" panose="02010600030101010101" pitchFamily="2" charset="-122"/>
                        </a:rPr>
                        <a:t>Yu Zhu</a:t>
                      </a:r>
                      <a:endParaRPr lang="zh-CN" sz="1800" dirty="0">
                        <a:effectLst/>
                        <a:latin typeface="Times New Roman" panose="02020603050405020304" pitchFamily="18" charset="0"/>
                        <a:ea typeface="等线" panose="02010600030101010101" pitchFamily="2" charset="-122"/>
                      </a:endParaRPr>
                    </a:p>
                  </a:txBody>
                  <a:tcPr marL="68580" marR="68580" marT="0" marB="0"/>
                </a:tc>
                <a:tc vMerge="1">
                  <a:txBody>
                    <a:bodyPr/>
                    <a:lstStyle/>
                    <a:p>
                      <a:endParaRPr lang="zh-CN" altLang="en-US"/>
                    </a:p>
                  </a:txBody>
                  <a:tcPr/>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a:effectLst/>
                          <a:latin typeface="Times New Roman" panose="02020603050405020304" pitchFamily="18" charset="0"/>
                          <a:ea typeface="等线" panose="02010600030101010101" pitchFamily="2" charset="-122"/>
                        </a:rPr>
                        <a:t> </a:t>
                      </a:r>
                      <a:endParaRPr lang="zh-CN" sz="1800">
                        <a:effectLst/>
                        <a:latin typeface="Times New Roman" panose="02020603050405020304" pitchFamily="18" charset="0"/>
                        <a:ea typeface="等线" panose="02010600030101010101" pitchFamily="2" charset="-122"/>
                      </a:endParaRPr>
                    </a:p>
                  </a:txBody>
                  <a:tcPr marL="68580" marR="68580" marT="0" marB="0"/>
                </a:tc>
                <a:tc>
                  <a:txBody>
                    <a:bodyPr/>
                    <a:lstStyle/>
                    <a:p>
                      <a:pPr>
                        <a:spcAft>
                          <a:spcPts val="0"/>
                        </a:spcAft>
                      </a:pPr>
                      <a:r>
                        <a:rPr lang="en-US" sz="1800" dirty="0">
                          <a:effectLst/>
                          <a:latin typeface="Times New Roman" panose="02020603050405020304" pitchFamily="18" charset="0"/>
                          <a:ea typeface="等线" panose="02010600030101010101" pitchFamily="2" charset="-122"/>
                        </a:rPr>
                        <a:t>zhuyu@tp-link.com.hk</a:t>
                      </a:r>
                      <a:endParaRPr lang="zh-CN" sz="1800" dirty="0">
                        <a:effectLst/>
                        <a:latin typeface="Times New Roman" panose="02020603050405020304" pitchFamily="18" charset="0"/>
                        <a:ea typeface="等线" panose="02010600030101010101" pitchFamily="2" charset="-122"/>
                      </a:endParaRPr>
                    </a:p>
                  </a:txBody>
                  <a:tcPr marL="68580" marR="68580" marT="0" marB="0"/>
                </a:tc>
                <a:extLst>
                  <a:ext uri="{0D108BD9-81ED-4DB2-BD59-A6C34878D82A}">
                    <a16:rowId xmlns:a16="http://schemas.microsoft.com/office/drawing/2014/main" val="2370225577"/>
                  </a:ext>
                </a:extLst>
              </a:tr>
            </a:tbl>
          </a:graphicData>
        </a:graphic>
      </p:graphicFrame>
    </p:spTree>
    <p:extLst>
      <p:ext uri="{BB962C8B-B14F-4D97-AF65-F5344CB8AC3E}">
        <p14:creationId xmlns:p14="http://schemas.microsoft.com/office/powerpoint/2010/main" val="33186669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a:xfrm>
            <a:off x="914400" y="1981201"/>
            <a:ext cx="10475383" cy="4113213"/>
          </a:xfrm>
        </p:spPr>
        <p:txBody>
          <a:bodyPr/>
          <a:lstStyle/>
          <a:p>
            <a:pPr algn="just">
              <a:buFont typeface="Wingdings" panose="05000000000000000000" pitchFamily="2" charset="2"/>
              <a:buChar char="Ø"/>
            </a:pPr>
            <a:r>
              <a:rPr lang="en-US" altLang="zh-CN" sz="2000" dirty="0" smtClean="0"/>
              <a:t>The arrival of non-periodic (NP) low-latency (LL) traffic is unknown to the sharing AP.</a:t>
            </a:r>
          </a:p>
          <a:p>
            <a:pPr lvl="1" algn="just">
              <a:buFont typeface="Times New Roman" panose="02020603050405020304" pitchFamily="18" charset="0"/>
              <a:buChar char="‐"/>
            </a:pPr>
            <a:r>
              <a:rPr lang="en-US" altLang="zh-CN" sz="1800" dirty="0" smtClean="0"/>
              <a:t>The sharing AP has to query the buffer status of multiple shared APs over and over again.</a:t>
            </a:r>
          </a:p>
          <a:p>
            <a:pPr lvl="1" algn="just">
              <a:buFont typeface="Times New Roman" panose="02020603050405020304" pitchFamily="18" charset="0"/>
              <a:buChar char="‐"/>
            </a:pPr>
            <a:r>
              <a:rPr lang="en-US" altLang="zh-CN" sz="1800" dirty="0" smtClean="0"/>
              <a:t>The </a:t>
            </a:r>
            <a:r>
              <a:rPr lang="en-US" altLang="zh-CN" sz="1800" dirty="0"/>
              <a:t>NP-LL</a:t>
            </a:r>
            <a:r>
              <a:rPr lang="en-US" altLang="zh-CN" sz="1800" dirty="0" smtClean="0"/>
              <a:t> traffic of sharing AP may also arrive during the TXS procedure and suffer significant delay.</a:t>
            </a:r>
            <a:endParaRPr lang="en-US" altLang="zh-CN" sz="1800" dirty="0"/>
          </a:p>
          <a:p>
            <a:pPr algn="just">
              <a:buFont typeface="Arial" panose="020B0604020202020204" pitchFamily="34" charset="0"/>
              <a:buChar char="•"/>
            </a:pPr>
            <a:endParaRPr lang="en-US" altLang="zh-CN" sz="2000" dirty="0"/>
          </a:p>
          <a:p>
            <a:pPr algn="just">
              <a:buFont typeface="Wingdings" panose="05000000000000000000" pitchFamily="2" charset="2"/>
              <a:buChar char="Ø"/>
            </a:pPr>
            <a:r>
              <a:rPr lang="en-US" altLang="zh-CN" sz="2000" dirty="0" smtClean="0"/>
              <a:t>In this presentation, we proposed a special TXS mode for NPLL traffic:</a:t>
            </a:r>
          </a:p>
          <a:p>
            <a:pPr marL="714375" lvl="1" indent="-257175" algn="just">
              <a:buFontTx/>
              <a:buChar char="-"/>
            </a:pPr>
            <a:r>
              <a:rPr lang="en-US" altLang="zh-CN" sz="1800" dirty="0"/>
              <a:t>The sharing AP has no need to query the information such as buffer status from shared APs.</a:t>
            </a:r>
          </a:p>
          <a:p>
            <a:pPr marL="714375" lvl="1" indent="-257175" algn="just">
              <a:buFontTx/>
              <a:buChar char="-"/>
            </a:pPr>
            <a:r>
              <a:rPr lang="en-US" altLang="zh-CN" sz="1800" b="0" dirty="0" smtClean="0"/>
              <a:t>The sharing AP can reserve some sub-channels which are </a:t>
            </a:r>
            <a:r>
              <a:rPr lang="en-US" altLang="zh-CN" sz="1800" dirty="0" smtClean="0"/>
              <a:t>announced </a:t>
            </a:r>
            <a:r>
              <a:rPr lang="en-US" altLang="zh-CN" sz="1800" b="0" dirty="0" smtClean="0"/>
              <a:t>for TXOP sharing.</a:t>
            </a:r>
          </a:p>
          <a:p>
            <a:pPr marL="714375" lvl="1" indent="-257175" algn="just">
              <a:buFontTx/>
              <a:buChar char="-"/>
            </a:pPr>
            <a:r>
              <a:rPr lang="en-US" altLang="zh-CN" sz="1800" dirty="0" smtClean="0"/>
              <a:t>The sharing AP</a:t>
            </a:r>
            <a:r>
              <a:rPr lang="en-US" altLang="zh-CN" sz="1800" b="0" dirty="0" smtClean="0"/>
              <a:t> continues its data transmission on the remaining parts of its bandwidth.</a:t>
            </a:r>
          </a:p>
          <a:p>
            <a:pPr marL="714375" lvl="1" indent="-257175" algn="just">
              <a:buFontTx/>
              <a:buChar char="-"/>
            </a:pPr>
            <a:r>
              <a:rPr lang="en-US" altLang="zh-CN" sz="1800" b="0" dirty="0" smtClean="0"/>
              <a:t>The reserved sub-channels are assigned to or contended by multiple shared APs with LL traffic.</a:t>
            </a:r>
          </a:p>
          <a:p>
            <a:pPr marL="714375" lvl="1" indent="-257175" algn="just">
              <a:buFontTx/>
              <a:buChar char="-"/>
            </a:pPr>
            <a:r>
              <a:rPr lang="en-US" altLang="zh-CN" sz="1800" dirty="0" smtClean="0"/>
              <a:t>The priority of multiple shared APs can be distinguished by the contention procedure.</a:t>
            </a:r>
          </a:p>
          <a:p>
            <a:pPr marL="714375" lvl="1" indent="-257175" algn="just">
              <a:buFontTx/>
              <a:buChar char="-"/>
            </a:pPr>
            <a:endParaRPr lang="en-US" altLang="zh-CN" sz="2000" b="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E93FD34D-42DC-42AC-ADA0-207BB89738E6}" type="datetime4">
              <a:rPr lang="en-US" altLang="zh-CN" smtClean="0"/>
              <a:t>November 26, 2024</a:t>
            </a:fld>
            <a:endParaRPr lang="en-GB" altLang="zh-CN" dirty="0"/>
          </a:p>
        </p:txBody>
      </p:sp>
    </p:spTree>
    <p:extLst>
      <p:ext uri="{BB962C8B-B14F-4D97-AF65-F5344CB8AC3E}">
        <p14:creationId xmlns:p14="http://schemas.microsoft.com/office/powerpoint/2010/main" val="4641416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sz="1200" b="0" dirty="0" smtClean="0"/>
              <a:t>[1]   23/0480-uhr	UHR Proposed PAR</a:t>
            </a:r>
          </a:p>
          <a:p>
            <a:r>
              <a:rPr lang="en-US" sz="1200" b="0" dirty="0" smtClean="0"/>
              <a:t>[2]   </a:t>
            </a:r>
            <a:r>
              <a:rPr lang="en-US" sz="1200" b="0" dirty="0"/>
              <a:t>24/0209-bn	Specification Framework for </a:t>
            </a:r>
            <a:r>
              <a:rPr lang="en-US" sz="1200" b="0" dirty="0" err="1"/>
              <a:t>TGbn</a:t>
            </a:r>
            <a:endParaRPr lang="en-US" sz="1200" b="0" dirty="0" smtClean="0"/>
          </a:p>
          <a:p>
            <a:r>
              <a:rPr lang="en-US" altLang="zh-CN" sz="1200" b="0" dirty="0" smtClean="0"/>
              <a:t>[3]   24/0512-bn	Considerations </a:t>
            </a:r>
            <a:r>
              <a:rPr lang="en-US" altLang="zh-CN" sz="1200" b="0" dirty="0"/>
              <a:t>for Coordinated </a:t>
            </a:r>
            <a:r>
              <a:rPr lang="en-US" altLang="zh-CN" sz="1200" b="0" dirty="0" smtClean="0"/>
              <a:t>TDMA, </a:t>
            </a:r>
            <a:r>
              <a:rPr lang="en-US" altLang="zh-CN" sz="1200" b="0" dirty="0"/>
              <a:t>Rubayet Shafin (Samsung Electronics)</a:t>
            </a:r>
          </a:p>
          <a:p>
            <a:r>
              <a:rPr lang="en-US" sz="1200" b="0" dirty="0" smtClean="0"/>
              <a:t>[4]   </a:t>
            </a:r>
            <a:r>
              <a:rPr lang="en-US" altLang="zh-CN" sz="1200" b="0" dirty="0" smtClean="0"/>
              <a:t>24/0411-bn	TXOP </a:t>
            </a:r>
            <a:r>
              <a:rPr lang="en-US" altLang="zh-CN" sz="1200" b="0" dirty="0"/>
              <a:t>Return in </a:t>
            </a:r>
            <a:r>
              <a:rPr lang="en-US" altLang="zh-CN" sz="1200" b="0" dirty="0" smtClean="0"/>
              <a:t>C-TDMA, </a:t>
            </a:r>
            <a:r>
              <a:rPr lang="en-US" altLang="zh-CN" sz="1200" b="0" dirty="0"/>
              <a:t>Geonhwan Kim (LG Electronics)</a:t>
            </a:r>
          </a:p>
          <a:p>
            <a:r>
              <a:rPr lang="en-US" sz="1200" b="0" dirty="0" smtClean="0"/>
              <a:t>[5]   </a:t>
            </a:r>
            <a:r>
              <a:rPr lang="en-US" altLang="zh-CN" sz="1200" b="0" dirty="0" smtClean="0"/>
              <a:t>24/1895-bn	C-TDMA </a:t>
            </a:r>
            <a:r>
              <a:rPr lang="en-US" altLang="zh-CN" sz="1200" b="0" dirty="0"/>
              <a:t>frame </a:t>
            </a:r>
            <a:r>
              <a:rPr lang="en-US" altLang="zh-CN" sz="1200" b="0" dirty="0" smtClean="0"/>
              <a:t>sequence, </a:t>
            </a:r>
            <a:r>
              <a:rPr lang="en-US" altLang="zh-CN" sz="1200" b="0" dirty="0"/>
              <a:t>Abhishek Patil (Qualcomm)</a:t>
            </a:r>
          </a:p>
          <a:p>
            <a:r>
              <a:rPr lang="en-US" sz="1200" b="0" dirty="0" smtClean="0"/>
              <a:t>[6]   </a:t>
            </a:r>
            <a:r>
              <a:rPr lang="en-US" altLang="zh-CN" sz="1200" b="0" dirty="0" smtClean="0"/>
              <a:t>23/0261-uhr	TDMA </a:t>
            </a:r>
            <a:r>
              <a:rPr lang="en-US" altLang="zh-CN" sz="1200" b="0" dirty="0"/>
              <a:t>for </a:t>
            </a:r>
            <a:r>
              <a:rPr lang="en-US" altLang="zh-CN" sz="1200" b="0" dirty="0" smtClean="0"/>
              <a:t>wifi-8, </a:t>
            </a:r>
            <a:r>
              <a:rPr lang="en-US" altLang="zh-CN" sz="1200" b="0" dirty="0"/>
              <a:t>Dibakar Das (Intel)</a:t>
            </a:r>
          </a:p>
          <a:p>
            <a:r>
              <a:rPr lang="en-US" sz="1200" b="0" dirty="0" smtClean="0"/>
              <a:t>[7]   23/0041-uhr</a:t>
            </a:r>
            <a:r>
              <a:rPr lang="en-US" sz="1200" b="0" dirty="0"/>
              <a:t>	</a:t>
            </a:r>
            <a:r>
              <a:rPr lang="en-US" sz="1200" b="0" dirty="0" smtClean="0"/>
              <a:t>Considerations </a:t>
            </a:r>
            <a:r>
              <a:rPr lang="en-US" sz="1200" b="0" dirty="0"/>
              <a:t>on Coordinated TDMA, Yanjun Sun (Qualcomm</a:t>
            </a:r>
            <a:r>
              <a:rPr lang="en-US" sz="1200" b="0" dirty="0" smtClean="0"/>
              <a:t>)</a:t>
            </a:r>
          </a:p>
          <a:p>
            <a:r>
              <a:rPr lang="en-US" sz="1200" b="0" dirty="0" smtClean="0"/>
              <a:t>[8]   23/0249-uhr</a:t>
            </a:r>
            <a:r>
              <a:rPr lang="en-US" sz="1200" b="0" dirty="0"/>
              <a:t>	</a:t>
            </a:r>
            <a:r>
              <a:rPr lang="en-US" sz="1200" b="0" dirty="0" smtClean="0"/>
              <a:t>extended </a:t>
            </a:r>
            <a:r>
              <a:rPr lang="en-US" sz="1200" b="0" dirty="0"/>
              <a:t>TXOP </a:t>
            </a:r>
            <a:r>
              <a:rPr lang="en-US" sz="1200" b="0" dirty="0" smtClean="0"/>
              <a:t>sharing</a:t>
            </a:r>
            <a:r>
              <a:rPr lang="en-US" sz="1200" b="0" dirty="0"/>
              <a:t>, Liwen Chu (NXP</a:t>
            </a:r>
            <a:r>
              <a:rPr lang="en-US" sz="1200" b="0" dirty="0" smtClean="0"/>
              <a:t>)</a:t>
            </a:r>
          </a:p>
          <a:p>
            <a:r>
              <a:rPr lang="en-US" sz="1200" b="0" dirty="0" smtClean="0"/>
              <a:t>[9]   23/1085-uhr</a:t>
            </a:r>
            <a:r>
              <a:rPr lang="en-US" sz="1200" b="0" dirty="0"/>
              <a:t>	Thoughts on Coordinated TDMA, </a:t>
            </a:r>
            <a:r>
              <a:rPr lang="en-US" sz="1200" b="0" dirty="0" err="1"/>
              <a:t>Geonhwan</a:t>
            </a:r>
            <a:r>
              <a:rPr lang="en-US" sz="1200" b="0" dirty="0"/>
              <a:t> Kim (LG Electronics</a:t>
            </a:r>
            <a:r>
              <a:rPr lang="en-US" sz="1200" b="0" dirty="0" smtClean="0"/>
              <a:t>)</a:t>
            </a:r>
          </a:p>
          <a:p>
            <a:r>
              <a:rPr lang="en-US" altLang="zh-CN" sz="1200" b="0" dirty="0" smtClean="0"/>
              <a:t>[10] </a:t>
            </a:r>
            <a:r>
              <a:rPr lang="en-US" altLang="zh-CN" sz="1200" b="0" dirty="0"/>
              <a:t>24/0636-bn	Multi-AP Preemption for Low-Latency Traffic, Si-Chan Noh (</a:t>
            </a:r>
            <a:r>
              <a:rPr lang="en-US" altLang="zh-CN" sz="1200" b="0" dirty="0" err="1"/>
              <a:t>Newracom</a:t>
            </a:r>
            <a:r>
              <a:rPr lang="en-US" altLang="zh-CN" sz="1200" b="0" dirty="0"/>
              <a:t>)</a:t>
            </a:r>
          </a:p>
          <a:p>
            <a:r>
              <a:rPr lang="en-US" altLang="zh-CN" sz="1200" b="0" dirty="0" smtClean="0"/>
              <a:t>[11] 24/0866-bn	Preemption for C-TDMA</a:t>
            </a:r>
            <a:r>
              <a:rPr lang="en-US" altLang="zh-CN" sz="1200" b="0" dirty="0"/>
              <a:t>, </a:t>
            </a:r>
            <a:r>
              <a:rPr lang="en-US" altLang="zh-CN" sz="1200" b="0" dirty="0" err="1"/>
              <a:t>Jiayi</a:t>
            </a:r>
            <a:r>
              <a:rPr lang="en-US" altLang="zh-CN" sz="1200" b="0" dirty="0"/>
              <a:t> </a:t>
            </a:r>
            <a:r>
              <a:rPr lang="en-US" altLang="zh-CN" sz="1200" b="0" dirty="0" smtClean="0"/>
              <a:t>Zhang (</a:t>
            </a:r>
            <a:r>
              <a:rPr lang="en-US" altLang="zh-CN" sz="1200" b="0" dirty="0" err="1" smtClean="0"/>
              <a:t>Ofinno</a:t>
            </a:r>
            <a:r>
              <a:rPr lang="en-US" altLang="zh-CN" sz="1200" b="0" dirty="0" smtClean="0"/>
              <a:t>)</a:t>
            </a:r>
          </a:p>
          <a:p>
            <a:r>
              <a:rPr lang="en-US" altLang="zh-CN" sz="1200" b="0" dirty="0"/>
              <a:t>[12] 24/0852-bn	Timely transmission of Low latency traffic with reduced preemption </a:t>
            </a:r>
            <a:r>
              <a:rPr lang="en-US" altLang="zh-CN" sz="1200" b="0" dirty="0" err="1"/>
              <a:t>occurance</a:t>
            </a:r>
            <a:r>
              <a:rPr lang="en-US" altLang="zh-CN" sz="1200" b="0" dirty="0"/>
              <a:t>, Jerome </a:t>
            </a:r>
            <a:r>
              <a:rPr lang="en-US" altLang="zh-CN" sz="1200" b="0" dirty="0" err="1"/>
              <a:t>Gu</a:t>
            </a:r>
            <a:r>
              <a:rPr lang="en-US" altLang="zh-CN" sz="1200" b="0" dirty="0"/>
              <a:t> (</a:t>
            </a:r>
            <a:r>
              <a:rPr lang="en-US" altLang="zh-CN" sz="1200" b="0" dirty="0" err="1"/>
              <a:t>Clourney</a:t>
            </a:r>
            <a:r>
              <a:rPr lang="en-US" altLang="zh-CN" sz="1200" b="0" dirty="0"/>
              <a:t> Semiconductor) </a:t>
            </a:r>
            <a:endParaRPr lang="en-US" altLang="zh-CN" sz="1200" b="0" dirty="0" smtClean="0"/>
          </a:p>
          <a:p>
            <a:r>
              <a:rPr lang="en-US" altLang="zh-CN" sz="1200" b="0" dirty="0" smtClean="0"/>
              <a:t>[13] 24/1257-bn	Preemption Procedure and Indication- Follow Up</a:t>
            </a:r>
            <a:r>
              <a:rPr lang="en-US" altLang="zh-CN" sz="1200" b="0" dirty="0"/>
              <a:t>, </a:t>
            </a:r>
            <a:r>
              <a:rPr lang="en-US" altLang="zh-CN" sz="1200" b="0" dirty="0" err="1"/>
              <a:t>Yunbo</a:t>
            </a:r>
            <a:r>
              <a:rPr lang="en-US" altLang="zh-CN" sz="1200" b="0" dirty="0"/>
              <a:t> Li (Huawei</a:t>
            </a:r>
            <a:r>
              <a:rPr lang="en-US" altLang="zh-CN" sz="1200" b="0" dirty="0" smtClean="0"/>
              <a:t>)</a:t>
            </a:r>
          </a:p>
          <a:p>
            <a:r>
              <a:rPr lang="en-US" altLang="zh-CN" sz="1200" b="0" dirty="0" smtClean="0"/>
              <a:t>[14</a:t>
            </a:r>
            <a:r>
              <a:rPr lang="en-US" altLang="zh-CN" sz="1200" b="0" dirty="0"/>
              <a:t>] 24/0413-bn	Signal for preemption </a:t>
            </a:r>
            <a:r>
              <a:rPr lang="en-US" altLang="zh-CN" sz="1200" b="0" dirty="0" smtClean="0"/>
              <a:t>request</a:t>
            </a:r>
            <a:r>
              <a:rPr lang="en-US" altLang="zh-CN" sz="1200" b="0" dirty="0"/>
              <a:t>, </a:t>
            </a:r>
            <a:r>
              <a:rPr lang="en-US" altLang="zh-CN" sz="1200" b="0" dirty="0" err="1"/>
              <a:t>Xiangxin</a:t>
            </a:r>
            <a:r>
              <a:rPr lang="en-US" altLang="zh-CN" sz="1200" b="0" dirty="0"/>
              <a:t> </a:t>
            </a:r>
            <a:r>
              <a:rPr lang="en-US" altLang="zh-CN" sz="1200" b="0" dirty="0" err="1"/>
              <a:t>Gu</a:t>
            </a:r>
            <a:r>
              <a:rPr lang="en-US" altLang="zh-CN" sz="1200" b="0" dirty="0"/>
              <a:t> (</a:t>
            </a:r>
            <a:r>
              <a:rPr lang="en-US" altLang="zh-CN" sz="1200" b="0" dirty="0" err="1"/>
              <a:t>Spreadtrum</a:t>
            </a:r>
            <a:r>
              <a:rPr lang="en-US" altLang="zh-CN" sz="1200" b="0" dirty="0" smtClean="0"/>
              <a:t>)</a:t>
            </a:r>
          </a:p>
          <a:p>
            <a:r>
              <a:rPr lang="en-US" sz="1200" b="0" dirty="0" smtClean="0"/>
              <a:t>[15] 23/0768-uhr	Discussion on C-OFDMA operation, Jinyoung Chun (LG Electronics)</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ltLang="zh-CN" smtClean="0"/>
              <a:t>Junbin (TP-Link Systems Inc.)</a:t>
            </a:r>
            <a:endParaRPr lang="en-GB" altLang="zh-CN" dirty="0"/>
          </a:p>
        </p:txBody>
      </p:sp>
      <p:sp>
        <p:nvSpPr>
          <p:cNvPr id="4" name="Date Placeholder 3"/>
          <p:cNvSpPr>
            <a:spLocks noGrp="1"/>
          </p:cNvSpPr>
          <p:nvPr>
            <p:ph type="dt" idx="15"/>
          </p:nvPr>
        </p:nvSpPr>
        <p:spPr/>
        <p:txBody>
          <a:bodyPr/>
          <a:lstStyle/>
          <a:p>
            <a:fld id="{30F8B7A8-ACBC-44E9-AFB7-EF8C69C83119}" type="datetime4">
              <a:rPr lang="en-US" altLang="zh-CN" smtClean="0"/>
              <a:t>November 26, 2024</a:t>
            </a:fld>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Abstract</a:t>
            </a:r>
            <a:endParaRPr lang="en-GB" dirty="0"/>
          </a:p>
        </p:txBody>
      </p:sp>
      <p:sp>
        <p:nvSpPr>
          <p:cNvPr id="9218" name="Rectangle 2"/>
          <p:cNvSpPr>
            <a:spLocks noGrp="1" noChangeArrowheads="1"/>
          </p:cNvSpPr>
          <p:nvPr>
            <p:ph idx="1"/>
          </p:nvPr>
        </p:nvSpPr>
        <p:spPr>
          <a:xfrm>
            <a:off x="644743" y="1628800"/>
            <a:ext cx="11001998" cy="4609630"/>
          </a:xfrm>
          <a:ln/>
        </p:spPr>
        <p:txBody>
          <a:bodyPr/>
          <a:lstStyle/>
          <a:p>
            <a:pPr>
              <a:buFont typeface="Times New Roman" pitchFamily="16" charset="0"/>
              <a:buChar char="•"/>
            </a:pPr>
            <a:r>
              <a:rPr lang="en-US" dirty="0" smtClean="0"/>
              <a:t>UHR PAR </a:t>
            </a:r>
            <a:r>
              <a:rPr lang="en-US" altLang="zh-CN" dirty="0" smtClean="0"/>
              <a:t>[</a:t>
            </a:r>
            <a:r>
              <a:rPr lang="en-US" altLang="zh-CN" dirty="0"/>
              <a:t>1]</a:t>
            </a:r>
            <a:r>
              <a:rPr lang="en-US" dirty="0" smtClean="0"/>
              <a:t> has determined to improve the tail of the latency distribution, and </a:t>
            </a:r>
            <a:r>
              <a:rPr lang="en-US" dirty="0"/>
              <a:t>in 11bn SFD </a:t>
            </a:r>
            <a:r>
              <a:rPr lang="en-US" dirty="0" smtClean="0"/>
              <a:t>[2] agrees </a:t>
            </a:r>
            <a:r>
              <a:rPr lang="en-US" dirty="0"/>
              <a:t>that:</a:t>
            </a:r>
          </a:p>
          <a:p>
            <a:pPr lvl="1">
              <a:buFont typeface="Times New Roman" pitchFamily="16" charset="0"/>
              <a:buChar char="•"/>
            </a:pPr>
            <a:r>
              <a:rPr lang="en-US" b="0" dirty="0" err="1" smtClean="0"/>
              <a:t>TGbn</a:t>
            </a:r>
            <a:r>
              <a:rPr lang="en-US" b="0" dirty="0" smtClean="0"/>
              <a:t> </a:t>
            </a:r>
            <a:r>
              <a:rPr lang="en-US" b="0" dirty="0"/>
              <a:t>shall define a Coordinated TDMA (Co-TDMA) procedure for an AP to share its time resources of an obtained TXOP with a set of APs.</a:t>
            </a:r>
          </a:p>
          <a:p>
            <a:pPr lvl="2">
              <a:buFont typeface="Times New Roman" pitchFamily="16" charset="0"/>
              <a:buChar char="•"/>
            </a:pPr>
            <a:r>
              <a:rPr lang="en-US" b="0" dirty="0" smtClean="0"/>
              <a:t>Set </a:t>
            </a:r>
            <a:r>
              <a:rPr lang="en-US" b="0" dirty="0"/>
              <a:t>of APs is TBD</a:t>
            </a:r>
            <a:r>
              <a:rPr lang="en-US" b="0" dirty="0" smtClean="0"/>
              <a:t>.</a:t>
            </a:r>
            <a:endParaRPr lang="en-US" b="0" dirty="0"/>
          </a:p>
          <a:p>
            <a:pPr lvl="2">
              <a:buFont typeface="Times New Roman" pitchFamily="16" charset="0"/>
              <a:buChar char="•"/>
            </a:pPr>
            <a:r>
              <a:rPr lang="en-US" b="0" dirty="0" smtClean="0"/>
              <a:t>The </a:t>
            </a:r>
            <a:r>
              <a:rPr lang="en-US" b="0" dirty="0"/>
              <a:t>set can consist of one AP.</a:t>
            </a:r>
            <a:endParaRPr lang="en-US" b="0" dirty="0" smtClean="0"/>
          </a:p>
          <a:p>
            <a:pPr>
              <a:buFont typeface="Times New Roman" pitchFamily="16" charset="0"/>
              <a:buChar char="•"/>
            </a:pPr>
            <a:r>
              <a:rPr lang="en-US" dirty="0" smtClean="0"/>
              <a:t>There have </a:t>
            </a:r>
            <a:r>
              <a:rPr lang="en-US" dirty="0"/>
              <a:t>been several contributions on </a:t>
            </a:r>
            <a:r>
              <a:rPr lang="en-US" dirty="0" smtClean="0"/>
              <a:t>C-TDMA, and a popular idea </a:t>
            </a:r>
            <a:r>
              <a:rPr lang="en-US" dirty="0"/>
              <a:t>is to </a:t>
            </a:r>
            <a:r>
              <a:rPr lang="en-US" dirty="0" smtClean="0"/>
              <a:t>extend the TXOP Sharing (TXS) </a:t>
            </a:r>
            <a:r>
              <a:rPr lang="en-US" dirty="0"/>
              <a:t>procedure in </a:t>
            </a:r>
            <a:r>
              <a:rPr lang="en-US" dirty="0" smtClean="0"/>
              <a:t>11be [3-9]. </a:t>
            </a:r>
          </a:p>
          <a:p>
            <a:pPr>
              <a:buFont typeface="Times New Roman" pitchFamily="16" charset="0"/>
              <a:buChar char="•"/>
            </a:pPr>
            <a:r>
              <a:rPr lang="en-US" dirty="0" smtClean="0"/>
              <a:t>In </a:t>
            </a:r>
            <a:r>
              <a:rPr lang="en-US" dirty="0"/>
              <a:t>this presentation, we’d like to discuss about the TXS method for handling the </a:t>
            </a:r>
            <a:r>
              <a:rPr lang="en-US" dirty="0">
                <a:solidFill>
                  <a:srgbClr val="FF0000"/>
                </a:solidFill>
              </a:rPr>
              <a:t>non-periodic </a:t>
            </a:r>
            <a:r>
              <a:rPr lang="en-US" dirty="0" smtClean="0">
                <a:solidFill>
                  <a:srgbClr val="FF0000"/>
                </a:solidFill>
              </a:rPr>
              <a:t>low latency (NPLL) </a:t>
            </a:r>
            <a:r>
              <a:rPr lang="en-US" dirty="0"/>
              <a:t>traffic in the absence of buffer status report.</a:t>
            </a:r>
          </a:p>
          <a:p>
            <a:pPr lvl="1">
              <a:buFont typeface="Times New Roman" pitchFamily="16" charset="0"/>
              <a:buChar char="•"/>
            </a:pPr>
            <a:r>
              <a:rPr lang="en-US" dirty="0" smtClean="0"/>
              <a:t>The sharing AP needs the information about </a:t>
            </a:r>
            <a:r>
              <a:rPr lang="en-US" altLang="zh-CN" dirty="0" smtClean="0"/>
              <a:t>the </a:t>
            </a:r>
            <a:r>
              <a:rPr lang="en-US" dirty="0" smtClean="0"/>
              <a:t>buffer status of shared AP to schedule the TXS</a:t>
            </a:r>
            <a:r>
              <a:rPr lang="en-US" dirty="0"/>
              <a:t>.</a:t>
            </a:r>
            <a:endParaRPr lang="en-US" dirty="0" smtClean="0"/>
          </a:p>
          <a:p>
            <a:pPr lvl="1">
              <a:buFont typeface="Times New Roman" pitchFamily="16" charset="0"/>
              <a:buChar char="•"/>
            </a:pPr>
            <a:r>
              <a:rPr lang="en-US" dirty="0" smtClean="0"/>
              <a:t>The arrival of non-periodic LL traffic is hard to be predicted in advance.</a:t>
            </a:r>
          </a:p>
          <a:p>
            <a:pPr lvl="1">
              <a:buFont typeface="Times New Roman" pitchFamily="16" charset="0"/>
              <a:buChar char="•"/>
            </a:pP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5" name="Footer Placeholder 4"/>
          <p:cNvSpPr>
            <a:spLocks noGrp="1"/>
          </p:cNvSpPr>
          <p:nvPr>
            <p:ph type="ftr" idx="14"/>
          </p:nvPr>
        </p:nvSpPr>
        <p:spPr/>
        <p:txBody>
          <a:bodyPr/>
          <a:lstStyle/>
          <a:p>
            <a:r>
              <a:rPr lang="en-GB" altLang="zh-CN" smtClean="0"/>
              <a:t>Junbin (TP-Link Systems Inc.)</a:t>
            </a:r>
            <a:endParaRPr lang="en-GB" altLang="zh-CN" dirty="0"/>
          </a:p>
        </p:txBody>
      </p:sp>
      <p:sp>
        <p:nvSpPr>
          <p:cNvPr id="4" name="Date Placeholder 3"/>
          <p:cNvSpPr>
            <a:spLocks noGrp="1"/>
          </p:cNvSpPr>
          <p:nvPr>
            <p:ph type="dt" idx="15"/>
          </p:nvPr>
        </p:nvSpPr>
        <p:spPr/>
        <p:txBody>
          <a:bodyPr/>
          <a:lstStyle/>
          <a:p>
            <a:fld id="{707FCADD-95EF-4DFE-8B2A-CD36A07B2A7D}" type="datetime4">
              <a:rPr lang="en-US" altLang="zh-CN" smtClean="0"/>
              <a:t>November 26, 2024</a:t>
            </a:fld>
            <a:endParaRPr lang="en-GB" altLang="zh-CN" dirty="0"/>
          </a:p>
        </p:txBody>
      </p:sp>
    </p:spTree>
    <p:extLst>
      <p:ext uri="{BB962C8B-B14F-4D97-AF65-F5344CB8AC3E}">
        <p14:creationId xmlns:p14="http://schemas.microsoft.com/office/powerpoint/2010/main" val="3863331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C-TDMA in </a:t>
            </a:r>
            <a:r>
              <a:rPr lang="en-US" altLang="zh-CN" dirty="0" err="1" smtClean="0"/>
              <a:t>TGbn</a:t>
            </a:r>
            <a:endParaRPr lang="zh-CN" altLang="en-US" dirty="0"/>
          </a:p>
        </p:txBody>
      </p:sp>
      <p:sp>
        <p:nvSpPr>
          <p:cNvPr id="3" name="内容占位符 2"/>
          <p:cNvSpPr>
            <a:spLocks noGrp="1"/>
          </p:cNvSpPr>
          <p:nvPr>
            <p:ph idx="1"/>
          </p:nvPr>
        </p:nvSpPr>
        <p:spPr>
          <a:xfrm>
            <a:off x="914401" y="1518648"/>
            <a:ext cx="10361084" cy="4113213"/>
          </a:xfrm>
        </p:spPr>
        <p:txBody>
          <a:bodyPr/>
          <a:lstStyle/>
          <a:p>
            <a:r>
              <a:rPr lang="en-US" altLang="zh-CN" sz="1800" b="0" dirty="0" smtClean="0"/>
              <a:t>There still </a:t>
            </a:r>
            <a:r>
              <a:rPr lang="en-US" altLang="zh-CN" sz="1800" b="0" dirty="0"/>
              <a:t>remains several </a:t>
            </a:r>
            <a:r>
              <a:rPr lang="en-US" altLang="zh-CN" sz="1800" b="0" dirty="0" smtClean="0"/>
              <a:t>issues in the C-TDMA of previous contributions:</a:t>
            </a:r>
            <a:endParaRPr lang="en-US" altLang="zh-CN" sz="1800" b="0" dirty="0"/>
          </a:p>
          <a:p>
            <a:pPr>
              <a:buFont typeface="+mj-lt"/>
              <a:buAutoNum type="arabicPeriod"/>
            </a:pPr>
            <a:r>
              <a:rPr lang="en-US" altLang="zh-CN" sz="1800" b="0" dirty="0"/>
              <a:t>If </a:t>
            </a:r>
            <a:r>
              <a:rPr lang="en-US" altLang="zh-CN" sz="1800" b="0" dirty="0">
                <a:solidFill>
                  <a:srgbClr val="FF0000"/>
                </a:solidFill>
              </a:rPr>
              <a:t>the LL traffic of sharing AP </a:t>
            </a:r>
            <a:r>
              <a:rPr lang="en-US" altLang="zh-CN" sz="1800" b="0" dirty="0"/>
              <a:t>arrives </a:t>
            </a:r>
            <a:r>
              <a:rPr lang="en-US" altLang="zh-CN" sz="1800" b="0" dirty="0" smtClean="0"/>
              <a:t>during </a:t>
            </a:r>
            <a:r>
              <a:rPr lang="en-US" altLang="zh-CN" sz="1800" b="0" dirty="0"/>
              <a:t>the sharing procedure, it will waits until TXOP return [11-12</a:t>
            </a:r>
            <a:r>
              <a:rPr lang="en-US" altLang="zh-CN" sz="1800" b="0" dirty="0" smtClean="0"/>
              <a:t>].</a:t>
            </a:r>
          </a:p>
          <a:p>
            <a:pPr>
              <a:buFont typeface="+mj-lt"/>
              <a:buAutoNum type="arabicPeriod"/>
            </a:pPr>
            <a:endParaRPr lang="en-US" altLang="zh-CN" sz="1800" b="0" dirty="0"/>
          </a:p>
          <a:p>
            <a:pPr>
              <a:buFont typeface="+mj-lt"/>
              <a:buAutoNum type="arabicPeriod"/>
            </a:pPr>
            <a:endParaRPr lang="en-US" altLang="zh-CN" sz="1800" b="0" dirty="0" smtClean="0"/>
          </a:p>
          <a:p>
            <a:pPr>
              <a:buFont typeface="+mj-lt"/>
              <a:buAutoNum type="arabicPeriod"/>
            </a:pPr>
            <a:endParaRPr lang="en-US" altLang="zh-CN" sz="1800" b="0" dirty="0" smtClean="0"/>
          </a:p>
          <a:p>
            <a:pPr>
              <a:buFont typeface="+mj-lt"/>
              <a:buAutoNum type="arabicPeriod"/>
            </a:pPr>
            <a:r>
              <a:rPr lang="en-US" altLang="zh-CN" sz="1800" b="0" dirty="0"/>
              <a:t>The sharing AP needs to collect the information of the pending LL traffic of multiple shared APs and determines which shared AP to be the TXS responder based on such information. </a:t>
            </a:r>
          </a:p>
          <a:p>
            <a:pPr marL="741600" lvl="1" indent="-284400">
              <a:buFont typeface="Arial" panose="020B0604020202020204" pitchFamily="34" charset="0"/>
              <a:buChar char="•"/>
            </a:pPr>
            <a:r>
              <a:rPr lang="en-US" altLang="zh-CN" sz="1600" dirty="0"/>
              <a:t>However, the information collection can be quite difficult for </a:t>
            </a:r>
            <a:r>
              <a:rPr lang="en-US" altLang="zh-CN" sz="1600" dirty="0">
                <a:solidFill>
                  <a:srgbClr val="FF0000"/>
                </a:solidFill>
              </a:rPr>
              <a:t>the non-periodic low latency (NPLL) traffic</a:t>
            </a:r>
            <a:r>
              <a:rPr lang="en-US" altLang="zh-CN" sz="1600" dirty="0"/>
              <a:t>.</a:t>
            </a:r>
            <a:endParaRPr lang="en-US" altLang="zh-CN" sz="1800" b="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36A82E4-97D0-4E48-96E5-6F5C583955E4}" type="datetime4">
              <a:rPr lang="en-US" altLang="zh-CN" smtClean="0"/>
              <a:t>November 26, 2024</a:t>
            </a:fld>
            <a:endParaRPr lang="en-GB" altLang="zh-CN" dirty="0"/>
          </a:p>
        </p:txBody>
      </p:sp>
      <p:cxnSp>
        <p:nvCxnSpPr>
          <p:cNvPr id="8" name="直接连接符 7"/>
          <p:cNvCxnSpPr/>
          <p:nvPr/>
        </p:nvCxnSpPr>
        <p:spPr bwMode="auto">
          <a:xfrm>
            <a:off x="3184274" y="2692470"/>
            <a:ext cx="597666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矩形 8"/>
          <p:cNvSpPr/>
          <p:nvPr/>
        </p:nvSpPr>
        <p:spPr bwMode="auto">
          <a:xfrm>
            <a:off x="3400298" y="2276872"/>
            <a:ext cx="792088"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1" name="直接连接符 10"/>
          <p:cNvCxnSpPr/>
          <p:nvPr/>
        </p:nvCxnSpPr>
        <p:spPr bwMode="auto">
          <a:xfrm>
            <a:off x="3184274" y="3247204"/>
            <a:ext cx="6048672"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矩形 11"/>
          <p:cNvSpPr/>
          <p:nvPr/>
        </p:nvSpPr>
        <p:spPr bwMode="auto">
          <a:xfrm>
            <a:off x="4336402" y="2815156"/>
            <a:ext cx="504056"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3" name="矩形 12"/>
          <p:cNvSpPr/>
          <p:nvPr/>
        </p:nvSpPr>
        <p:spPr bwMode="auto">
          <a:xfrm>
            <a:off x="4966472" y="2815156"/>
            <a:ext cx="1512168"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4" name="直接箭头连接符 13"/>
          <p:cNvCxnSpPr/>
          <p:nvPr/>
        </p:nvCxnSpPr>
        <p:spPr bwMode="auto">
          <a:xfrm>
            <a:off x="5056482" y="2548454"/>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6" name="文本框 15"/>
          <p:cNvSpPr txBox="1"/>
          <p:nvPr/>
        </p:nvSpPr>
        <p:spPr>
          <a:xfrm>
            <a:off x="4499705" y="2276872"/>
            <a:ext cx="2329484" cy="276999"/>
          </a:xfrm>
          <a:prstGeom prst="rect">
            <a:avLst/>
          </a:prstGeom>
          <a:noFill/>
        </p:spPr>
        <p:txBody>
          <a:bodyPr wrap="none" rtlCol="0">
            <a:spAutoFit/>
          </a:bodyPr>
          <a:lstStyle/>
          <a:p>
            <a:r>
              <a:rPr lang="en-US" altLang="zh-CN" sz="1200" dirty="0" smtClean="0">
                <a:solidFill>
                  <a:srgbClr val="FF0000"/>
                </a:solidFill>
                <a:ea typeface="宋体" panose="02010600030101010101" pitchFamily="2" charset="-122"/>
              </a:rPr>
              <a:t>LL traffic arrives and suffers delay</a:t>
            </a:r>
            <a:endParaRPr lang="zh-CN" altLang="en-US" sz="1200" dirty="0" smtClean="0">
              <a:solidFill>
                <a:srgbClr val="FF0000"/>
              </a:solidFill>
              <a:ea typeface="宋体" panose="02010600030101010101" pitchFamily="2" charset="-122"/>
            </a:endParaRPr>
          </a:p>
        </p:txBody>
      </p:sp>
      <p:sp>
        <p:nvSpPr>
          <p:cNvPr id="19" name="矩形 18"/>
          <p:cNvSpPr/>
          <p:nvPr/>
        </p:nvSpPr>
        <p:spPr bwMode="auto">
          <a:xfrm>
            <a:off x="6604016" y="2815156"/>
            <a:ext cx="609091"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err="1" smtClean="0">
                <a:ln>
                  <a:noFill/>
                </a:ln>
                <a:solidFill>
                  <a:schemeClr val="bg1"/>
                </a:solidFill>
                <a:effectLst/>
                <a:latin typeface="Times New Roman" pitchFamily="16" charset="0"/>
                <a:ea typeface="宋体" panose="02010600030101010101" pitchFamily="2" charset="-122"/>
              </a:rPr>
              <a:t>Txop</a:t>
            </a: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 return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20" name="矩形 19"/>
          <p:cNvSpPr/>
          <p:nvPr/>
        </p:nvSpPr>
        <p:spPr bwMode="auto">
          <a:xfrm>
            <a:off x="7392144" y="2276872"/>
            <a:ext cx="1336746"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3" name="直接箭头连接符 22"/>
          <p:cNvCxnSpPr/>
          <p:nvPr/>
        </p:nvCxnSpPr>
        <p:spPr bwMode="auto">
          <a:xfrm>
            <a:off x="5056482" y="2555865"/>
            <a:ext cx="2335662" cy="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8" name="文本框 27"/>
          <p:cNvSpPr txBox="1"/>
          <p:nvPr/>
        </p:nvSpPr>
        <p:spPr>
          <a:xfrm>
            <a:off x="2402747" y="2417365"/>
            <a:ext cx="889539" cy="276999"/>
          </a:xfrm>
          <a:prstGeom prst="rect">
            <a:avLst/>
          </a:prstGeom>
          <a:noFill/>
        </p:spPr>
        <p:txBody>
          <a:bodyPr wrap="none" rtlCol="0">
            <a:spAutoFit/>
          </a:bodyPr>
          <a:lstStyle/>
          <a:p>
            <a:r>
              <a:rPr lang="en-US" altLang="zh-CN" sz="1200" dirty="0" smtClean="0">
                <a:ea typeface="宋体" panose="02010600030101010101" pitchFamily="2" charset="-122"/>
              </a:rPr>
              <a:t>Sharing AP</a:t>
            </a:r>
            <a:endParaRPr lang="zh-CN" altLang="en-US" sz="1200" dirty="0" smtClean="0">
              <a:ea typeface="宋体" panose="02010600030101010101" pitchFamily="2" charset="-122"/>
            </a:endParaRPr>
          </a:p>
        </p:txBody>
      </p:sp>
      <p:sp>
        <p:nvSpPr>
          <p:cNvPr id="29" name="文本框 28"/>
          <p:cNvSpPr txBox="1"/>
          <p:nvPr/>
        </p:nvSpPr>
        <p:spPr>
          <a:xfrm>
            <a:off x="2402747" y="2977071"/>
            <a:ext cx="865493" cy="276999"/>
          </a:xfrm>
          <a:prstGeom prst="rect">
            <a:avLst/>
          </a:prstGeom>
          <a:noFill/>
        </p:spPr>
        <p:txBody>
          <a:bodyPr wrap="none" rtlCol="0">
            <a:spAutoFit/>
          </a:bodyPr>
          <a:lstStyle/>
          <a:p>
            <a:r>
              <a:rPr lang="en-US" altLang="zh-CN" sz="1200" dirty="0" smtClean="0">
                <a:ea typeface="宋体" panose="02010600030101010101" pitchFamily="2" charset="-122"/>
              </a:rPr>
              <a:t>Shared AP</a:t>
            </a:r>
            <a:endParaRPr lang="zh-CN" altLang="en-US" sz="1200" dirty="0" smtClean="0">
              <a:ea typeface="宋体" panose="02010600030101010101" pitchFamily="2" charset="-122"/>
            </a:endParaRPr>
          </a:p>
        </p:txBody>
      </p:sp>
      <p:cxnSp>
        <p:nvCxnSpPr>
          <p:cNvPr id="30" name="直接连接符 29"/>
          <p:cNvCxnSpPr/>
          <p:nvPr/>
        </p:nvCxnSpPr>
        <p:spPr bwMode="auto">
          <a:xfrm>
            <a:off x="2355544" y="4716533"/>
            <a:ext cx="836669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1" name="矩形 30"/>
          <p:cNvSpPr/>
          <p:nvPr/>
        </p:nvSpPr>
        <p:spPr bwMode="auto">
          <a:xfrm>
            <a:off x="4142299" y="4300935"/>
            <a:ext cx="776151"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32" name="直接连接符 31"/>
          <p:cNvCxnSpPr/>
          <p:nvPr/>
        </p:nvCxnSpPr>
        <p:spPr bwMode="auto">
          <a:xfrm>
            <a:off x="2355544" y="5271267"/>
            <a:ext cx="836669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矩形 32"/>
          <p:cNvSpPr/>
          <p:nvPr/>
        </p:nvSpPr>
        <p:spPr bwMode="auto">
          <a:xfrm>
            <a:off x="4986954" y="4839219"/>
            <a:ext cx="504056"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34" name="矩形 33"/>
          <p:cNvSpPr/>
          <p:nvPr/>
        </p:nvSpPr>
        <p:spPr bwMode="auto">
          <a:xfrm>
            <a:off x="5575049" y="4839219"/>
            <a:ext cx="1057520"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40" name="文本框 39"/>
          <p:cNvSpPr txBox="1"/>
          <p:nvPr/>
        </p:nvSpPr>
        <p:spPr>
          <a:xfrm>
            <a:off x="1311069" y="4441428"/>
            <a:ext cx="966483" cy="276999"/>
          </a:xfrm>
          <a:prstGeom prst="rect">
            <a:avLst/>
          </a:prstGeom>
          <a:noFill/>
        </p:spPr>
        <p:txBody>
          <a:bodyPr wrap="none" rtlCol="0">
            <a:spAutoFit/>
          </a:bodyPr>
          <a:lstStyle/>
          <a:p>
            <a:r>
              <a:rPr lang="en-US" altLang="zh-CN" sz="1200" dirty="0" smtClean="0">
                <a:ea typeface="宋体" panose="02010600030101010101" pitchFamily="2" charset="-122"/>
              </a:rPr>
              <a:t>Sharing AP1</a:t>
            </a:r>
            <a:endParaRPr lang="zh-CN" altLang="en-US" sz="1200" dirty="0" smtClean="0">
              <a:ea typeface="宋体" panose="02010600030101010101" pitchFamily="2" charset="-122"/>
            </a:endParaRPr>
          </a:p>
        </p:txBody>
      </p:sp>
      <p:sp>
        <p:nvSpPr>
          <p:cNvPr id="41" name="文本框 40"/>
          <p:cNvSpPr txBox="1"/>
          <p:nvPr/>
        </p:nvSpPr>
        <p:spPr>
          <a:xfrm>
            <a:off x="1311069" y="5001134"/>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AP2</a:t>
            </a:r>
            <a:endParaRPr lang="zh-CN" altLang="en-US" sz="1200" dirty="0" smtClean="0">
              <a:ea typeface="宋体" panose="02010600030101010101" pitchFamily="2" charset="-122"/>
            </a:endParaRPr>
          </a:p>
        </p:txBody>
      </p:sp>
      <p:sp>
        <p:nvSpPr>
          <p:cNvPr id="42" name="矩形 41"/>
          <p:cNvSpPr/>
          <p:nvPr/>
        </p:nvSpPr>
        <p:spPr bwMode="auto">
          <a:xfrm>
            <a:off x="6725766" y="4839219"/>
            <a:ext cx="609091"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err="1" smtClean="0">
                <a:ln>
                  <a:noFill/>
                </a:ln>
                <a:solidFill>
                  <a:schemeClr val="bg1"/>
                </a:solidFill>
                <a:effectLst/>
                <a:latin typeface="Times New Roman" pitchFamily="16" charset="0"/>
                <a:ea typeface="宋体" panose="02010600030101010101" pitchFamily="2" charset="-122"/>
              </a:rPr>
              <a:t>Txop</a:t>
            </a: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 return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43" name="矩形 42"/>
          <p:cNvSpPr/>
          <p:nvPr/>
        </p:nvSpPr>
        <p:spPr bwMode="auto">
          <a:xfrm>
            <a:off x="7392144" y="4300935"/>
            <a:ext cx="805269"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47" name="直接连接符 46"/>
          <p:cNvCxnSpPr/>
          <p:nvPr/>
        </p:nvCxnSpPr>
        <p:spPr bwMode="auto">
          <a:xfrm>
            <a:off x="2355544" y="5848340"/>
            <a:ext cx="843870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矩形 47"/>
          <p:cNvSpPr/>
          <p:nvPr/>
        </p:nvSpPr>
        <p:spPr bwMode="auto">
          <a:xfrm>
            <a:off x="8302967" y="5416292"/>
            <a:ext cx="504056"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49" name="矩形 48"/>
          <p:cNvSpPr/>
          <p:nvPr/>
        </p:nvSpPr>
        <p:spPr bwMode="auto">
          <a:xfrm>
            <a:off x="8891011" y="5416292"/>
            <a:ext cx="1057520"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50" name="矩形 49"/>
          <p:cNvSpPr/>
          <p:nvPr/>
        </p:nvSpPr>
        <p:spPr bwMode="auto">
          <a:xfrm>
            <a:off x="10048621" y="5416292"/>
            <a:ext cx="609091" cy="43204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err="1" smtClean="0">
                <a:ln>
                  <a:noFill/>
                </a:ln>
                <a:solidFill>
                  <a:schemeClr val="bg1"/>
                </a:solidFill>
                <a:effectLst/>
                <a:latin typeface="Times New Roman" pitchFamily="16" charset="0"/>
                <a:ea typeface="宋体" panose="02010600030101010101" pitchFamily="2" charset="-122"/>
              </a:rPr>
              <a:t>Txop</a:t>
            </a: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 return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51" name="文本框 50"/>
          <p:cNvSpPr txBox="1"/>
          <p:nvPr/>
        </p:nvSpPr>
        <p:spPr>
          <a:xfrm>
            <a:off x="1311069" y="5564816"/>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AP3</a:t>
            </a:r>
            <a:endParaRPr lang="zh-CN" altLang="en-US" sz="1200" dirty="0" smtClean="0">
              <a:ea typeface="宋体" panose="02010600030101010101" pitchFamily="2" charset="-122"/>
            </a:endParaRPr>
          </a:p>
        </p:txBody>
      </p:sp>
      <p:cxnSp>
        <p:nvCxnSpPr>
          <p:cNvPr id="56" name="直接连接符 55"/>
          <p:cNvCxnSpPr/>
          <p:nvPr/>
        </p:nvCxnSpPr>
        <p:spPr bwMode="auto">
          <a:xfrm>
            <a:off x="2355544" y="6414299"/>
            <a:ext cx="843870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文本框 56"/>
          <p:cNvSpPr txBox="1"/>
          <p:nvPr/>
        </p:nvSpPr>
        <p:spPr>
          <a:xfrm>
            <a:off x="1311069" y="6130775"/>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AP4</a:t>
            </a:r>
            <a:endParaRPr lang="zh-CN" altLang="en-US" sz="1200" dirty="0" smtClean="0">
              <a:ea typeface="宋体" panose="02010600030101010101" pitchFamily="2" charset="-122"/>
            </a:endParaRPr>
          </a:p>
        </p:txBody>
      </p:sp>
      <p:sp>
        <p:nvSpPr>
          <p:cNvPr id="58" name="矩形 57"/>
          <p:cNvSpPr/>
          <p:nvPr/>
        </p:nvSpPr>
        <p:spPr bwMode="auto">
          <a:xfrm>
            <a:off x="2898411" y="4300935"/>
            <a:ext cx="623029"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BSRP</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59" name="矩形 58"/>
          <p:cNvSpPr/>
          <p:nvPr/>
        </p:nvSpPr>
        <p:spPr bwMode="auto">
          <a:xfrm>
            <a:off x="3621864" y="4858933"/>
            <a:ext cx="475641"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BSR</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60" name="矩形 59"/>
          <p:cNvSpPr/>
          <p:nvPr/>
        </p:nvSpPr>
        <p:spPr bwMode="auto">
          <a:xfrm>
            <a:off x="3621864" y="5432742"/>
            <a:ext cx="475641"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BSR</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61" name="矩形 60"/>
          <p:cNvSpPr/>
          <p:nvPr/>
        </p:nvSpPr>
        <p:spPr bwMode="auto">
          <a:xfrm>
            <a:off x="3621864" y="5998700"/>
            <a:ext cx="475641" cy="41559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BSR</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65" name="直接箭头连接符 64"/>
          <p:cNvCxnSpPr/>
          <p:nvPr/>
        </p:nvCxnSpPr>
        <p:spPr bwMode="auto">
          <a:xfrm>
            <a:off x="2830516" y="5134117"/>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6" name="直接箭头连接符 65"/>
          <p:cNvCxnSpPr/>
          <p:nvPr/>
        </p:nvCxnSpPr>
        <p:spPr bwMode="auto">
          <a:xfrm>
            <a:off x="3305417" y="5697799"/>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7" name="文本框 66"/>
          <p:cNvSpPr txBox="1"/>
          <p:nvPr/>
        </p:nvSpPr>
        <p:spPr>
          <a:xfrm>
            <a:off x="2315461" y="4899858"/>
            <a:ext cx="1243396" cy="276999"/>
          </a:xfrm>
          <a:prstGeom prst="rect">
            <a:avLst/>
          </a:prstGeom>
          <a:noFill/>
        </p:spPr>
        <p:txBody>
          <a:bodyPr wrap="square" rtlCol="0">
            <a:spAutoFit/>
          </a:bodyPr>
          <a:lstStyle/>
          <a:p>
            <a:r>
              <a:rPr lang="en-US" altLang="zh-CN" sz="1200" dirty="0" smtClean="0">
                <a:ea typeface="宋体" panose="02010600030101010101" pitchFamily="2" charset="-122"/>
              </a:rPr>
              <a:t>LL traffic arrives</a:t>
            </a:r>
            <a:endParaRPr lang="zh-CN" altLang="en-US" sz="1200" dirty="0" smtClean="0">
              <a:ea typeface="宋体" panose="02010600030101010101" pitchFamily="2" charset="-122"/>
            </a:endParaRPr>
          </a:p>
        </p:txBody>
      </p:sp>
      <p:sp>
        <p:nvSpPr>
          <p:cNvPr id="68" name="文本框 67"/>
          <p:cNvSpPr txBox="1"/>
          <p:nvPr/>
        </p:nvSpPr>
        <p:spPr>
          <a:xfrm>
            <a:off x="2400063" y="5441984"/>
            <a:ext cx="1361426" cy="276999"/>
          </a:xfrm>
          <a:prstGeom prst="rect">
            <a:avLst/>
          </a:prstGeom>
          <a:noFill/>
        </p:spPr>
        <p:txBody>
          <a:bodyPr wrap="square" rtlCol="0">
            <a:spAutoFit/>
          </a:bodyPr>
          <a:lstStyle/>
          <a:p>
            <a:r>
              <a:rPr lang="en-US" altLang="zh-CN" sz="1200" dirty="0" smtClean="0">
                <a:ea typeface="宋体" panose="02010600030101010101" pitchFamily="2" charset="-122"/>
              </a:rPr>
              <a:t>LL traffic arrives</a:t>
            </a:r>
            <a:endParaRPr lang="zh-CN" altLang="en-US" sz="1200" dirty="0" smtClean="0">
              <a:ea typeface="宋体" panose="02010600030101010101" pitchFamily="2" charset="-122"/>
            </a:endParaRPr>
          </a:p>
        </p:txBody>
      </p:sp>
      <p:cxnSp>
        <p:nvCxnSpPr>
          <p:cNvPr id="69" name="直接箭头连接符 68"/>
          <p:cNvCxnSpPr/>
          <p:nvPr/>
        </p:nvCxnSpPr>
        <p:spPr bwMode="auto">
          <a:xfrm>
            <a:off x="5132902" y="6279393"/>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0" name="文本框 69"/>
          <p:cNvSpPr txBox="1"/>
          <p:nvPr/>
        </p:nvSpPr>
        <p:spPr>
          <a:xfrm>
            <a:off x="4332533" y="5996806"/>
            <a:ext cx="2582115" cy="276999"/>
          </a:xfrm>
          <a:prstGeom prst="rect">
            <a:avLst/>
          </a:prstGeom>
          <a:noFill/>
        </p:spPr>
        <p:txBody>
          <a:bodyPr wrap="square" rtlCol="0">
            <a:spAutoFit/>
          </a:bodyPr>
          <a:lstStyle/>
          <a:p>
            <a:r>
              <a:rPr lang="en-US" altLang="zh-CN" sz="1200" dirty="0" smtClean="0">
                <a:solidFill>
                  <a:srgbClr val="FF0000"/>
                </a:solidFill>
                <a:ea typeface="宋体" panose="02010600030101010101" pitchFamily="2" charset="-122"/>
              </a:rPr>
              <a:t>NPLL traffic arrives and suffers delay</a:t>
            </a:r>
            <a:endParaRPr lang="zh-CN" altLang="en-US" sz="1200" dirty="0" smtClean="0">
              <a:solidFill>
                <a:srgbClr val="FF0000"/>
              </a:solidFill>
              <a:ea typeface="宋体" panose="02010600030101010101" pitchFamily="2" charset="-122"/>
            </a:endParaRPr>
          </a:p>
        </p:txBody>
      </p:sp>
    </p:spTree>
    <p:extLst>
      <p:ext uri="{BB962C8B-B14F-4D97-AF65-F5344CB8AC3E}">
        <p14:creationId xmlns:p14="http://schemas.microsoft.com/office/powerpoint/2010/main" val="2134936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 TXS with puncturing mode</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000" dirty="0" smtClean="0"/>
              <a:t>We propose to define a mode that:</a:t>
            </a:r>
          </a:p>
          <a:p>
            <a:pPr lvl="1">
              <a:buFont typeface="Arial" panose="020B0604020202020204" pitchFamily="34" charset="0"/>
              <a:buChar char="•"/>
            </a:pPr>
            <a:r>
              <a:rPr lang="en-US" altLang="zh-CN" sz="1800" dirty="0" smtClean="0"/>
              <a:t>The sharing AP can share a subset of its bandwidth to the shared AP(s), and operate with the remaining bandwidth in the puncturing mode during the allocated duration.</a:t>
            </a:r>
          </a:p>
          <a:p>
            <a:pPr lvl="1">
              <a:buFont typeface="Arial" panose="020B0604020202020204" pitchFamily="34" charset="0"/>
              <a:buChar char="•"/>
            </a:pPr>
            <a:r>
              <a:rPr lang="en-US" altLang="zh-CN" sz="1800" dirty="0" smtClean="0"/>
              <a:t>In such mode, the sharing AP is still available to deliver any possible LL traffic arrived during the allocated TXS duration in puncturing mode.</a:t>
            </a:r>
          </a:p>
          <a:p>
            <a:pPr lvl="1">
              <a:buFont typeface="Arial" panose="020B0604020202020204" pitchFamily="34" charset="0"/>
              <a:buChar char="•"/>
            </a:pPr>
            <a:r>
              <a:rPr lang="en-US" altLang="zh-CN" sz="1800" dirty="0" smtClean="0"/>
              <a:t>Further, the sharing AP may announce multiple bandwidth units (BWUs) for multiple shared APs.</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36A82E4-97D0-4E48-96E5-6F5C583955E4}" type="datetime4">
              <a:rPr lang="en-US" altLang="zh-CN" smtClean="0"/>
              <a:t>November 26, 2024</a:t>
            </a:fld>
            <a:endParaRPr lang="en-GB" altLang="zh-CN" dirty="0"/>
          </a:p>
        </p:txBody>
      </p:sp>
      <p:cxnSp>
        <p:nvCxnSpPr>
          <p:cNvPr id="8" name="直接连接符 7"/>
          <p:cNvCxnSpPr/>
          <p:nvPr/>
        </p:nvCxnSpPr>
        <p:spPr bwMode="auto">
          <a:xfrm>
            <a:off x="2597249" y="5011537"/>
            <a:ext cx="698477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矩形 8"/>
          <p:cNvSpPr/>
          <p:nvPr/>
        </p:nvSpPr>
        <p:spPr bwMode="auto">
          <a:xfrm>
            <a:off x="2701578" y="4366632"/>
            <a:ext cx="841613" cy="644906"/>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0" name="矩形 9"/>
          <p:cNvSpPr/>
          <p:nvPr/>
        </p:nvSpPr>
        <p:spPr bwMode="auto">
          <a:xfrm>
            <a:off x="3687207" y="5367614"/>
            <a:ext cx="504056"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1" name="矩形 10"/>
          <p:cNvSpPr/>
          <p:nvPr/>
        </p:nvSpPr>
        <p:spPr bwMode="auto">
          <a:xfrm>
            <a:off x="4317277" y="5367614"/>
            <a:ext cx="2088232"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4" name="矩形 13"/>
          <p:cNvSpPr/>
          <p:nvPr/>
        </p:nvSpPr>
        <p:spPr bwMode="auto">
          <a:xfrm>
            <a:off x="3687207" y="4565327"/>
            <a:ext cx="2718302" cy="216024"/>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BWU1 shared to AP2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5" name="矩形 14"/>
          <p:cNvSpPr/>
          <p:nvPr/>
        </p:nvSpPr>
        <p:spPr bwMode="auto">
          <a:xfrm>
            <a:off x="3687207" y="4348864"/>
            <a:ext cx="2718302"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 in puncturing mode</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6" name="直接连接符 15"/>
          <p:cNvCxnSpPr/>
          <p:nvPr/>
        </p:nvCxnSpPr>
        <p:spPr bwMode="auto">
          <a:xfrm flipV="1">
            <a:off x="2595053" y="5554251"/>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文本框 16"/>
          <p:cNvSpPr txBox="1"/>
          <p:nvPr/>
        </p:nvSpPr>
        <p:spPr>
          <a:xfrm>
            <a:off x="1735095" y="4496000"/>
            <a:ext cx="966483" cy="276999"/>
          </a:xfrm>
          <a:prstGeom prst="rect">
            <a:avLst/>
          </a:prstGeom>
          <a:noFill/>
        </p:spPr>
        <p:txBody>
          <a:bodyPr wrap="none" rtlCol="0">
            <a:spAutoFit/>
          </a:bodyPr>
          <a:lstStyle/>
          <a:p>
            <a:r>
              <a:rPr lang="en-US" altLang="zh-CN" sz="1200" dirty="0" smtClean="0">
                <a:ea typeface="宋体" panose="02010600030101010101" pitchFamily="2" charset="-122"/>
              </a:rPr>
              <a:t>Sharing AP1</a:t>
            </a:r>
            <a:endParaRPr lang="zh-CN" altLang="en-US" sz="1200" dirty="0" smtClean="0">
              <a:ea typeface="宋体" panose="02010600030101010101" pitchFamily="2" charset="-122"/>
            </a:endParaRPr>
          </a:p>
        </p:txBody>
      </p:sp>
      <p:sp>
        <p:nvSpPr>
          <p:cNvPr id="18" name="文本框 17"/>
          <p:cNvSpPr txBox="1"/>
          <p:nvPr/>
        </p:nvSpPr>
        <p:spPr>
          <a:xfrm>
            <a:off x="1735095" y="5285013"/>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AP2</a:t>
            </a:r>
            <a:endParaRPr lang="zh-CN" altLang="en-US" sz="1200" dirty="0" smtClean="0">
              <a:ea typeface="宋体" panose="02010600030101010101" pitchFamily="2" charset="-122"/>
            </a:endParaRPr>
          </a:p>
        </p:txBody>
      </p:sp>
      <p:sp>
        <p:nvSpPr>
          <p:cNvPr id="19" name="矩形 18"/>
          <p:cNvSpPr/>
          <p:nvPr/>
        </p:nvSpPr>
        <p:spPr bwMode="auto">
          <a:xfrm>
            <a:off x="6548468" y="4348863"/>
            <a:ext cx="2718302" cy="66267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3" name="直接箭头连接符 22"/>
          <p:cNvCxnSpPr/>
          <p:nvPr/>
        </p:nvCxnSpPr>
        <p:spPr bwMode="auto">
          <a:xfrm>
            <a:off x="3168743" y="5002306"/>
            <a:ext cx="1" cy="5597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2" name="直接箭头连接符 31"/>
          <p:cNvCxnSpPr/>
          <p:nvPr/>
        </p:nvCxnSpPr>
        <p:spPr bwMode="auto">
          <a:xfrm>
            <a:off x="4685284" y="4212805"/>
            <a:ext cx="0" cy="14401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3" name="文本框 32"/>
          <p:cNvSpPr txBox="1"/>
          <p:nvPr/>
        </p:nvSpPr>
        <p:spPr>
          <a:xfrm>
            <a:off x="3780620" y="3978546"/>
            <a:ext cx="2531476" cy="276999"/>
          </a:xfrm>
          <a:prstGeom prst="rect">
            <a:avLst/>
          </a:prstGeom>
          <a:noFill/>
        </p:spPr>
        <p:txBody>
          <a:bodyPr wrap="square" rtlCol="0">
            <a:spAutoFit/>
          </a:bodyPr>
          <a:lstStyle/>
          <a:p>
            <a:r>
              <a:rPr lang="en-US" altLang="zh-CN" sz="1200" dirty="0" smtClean="0">
                <a:ea typeface="宋体" panose="02010600030101010101" pitchFamily="2" charset="-122"/>
              </a:rPr>
              <a:t>LL traffic arrives and can be delivered</a:t>
            </a:r>
            <a:endParaRPr lang="zh-CN" altLang="en-US" sz="1200" dirty="0" smtClean="0">
              <a:ea typeface="宋体" panose="02010600030101010101" pitchFamily="2" charset="-122"/>
            </a:endParaRPr>
          </a:p>
        </p:txBody>
      </p:sp>
      <p:sp>
        <p:nvSpPr>
          <p:cNvPr id="34" name="矩形 33"/>
          <p:cNvSpPr/>
          <p:nvPr/>
        </p:nvSpPr>
        <p:spPr bwMode="auto">
          <a:xfrm>
            <a:off x="3687207" y="5689247"/>
            <a:ext cx="504056"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35" name="矩形 34"/>
          <p:cNvSpPr/>
          <p:nvPr/>
        </p:nvSpPr>
        <p:spPr bwMode="auto">
          <a:xfrm>
            <a:off x="4317277" y="5689247"/>
            <a:ext cx="2088232"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36" name="直接连接符 35"/>
          <p:cNvCxnSpPr/>
          <p:nvPr/>
        </p:nvCxnSpPr>
        <p:spPr bwMode="auto">
          <a:xfrm flipV="1">
            <a:off x="2595053" y="5875884"/>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文本框 36"/>
          <p:cNvSpPr txBox="1"/>
          <p:nvPr/>
        </p:nvSpPr>
        <p:spPr>
          <a:xfrm>
            <a:off x="1735095" y="5610149"/>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AP3</a:t>
            </a:r>
            <a:endParaRPr lang="zh-CN" altLang="en-US" sz="1200" dirty="0" smtClean="0">
              <a:ea typeface="宋体" panose="02010600030101010101" pitchFamily="2" charset="-122"/>
            </a:endParaRPr>
          </a:p>
        </p:txBody>
      </p:sp>
      <p:sp>
        <p:nvSpPr>
          <p:cNvPr id="38" name="矩形 37"/>
          <p:cNvSpPr/>
          <p:nvPr/>
        </p:nvSpPr>
        <p:spPr bwMode="auto">
          <a:xfrm>
            <a:off x="3687207" y="4782451"/>
            <a:ext cx="2718302" cy="229086"/>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BWU2 shared to AP3</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Tree>
    <p:extLst>
      <p:ext uri="{BB962C8B-B14F-4D97-AF65-F5344CB8AC3E}">
        <p14:creationId xmlns:p14="http://schemas.microsoft.com/office/powerpoint/2010/main" val="2732925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 use preemption for LL traffic indication</a:t>
            </a:r>
            <a:endParaRPr lang="zh-CN" altLang="en-US" dirty="0"/>
          </a:p>
        </p:txBody>
      </p:sp>
      <p:sp>
        <p:nvSpPr>
          <p:cNvPr id="3" name="内容占位符 2"/>
          <p:cNvSpPr>
            <a:spLocks noGrp="1"/>
          </p:cNvSpPr>
          <p:nvPr>
            <p:ph idx="1"/>
          </p:nvPr>
        </p:nvSpPr>
        <p:spPr>
          <a:xfrm>
            <a:off x="914401" y="1998886"/>
            <a:ext cx="10361084" cy="4113213"/>
          </a:xfrm>
        </p:spPr>
        <p:txBody>
          <a:bodyPr/>
          <a:lstStyle/>
          <a:p>
            <a:pPr>
              <a:buFont typeface="Arial" panose="020B0604020202020204" pitchFamily="34" charset="0"/>
              <a:buChar char="•"/>
            </a:pPr>
            <a:r>
              <a:rPr lang="en-US" altLang="zh-CN" sz="2000" b="0" dirty="0" smtClean="0"/>
              <a:t>Preemption has been discussed in many previous contributions [10-13], where a preemptor is allowed to send a </a:t>
            </a:r>
            <a:r>
              <a:rPr lang="en-US" altLang="zh-CN" sz="2000" b="0" dirty="0">
                <a:solidFill>
                  <a:srgbClr val="FF0000"/>
                </a:solidFill>
              </a:rPr>
              <a:t>preemption request indication (PRI) </a:t>
            </a:r>
            <a:r>
              <a:rPr lang="en-US" altLang="zh-CN" sz="2000" b="0" dirty="0" smtClean="0">
                <a:solidFill>
                  <a:schemeClr val="bg1"/>
                </a:solidFill>
              </a:rPr>
              <a:t>signal to the </a:t>
            </a:r>
            <a:r>
              <a:rPr lang="en-US" altLang="zh-CN" sz="2000" b="0" dirty="0" smtClean="0"/>
              <a:t>TXOP holder.</a:t>
            </a:r>
          </a:p>
          <a:p>
            <a:pPr lvl="1">
              <a:buFont typeface="Arial" panose="020B0604020202020204" pitchFamily="34" charset="0"/>
              <a:buChar char="•"/>
            </a:pPr>
            <a:r>
              <a:rPr lang="en-US" altLang="zh-CN" sz="1800" b="0" dirty="0" smtClean="0"/>
              <a:t>The PRI signal shall be a simple signal that is easy to be detected </a:t>
            </a:r>
            <a:r>
              <a:rPr lang="en-US" altLang="zh-CN" sz="1800" dirty="0"/>
              <a:t>rather than a </a:t>
            </a:r>
            <a:r>
              <a:rPr lang="en-US" altLang="zh-CN" sz="1800" dirty="0" smtClean="0"/>
              <a:t>complete PPDU </a:t>
            </a:r>
            <a:r>
              <a:rPr lang="en-US" altLang="zh-CN" sz="1800" b="0" dirty="0" smtClean="0"/>
              <a:t>[14].</a:t>
            </a:r>
          </a:p>
          <a:p>
            <a:pPr>
              <a:buFont typeface="Arial" panose="020B0604020202020204" pitchFamily="34" charset="0"/>
              <a:buChar char="•"/>
            </a:pPr>
            <a:r>
              <a:rPr lang="en-US" altLang="zh-CN" sz="2000" b="0" dirty="0" smtClean="0"/>
              <a:t>The TXOP holder’s transmission then is suspended and the preemptor takes the TXOP over.</a:t>
            </a:r>
          </a:p>
          <a:p>
            <a:pPr>
              <a:buFont typeface="Arial" panose="020B0604020202020204" pitchFamily="34" charset="0"/>
              <a:buChar char="•"/>
            </a:pPr>
            <a:r>
              <a:rPr lang="en-US" altLang="zh-CN" sz="2000" b="0" dirty="0" smtClean="0"/>
              <a:t>However, this is kind of unfair to the TXOP </a:t>
            </a:r>
            <a:r>
              <a:rPr lang="en-US" altLang="zh-CN" sz="2000" b="0" dirty="0" smtClean="0"/>
              <a:t>holder, and </a:t>
            </a:r>
            <a:r>
              <a:rPr lang="en-US" altLang="zh-CN" sz="2000" b="0" dirty="0" smtClean="0"/>
              <a:t>does not fit for</a:t>
            </a:r>
            <a:r>
              <a:rPr lang="en-US" altLang="zh-CN" sz="2000" b="0" dirty="0" smtClean="0"/>
              <a:t> multiple preemptors.</a:t>
            </a:r>
            <a:endParaRPr lang="en-US" altLang="zh-CN" sz="2000" b="0"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36A82E4-97D0-4E48-96E5-6F5C583955E4}" type="datetime4">
              <a:rPr lang="en-US" altLang="zh-CN" smtClean="0"/>
              <a:t>November 26, 2024</a:t>
            </a:fld>
            <a:endParaRPr lang="en-GB" altLang="zh-CN" dirty="0"/>
          </a:p>
        </p:txBody>
      </p:sp>
      <p:sp>
        <p:nvSpPr>
          <p:cNvPr id="8" name="矩形 7"/>
          <p:cNvSpPr/>
          <p:nvPr/>
        </p:nvSpPr>
        <p:spPr>
          <a:xfrm>
            <a:off x="914401" y="3743278"/>
            <a:ext cx="5753245" cy="2254463"/>
          </a:xfrm>
          <a:prstGeom prst="rect">
            <a:avLst/>
          </a:prstGeom>
        </p:spPr>
        <p:txBody>
          <a:bodyPr wrap="square">
            <a:spAutoFit/>
          </a:bodyPr>
          <a:lstStyle/>
          <a:p>
            <a:pPr marL="342900" indent="-342900">
              <a:spcBef>
                <a:spcPts val="600"/>
              </a:spcBef>
              <a:buFont typeface="Arial" panose="020B0604020202020204" pitchFamily="34" charset="0"/>
              <a:buChar char="•"/>
            </a:pPr>
            <a:r>
              <a:rPr lang="en-US" altLang="zh-CN" sz="2000" b="1" dirty="0"/>
              <a:t>A good </a:t>
            </a:r>
            <a:r>
              <a:rPr lang="en-US" altLang="zh-CN" sz="2000" b="1" dirty="0" smtClean="0"/>
              <a:t>alternative </a:t>
            </a:r>
            <a:r>
              <a:rPr lang="en-US" altLang="zh-CN" sz="2000" b="1" dirty="0"/>
              <a:t>is</a:t>
            </a:r>
            <a:r>
              <a:rPr lang="en-US" altLang="zh-CN" sz="2000" b="1" dirty="0" smtClean="0"/>
              <a:t>:</a:t>
            </a:r>
          </a:p>
          <a:p>
            <a:pPr lvl="1">
              <a:spcBef>
                <a:spcPts val="500"/>
              </a:spcBef>
              <a:buFont typeface="Wingdings" panose="05000000000000000000" pitchFamily="2" charset="2"/>
              <a:buChar char="Ø"/>
            </a:pPr>
            <a:r>
              <a:rPr lang="en-US" altLang="zh-CN" sz="1800" dirty="0" smtClean="0"/>
              <a:t>The preemptor use the PRI signal to indicate the presence of LL traffic.</a:t>
            </a:r>
          </a:p>
          <a:p>
            <a:pPr lvl="1">
              <a:spcBef>
                <a:spcPts val="500"/>
              </a:spcBef>
              <a:buFont typeface="Wingdings" panose="05000000000000000000" pitchFamily="2" charset="2"/>
              <a:buChar char="Ø"/>
            </a:pPr>
            <a:r>
              <a:rPr lang="en-US" altLang="zh-CN" sz="1800" dirty="0" smtClean="0"/>
              <a:t>The </a:t>
            </a:r>
            <a:r>
              <a:rPr lang="en-US" altLang="zh-CN" sz="1800" dirty="0" err="1"/>
              <a:t>preemptee</a:t>
            </a:r>
            <a:r>
              <a:rPr lang="en-US" altLang="zh-CN" sz="1800" dirty="0" smtClean="0"/>
              <a:t> then determines to initiate a TXOP sharing to the preemptor or not.</a:t>
            </a:r>
          </a:p>
          <a:p>
            <a:pPr lvl="1">
              <a:spcBef>
                <a:spcPts val="500"/>
              </a:spcBef>
              <a:buFont typeface="Wingdings" panose="05000000000000000000" pitchFamily="2" charset="2"/>
              <a:buChar char="Ø"/>
            </a:pPr>
            <a:r>
              <a:rPr lang="en-US" altLang="zh-CN" sz="1800" dirty="0" smtClean="0"/>
              <a:t>The </a:t>
            </a:r>
            <a:r>
              <a:rPr lang="en-US" altLang="zh-CN" sz="1800" dirty="0"/>
              <a:t>preemptor</a:t>
            </a:r>
            <a:r>
              <a:rPr lang="en-US" altLang="zh-CN" sz="1800" dirty="0" smtClean="0"/>
              <a:t> shall transmit its LL traffic in the shared TXOP (if present).</a:t>
            </a:r>
            <a:endParaRPr lang="zh-CN" altLang="en-US" sz="1800" dirty="0"/>
          </a:p>
        </p:txBody>
      </p:sp>
      <p:grpSp>
        <p:nvGrpSpPr>
          <p:cNvPr id="65" name="组合 64"/>
          <p:cNvGrpSpPr/>
          <p:nvPr/>
        </p:nvGrpSpPr>
        <p:grpSpPr>
          <a:xfrm>
            <a:off x="6744072" y="3849532"/>
            <a:ext cx="4439688" cy="1750726"/>
            <a:chOff x="6555274" y="3427380"/>
            <a:chExt cx="4439688" cy="1750726"/>
          </a:xfrm>
        </p:grpSpPr>
        <p:cxnSp>
          <p:nvCxnSpPr>
            <p:cNvPr id="10" name="直接连接符 9"/>
            <p:cNvCxnSpPr/>
            <p:nvPr/>
          </p:nvCxnSpPr>
          <p:spPr bwMode="auto">
            <a:xfrm>
              <a:off x="7538578" y="4017067"/>
              <a:ext cx="3456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接连接符 10"/>
            <p:cNvCxnSpPr/>
            <p:nvPr/>
          </p:nvCxnSpPr>
          <p:spPr bwMode="auto">
            <a:xfrm>
              <a:off x="7538578" y="4809155"/>
              <a:ext cx="3456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7538578" y="5070182"/>
              <a:ext cx="3456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 name="矩形 12"/>
            <p:cNvSpPr/>
            <p:nvPr/>
          </p:nvSpPr>
          <p:spPr bwMode="auto">
            <a:xfrm>
              <a:off x="7680176" y="4449115"/>
              <a:ext cx="648072" cy="360040"/>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dirty="0" smtClean="0">
                  <a:ln>
                    <a:noFill/>
                  </a:ln>
                  <a:solidFill>
                    <a:schemeClr val="bg1"/>
                  </a:solidFill>
                  <a:effectLst/>
                  <a:latin typeface="Times New Roman" pitchFamily="16" charset="0"/>
                  <a:ea typeface="宋体" panose="02010600030101010101" pitchFamily="2" charset="-122"/>
                </a:rPr>
                <a:t>DL+PR enabled</a:t>
              </a:r>
              <a:endParaRPr kumimoji="0" lang="zh-CN" altLang="en-US" sz="11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4" name="矩形 13"/>
            <p:cNvSpPr/>
            <p:nvPr/>
          </p:nvSpPr>
          <p:spPr bwMode="auto">
            <a:xfrm>
              <a:off x="8689497" y="4449115"/>
              <a:ext cx="648072" cy="360040"/>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dirty="0" smtClean="0">
                  <a:ln>
                    <a:noFill/>
                  </a:ln>
                  <a:solidFill>
                    <a:schemeClr val="bg1"/>
                  </a:solidFill>
                  <a:effectLst/>
                  <a:latin typeface="Times New Roman" pitchFamily="16" charset="0"/>
                  <a:ea typeface="宋体" panose="02010600030101010101" pitchFamily="2" charset="-122"/>
                </a:rPr>
                <a:t>DL+PR enabled</a:t>
              </a:r>
              <a:endParaRPr kumimoji="0" lang="zh-CN" altLang="en-US" sz="11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5" name="矩形 14"/>
            <p:cNvSpPr/>
            <p:nvPr/>
          </p:nvSpPr>
          <p:spPr bwMode="auto">
            <a:xfrm>
              <a:off x="9698818" y="4449115"/>
              <a:ext cx="648072" cy="360040"/>
            </a:xfrm>
            <a:prstGeom prst="rect">
              <a:avLst/>
            </a:prstGeom>
            <a:solidFill>
              <a:schemeClr val="bg2">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dirty="0" smtClean="0">
                  <a:ln>
                    <a:noFill/>
                  </a:ln>
                  <a:solidFill>
                    <a:schemeClr val="bg1"/>
                  </a:solidFill>
                  <a:effectLst/>
                  <a:latin typeface="Times New Roman" pitchFamily="16" charset="0"/>
                  <a:ea typeface="宋体" panose="02010600030101010101" pitchFamily="2" charset="-122"/>
                </a:rPr>
                <a:t>DL+PR enabled</a:t>
              </a:r>
              <a:endParaRPr kumimoji="0" lang="zh-CN" altLang="en-US" sz="11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7" name="直接连接符 16"/>
            <p:cNvCxnSpPr/>
            <p:nvPr/>
          </p:nvCxnSpPr>
          <p:spPr bwMode="auto">
            <a:xfrm>
              <a:off x="8328248" y="4305099"/>
              <a:ext cx="0" cy="87300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直接连接符 19"/>
            <p:cNvCxnSpPr/>
            <p:nvPr/>
          </p:nvCxnSpPr>
          <p:spPr bwMode="auto">
            <a:xfrm>
              <a:off x="8689497" y="4305099"/>
              <a:ext cx="0" cy="87300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1" name="直接连接符 20"/>
            <p:cNvCxnSpPr/>
            <p:nvPr/>
          </p:nvCxnSpPr>
          <p:spPr bwMode="auto">
            <a:xfrm>
              <a:off x="9337569" y="3633341"/>
              <a:ext cx="0" cy="154476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2" name="直接连接符 21"/>
            <p:cNvCxnSpPr/>
            <p:nvPr/>
          </p:nvCxnSpPr>
          <p:spPr bwMode="auto">
            <a:xfrm>
              <a:off x="9698818" y="4305099"/>
              <a:ext cx="0" cy="873007"/>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3" name="文本框 22"/>
            <p:cNvSpPr txBox="1"/>
            <p:nvPr/>
          </p:nvSpPr>
          <p:spPr>
            <a:xfrm>
              <a:off x="6555274" y="4401984"/>
              <a:ext cx="1115113" cy="461665"/>
            </a:xfrm>
            <a:prstGeom prst="rect">
              <a:avLst/>
            </a:prstGeom>
            <a:noFill/>
          </p:spPr>
          <p:txBody>
            <a:bodyPr wrap="none" rtlCol="0">
              <a:spAutoFit/>
            </a:bodyPr>
            <a:lstStyle/>
            <a:p>
              <a:pPr algn="ctr"/>
              <a:r>
                <a:rPr lang="en-US" altLang="zh-CN" sz="1200" dirty="0" smtClean="0">
                  <a:ea typeface="宋体" panose="02010600030101010101" pitchFamily="2" charset="-122"/>
                </a:rPr>
                <a:t>AP1</a:t>
              </a:r>
            </a:p>
            <a:p>
              <a:pPr algn="ctr"/>
              <a:r>
                <a:rPr lang="en-US" altLang="zh-CN" sz="1200" dirty="0" smtClean="0">
                  <a:ea typeface="宋体" panose="02010600030101010101" pitchFamily="2" charset="-122"/>
                </a:rPr>
                <a:t>(TXOP holder)</a:t>
              </a:r>
              <a:endParaRPr lang="zh-CN" altLang="en-US" sz="1200" dirty="0" smtClean="0">
                <a:ea typeface="宋体" panose="02010600030101010101" pitchFamily="2" charset="-122"/>
              </a:endParaRPr>
            </a:p>
          </p:txBody>
        </p:sp>
        <p:sp>
          <p:nvSpPr>
            <p:cNvPr id="24" name="文本框 23"/>
            <p:cNvSpPr txBox="1"/>
            <p:nvPr/>
          </p:nvSpPr>
          <p:spPr>
            <a:xfrm>
              <a:off x="6885099" y="4901107"/>
              <a:ext cx="539443" cy="276999"/>
            </a:xfrm>
            <a:prstGeom prst="rect">
              <a:avLst/>
            </a:prstGeom>
            <a:noFill/>
          </p:spPr>
          <p:txBody>
            <a:bodyPr wrap="none" rtlCol="0">
              <a:spAutoFit/>
            </a:bodyPr>
            <a:lstStyle/>
            <a:p>
              <a:pPr algn="ctr"/>
              <a:r>
                <a:rPr lang="en-US" altLang="zh-CN" sz="1200" dirty="0" smtClean="0">
                  <a:ea typeface="宋体" panose="02010600030101010101" pitchFamily="2" charset="-122"/>
                </a:rPr>
                <a:t>STA1</a:t>
              </a:r>
              <a:endParaRPr lang="zh-CN" altLang="en-US" sz="1200" dirty="0" smtClean="0">
                <a:ea typeface="宋体" panose="02010600030101010101" pitchFamily="2" charset="-122"/>
              </a:endParaRPr>
            </a:p>
          </p:txBody>
        </p:sp>
        <p:sp>
          <p:nvSpPr>
            <p:cNvPr id="25" name="文本框 24"/>
            <p:cNvSpPr txBox="1"/>
            <p:nvPr/>
          </p:nvSpPr>
          <p:spPr>
            <a:xfrm>
              <a:off x="6716150" y="3729036"/>
              <a:ext cx="793359" cy="276999"/>
            </a:xfrm>
            <a:prstGeom prst="rect">
              <a:avLst/>
            </a:prstGeom>
            <a:noFill/>
          </p:spPr>
          <p:txBody>
            <a:bodyPr wrap="none" rtlCol="0">
              <a:spAutoFit/>
            </a:bodyPr>
            <a:lstStyle/>
            <a:p>
              <a:pPr algn="ctr"/>
              <a:r>
                <a:rPr lang="en-US" altLang="zh-CN" sz="1200" dirty="0" smtClean="0">
                  <a:ea typeface="宋体" panose="02010600030101010101" pitchFamily="2" charset="-122"/>
                </a:rPr>
                <a:t>OBSS AP</a:t>
              </a:r>
              <a:endParaRPr lang="zh-CN" altLang="en-US" sz="1200" dirty="0" smtClean="0">
                <a:ea typeface="宋体" panose="02010600030101010101" pitchFamily="2" charset="-122"/>
              </a:endParaRPr>
            </a:p>
          </p:txBody>
        </p:sp>
        <p:sp>
          <p:nvSpPr>
            <p:cNvPr id="26" name="文本框 25"/>
            <p:cNvSpPr txBox="1"/>
            <p:nvPr/>
          </p:nvSpPr>
          <p:spPr>
            <a:xfrm>
              <a:off x="8240328" y="4117623"/>
              <a:ext cx="534121" cy="276999"/>
            </a:xfrm>
            <a:prstGeom prst="rect">
              <a:avLst/>
            </a:prstGeom>
            <a:noFill/>
          </p:spPr>
          <p:txBody>
            <a:bodyPr wrap="none" rtlCol="0">
              <a:spAutoFit/>
            </a:bodyPr>
            <a:lstStyle/>
            <a:p>
              <a:pPr algn="ctr"/>
              <a:r>
                <a:rPr lang="en-US" altLang="zh-CN" sz="1200" dirty="0" err="1" smtClean="0">
                  <a:ea typeface="宋体" panose="02010600030101010101" pitchFamily="2" charset="-122"/>
                </a:rPr>
                <a:t>xIFS</a:t>
              </a:r>
              <a:r>
                <a:rPr lang="en-US" altLang="zh-CN" sz="1200" dirty="0" smtClean="0">
                  <a:ea typeface="宋体" panose="02010600030101010101" pitchFamily="2" charset="-122"/>
                </a:rPr>
                <a:t>’</a:t>
              </a:r>
              <a:endParaRPr lang="zh-CN" altLang="en-US" sz="1200" dirty="0" smtClean="0">
                <a:ea typeface="宋体" panose="02010600030101010101" pitchFamily="2" charset="-122"/>
              </a:endParaRPr>
            </a:p>
          </p:txBody>
        </p:sp>
        <p:cxnSp>
          <p:nvCxnSpPr>
            <p:cNvPr id="31" name="直接箭头连接符 30"/>
            <p:cNvCxnSpPr/>
            <p:nvPr/>
          </p:nvCxnSpPr>
          <p:spPr bwMode="auto">
            <a:xfrm>
              <a:off x="8112224" y="4273595"/>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5" name="直接箭头连接符 34"/>
            <p:cNvCxnSpPr/>
            <p:nvPr/>
          </p:nvCxnSpPr>
          <p:spPr bwMode="auto">
            <a:xfrm flipH="1">
              <a:off x="8689497" y="4273595"/>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6" name="文本框 35"/>
            <p:cNvSpPr txBox="1"/>
            <p:nvPr/>
          </p:nvSpPr>
          <p:spPr>
            <a:xfrm>
              <a:off x="9241123" y="4117623"/>
              <a:ext cx="534121" cy="276999"/>
            </a:xfrm>
            <a:prstGeom prst="rect">
              <a:avLst/>
            </a:prstGeom>
            <a:noFill/>
          </p:spPr>
          <p:txBody>
            <a:bodyPr wrap="none" rtlCol="0">
              <a:spAutoFit/>
            </a:bodyPr>
            <a:lstStyle/>
            <a:p>
              <a:pPr algn="ctr"/>
              <a:r>
                <a:rPr lang="en-US" altLang="zh-CN" sz="1200" dirty="0" err="1" smtClean="0">
                  <a:ea typeface="宋体" panose="02010600030101010101" pitchFamily="2" charset="-122"/>
                </a:rPr>
                <a:t>xIFS</a:t>
              </a:r>
              <a:r>
                <a:rPr lang="en-US" altLang="zh-CN" sz="1200" dirty="0" smtClean="0">
                  <a:ea typeface="宋体" panose="02010600030101010101" pitchFamily="2" charset="-122"/>
                </a:rPr>
                <a:t>’</a:t>
              </a:r>
              <a:endParaRPr lang="zh-CN" altLang="en-US" sz="1200" dirty="0" smtClean="0">
                <a:ea typeface="宋体" panose="02010600030101010101" pitchFamily="2" charset="-122"/>
              </a:endParaRPr>
            </a:p>
          </p:txBody>
        </p:sp>
        <p:cxnSp>
          <p:nvCxnSpPr>
            <p:cNvPr id="37" name="直接箭头连接符 36"/>
            <p:cNvCxnSpPr/>
            <p:nvPr/>
          </p:nvCxnSpPr>
          <p:spPr bwMode="auto">
            <a:xfrm>
              <a:off x="9113019" y="4273595"/>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直接箭头连接符 37"/>
            <p:cNvCxnSpPr/>
            <p:nvPr/>
          </p:nvCxnSpPr>
          <p:spPr bwMode="auto">
            <a:xfrm flipH="1">
              <a:off x="9690292" y="4273595"/>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0" name="直接箭头连接符 39"/>
            <p:cNvCxnSpPr/>
            <p:nvPr/>
          </p:nvCxnSpPr>
          <p:spPr bwMode="auto">
            <a:xfrm>
              <a:off x="8797509" y="3812075"/>
              <a:ext cx="0" cy="2049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1" name="文本框 40"/>
            <p:cNvSpPr txBox="1"/>
            <p:nvPr/>
          </p:nvSpPr>
          <p:spPr>
            <a:xfrm>
              <a:off x="8256242" y="3429277"/>
              <a:ext cx="864096" cy="461665"/>
            </a:xfrm>
            <a:prstGeom prst="rect">
              <a:avLst/>
            </a:prstGeom>
            <a:noFill/>
          </p:spPr>
          <p:txBody>
            <a:bodyPr wrap="square" rtlCol="0">
              <a:spAutoFit/>
            </a:bodyPr>
            <a:lstStyle/>
            <a:p>
              <a:pPr algn="ctr"/>
              <a:r>
                <a:rPr lang="en-US" altLang="zh-CN" sz="1200" dirty="0" smtClean="0">
                  <a:ea typeface="宋体" panose="02010600030101010101" pitchFamily="2" charset="-122"/>
                </a:rPr>
                <a:t>LL traffic arrive</a:t>
              </a:r>
              <a:r>
                <a:rPr lang="en-US" altLang="zh-CN" sz="1200" dirty="0">
                  <a:ea typeface="宋体" panose="02010600030101010101" pitchFamily="2" charset="-122"/>
                </a:rPr>
                <a:t>d</a:t>
              </a:r>
              <a:endParaRPr lang="zh-CN" altLang="en-US" sz="1200" dirty="0" smtClean="0">
                <a:ea typeface="宋体" panose="02010600030101010101" pitchFamily="2" charset="-122"/>
              </a:endParaRPr>
            </a:p>
          </p:txBody>
        </p:sp>
        <p:cxnSp>
          <p:nvCxnSpPr>
            <p:cNvPr id="43" name="直接连接符 42"/>
            <p:cNvCxnSpPr/>
            <p:nvPr/>
          </p:nvCxnSpPr>
          <p:spPr bwMode="auto">
            <a:xfrm>
              <a:off x="9552384" y="3650417"/>
              <a:ext cx="0" cy="136815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4" name="文本框 43"/>
            <p:cNvSpPr txBox="1"/>
            <p:nvPr/>
          </p:nvSpPr>
          <p:spPr>
            <a:xfrm>
              <a:off x="9266771" y="3427380"/>
              <a:ext cx="482824" cy="276999"/>
            </a:xfrm>
            <a:prstGeom prst="rect">
              <a:avLst/>
            </a:prstGeom>
            <a:noFill/>
          </p:spPr>
          <p:txBody>
            <a:bodyPr wrap="none" rtlCol="0">
              <a:spAutoFit/>
            </a:bodyPr>
            <a:lstStyle/>
            <a:p>
              <a:pPr algn="ctr"/>
              <a:r>
                <a:rPr lang="en-US" altLang="zh-CN" sz="1200" dirty="0" err="1" smtClean="0">
                  <a:ea typeface="宋体" panose="02010600030101010101" pitchFamily="2" charset="-122"/>
                </a:rPr>
                <a:t>xIFS</a:t>
              </a:r>
              <a:endParaRPr lang="zh-CN" altLang="en-US" sz="1200" dirty="0" smtClean="0">
                <a:ea typeface="宋体" panose="02010600030101010101" pitchFamily="2" charset="-122"/>
              </a:endParaRPr>
            </a:p>
          </p:txBody>
        </p:sp>
        <p:cxnSp>
          <p:nvCxnSpPr>
            <p:cNvPr id="45" name="直接箭头连接符 44"/>
            <p:cNvCxnSpPr/>
            <p:nvPr/>
          </p:nvCxnSpPr>
          <p:spPr bwMode="auto">
            <a:xfrm>
              <a:off x="9113019" y="3583352"/>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直接箭头连接符 45"/>
            <p:cNvCxnSpPr/>
            <p:nvPr/>
          </p:nvCxnSpPr>
          <p:spPr bwMode="auto">
            <a:xfrm flipH="1">
              <a:off x="9690292" y="3583352"/>
              <a:ext cx="21602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7" name="矩形 46"/>
            <p:cNvSpPr/>
            <p:nvPr/>
          </p:nvSpPr>
          <p:spPr bwMode="auto">
            <a:xfrm>
              <a:off x="9552384" y="3788826"/>
              <a:ext cx="433257" cy="231321"/>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dirty="0" smtClean="0">
                  <a:ln>
                    <a:noFill/>
                  </a:ln>
                  <a:solidFill>
                    <a:schemeClr val="bg1"/>
                  </a:solidFill>
                  <a:effectLst/>
                  <a:latin typeface="Times New Roman" pitchFamily="16" charset="0"/>
                  <a:ea typeface="宋体" panose="02010600030101010101" pitchFamily="2" charset="-122"/>
                </a:rPr>
                <a:t>PRI</a:t>
              </a:r>
              <a:endParaRPr kumimoji="0" lang="zh-CN" altLang="en-US" sz="11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grpSp>
          <p:nvGrpSpPr>
            <p:cNvPr id="52" name="组合 51"/>
            <p:cNvGrpSpPr/>
            <p:nvPr/>
          </p:nvGrpSpPr>
          <p:grpSpPr>
            <a:xfrm>
              <a:off x="9650108" y="4687268"/>
              <a:ext cx="99487" cy="247219"/>
              <a:chOff x="10244066" y="4805408"/>
              <a:chExt cx="99487" cy="247219"/>
            </a:xfrm>
          </p:grpSpPr>
          <p:cxnSp>
            <p:nvCxnSpPr>
              <p:cNvPr id="49" name="直接连接符 48"/>
              <p:cNvCxnSpPr/>
              <p:nvPr/>
            </p:nvCxnSpPr>
            <p:spPr bwMode="auto">
              <a:xfrm>
                <a:off x="10244067" y="4805408"/>
                <a:ext cx="99486" cy="234514"/>
              </a:xfrm>
              <a:prstGeom prst="line">
                <a:avLst/>
              </a:prstGeom>
              <a:solidFill>
                <a:srgbClr val="00B8FF"/>
              </a:solidFill>
              <a:ln w="38100" cap="flat" cmpd="sng" algn="ctr">
                <a:solidFill>
                  <a:schemeClr val="tx1"/>
                </a:solidFill>
                <a:prstDash val="solid"/>
                <a:round/>
                <a:headEnd type="none" w="med" len="med"/>
                <a:tailEnd type="none" w="med" len="med"/>
              </a:ln>
              <a:effectLst/>
            </p:spPr>
          </p:cxnSp>
          <p:cxnSp>
            <p:nvCxnSpPr>
              <p:cNvPr id="50" name="直接连接符 49"/>
              <p:cNvCxnSpPr/>
              <p:nvPr/>
            </p:nvCxnSpPr>
            <p:spPr bwMode="auto">
              <a:xfrm flipH="1">
                <a:off x="10244066" y="4818112"/>
                <a:ext cx="90701" cy="234515"/>
              </a:xfrm>
              <a:prstGeom prst="line">
                <a:avLst/>
              </a:prstGeom>
              <a:solidFill>
                <a:srgbClr val="00B8FF"/>
              </a:solidFill>
              <a:ln w="38100" cap="flat" cmpd="sng" algn="ctr">
                <a:solidFill>
                  <a:schemeClr val="tx1"/>
                </a:solidFill>
                <a:prstDash val="solid"/>
                <a:round/>
                <a:headEnd type="none" w="med" len="med"/>
                <a:tailEnd type="none" w="med" len="med"/>
              </a:ln>
              <a:effectLst/>
            </p:spPr>
          </p:cxnSp>
        </p:grpSp>
        <p:sp>
          <p:nvSpPr>
            <p:cNvPr id="53" name="矩形 52"/>
            <p:cNvSpPr/>
            <p:nvPr/>
          </p:nvSpPr>
          <p:spPr bwMode="auto">
            <a:xfrm>
              <a:off x="10242634" y="3788826"/>
              <a:ext cx="648072" cy="1020329"/>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dirty="0" smtClean="0">
                  <a:ln>
                    <a:noFill/>
                  </a:ln>
                  <a:solidFill>
                    <a:schemeClr val="bg1"/>
                  </a:solidFill>
                  <a:effectLst/>
                  <a:latin typeface="Times New Roman" pitchFamily="16" charset="0"/>
                  <a:ea typeface="宋体" panose="02010600030101010101" pitchFamily="2" charset="-122"/>
                </a:rPr>
                <a:t>TXOP sharing</a:t>
              </a:r>
              <a:endParaRPr kumimoji="0" lang="zh-CN" altLang="en-US" sz="11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59" name="直接箭头连接符 58"/>
            <p:cNvCxnSpPr/>
            <p:nvPr/>
          </p:nvCxnSpPr>
          <p:spPr bwMode="auto">
            <a:xfrm>
              <a:off x="7968208" y="4809155"/>
              <a:ext cx="0" cy="261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直接箭头连接符 59"/>
            <p:cNvCxnSpPr/>
            <p:nvPr/>
          </p:nvCxnSpPr>
          <p:spPr bwMode="auto">
            <a:xfrm>
              <a:off x="8976320" y="4809155"/>
              <a:ext cx="0" cy="26102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928647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3: allow contention in TXS duration (1/2)</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000" dirty="0" smtClean="0"/>
              <a:t>Considering the fact that the NPLL traffic arrives randomly, we suggest to allow some shared APs to contend some RA-BWUs for their NPLL traffic</a:t>
            </a:r>
          </a:p>
          <a:p>
            <a:pPr lvl="1">
              <a:buFont typeface="Arial" panose="020B0604020202020204" pitchFamily="34" charset="0"/>
              <a:buChar char="•"/>
            </a:pPr>
            <a:r>
              <a:rPr lang="en-US" altLang="zh-CN" sz="1800" dirty="0" smtClean="0"/>
              <a:t>The contention can be EDCA-based or UORA-based, TBD.</a:t>
            </a:r>
          </a:p>
          <a:p>
            <a:pPr lvl="1">
              <a:buFont typeface="Arial" panose="020B0604020202020204" pitchFamily="34" charset="0"/>
              <a:buChar char="•"/>
            </a:pPr>
            <a:r>
              <a:rPr lang="en-US" altLang="zh-CN" sz="1800" dirty="0" smtClean="0"/>
              <a:t>The number of shared APs allowed to participated in the contention can be limited by conditions (e.g</a:t>
            </a:r>
            <a:r>
              <a:rPr lang="en-US" altLang="zh-CN" sz="1800" dirty="0"/>
              <a:t>., the delay bound </a:t>
            </a:r>
            <a:r>
              <a:rPr lang="en-US" altLang="zh-CN" sz="1800" dirty="0" smtClean="0"/>
              <a:t>limit) announced by sharing AP.</a:t>
            </a:r>
          </a:p>
          <a:p>
            <a:pPr lvl="1">
              <a:buFont typeface="Arial" panose="020B0604020202020204" pitchFamily="34" charset="0"/>
              <a:buChar char="•"/>
            </a:pPr>
            <a:r>
              <a:rPr lang="en-US" altLang="zh-CN" sz="1800" dirty="0" smtClean="0"/>
              <a:t>The same RA-BWU can be utilized by more than one shared APs if there is more allocated TXS duration left.</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36A82E4-97D0-4E48-96E5-6F5C583955E4}" type="datetime4">
              <a:rPr lang="en-US" altLang="zh-CN" smtClean="0"/>
              <a:t>November 26, 2024</a:t>
            </a:fld>
            <a:endParaRPr lang="en-GB" altLang="zh-CN" dirty="0"/>
          </a:p>
        </p:txBody>
      </p:sp>
      <p:cxnSp>
        <p:nvCxnSpPr>
          <p:cNvPr id="7" name="直接连接符 6"/>
          <p:cNvCxnSpPr/>
          <p:nvPr/>
        </p:nvCxnSpPr>
        <p:spPr bwMode="auto">
          <a:xfrm>
            <a:off x="2967335" y="5122102"/>
            <a:ext cx="698477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矩形 7"/>
          <p:cNvSpPr/>
          <p:nvPr/>
        </p:nvSpPr>
        <p:spPr bwMode="auto">
          <a:xfrm>
            <a:off x="3071664" y="4470019"/>
            <a:ext cx="841613" cy="6520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9" name="矩形 8"/>
          <p:cNvSpPr/>
          <p:nvPr/>
        </p:nvSpPr>
        <p:spPr bwMode="auto">
          <a:xfrm>
            <a:off x="4057293" y="5481682"/>
            <a:ext cx="504056" cy="21252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0" name="矩形 9"/>
          <p:cNvSpPr/>
          <p:nvPr/>
        </p:nvSpPr>
        <p:spPr bwMode="auto">
          <a:xfrm>
            <a:off x="4687363" y="5481682"/>
            <a:ext cx="2088232" cy="212521"/>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 on BWU1</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1" name="矩形 10"/>
          <p:cNvSpPr/>
          <p:nvPr/>
        </p:nvSpPr>
        <p:spPr bwMode="auto">
          <a:xfrm>
            <a:off x="4057293" y="4903607"/>
            <a:ext cx="2718302" cy="216024"/>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RA-BWU2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2" name="矩形 11"/>
          <p:cNvSpPr/>
          <p:nvPr/>
        </p:nvSpPr>
        <p:spPr bwMode="auto">
          <a:xfrm>
            <a:off x="4057293" y="4686044"/>
            <a:ext cx="2718302" cy="217124"/>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BWU1 for AP2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3" name="直接连接符 12"/>
          <p:cNvCxnSpPr/>
          <p:nvPr/>
        </p:nvCxnSpPr>
        <p:spPr bwMode="auto">
          <a:xfrm flipV="1">
            <a:off x="2965139" y="5664816"/>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文本框 13"/>
          <p:cNvSpPr txBox="1"/>
          <p:nvPr/>
        </p:nvSpPr>
        <p:spPr>
          <a:xfrm>
            <a:off x="2105181" y="4606565"/>
            <a:ext cx="966483" cy="276999"/>
          </a:xfrm>
          <a:prstGeom prst="rect">
            <a:avLst/>
          </a:prstGeom>
          <a:noFill/>
        </p:spPr>
        <p:txBody>
          <a:bodyPr wrap="none" rtlCol="0">
            <a:spAutoFit/>
          </a:bodyPr>
          <a:lstStyle/>
          <a:p>
            <a:r>
              <a:rPr lang="en-US" altLang="zh-CN" sz="1200" dirty="0" smtClean="0">
                <a:ea typeface="宋体" panose="02010600030101010101" pitchFamily="2" charset="-122"/>
              </a:rPr>
              <a:t>Sharing AP1</a:t>
            </a:r>
            <a:endParaRPr lang="zh-CN" altLang="en-US" sz="1200" dirty="0" smtClean="0">
              <a:ea typeface="宋体" panose="02010600030101010101" pitchFamily="2" charset="-122"/>
            </a:endParaRPr>
          </a:p>
        </p:txBody>
      </p:sp>
      <p:sp>
        <p:nvSpPr>
          <p:cNvPr id="15" name="文本框 14"/>
          <p:cNvSpPr txBox="1"/>
          <p:nvPr/>
        </p:nvSpPr>
        <p:spPr>
          <a:xfrm>
            <a:off x="2105181" y="5395578"/>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AP2</a:t>
            </a:r>
            <a:endParaRPr lang="zh-CN" altLang="en-US" sz="1200" dirty="0" smtClean="0">
              <a:ea typeface="宋体" panose="02010600030101010101" pitchFamily="2" charset="-122"/>
            </a:endParaRPr>
          </a:p>
        </p:txBody>
      </p:sp>
      <p:sp>
        <p:nvSpPr>
          <p:cNvPr id="16" name="矩形 15"/>
          <p:cNvSpPr/>
          <p:nvPr/>
        </p:nvSpPr>
        <p:spPr bwMode="auto">
          <a:xfrm>
            <a:off x="6918554" y="4470019"/>
            <a:ext cx="2718302" cy="6520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7" name="直接箭头连接符 16"/>
          <p:cNvCxnSpPr/>
          <p:nvPr/>
        </p:nvCxnSpPr>
        <p:spPr bwMode="auto">
          <a:xfrm>
            <a:off x="3273385" y="5112871"/>
            <a:ext cx="1" cy="5597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矩形 20"/>
          <p:cNvSpPr/>
          <p:nvPr/>
        </p:nvSpPr>
        <p:spPr bwMode="auto">
          <a:xfrm>
            <a:off x="4194238" y="5778570"/>
            <a:ext cx="1255370" cy="246038"/>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Win RA-BWU2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2" name="直接连接符 21"/>
          <p:cNvCxnSpPr/>
          <p:nvPr/>
        </p:nvCxnSpPr>
        <p:spPr bwMode="auto">
          <a:xfrm flipV="1">
            <a:off x="2965139" y="5995221"/>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文本框 22"/>
          <p:cNvSpPr txBox="1"/>
          <p:nvPr/>
        </p:nvSpPr>
        <p:spPr>
          <a:xfrm>
            <a:off x="2105181" y="5739567"/>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AP3</a:t>
            </a:r>
            <a:endParaRPr lang="zh-CN" altLang="en-US" sz="1200" dirty="0" smtClean="0">
              <a:ea typeface="宋体" panose="02010600030101010101" pitchFamily="2" charset="-122"/>
            </a:endParaRPr>
          </a:p>
        </p:txBody>
      </p:sp>
      <p:sp>
        <p:nvSpPr>
          <p:cNvPr id="25" name="矩形 24"/>
          <p:cNvSpPr/>
          <p:nvPr/>
        </p:nvSpPr>
        <p:spPr bwMode="auto">
          <a:xfrm>
            <a:off x="4057293" y="4470020"/>
            <a:ext cx="2718302"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 in puncturing mode</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27" name="矩形 26"/>
          <p:cNvSpPr/>
          <p:nvPr/>
        </p:nvSpPr>
        <p:spPr bwMode="auto">
          <a:xfrm>
            <a:off x="5590194" y="6111799"/>
            <a:ext cx="1185401" cy="23870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ea typeface="宋体" panose="02010600030101010101" pitchFamily="2" charset="-122"/>
              </a:rPr>
              <a:t>Win RA-BWU2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8" name="直接连接符 27"/>
          <p:cNvCxnSpPr/>
          <p:nvPr/>
        </p:nvCxnSpPr>
        <p:spPr bwMode="auto">
          <a:xfrm flipV="1">
            <a:off x="2965139" y="6321116"/>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9" name="文本框 28"/>
          <p:cNvSpPr txBox="1"/>
          <p:nvPr/>
        </p:nvSpPr>
        <p:spPr>
          <a:xfrm>
            <a:off x="2105181" y="6064703"/>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AP4</a:t>
            </a:r>
            <a:endParaRPr lang="zh-CN" altLang="en-US" sz="1200" dirty="0" smtClean="0">
              <a:ea typeface="宋体" panose="02010600030101010101" pitchFamily="2" charset="-122"/>
            </a:endParaRPr>
          </a:p>
        </p:txBody>
      </p:sp>
      <p:cxnSp>
        <p:nvCxnSpPr>
          <p:cNvPr id="35" name="直接箭头连接符 34"/>
          <p:cNvCxnSpPr/>
          <p:nvPr/>
        </p:nvCxnSpPr>
        <p:spPr bwMode="auto">
          <a:xfrm>
            <a:off x="3450350" y="5112871"/>
            <a:ext cx="0" cy="90296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7" name="直接箭头连接符 36"/>
          <p:cNvCxnSpPr/>
          <p:nvPr/>
        </p:nvCxnSpPr>
        <p:spPr bwMode="auto">
          <a:xfrm>
            <a:off x="3627314" y="5112871"/>
            <a:ext cx="0" cy="12281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430572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3: allow contention in TXS duration (2/2)</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000" dirty="0" smtClean="0"/>
              <a:t>Considering the fact that the NPLL traffic arrives randomly, we suggest to allow some shared APs to contend some RA-BWUs for their NPLL traffic</a:t>
            </a:r>
          </a:p>
          <a:p>
            <a:pPr lvl="1">
              <a:buFont typeface="Arial" panose="020B0604020202020204" pitchFamily="34" charset="0"/>
              <a:buChar char="•"/>
            </a:pPr>
            <a:r>
              <a:rPr lang="en-US" altLang="zh-CN" sz="1800" dirty="0" smtClean="0"/>
              <a:t>Also, the sharing AP may assign a contention-free period in </a:t>
            </a:r>
            <a:r>
              <a:rPr lang="en-US" altLang="zh-CN" sz="1800" dirty="0"/>
              <a:t>RA-BWU</a:t>
            </a:r>
            <a:r>
              <a:rPr lang="en-US" altLang="zh-CN" sz="1800" dirty="0" smtClean="0"/>
              <a:t> for a specific shared AP, during which the specific shared AP can use the RA-BWU without contention.</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D36A82E4-97D0-4E48-96E5-6F5C583955E4}" type="datetime4">
              <a:rPr lang="en-US" altLang="zh-CN" smtClean="0"/>
              <a:t>November 26, 2024</a:t>
            </a:fld>
            <a:endParaRPr lang="en-GB" altLang="zh-CN" dirty="0"/>
          </a:p>
        </p:txBody>
      </p:sp>
      <p:cxnSp>
        <p:nvCxnSpPr>
          <p:cNvPr id="7" name="直接连接符 6"/>
          <p:cNvCxnSpPr/>
          <p:nvPr/>
        </p:nvCxnSpPr>
        <p:spPr bwMode="auto">
          <a:xfrm>
            <a:off x="3111351" y="4513131"/>
            <a:ext cx="698477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 name="矩形 7"/>
          <p:cNvSpPr/>
          <p:nvPr/>
        </p:nvSpPr>
        <p:spPr bwMode="auto">
          <a:xfrm>
            <a:off x="3215680" y="3861048"/>
            <a:ext cx="841613" cy="6520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MU-RTS TXS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9" name="矩形 8"/>
          <p:cNvSpPr/>
          <p:nvPr/>
        </p:nvSpPr>
        <p:spPr bwMode="auto">
          <a:xfrm>
            <a:off x="4201309" y="4838567"/>
            <a:ext cx="504056" cy="24666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CTS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0" name="矩形 9"/>
          <p:cNvSpPr/>
          <p:nvPr/>
        </p:nvSpPr>
        <p:spPr bwMode="auto">
          <a:xfrm>
            <a:off x="4831379" y="4838567"/>
            <a:ext cx="2088232" cy="246666"/>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 on BWU1</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1" name="矩形 10"/>
          <p:cNvSpPr/>
          <p:nvPr/>
        </p:nvSpPr>
        <p:spPr bwMode="auto">
          <a:xfrm>
            <a:off x="4201309" y="4294636"/>
            <a:ext cx="2718302" cy="216024"/>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RA-BWU2</a:t>
            </a:r>
            <a:r>
              <a:rPr lang="en-US" altLang="zh-CN" sz="1200" dirty="0" smtClean="0">
                <a:ea typeface="宋体" panose="02010600030101010101" pitchFamily="2" charset="-122"/>
              </a:rPr>
              <a:t>, (AP3 contention-free)</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2" name="矩形 11"/>
          <p:cNvSpPr/>
          <p:nvPr/>
        </p:nvSpPr>
        <p:spPr bwMode="auto">
          <a:xfrm>
            <a:off x="4201309" y="4077073"/>
            <a:ext cx="2718302" cy="217124"/>
          </a:xfrm>
          <a:prstGeom prst="rect">
            <a:avLst/>
          </a:prstGeom>
          <a:solidFill>
            <a:schemeClr val="bg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BWU1 for AP2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3" name="直接连接符 12"/>
          <p:cNvCxnSpPr/>
          <p:nvPr/>
        </p:nvCxnSpPr>
        <p:spPr bwMode="auto">
          <a:xfrm flipV="1">
            <a:off x="3109155" y="5055845"/>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文本框 13"/>
          <p:cNvSpPr txBox="1"/>
          <p:nvPr/>
        </p:nvSpPr>
        <p:spPr>
          <a:xfrm>
            <a:off x="2249197" y="3997594"/>
            <a:ext cx="966483" cy="276999"/>
          </a:xfrm>
          <a:prstGeom prst="rect">
            <a:avLst/>
          </a:prstGeom>
          <a:noFill/>
        </p:spPr>
        <p:txBody>
          <a:bodyPr wrap="none" rtlCol="0">
            <a:spAutoFit/>
          </a:bodyPr>
          <a:lstStyle/>
          <a:p>
            <a:r>
              <a:rPr lang="en-US" altLang="zh-CN" sz="1200" dirty="0" smtClean="0">
                <a:ea typeface="宋体" panose="02010600030101010101" pitchFamily="2" charset="-122"/>
              </a:rPr>
              <a:t>Sharing AP1</a:t>
            </a:r>
            <a:endParaRPr lang="zh-CN" altLang="en-US" sz="1200" dirty="0" smtClean="0">
              <a:ea typeface="宋体" panose="02010600030101010101" pitchFamily="2" charset="-122"/>
            </a:endParaRPr>
          </a:p>
        </p:txBody>
      </p:sp>
      <p:sp>
        <p:nvSpPr>
          <p:cNvPr id="15" name="文本框 14"/>
          <p:cNvSpPr txBox="1"/>
          <p:nvPr/>
        </p:nvSpPr>
        <p:spPr>
          <a:xfrm>
            <a:off x="2249197" y="4786607"/>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AP2</a:t>
            </a:r>
            <a:endParaRPr lang="zh-CN" altLang="en-US" sz="1200" dirty="0" smtClean="0">
              <a:ea typeface="宋体" panose="02010600030101010101" pitchFamily="2" charset="-122"/>
            </a:endParaRPr>
          </a:p>
        </p:txBody>
      </p:sp>
      <p:sp>
        <p:nvSpPr>
          <p:cNvPr id="16" name="矩形 15"/>
          <p:cNvSpPr/>
          <p:nvPr/>
        </p:nvSpPr>
        <p:spPr bwMode="auto">
          <a:xfrm>
            <a:off x="7062570" y="3861048"/>
            <a:ext cx="2718302" cy="652083"/>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17" name="直接箭头连接符 16"/>
          <p:cNvCxnSpPr/>
          <p:nvPr/>
        </p:nvCxnSpPr>
        <p:spPr bwMode="auto">
          <a:xfrm>
            <a:off x="3417401" y="4503900"/>
            <a:ext cx="1" cy="5597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矩形 20"/>
          <p:cNvSpPr/>
          <p:nvPr/>
        </p:nvSpPr>
        <p:spPr bwMode="auto">
          <a:xfrm>
            <a:off x="4190736" y="5154458"/>
            <a:ext cx="1265943" cy="252407"/>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RA-BWU2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2" name="直接连接符 21"/>
          <p:cNvCxnSpPr/>
          <p:nvPr/>
        </p:nvCxnSpPr>
        <p:spPr bwMode="auto">
          <a:xfrm flipV="1">
            <a:off x="3109155" y="5377478"/>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 name="文本框 22"/>
          <p:cNvSpPr txBox="1"/>
          <p:nvPr/>
        </p:nvSpPr>
        <p:spPr>
          <a:xfrm>
            <a:off x="2249197" y="5137232"/>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AP3</a:t>
            </a:r>
            <a:endParaRPr lang="zh-CN" altLang="en-US" sz="1200" dirty="0" smtClean="0">
              <a:ea typeface="宋体" panose="02010600030101010101" pitchFamily="2" charset="-122"/>
            </a:endParaRPr>
          </a:p>
        </p:txBody>
      </p:sp>
      <p:sp>
        <p:nvSpPr>
          <p:cNvPr id="25" name="矩形 24"/>
          <p:cNvSpPr/>
          <p:nvPr/>
        </p:nvSpPr>
        <p:spPr bwMode="auto">
          <a:xfrm>
            <a:off x="4201309" y="3861049"/>
            <a:ext cx="2718302" cy="21602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Data transmission in puncturing mode</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27" name="矩形 26"/>
          <p:cNvSpPr/>
          <p:nvPr/>
        </p:nvSpPr>
        <p:spPr bwMode="auto">
          <a:xfrm>
            <a:off x="5560460" y="5515977"/>
            <a:ext cx="1185401" cy="26516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ea typeface="宋体" panose="02010600030101010101" pitchFamily="2" charset="-122"/>
              </a:rPr>
              <a:t>Win RA-BWU2</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8" name="直接连接符 27"/>
          <p:cNvCxnSpPr/>
          <p:nvPr/>
        </p:nvCxnSpPr>
        <p:spPr bwMode="auto">
          <a:xfrm flipV="1">
            <a:off x="3109155" y="5769999"/>
            <a:ext cx="6986972" cy="2938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9" name="文本框 28"/>
          <p:cNvSpPr txBox="1"/>
          <p:nvPr/>
        </p:nvSpPr>
        <p:spPr>
          <a:xfrm>
            <a:off x="2249197" y="5489445"/>
            <a:ext cx="915187" cy="276999"/>
          </a:xfrm>
          <a:prstGeom prst="rect">
            <a:avLst/>
          </a:prstGeom>
          <a:noFill/>
        </p:spPr>
        <p:txBody>
          <a:bodyPr wrap="none" rtlCol="0">
            <a:spAutoFit/>
          </a:bodyPr>
          <a:lstStyle/>
          <a:p>
            <a:r>
              <a:rPr lang="en-US" altLang="zh-CN" sz="1200" dirty="0" smtClean="0">
                <a:ea typeface="宋体" panose="02010600030101010101" pitchFamily="2" charset="-122"/>
              </a:rPr>
              <a:t>Shared AP4</a:t>
            </a:r>
            <a:endParaRPr lang="zh-CN" altLang="en-US" sz="1200" dirty="0" smtClean="0">
              <a:ea typeface="宋体" panose="02010600030101010101" pitchFamily="2" charset="-122"/>
            </a:endParaRPr>
          </a:p>
        </p:txBody>
      </p:sp>
      <p:cxnSp>
        <p:nvCxnSpPr>
          <p:cNvPr id="35" name="直接箭头连接符 34"/>
          <p:cNvCxnSpPr/>
          <p:nvPr/>
        </p:nvCxnSpPr>
        <p:spPr bwMode="auto">
          <a:xfrm>
            <a:off x="3594366" y="4503900"/>
            <a:ext cx="0" cy="90296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7" name="直接箭头连接符 36"/>
          <p:cNvCxnSpPr/>
          <p:nvPr/>
        </p:nvCxnSpPr>
        <p:spPr bwMode="auto">
          <a:xfrm>
            <a:off x="3771330" y="4503900"/>
            <a:ext cx="0" cy="129548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0" name="直接箭头连接符 39"/>
          <p:cNvCxnSpPr/>
          <p:nvPr/>
        </p:nvCxnSpPr>
        <p:spPr bwMode="auto">
          <a:xfrm>
            <a:off x="4201309" y="5600644"/>
            <a:ext cx="1255370" cy="0"/>
          </a:xfrm>
          <a:prstGeom prst="straightConnector1">
            <a:avLst/>
          </a:prstGeom>
          <a:solidFill>
            <a:srgbClr val="00B8FF"/>
          </a:solidFill>
          <a:ln w="9525" cap="flat" cmpd="sng" algn="ctr">
            <a:solidFill>
              <a:schemeClr val="tx1"/>
            </a:solidFill>
            <a:prstDash val="solid"/>
            <a:round/>
            <a:headEnd type="triangle" w="med" len="med"/>
            <a:tailEnd type="triangle" w="med" len="med"/>
          </a:ln>
          <a:effectLst/>
        </p:spPr>
      </p:cxnSp>
      <p:sp>
        <p:nvSpPr>
          <p:cNvPr id="42" name="文本框 41"/>
          <p:cNvSpPr txBox="1"/>
          <p:nvPr/>
        </p:nvSpPr>
        <p:spPr>
          <a:xfrm>
            <a:off x="4247745" y="5377478"/>
            <a:ext cx="1162498" cy="276999"/>
          </a:xfrm>
          <a:prstGeom prst="rect">
            <a:avLst/>
          </a:prstGeom>
          <a:noFill/>
        </p:spPr>
        <p:txBody>
          <a:bodyPr wrap="none" rtlCol="0">
            <a:spAutoFit/>
          </a:bodyPr>
          <a:lstStyle/>
          <a:p>
            <a:r>
              <a:rPr lang="en-US" altLang="zh-CN" sz="1200" dirty="0" smtClean="0">
                <a:ea typeface="宋体" panose="02010600030101010101" pitchFamily="2" charset="-122"/>
              </a:rPr>
              <a:t>Contention-free</a:t>
            </a:r>
            <a:endParaRPr lang="zh-CN" altLang="en-US" sz="1200" dirty="0" smtClean="0">
              <a:ea typeface="宋体" panose="02010600030101010101" pitchFamily="2" charset="-122"/>
            </a:endParaRPr>
          </a:p>
        </p:txBody>
      </p:sp>
      <p:cxnSp>
        <p:nvCxnSpPr>
          <p:cNvPr id="44" name="直接连接符 43"/>
          <p:cNvCxnSpPr/>
          <p:nvPr/>
        </p:nvCxnSpPr>
        <p:spPr bwMode="auto">
          <a:xfrm>
            <a:off x="4190736" y="5201700"/>
            <a:ext cx="0" cy="66474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6" name="直接连接符 45"/>
          <p:cNvCxnSpPr/>
          <p:nvPr/>
        </p:nvCxnSpPr>
        <p:spPr bwMode="auto">
          <a:xfrm>
            <a:off x="5456679" y="5201700"/>
            <a:ext cx="0" cy="664743"/>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36940032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priority of shared APs</a:t>
            </a:r>
            <a:endParaRPr lang="zh-CN" altLang="en-US" dirty="0"/>
          </a:p>
        </p:txBody>
      </p:sp>
      <p:sp>
        <p:nvSpPr>
          <p:cNvPr id="3" name="内容占位符 2"/>
          <p:cNvSpPr>
            <a:spLocks noGrp="1"/>
          </p:cNvSpPr>
          <p:nvPr>
            <p:ph idx="1"/>
          </p:nvPr>
        </p:nvSpPr>
        <p:spPr>
          <a:xfrm>
            <a:off x="514350" y="1628800"/>
            <a:ext cx="11262783" cy="4680520"/>
          </a:xfrm>
        </p:spPr>
        <p:txBody>
          <a:bodyPr/>
          <a:lstStyle/>
          <a:p>
            <a:pPr marL="266700" indent="-266700" algn="just">
              <a:buFont typeface="+mj-lt"/>
              <a:buAutoNum type="arabicPeriod"/>
            </a:pPr>
            <a:r>
              <a:rPr lang="en-US" altLang="zh-CN" sz="1800" dirty="0" smtClean="0"/>
              <a:t>The shared APs which are assigned a specific BWU with a CFP is of the highest priority during the contention.</a:t>
            </a:r>
          </a:p>
          <a:p>
            <a:pPr marL="266700" indent="-266700" algn="just">
              <a:buFont typeface="+mj-lt"/>
              <a:buAutoNum type="arabicPeriod"/>
            </a:pPr>
            <a:r>
              <a:rPr lang="en-US" altLang="zh-CN" sz="1800" dirty="0" smtClean="0"/>
              <a:t>The sharing AP can announce some constraints (e.g. the delay bound requirement) in the MRTT frame.</a:t>
            </a:r>
          </a:p>
          <a:p>
            <a:pPr marL="666750" lvl="1" indent="-266700" algn="just">
              <a:buFont typeface="Arial" panose="020B0604020202020204" pitchFamily="34" charset="0"/>
              <a:buChar char="•"/>
            </a:pPr>
            <a:r>
              <a:rPr lang="en-US" altLang="zh-CN" sz="1600" dirty="0" smtClean="0"/>
              <a:t>For example, only </a:t>
            </a:r>
            <a:r>
              <a:rPr lang="en-US" altLang="zh-CN" sz="1600" dirty="0"/>
              <a:t>the shared APs whose delay bound of the pending LL data is lower than the announced requirement can participate in the contention.</a:t>
            </a:r>
          </a:p>
          <a:p>
            <a:pPr marL="666750" lvl="1" indent="-266700" algn="just">
              <a:buFont typeface="Arial" panose="020B0604020202020204" pitchFamily="34" charset="0"/>
              <a:buChar char="•"/>
            </a:pPr>
            <a:r>
              <a:rPr lang="en-US" altLang="zh-CN" sz="1600" dirty="0" smtClean="0"/>
              <a:t>An exemplary of the MRTT can be defined as follow.</a:t>
            </a:r>
          </a:p>
          <a:p>
            <a:pPr marL="666750" lvl="1" indent="-266700" algn="just">
              <a:buFont typeface="Arial" panose="020B0604020202020204" pitchFamily="34" charset="0"/>
              <a:buChar char="•"/>
            </a:pPr>
            <a:endParaRPr lang="en-US" altLang="zh-CN" sz="1200" dirty="0" smtClean="0"/>
          </a:p>
          <a:p>
            <a:pPr marL="666750" lvl="1" indent="-266700" algn="just">
              <a:buFont typeface="Arial" panose="020B0604020202020204" pitchFamily="34" charset="0"/>
              <a:buChar char="•"/>
            </a:pPr>
            <a:endParaRPr lang="en-US" altLang="zh-CN" sz="1200" dirty="0" smtClean="0"/>
          </a:p>
          <a:p>
            <a:pPr marL="666750" lvl="1" indent="-266700" algn="just">
              <a:buFont typeface="Arial" panose="020B0604020202020204" pitchFamily="34" charset="0"/>
              <a:buChar char="•"/>
            </a:pPr>
            <a:endParaRPr lang="en-US" altLang="zh-CN" sz="1200" dirty="0"/>
          </a:p>
          <a:p>
            <a:pPr marL="666750" lvl="1" indent="-266700" algn="just">
              <a:buFont typeface="Arial" panose="020B0604020202020204" pitchFamily="34" charset="0"/>
              <a:buChar char="•"/>
            </a:pPr>
            <a:endParaRPr lang="en-US" altLang="zh-CN" sz="1200" dirty="0" smtClean="0"/>
          </a:p>
          <a:p>
            <a:pPr marL="666750" lvl="1" indent="-266700" algn="just">
              <a:buFont typeface="Arial" panose="020B0604020202020204" pitchFamily="34" charset="0"/>
              <a:buChar char="•"/>
            </a:pPr>
            <a:endParaRPr lang="en-US" altLang="zh-CN" sz="1200" dirty="0" smtClean="0"/>
          </a:p>
          <a:p>
            <a:pPr marL="666750" lvl="1" indent="-266700" algn="just">
              <a:buFont typeface="Arial" panose="020B0604020202020204" pitchFamily="34" charset="0"/>
              <a:buChar char="•"/>
            </a:pPr>
            <a:endParaRPr lang="en-US" altLang="zh-CN" sz="1200" dirty="0" smtClean="0"/>
          </a:p>
          <a:p>
            <a:pPr marL="266700" indent="-266700" algn="just">
              <a:buFont typeface="+mj-lt"/>
              <a:buAutoNum type="arabicPeriod"/>
            </a:pPr>
            <a:r>
              <a:rPr lang="en-US" altLang="zh-CN" sz="1800" dirty="0" smtClean="0"/>
              <a:t>The contention for RA-BWU can be performed in a similar way as EDCA, or in the UORA contention style.</a:t>
            </a:r>
          </a:p>
          <a:p>
            <a:pPr marL="666750" lvl="1" indent="-266700" algn="just">
              <a:buFont typeface="Arial" panose="020B0604020202020204" pitchFamily="34" charset="0"/>
              <a:buChar char="•"/>
            </a:pPr>
            <a:r>
              <a:rPr lang="en-US" altLang="zh-CN" sz="1600" dirty="0" smtClean="0"/>
              <a:t>In EDCA style, the shared APs shall initiate a TXS back-off counter based on the delay bound of pending LL data.</a:t>
            </a:r>
          </a:p>
          <a:p>
            <a:pPr marL="666750" lvl="1" indent="-266700" algn="just">
              <a:buFont typeface="Arial" panose="020B0604020202020204" pitchFamily="34" charset="0"/>
              <a:buChar char="•"/>
            </a:pPr>
            <a:r>
              <a:rPr lang="en-US" altLang="zh-CN" sz="1600" dirty="0" smtClean="0"/>
              <a:t>In UORA style, the shared AP shall invoke the OBO contention procedure and transmit a RTS to protect its following transmission.</a:t>
            </a:r>
            <a:endParaRPr lang="en-US" altLang="zh-CN" sz="16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690FDACA-D529-42DC-85AB-CFA968AEA810}" type="datetime4">
              <a:rPr lang="en-US" altLang="zh-CN" smtClean="0"/>
              <a:t>November 26, 2024</a:t>
            </a:fld>
            <a:endParaRPr lang="en-GB" altLang="zh-CN" dirty="0"/>
          </a:p>
        </p:txBody>
      </p:sp>
      <p:grpSp>
        <p:nvGrpSpPr>
          <p:cNvPr id="25" name="组合 24"/>
          <p:cNvGrpSpPr/>
          <p:nvPr/>
        </p:nvGrpSpPr>
        <p:grpSpPr>
          <a:xfrm>
            <a:off x="3943866" y="3284984"/>
            <a:ext cx="5322904" cy="1245572"/>
            <a:chOff x="5951984" y="3717308"/>
            <a:chExt cx="5322904" cy="1245572"/>
          </a:xfrm>
        </p:grpSpPr>
        <p:sp>
          <p:nvSpPr>
            <p:cNvPr id="7" name="矩形 6"/>
            <p:cNvSpPr/>
            <p:nvPr/>
          </p:nvSpPr>
          <p:spPr bwMode="auto">
            <a:xfrm>
              <a:off x="5951984" y="3717308"/>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MAC Header</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0" name="矩形 9"/>
            <p:cNvSpPr/>
            <p:nvPr/>
          </p:nvSpPr>
          <p:spPr bwMode="auto">
            <a:xfrm>
              <a:off x="6744072" y="3717308"/>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Common info</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1" name="矩形 10"/>
            <p:cNvSpPr/>
            <p:nvPr/>
          </p:nvSpPr>
          <p:spPr bwMode="auto">
            <a:xfrm>
              <a:off x="7536160" y="3717308"/>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User info list</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2" name="矩形 11"/>
            <p:cNvSpPr/>
            <p:nvPr/>
          </p:nvSpPr>
          <p:spPr bwMode="auto">
            <a:xfrm>
              <a:off x="8328410" y="3717308"/>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Padding</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3" name="矩形 12"/>
            <p:cNvSpPr/>
            <p:nvPr/>
          </p:nvSpPr>
          <p:spPr bwMode="auto">
            <a:xfrm>
              <a:off x="9120336" y="3717308"/>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FCS</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4" name="矩形 13"/>
            <p:cNvSpPr/>
            <p:nvPr/>
          </p:nvSpPr>
          <p:spPr bwMode="auto">
            <a:xfrm>
              <a:off x="5951984" y="4500645"/>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APID</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5" name="矩形 14"/>
            <p:cNvSpPr/>
            <p:nvPr/>
          </p:nvSpPr>
          <p:spPr bwMode="auto">
            <a:xfrm>
              <a:off x="6744072" y="4500645"/>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ea typeface="宋体" panose="02010600030101010101" pitchFamily="2" charset="-122"/>
                </a:rPr>
                <a:t>BWU</a:t>
              </a: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 index</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6" name="矩形 15"/>
            <p:cNvSpPr/>
            <p:nvPr/>
          </p:nvSpPr>
          <p:spPr bwMode="auto">
            <a:xfrm>
              <a:off x="7536160" y="4500645"/>
              <a:ext cx="79208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BWU size</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8" name="矩形 17"/>
            <p:cNvSpPr/>
            <p:nvPr/>
          </p:nvSpPr>
          <p:spPr bwMode="auto">
            <a:xfrm>
              <a:off x="8328410" y="4500645"/>
              <a:ext cx="863934"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Allocation duration</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19" name="矩形 18"/>
            <p:cNvSpPr/>
            <p:nvPr/>
          </p:nvSpPr>
          <p:spPr bwMode="auto">
            <a:xfrm>
              <a:off x="9192344" y="4500645"/>
              <a:ext cx="1152128"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Contention-free period</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sp>
          <p:nvSpPr>
            <p:cNvPr id="20" name="矩形 19"/>
            <p:cNvSpPr/>
            <p:nvPr/>
          </p:nvSpPr>
          <p:spPr bwMode="auto">
            <a:xfrm>
              <a:off x="10344472" y="4500645"/>
              <a:ext cx="930416" cy="462235"/>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dirty="0" smtClean="0">
                  <a:ln>
                    <a:noFill/>
                  </a:ln>
                  <a:solidFill>
                    <a:schemeClr val="bg1"/>
                  </a:solidFill>
                  <a:effectLst/>
                  <a:latin typeface="Times New Roman" pitchFamily="16" charset="0"/>
                  <a:ea typeface="宋体" panose="02010600030101010101" pitchFamily="2" charset="-122"/>
                </a:rPr>
                <a:t>Delay requirement</a:t>
              </a:r>
              <a:endParaRPr kumimoji="0" lang="zh-CN" altLang="en-US" sz="1200" b="0" i="0" u="none" strike="noStrike" cap="none" normalizeH="0" dirty="0" smtClean="0">
                <a:ln>
                  <a:noFill/>
                </a:ln>
                <a:solidFill>
                  <a:schemeClr val="bg1"/>
                </a:solidFill>
                <a:effectLst/>
                <a:latin typeface="Times New Roman" pitchFamily="16" charset="0"/>
                <a:ea typeface="宋体" panose="02010600030101010101" pitchFamily="2" charset="-122"/>
              </a:endParaRPr>
            </a:p>
          </p:txBody>
        </p:sp>
        <p:cxnSp>
          <p:nvCxnSpPr>
            <p:cNvPr id="21" name="直接连接符 20"/>
            <p:cNvCxnSpPr/>
            <p:nvPr/>
          </p:nvCxnSpPr>
          <p:spPr bwMode="auto">
            <a:xfrm flipH="1">
              <a:off x="5951984" y="4179543"/>
              <a:ext cx="1584176" cy="3211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直接连接符 22"/>
            <p:cNvCxnSpPr/>
            <p:nvPr/>
          </p:nvCxnSpPr>
          <p:spPr bwMode="auto">
            <a:xfrm>
              <a:off x="8328248" y="4179543"/>
              <a:ext cx="2946640" cy="321102"/>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Tree>
    <p:extLst>
      <p:ext uri="{BB962C8B-B14F-4D97-AF65-F5344CB8AC3E}">
        <p14:creationId xmlns:p14="http://schemas.microsoft.com/office/powerpoint/2010/main" val="2833445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Advantages of the proposal</a:t>
            </a:r>
            <a:endParaRPr lang="zh-CN" altLang="en-US" dirty="0"/>
          </a:p>
        </p:txBody>
      </p:sp>
      <p:sp>
        <p:nvSpPr>
          <p:cNvPr id="3" name="内容占位符 2"/>
          <p:cNvSpPr>
            <a:spLocks noGrp="1"/>
          </p:cNvSpPr>
          <p:nvPr>
            <p:ph idx="1"/>
          </p:nvPr>
        </p:nvSpPr>
        <p:spPr>
          <a:xfrm>
            <a:off x="735577" y="1988840"/>
            <a:ext cx="10654207" cy="4113213"/>
          </a:xfrm>
        </p:spPr>
        <p:txBody>
          <a:bodyPr/>
          <a:lstStyle/>
          <a:p>
            <a:pPr marL="342900" lvl="1" indent="-342900">
              <a:spcBef>
                <a:spcPts val="600"/>
              </a:spcBef>
              <a:buFont typeface="Arial" panose="020B0604020202020204" pitchFamily="34" charset="0"/>
              <a:buChar char="•"/>
            </a:pPr>
            <a:r>
              <a:rPr lang="en-US" altLang="zh-CN" sz="1800" b="1" dirty="0">
                <a:cs typeface="+mn-cs"/>
              </a:rPr>
              <a:t>Support for non-periodic LL traffic</a:t>
            </a:r>
          </a:p>
          <a:p>
            <a:pPr marL="742950" lvl="2" indent="-342900">
              <a:spcBef>
                <a:spcPts val="600"/>
              </a:spcBef>
              <a:buFont typeface="Arial" panose="020B0604020202020204" pitchFamily="34" charset="0"/>
              <a:buChar char="•"/>
            </a:pPr>
            <a:r>
              <a:rPr lang="en-US" altLang="zh-CN" sz="1600" dirty="0">
                <a:cs typeface="+mn-cs"/>
              </a:rPr>
              <a:t>The PRI signal </a:t>
            </a:r>
            <a:r>
              <a:rPr lang="en-US" altLang="zh-CN" sz="1600" dirty="0">
                <a:solidFill>
                  <a:srgbClr val="FF0000"/>
                </a:solidFill>
                <a:cs typeface="+mn-cs"/>
              </a:rPr>
              <a:t>indicates the non-periodic LL traffic arrivals</a:t>
            </a:r>
            <a:r>
              <a:rPr lang="en-US" altLang="zh-CN" sz="1600" dirty="0">
                <a:cs typeface="+mn-cs"/>
              </a:rPr>
              <a:t>.</a:t>
            </a:r>
          </a:p>
          <a:p>
            <a:pPr marL="742950" lvl="2" indent="-342900">
              <a:spcBef>
                <a:spcPts val="600"/>
              </a:spcBef>
              <a:buFont typeface="Arial" panose="020B0604020202020204" pitchFamily="34" charset="0"/>
              <a:buChar char="•"/>
            </a:pPr>
            <a:r>
              <a:rPr lang="en-US" altLang="zh-CN" sz="1600" dirty="0">
                <a:cs typeface="+mn-cs"/>
              </a:rPr>
              <a:t>The shared APs with LL traffic can contend for the RA-BWUs, without sending BSR.</a:t>
            </a:r>
            <a:endParaRPr lang="zh-CN" altLang="en-US" sz="1600" dirty="0">
              <a:cs typeface="+mn-cs"/>
            </a:endParaRPr>
          </a:p>
          <a:p>
            <a:pPr lvl="1">
              <a:buFont typeface="Arial" panose="020B0604020202020204" pitchFamily="34" charset="0"/>
              <a:buChar char="•"/>
            </a:pPr>
            <a:endParaRPr lang="en-US" altLang="zh-CN" sz="1600" dirty="0" smtClean="0"/>
          </a:p>
          <a:p>
            <a:pPr>
              <a:buFont typeface="Arial" panose="020B0604020202020204" pitchFamily="34" charset="0"/>
              <a:buChar char="•"/>
            </a:pPr>
            <a:r>
              <a:rPr lang="en-US" altLang="zh-CN" sz="1800" dirty="0"/>
              <a:t>Support for multiple shared </a:t>
            </a:r>
            <a:r>
              <a:rPr lang="en-US" altLang="zh-CN" sz="1800" dirty="0" smtClean="0"/>
              <a:t>APs</a:t>
            </a:r>
          </a:p>
          <a:p>
            <a:pPr lvl="1">
              <a:buFont typeface="Arial" panose="020B0604020202020204" pitchFamily="34" charset="0"/>
              <a:buChar char="•"/>
            </a:pPr>
            <a:r>
              <a:rPr lang="en-US" altLang="zh-CN" sz="1600" dirty="0"/>
              <a:t>The sharing AP can </a:t>
            </a:r>
            <a:r>
              <a:rPr lang="en-US" altLang="zh-CN" sz="1600" dirty="0">
                <a:solidFill>
                  <a:srgbClr val="FF0000"/>
                </a:solidFill>
              </a:rPr>
              <a:t>reserve multiple BWUs </a:t>
            </a:r>
            <a:r>
              <a:rPr lang="en-US" altLang="zh-CN" sz="1600" dirty="0"/>
              <a:t>for multiple shared APs.</a:t>
            </a:r>
          </a:p>
          <a:p>
            <a:pPr lvl="1">
              <a:buFont typeface="Arial" panose="020B0604020202020204" pitchFamily="34" charset="0"/>
              <a:buChar char="•"/>
            </a:pPr>
            <a:r>
              <a:rPr lang="en-US" altLang="zh-CN" sz="1600" dirty="0"/>
              <a:t>One reserved BWU can be </a:t>
            </a:r>
            <a:r>
              <a:rPr lang="en-US" altLang="zh-CN" sz="1600" dirty="0">
                <a:solidFill>
                  <a:srgbClr val="FF0000"/>
                </a:solidFill>
              </a:rPr>
              <a:t>reused by multiple shared APs </a:t>
            </a:r>
            <a:r>
              <a:rPr lang="en-US" altLang="zh-CN" sz="1600" dirty="0"/>
              <a:t>if they </a:t>
            </a:r>
            <a:r>
              <a:rPr lang="en-US" altLang="zh-CN" sz="1600" dirty="0" smtClean="0"/>
              <a:t>are capable of spatial reuse.</a:t>
            </a:r>
            <a:endParaRPr lang="en-US" altLang="zh-CN" sz="1600" dirty="0"/>
          </a:p>
          <a:p>
            <a:pPr lvl="2">
              <a:buFont typeface="Arial" panose="020B0604020202020204" pitchFamily="34" charset="0"/>
              <a:buChar char="•"/>
            </a:pPr>
            <a:endParaRPr lang="en-US" altLang="zh-CN" sz="1400" dirty="0"/>
          </a:p>
          <a:p>
            <a:pPr>
              <a:buFont typeface="Arial" panose="020B0604020202020204" pitchFamily="34" charset="0"/>
              <a:buChar char="•"/>
            </a:pPr>
            <a:r>
              <a:rPr lang="en-US" altLang="zh-CN" sz="1800" dirty="0"/>
              <a:t>Compatibility with the previous contributions in </a:t>
            </a:r>
            <a:r>
              <a:rPr lang="en-US" altLang="zh-CN" sz="1800" dirty="0" err="1"/>
              <a:t>TGbn</a:t>
            </a:r>
            <a:endParaRPr lang="en-US" altLang="zh-CN" sz="1800" dirty="0"/>
          </a:p>
          <a:p>
            <a:pPr lvl="1">
              <a:buFont typeface="Arial" panose="020B0604020202020204" pitchFamily="34" charset="0"/>
              <a:buChar char="•"/>
            </a:pPr>
            <a:r>
              <a:rPr lang="en-US" altLang="zh-CN" sz="1600" dirty="0"/>
              <a:t>The sharing AP can </a:t>
            </a:r>
            <a:r>
              <a:rPr lang="en-US" altLang="zh-CN" sz="1600" dirty="0" smtClean="0"/>
              <a:t>also </a:t>
            </a:r>
            <a:r>
              <a:rPr lang="en-US" altLang="zh-CN" sz="1600" dirty="0" smtClean="0">
                <a:solidFill>
                  <a:srgbClr val="FF0000"/>
                </a:solidFill>
              </a:rPr>
              <a:t>assign </a:t>
            </a:r>
            <a:r>
              <a:rPr lang="en-US" altLang="zh-CN" sz="1600" dirty="0">
                <a:solidFill>
                  <a:srgbClr val="FF0000"/>
                </a:solidFill>
              </a:rPr>
              <a:t>specific BWUs to some </a:t>
            </a:r>
            <a:r>
              <a:rPr lang="en-US" altLang="zh-CN" sz="1600" dirty="0" smtClean="0">
                <a:solidFill>
                  <a:srgbClr val="FF0000"/>
                </a:solidFill>
              </a:rPr>
              <a:t>specific shared </a:t>
            </a:r>
            <a:r>
              <a:rPr lang="en-US" altLang="zh-CN" sz="1600" dirty="0">
                <a:solidFill>
                  <a:srgbClr val="FF0000"/>
                </a:solidFill>
              </a:rPr>
              <a:t>APs</a:t>
            </a:r>
            <a:r>
              <a:rPr lang="en-US" altLang="zh-CN" sz="1600" dirty="0"/>
              <a:t> based on prior knowledge.</a:t>
            </a:r>
          </a:p>
          <a:p>
            <a:pPr lvl="1">
              <a:buFont typeface="Arial" panose="020B0604020202020204" pitchFamily="34" charset="0"/>
              <a:buChar char="•"/>
            </a:pPr>
            <a:r>
              <a:rPr lang="en-US" altLang="zh-CN" sz="1600" dirty="0"/>
              <a:t>The sharing AP can indicate </a:t>
            </a:r>
            <a:r>
              <a:rPr lang="en-US" altLang="zh-CN" sz="1600" dirty="0">
                <a:solidFill>
                  <a:srgbClr val="FF0000"/>
                </a:solidFill>
              </a:rPr>
              <a:t>a contention-free period</a:t>
            </a:r>
            <a:r>
              <a:rPr lang="en-US" altLang="zh-CN" sz="1600" dirty="0"/>
              <a:t> in MRTT, during which the BWU is assigned to a specific AP.</a:t>
            </a:r>
          </a:p>
          <a:p>
            <a:pPr lvl="2">
              <a:buFont typeface="Arial" panose="020B0604020202020204" pitchFamily="34" charset="0"/>
              <a:buChar char="•"/>
            </a:pPr>
            <a:r>
              <a:rPr lang="en-US" altLang="zh-CN" sz="1400" dirty="0"/>
              <a:t>The other APs can contend for that BWU after the contention-free period, if it is less than the Announced TXS duration</a:t>
            </a:r>
            <a:r>
              <a:rPr lang="en-US" altLang="zh-CN" sz="1400" dirty="0" smtClean="0"/>
              <a:t>.</a:t>
            </a:r>
            <a:endParaRPr lang="en-US" altLang="zh-CN"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ltLang="zh-CN" smtClean="0"/>
              <a:t>Junbin (TP-Link Systems Inc.)</a:t>
            </a:r>
            <a:endParaRPr lang="en-GB" altLang="zh-CN" dirty="0"/>
          </a:p>
        </p:txBody>
      </p:sp>
      <p:sp>
        <p:nvSpPr>
          <p:cNvPr id="6" name="日期占位符 5"/>
          <p:cNvSpPr>
            <a:spLocks noGrp="1"/>
          </p:cNvSpPr>
          <p:nvPr>
            <p:ph type="dt" idx="15"/>
          </p:nvPr>
        </p:nvSpPr>
        <p:spPr/>
        <p:txBody>
          <a:bodyPr/>
          <a:lstStyle/>
          <a:p>
            <a:fld id="{F77DFA87-02F2-412F-96C4-688C2CC6CBFF}" type="datetime4">
              <a:rPr lang="en-US" altLang="zh-CN" smtClean="0"/>
              <a:t>November 26, 2024</a:t>
            </a:fld>
            <a:endParaRPr lang="en-GB" altLang="zh-CN" dirty="0"/>
          </a:p>
        </p:txBody>
      </p:sp>
    </p:spTree>
    <p:extLst>
      <p:ext uri="{BB962C8B-B14F-4D97-AF65-F5344CB8AC3E}">
        <p14:creationId xmlns:p14="http://schemas.microsoft.com/office/powerpoint/2010/main" val="1765172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自定义 1">
      <a:dk1>
        <a:srgbClr val="000000"/>
      </a:dk1>
      <a:lt1>
        <a:srgbClr val="000000"/>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宋体+TimesNewRoman">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dirty="0" smtClean="0">
            <a:ln>
              <a:noFill/>
            </a:ln>
            <a:solidFill>
              <a:schemeClr val="bg1"/>
            </a:solidFill>
            <a:effectLst/>
            <a:latin typeface="Times New Roman" pitchFamily="16" charset="0"/>
            <a:ea typeface="宋体" panose="02010600030101010101"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ea typeface="宋体" panose="02010600030101010101" pitchFamily="2" charset="-122"/>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5" id="{E1648CB7-1E69-4D1B-B447-917CAC6E1F2B}" vid="{80C3B927-701B-416B-89F9-B9C90D762B4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80211_Submission_Template</Template>
  <TotalTime>90043</TotalTime>
  <Words>1709</Words>
  <Application>Microsoft Office PowerPoint</Application>
  <PresentationFormat>宽屏</PresentationFormat>
  <Paragraphs>270</Paragraphs>
  <Slides>11</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 Unicode MS</vt:lpstr>
      <vt:lpstr>MS Gothic</vt:lpstr>
      <vt:lpstr>等线</vt:lpstr>
      <vt:lpstr>宋体</vt:lpstr>
      <vt:lpstr>Arial</vt:lpstr>
      <vt:lpstr>Times New Roman</vt:lpstr>
      <vt:lpstr>Wingdings</vt:lpstr>
      <vt:lpstr>Office 主题​​</vt:lpstr>
      <vt:lpstr>TXOP sharing in contention style</vt:lpstr>
      <vt:lpstr>Abstract</vt:lpstr>
      <vt:lpstr>The C-TDMA in TGbn</vt:lpstr>
      <vt:lpstr>Proposal 1: TXS with puncturing mode</vt:lpstr>
      <vt:lpstr>Proposal 2: use preemption for LL traffic indication</vt:lpstr>
      <vt:lpstr>Proposal 3: allow contention in TXS duration (1/2)</vt:lpstr>
      <vt:lpstr>Proposal 3: allow contention in TXS duration (2/2)</vt:lpstr>
      <vt:lpstr>The priority of shared APs</vt:lpstr>
      <vt:lpstr>Advantages of the proposal</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TXOP sharing in contention style</dc:title>
  <dc:creator>Junbin Chen</dc:creator>
  <cp:keywords/>
  <cp:lastModifiedBy>Junbin Chen</cp:lastModifiedBy>
  <cp:revision>1732</cp:revision>
  <cp:lastPrinted>1601-01-01T00:00:00Z</cp:lastPrinted>
  <dcterms:created xsi:type="dcterms:W3CDTF">2024-04-12T06:07:33Z</dcterms:created>
  <dcterms:modified xsi:type="dcterms:W3CDTF">2024-11-26T11:09:10Z</dcterms:modified>
  <cp:category>Junbin, TP-Link Systems Inc.</cp:category>
</cp:coreProperties>
</file>