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910" r:id="rId3"/>
    <p:sldId id="966" r:id="rId4"/>
    <p:sldId id="951" r:id="rId5"/>
    <p:sldId id="967" r:id="rId6"/>
    <p:sldId id="971" r:id="rId7"/>
    <p:sldId id="972" r:id="rId8"/>
    <p:sldId id="973" r:id="rId9"/>
    <p:sldId id="968" r:id="rId10"/>
    <p:sldId id="954" r:id="rId11"/>
    <p:sldId id="947" r:id="rId12"/>
    <p:sldId id="959" r:id="rId13"/>
    <p:sldId id="969" r:id="rId14"/>
    <p:sldId id="970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8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10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95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Nov.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zh-CN" sz="1800" b="1" dirty="0" smtClean="0"/>
              <a:t>1731</a:t>
            </a:r>
            <a:r>
              <a:rPr lang="en-GB" altLang="en-US" sz="1800" b="1" dirty="0" smtClean="0"/>
              <a:t>r</a:t>
            </a:r>
            <a:r>
              <a:rPr lang="en-US" altLang="zh-CN" sz="1800" b="1" dirty="0" smtClean="0"/>
              <a:t>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Downlink Data Rates for Bi-static Backscattering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2024-11-11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460934"/>
              </p:ext>
            </p:extLst>
          </p:nvPr>
        </p:nvGraphicFramePr>
        <p:xfrm>
          <a:off x="1053465" y="2942299"/>
          <a:ext cx="6934200" cy="1503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22860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Aligning bi-static and mono-static tags supports standardization, cost-efficiency, interoperability, and scalability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DL data rate recommendations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250 kbps, 125 kbps, and 62.5 kbps to address various application needs from high throughput to </a:t>
            </a:r>
            <a:r>
              <a:rPr lang="en-US" sz="1600" dirty="0" smtClean="0"/>
              <a:t>long-range, interference-resilient communication</a:t>
            </a:r>
            <a:endParaRPr lang="en-US" sz="16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 smtClean="0"/>
              <a:t>[1] 11-24-1345-02-00bp-high-level-requirements-for-downlink-phy-in-2-4-ghz</a:t>
            </a:r>
          </a:p>
          <a:p>
            <a:pPr marL="0" indent="0">
              <a:buNone/>
            </a:pPr>
            <a:r>
              <a:rPr lang="en-US" altLang="zh-CN" sz="1800" dirty="0" smtClean="0"/>
              <a:t>[2] 11-24-1322-04-00bp-tgbp-motion-dock</a:t>
            </a:r>
          </a:p>
          <a:p>
            <a:pPr marL="0" indent="0">
              <a:buNone/>
            </a:pPr>
            <a:r>
              <a:rPr lang="en-US" altLang="zh-CN" sz="1800" dirty="0" smtClean="0"/>
              <a:t>[3] 11-24-1237-00-00bp-amp-tag-sta-requirements-for-close-range-backscattering</a:t>
            </a:r>
          </a:p>
          <a:p>
            <a:pPr marL="0" indent="0">
              <a:buNone/>
            </a:pPr>
            <a:r>
              <a:rPr lang="en-US" altLang="zh-CN" sz="1800" dirty="0" smtClean="0"/>
              <a:t>[4] 11-24-1215-00-00bp-feasibility-study-on-long-range-backscatter-operation</a:t>
            </a:r>
          </a:p>
          <a:p>
            <a:pPr marL="0" indent="0">
              <a:buNone/>
            </a:pPr>
            <a:r>
              <a:rPr lang="en-US" altLang="zh-CN" sz="1800" dirty="0" smtClean="0"/>
              <a:t>[5] Steve Shellhammer, Alfred </a:t>
            </a:r>
            <a:r>
              <a:rPr lang="en-US" altLang="zh-CN" sz="1800" dirty="0" err="1" smtClean="0"/>
              <a:t>Asterjadhi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Yanjun</a:t>
            </a:r>
            <a:r>
              <a:rPr lang="en-US" altLang="zh-CN" sz="1800" dirty="0" smtClean="0"/>
              <a:t> Sun, “IEEE 802.11ba: Ultra-low power wave-up radio standard”</a:t>
            </a:r>
          </a:p>
          <a:p>
            <a:pPr marL="0" indent="0">
              <a:buNone/>
            </a:pPr>
            <a:r>
              <a:rPr lang="en-US" altLang="zh-CN" sz="1800" dirty="0" smtClean="0"/>
              <a:t>[6] EPC Radio-Frequency Identity Generation-2 UHF RFID Standard, Release 3.0, Ratified, Jan 2024</a:t>
            </a:r>
            <a:endParaRPr lang="en-US" altLang="zh-CN" sz="1800" dirty="0"/>
          </a:p>
          <a:p>
            <a:pPr marL="0" indent="0">
              <a:buNone/>
            </a:pP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</a:t>
            </a:r>
            <a:r>
              <a:rPr lang="en-US" sz="2000" dirty="0" smtClean="0"/>
              <a:t>the following text: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11bp defines a data rate of 62.5 kbps for DL transmission</a:t>
            </a:r>
            <a:endParaRPr lang="en-US" sz="16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80697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</a:t>
            </a:r>
            <a:r>
              <a:rPr lang="en-US" sz="2000" dirty="0" smtClean="0"/>
              <a:t>the following text: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11bp defines a data rate of 125 kbps for DL transmission</a:t>
            </a:r>
            <a:endParaRPr lang="en-US" sz="16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</a:t>
            </a:r>
            <a:r>
              <a:rPr lang="en-US" altLang="zh-CN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863974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</a:t>
            </a:r>
            <a:r>
              <a:rPr lang="en-US" sz="2000" dirty="0" smtClean="0"/>
              <a:t>the following text: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11bp defines a data rate of 250 kbps for DL transmission</a:t>
            </a:r>
            <a:endParaRPr lang="en-US" sz="16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</a:t>
            </a:r>
            <a:r>
              <a:rPr lang="en-US" altLang="zh-CN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418393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391052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Downlink data rates have been previously discussed in the integrated energizer deployment [1]</a:t>
            </a:r>
          </a:p>
          <a:p>
            <a:pPr algn="just">
              <a:buFont typeface="Wingdings" panose="05000000000000000000" pitchFamily="2" charset="2"/>
              <a:buChar char="n"/>
            </a:pPr>
            <a:endParaRPr lang="en-US" altLang="zh-CN" sz="1800" dirty="0" smtClean="0"/>
          </a:p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Bi-static backscattering communication in 2.4 GHz has been agreed as an important use case in AMP [2] </a:t>
            </a:r>
          </a:p>
          <a:p>
            <a:pPr algn="just"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This contribution aims to define suitable downlink data rates for bi-static backscattering in 2.4 GHz</a:t>
            </a:r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85577"/>
            <a:ext cx="8363349" cy="453902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In a bi-static backscatter topology, a separate Carrier Source provides the input carrier signal, while the AMP AP receives the backscattered signal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AP operates in half </a:t>
            </a:r>
            <a:r>
              <a:rPr lang="en-US" altLang="zh-CN" sz="1600" dirty="0" smtClean="0"/>
              <a:t>duplex </a:t>
            </a:r>
            <a:r>
              <a:rPr lang="en-US" altLang="zh-CN" sz="1600" dirty="0" smtClean="0"/>
              <a:t>mode</a:t>
            </a:r>
            <a:endParaRPr lang="en-US" altLang="zh-CN" sz="1600" dirty="0" smtClean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Coverage typically extends to several </a:t>
            </a:r>
            <a:r>
              <a:rPr lang="en-US" altLang="zh-CN" sz="1600" dirty="0" smtClean="0"/>
              <a:t>meters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</a:t>
            </a:r>
            <a:r>
              <a:rPr lang="en-US" altLang="zh-CN" dirty="0" smtClean="0">
                <a:solidFill>
                  <a:schemeClr val="tx1"/>
                </a:solidFill>
              </a:rPr>
              <a:t>Bi-static Backscattering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886200"/>
            <a:ext cx="3917013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7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828800"/>
            <a:ext cx="7806849" cy="4419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Requirements for AMP </a:t>
            </a:r>
            <a:r>
              <a:rPr lang="en-US" altLang="zh-CN" sz="1600" dirty="0"/>
              <a:t>mono-static </a:t>
            </a:r>
            <a:r>
              <a:rPr lang="en-US" altLang="zh-CN" sz="1600" dirty="0" smtClean="0"/>
              <a:t>backscattering </a:t>
            </a:r>
            <a:r>
              <a:rPr lang="en-US" altLang="zh-CN" sz="1600" dirty="0" smtClean="0"/>
              <a:t>tags were </a:t>
            </a:r>
            <a:r>
              <a:rPr lang="en-US" altLang="zh-CN" sz="1600" dirty="0" smtClean="0"/>
              <a:t>proposed in [3]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It is preferred that the bi-static and mono-static backscattering tag can </a:t>
            </a:r>
            <a:r>
              <a:rPr lang="en-US" altLang="zh-CN" sz="1600" dirty="0" smtClean="0">
                <a:solidFill>
                  <a:srgbClr val="FF0000"/>
                </a:solidFill>
              </a:rPr>
              <a:t>share the similar basic requirements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Standardization: </a:t>
            </a:r>
            <a:r>
              <a:rPr lang="en-US" altLang="zh-CN" sz="1300" dirty="0" smtClean="0"/>
              <a:t>Shared requirements enable unified protocols and simplified compliance for both mono-static and bi-static tags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Cost efficiency: </a:t>
            </a:r>
            <a:r>
              <a:rPr lang="en-US" altLang="zh-CN" sz="1300" dirty="0" smtClean="0"/>
              <a:t>Standardized designs reduce development costs</a:t>
            </a:r>
            <a:r>
              <a:rPr lang="en-US" altLang="zh-CN" sz="1300" dirty="0" smtClean="0"/>
              <a:t>, supporting widespread deployment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Interoperability: Consistent requirements improve cross-device compatibility and network integration without specialized equipment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Scalability and flexibility in applications: Shared requirements broaden application range and simplify upgrades, making deployments more scalable and flexible</a:t>
            </a:r>
            <a:endParaRPr lang="en-US" altLang="zh-CN" sz="1300" dirty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The backscattering tag could support </a:t>
            </a:r>
            <a:r>
              <a:rPr lang="en-US" altLang="zh-CN" sz="1600" dirty="0" smtClean="0">
                <a:solidFill>
                  <a:srgbClr val="FF0000"/>
                </a:solidFill>
              </a:rPr>
              <a:t>optional enhanced requirements</a:t>
            </a:r>
            <a:r>
              <a:rPr lang="en-US" altLang="zh-CN" sz="1600" dirty="0" smtClean="0"/>
              <a:t>, e.g., mixer, reflection amplifier, larger energy storage</a:t>
            </a: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Bi-static Backscatter Tag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2600"/>
            <a:ext cx="7806849" cy="46482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DL link </a:t>
            </a:r>
            <a:r>
              <a:rPr lang="en-US" altLang="zh-CN" sz="1600" dirty="0" smtClean="0"/>
              <a:t>budget </a:t>
            </a:r>
            <a:r>
              <a:rPr lang="en-US" altLang="zh-CN" sz="1600" dirty="0" smtClean="0"/>
              <a:t>analysis between </a:t>
            </a:r>
            <a:r>
              <a:rPr lang="en-US" altLang="zh-CN" sz="1600" dirty="0" smtClean="0"/>
              <a:t>AMP AP and AMP Tag [4]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 smtClean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 smtClean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 smtClean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US" altLang="zh-CN" sz="16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In practice, the backscatter tags typically lack </a:t>
            </a:r>
            <a:r>
              <a:rPr lang="en-US" altLang="zh-CN" sz="1600" dirty="0" smtClean="0"/>
              <a:t>baseband filters, </a:t>
            </a:r>
            <a:r>
              <a:rPr lang="en-US" altLang="zh-CN" sz="1600" dirty="0" smtClean="0"/>
              <a:t>capturing all noise and interference within the 80 MHz bandwidth in the 2.4 GHz band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Thermal noise power in 2.4 GHz band is about -95 </a:t>
            </a:r>
            <a:r>
              <a:rPr lang="en-US" altLang="zh-CN" sz="1600" dirty="0" err="1"/>
              <a:t>dBm</a:t>
            </a:r>
            <a:r>
              <a:rPr lang="en-US" altLang="zh-CN" sz="1600" dirty="0"/>
              <a:t>, providing sufficient SNR for higher data </a:t>
            </a:r>
            <a:r>
              <a:rPr lang="en-US" altLang="zh-CN" sz="1600" dirty="0" smtClean="0"/>
              <a:t>rates, such as 250 </a:t>
            </a:r>
            <a:r>
              <a:rPr lang="en-US" altLang="zh-CN" sz="1600" dirty="0" smtClean="0"/>
              <a:t>kbps</a:t>
            </a:r>
            <a:endParaRPr lang="en-US" altLang="zh-CN" sz="16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Noise 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04547"/>
              </p:ext>
            </p:extLst>
          </p:nvPr>
        </p:nvGraphicFramePr>
        <p:xfrm>
          <a:off x="1541096" y="2362200"/>
          <a:ext cx="5815915" cy="1963595"/>
        </p:xfrm>
        <a:graphic>
          <a:graphicData uri="http://schemas.openxmlformats.org/drawingml/2006/table">
            <a:tbl>
              <a:tblPr/>
              <a:tblGrid>
                <a:gridCol w="39144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07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507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1167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dirty="0" smtClean="0">
                          <a:solidFill>
                            <a:srgbClr val="000000"/>
                          </a:solidFill>
                        </a:rPr>
                        <a:t>DL: AMP AP</a:t>
                      </a:r>
                      <a:r>
                        <a:rPr lang="en-US" altLang="zh-CN" sz="1200" b="1" baseline="0" dirty="0" smtClean="0">
                          <a:solidFill>
                            <a:srgbClr val="000000"/>
                          </a:solidFill>
                        </a:rPr>
                        <a:t> to AMP Tag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Antenna gain of AMP Tag (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dBi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Minimum receiving power for 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AMP Tag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-45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Bandwidth &amp; Frequency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GB" sz="1200" b="1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MHz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Frequency 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1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2.4 GHz</a:t>
                      </a:r>
                      <a:endParaRPr lang="zh-CN" altLang="zh-CN" sz="1200" dirty="0" smtClean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EIRP of AP (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27 (FCC)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16 (ETSI &amp;</a:t>
                      </a:r>
                      <a:r>
                        <a:rPr lang="en-US" altLang="zh-CN" sz="12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China</a:t>
                      </a: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DL Link Budget (dB)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72</a:t>
                      </a:r>
                      <a:endParaRPr lang="en-GB" sz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61</a:t>
                      </a:r>
                      <a:endParaRPr lang="en-GB" sz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0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2599"/>
            <a:ext cx="7806849" cy="4722813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500" dirty="0" smtClean="0"/>
              <a:t>In mono-static </a:t>
            </a:r>
            <a:r>
              <a:rPr lang="en-US" altLang="zh-CN" sz="1500" dirty="0" smtClean="0"/>
              <a:t>use case, </a:t>
            </a:r>
            <a:r>
              <a:rPr lang="en-US" altLang="zh-CN" sz="1500" dirty="0" smtClean="0"/>
              <a:t>the AP-tag distance is </a:t>
            </a:r>
            <a:r>
              <a:rPr lang="en-US" altLang="zh-CN" sz="1500" dirty="0" smtClean="0"/>
              <a:t>typically 10-20 </a:t>
            </a:r>
            <a:r>
              <a:rPr lang="en-US" altLang="zh-CN" sz="1500" dirty="0" smtClean="0"/>
              <a:t>cm, ensuring a stronger signal than interference. </a:t>
            </a:r>
            <a:r>
              <a:rPr lang="en-US" altLang="zh-CN" sz="1500" dirty="0" smtClean="0"/>
              <a:t>However, in </a:t>
            </a:r>
            <a:r>
              <a:rPr lang="en-US" altLang="zh-CN" sz="1500" dirty="0" smtClean="0"/>
              <a:t>bi-static configurations, distances can </a:t>
            </a:r>
            <a:r>
              <a:rPr lang="en-US" altLang="zh-CN" sz="1500" dirty="0" smtClean="0"/>
              <a:t>extend to several </a:t>
            </a:r>
            <a:r>
              <a:rPr lang="en-US" altLang="zh-CN" sz="1500" dirty="0" smtClean="0"/>
              <a:t>meters (e.g., 5 meters), where the signal strength can be comparable to interference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500" dirty="0" smtClean="0"/>
              <a:t>In </a:t>
            </a:r>
            <a:r>
              <a:rPr lang="en-US" altLang="zh-CN" sz="1500" dirty="0" smtClean="0"/>
              <a:t>11n Channel </a:t>
            </a:r>
            <a:r>
              <a:rPr lang="en-US" altLang="zh-CN" sz="1500" dirty="0" smtClean="0"/>
              <a:t>Model D, SNR for </a:t>
            </a:r>
            <a:r>
              <a:rPr lang="en-US" altLang="zh-CN" sz="1500" dirty="0" smtClean="0"/>
              <a:t>WUR HDR </a:t>
            </a:r>
            <a:r>
              <a:rPr lang="en-US" altLang="zh-CN" sz="1500" dirty="0" smtClean="0"/>
              <a:t>at 10% PER is ~2 dB, while for </a:t>
            </a:r>
            <a:r>
              <a:rPr lang="en-US" altLang="zh-CN" sz="1500" dirty="0" smtClean="0"/>
              <a:t>WUR LDR</a:t>
            </a:r>
            <a:r>
              <a:rPr lang="en-US" altLang="zh-CN" sz="1500" dirty="0" smtClean="0"/>
              <a:t>, it’s ~-1.5 dB, </a:t>
            </a:r>
            <a:r>
              <a:rPr lang="en-US" altLang="zh-CN" sz="1500" dirty="0" smtClean="0"/>
              <a:t>a </a:t>
            </a:r>
            <a:r>
              <a:rPr lang="en-US" altLang="zh-CN" sz="1500" dirty="0" smtClean="0"/>
              <a:t>3.5 dB difference [5].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500" dirty="0" smtClean="0"/>
              <a:t>This </a:t>
            </a:r>
            <a:r>
              <a:rPr lang="en-US" altLang="zh-CN" sz="1500" dirty="0" smtClean="0"/>
              <a:t>3.5 dB </a:t>
            </a:r>
            <a:r>
              <a:rPr lang="en-US" altLang="zh-CN" sz="1500" dirty="0" smtClean="0"/>
              <a:t>difference enables </a:t>
            </a:r>
            <a:r>
              <a:rPr lang="en-US" altLang="zh-CN" sz="1500" dirty="0" smtClean="0"/>
              <a:t>the AP-tag distance to </a:t>
            </a:r>
            <a:r>
              <a:rPr lang="en-US" altLang="zh-CN" sz="1500" dirty="0" smtClean="0"/>
              <a:t>extend 1-2 meters beyond the </a:t>
            </a:r>
            <a:r>
              <a:rPr lang="en-US" altLang="zh-CN" sz="1500" dirty="0" err="1" smtClean="0"/>
              <a:t>the</a:t>
            </a:r>
            <a:r>
              <a:rPr lang="en-US" altLang="zh-CN" sz="1500" dirty="0" smtClean="0"/>
              <a:t> </a:t>
            </a:r>
            <a:r>
              <a:rPr lang="en-US" altLang="zh-CN" sz="1500" dirty="0" smtClean="0"/>
              <a:t>interference </a:t>
            </a:r>
            <a:r>
              <a:rPr lang="en-US" altLang="zh-CN" sz="1500" dirty="0" smtClean="0"/>
              <a:t>source</a:t>
            </a:r>
            <a:endParaRPr lang="en-US" altLang="zh-CN" sz="15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500" dirty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5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500" dirty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500" dirty="0" smtClean="0"/>
              <a:t>Given severe </a:t>
            </a:r>
            <a:r>
              <a:rPr lang="en-US" altLang="zh-CN" sz="1500" dirty="0" smtClean="0"/>
              <a:t>interference in </a:t>
            </a:r>
            <a:r>
              <a:rPr lang="en-US" altLang="zh-CN" sz="1500" dirty="0" smtClean="0"/>
              <a:t>the 2.4 GHz band, </a:t>
            </a:r>
            <a:r>
              <a:rPr lang="en-US" altLang="zh-CN" sz="1500" dirty="0" smtClean="0">
                <a:solidFill>
                  <a:srgbClr val="FF0000"/>
                </a:solidFill>
              </a:rPr>
              <a:t>interference</a:t>
            </a:r>
            <a:r>
              <a:rPr lang="en-US" altLang="zh-CN" sz="1500" dirty="0" smtClean="0"/>
              <a:t> </a:t>
            </a:r>
            <a:r>
              <a:rPr lang="en-US" altLang="zh-CN" sz="1500" dirty="0" smtClean="0">
                <a:solidFill>
                  <a:srgbClr val="FF0000"/>
                </a:solidFill>
              </a:rPr>
              <a:t>has to be </a:t>
            </a:r>
            <a:r>
              <a:rPr lang="en-US" altLang="zh-CN" sz="1500" dirty="0" smtClean="0">
                <a:solidFill>
                  <a:srgbClr val="FF0000"/>
                </a:solidFill>
              </a:rPr>
              <a:t>accounted for in downlink data </a:t>
            </a:r>
            <a:r>
              <a:rPr lang="en-US" altLang="zh-CN" sz="1500" dirty="0" smtClean="0">
                <a:solidFill>
                  <a:srgbClr val="FF0000"/>
                </a:solidFill>
              </a:rPr>
              <a:t>rate selection</a:t>
            </a:r>
            <a:r>
              <a:rPr lang="en-US" altLang="zh-CN" sz="1500" dirty="0" smtClean="0"/>
              <a:t>.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Interference Analysis (1/2)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30495"/>
              </p:ext>
            </p:extLst>
          </p:nvPr>
        </p:nvGraphicFramePr>
        <p:xfrm>
          <a:off x="881055" y="4572000"/>
          <a:ext cx="7620008" cy="914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92728"/>
                <a:gridCol w="692728"/>
                <a:gridCol w="692728"/>
                <a:gridCol w="692728"/>
                <a:gridCol w="692728"/>
                <a:gridCol w="692728"/>
                <a:gridCol w="692728"/>
                <a:gridCol w="692728"/>
                <a:gridCol w="692728"/>
                <a:gridCol w="692728"/>
                <a:gridCol w="692728"/>
              </a:tblGrid>
              <a:tr h="457200"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Distance (m)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0.1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Path loss (dB)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58.6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59.9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61.1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62.1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88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2600"/>
            <a:ext cx="7806849" cy="46482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Example: </a:t>
            </a:r>
            <a:r>
              <a:rPr lang="en-US" altLang="zh-CN" sz="1600" dirty="0"/>
              <a:t>I</a:t>
            </a:r>
            <a:r>
              <a:rPr lang="en-US" altLang="zh-CN" sz="1600" dirty="0" smtClean="0"/>
              <a:t>ndoor </a:t>
            </a:r>
            <a:r>
              <a:rPr lang="en-US" altLang="zh-CN" sz="1600" dirty="0" smtClean="0"/>
              <a:t>environment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Assume a tag is </a:t>
            </a:r>
            <a:r>
              <a:rPr lang="en-US" altLang="zh-CN" sz="1400" dirty="0" smtClean="0"/>
              <a:t>positioned at </a:t>
            </a:r>
            <a:r>
              <a:rPr lang="en-US" altLang="zh-CN" sz="1400" dirty="0" smtClean="0"/>
              <a:t>the center of a 15m </a:t>
            </a:r>
            <a:r>
              <a:rPr lang="en-US" altLang="zh-CN" sz="1400" dirty="0" smtClean="0">
                <a:sym typeface="Wingdings 2" panose="05020102010507070707" pitchFamily="18" charset="2"/>
              </a:rPr>
              <a:t> </a:t>
            </a:r>
            <a:r>
              <a:rPr lang="en-US" altLang="zh-CN" sz="1400" dirty="0" smtClean="0"/>
              <a:t>15m indoor area, </a:t>
            </a:r>
            <a:r>
              <a:rPr lang="en-US" altLang="zh-CN" sz="1400" dirty="0" smtClean="0"/>
              <a:t>with </a:t>
            </a:r>
            <a:r>
              <a:rPr lang="en-US" altLang="zh-CN" sz="1400" dirty="0" smtClean="0"/>
              <a:t>an interference source </a:t>
            </a:r>
            <a:r>
              <a:rPr lang="en-US" altLang="zh-CN" sz="1400" dirty="0" smtClean="0"/>
              <a:t>randomly </a:t>
            </a:r>
            <a:r>
              <a:rPr lang="en-US" altLang="zh-CN" sz="1400" dirty="0" smtClean="0"/>
              <a:t>placed within the area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Assume the </a:t>
            </a:r>
            <a:r>
              <a:rPr lang="en-US" altLang="zh-CN" sz="1400" dirty="0"/>
              <a:t>threshold </a:t>
            </a:r>
            <a:r>
              <a:rPr lang="en-US" altLang="zh-CN" sz="1400" dirty="0" smtClean="0"/>
              <a:t>SIR </a:t>
            </a:r>
            <a:r>
              <a:rPr lang="en-US" altLang="zh-CN" sz="1400" dirty="0" smtClean="0"/>
              <a:t>for </a:t>
            </a:r>
            <a:r>
              <a:rPr lang="en-US" altLang="zh-CN" sz="1400" dirty="0" smtClean="0"/>
              <a:t>250 kbps </a:t>
            </a:r>
            <a:r>
              <a:rPr lang="en-US" altLang="zh-CN" sz="1400" dirty="0" smtClean="0"/>
              <a:t>(10</a:t>
            </a:r>
            <a:r>
              <a:rPr lang="en-US" altLang="zh-CN" sz="1400" dirty="0" smtClean="0"/>
              <a:t>% PER) is 2 dB, </a:t>
            </a:r>
            <a:r>
              <a:rPr lang="en-US" altLang="zh-CN" sz="1400" dirty="0" smtClean="0"/>
              <a:t>and the threshold SIR for </a:t>
            </a:r>
            <a:r>
              <a:rPr lang="en-US" altLang="zh-CN" sz="1400" dirty="0" smtClean="0"/>
              <a:t>62.5 </a:t>
            </a:r>
            <a:r>
              <a:rPr lang="en-US" altLang="zh-CN" sz="1400" dirty="0" smtClean="0"/>
              <a:t>kbps </a:t>
            </a:r>
            <a:r>
              <a:rPr lang="en-US" altLang="zh-CN" sz="1400" dirty="0" smtClean="0"/>
              <a:t>is -1.5 dB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/>
              <a:t>P</a:t>
            </a:r>
            <a:r>
              <a:rPr lang="en-US" altLang="zh-CN" sz="1400" dirty="0" smtClean="0"/>
              <a:t>robabilities are calculated for </a:t>
            </a:r>
            <a:r>
              <a:rPr lang="en-US" altLang="zh-CN" sz="1400" dirty="0" smtClean="0"/>
              <a:t>downlink SIR </a:t>
            </a:r>
            <a:r>
              <a:rPr lang="en-US" altLang="zh-CN" sz="1400" dirty="0" smtClean="0"/>
              <a:t>falling below threshold </a:t>
            </a:r>
            <a:r>
              <a:rPr lang="en-US" altLang="zh-CN" sz="1400" dirty="0" smtClean="0"/>
              <a:t>in this indoor environment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400" dirty="0" smtClean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400" dirty="0" smtClean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Using 62.5 </a:t>
            </a:r>
            <a:r>
              <a:rPr lang="en-US" altLang="zh-CN" sz="1400" dirty="0" smtClean="0"/>
              <a:t>kbps can significantly reduce the probability of severe interference, </a:t>
            </a:r>
            <a:r>
              <a:rPr lang="en-US" altLang="zh-CN" sz="1400" dirty="0" smtClean="0"/>
              <a:t>enabling more </a:t>
            </a:r>
            <a:r>
              <a:rPr lang="en-US" altLang="zh-CN" sz="1400" dirty="0" smtClean="0"/>
              <a:t>reliable communication in environments with higher interference levels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400" dirty="0" smtClean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400" dirty="0" smtClean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Interference Analysis (2/2)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643939"/>
              </p:ext>
            </p:extLst>
          </p:nvPr>
        </p:nvGraphicFramePr>
        <p:xfrm>
          <a:off x="2209800" y="4191000"/>
          <a:ext cx="50292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676400"/>
                <a:gridCol w="1676400"/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AP-Tag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distance (m) 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250 kbps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62.5 kbps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0.35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0.16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0.55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0.24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0.68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0.35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42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649" y="1827213"/>
            <a:ext cx="7806849" cy="3962401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Using 62.5 </a:t>
            </a:r>
            <a:r>
              <a:rPr lang="en-US" altLang="zh-CN" sz="1600" dirty="0" smtClean="0"/>
              <a:t>kbps improves reliability in challenging environments, which reduces the likelihood of packet </a:t>
            </a:r>
            <a:r>
              <a:rPr lang="en-US" altLang="zh-CN" sz="1600" dirty="0" smtClean="0"/>
              <a:t>errors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Reduced errors lead to </a:t>
            </a:r>
            <a:r>
              <a:rPr lang="en-US" altLang="zh-CN" sz="1600" dirty="0" smtClean="0">
                <a:solidFill>
                  <a:srgbClr val="FF0000"/>
                </a:solidFill>
              </a:rPr>
              <a:t>fewer</a:t>
            </a:r>
            <a:r>
              <a:rPr lang="en-US" altLang="zh-CN" sz="1600" dirty="0" smtClean="0"/>
              <a:t> </a:t>
            </a:r>
            <a:r>
              <a:rPr lang="en-US" altLang="zh-CN" sz="1600" dirty="0" smtClean="0">
                <a:solidFill>
                  <a:srgbClr val="FF0000"/>
                </a:solidFill>
              </a:rPr>
              <a:t>re-transmissions </a:t>
            </a:r>
            <a:r>
              <a:rPr lang="en-US" altLang="zh-CN" sz="1600" dirty="0" smtClean="0"/>
              <a:t>compared </a:t>
            </a:r>
            <a:r>
              <a:rPr lang="en-US" altLang="zh-CN" sz="1600" dirty="0" smtClean="0"/>
              <a:t>to 250 </a:t>
            </a:r>
            <a:r>
              <a:rPr lang="en-US" altLang="zh-CN" sz="1600" dirty="0" smtClean="0"/>
              <a:t>kbps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For each </a:t>
            </a:r>
            <a:r>
              <a:rPr lang="en-US" altLang="zh-CN" sz="1600" dirty="0" smtClean="0"/>
              <a:t>downlink data transmission, there will be one or more Excitation </a:t>
            </a:r>
            <a:r>
              <a:rPr lang="en-US" altLang="zh-CN" sz="1600" dirty="0" smtClean="0"/>
              <a:t>fields, each lasting about 1.5 </a:t>
            </a:r>
            <a:r>
              <a:rPr lang="en-US" altLang="zh-CN" sz="1600" dirty="0" err="1" smtClean="0"/>
              <a:t>ms</a:t>
            </a:r>
            <a:endParaRPr lang="en-US" altLang="zh-CN" sz="16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Lower data rates like 62.5 </a:t>
            </a:r>
            <a:r>
              <a:rPr lang="en-US" altLang="zh-CN" sz="1600" dirty="0" smtClean="0"/>
              <a:t>kbps can </a:t>
            </a:r>
            <a:r>
              <a:rPr lang="en-US" altLang="zh-CN" sz="1600" dirty="0" smtClean="0">
                <a:solidFill>
                  <a:srgbClr val="FF0000"/>
                </a:solidFill>
              </a:rPr>
              <a:t>reduce</a:t>
            </a:r>
            <a:r>
              <a:rPr lang="en-US" altLang="zh-CN" sz="1600" dirty="0" smtClean="0"/>
              <a:t> </a:t>
            </a:r>
            <a:r>
              <a:rPr lang="en-US" altLang="zh-CN" sz="1600" dirty="0" smtClean="0">
                <a:solidFill>
                  <a:srgbClr val="FF0000"/>
                </a:solidFill>
              </a:rPr>
              <a:t>overall </a:t>
            </a:r>
            <a:r>
              <a:rPr lang="en-US" altLang="zh-CN" sz="1600" dirty="0" smtClean="0">
                <a:solidFill>
                  <a:srgbClr val="FF0000"/>
                </a:solidFill>
              </a:rPr>
              <a:t>airtime usage and </a:t>
            </a:r>
            <a:r>
              <a:rPr lang="en-US" altLang="zh-CN" sz="1600" dirty="0" smtClean="0">
                <a:solidFill>
                  <a:srgbClr val="FF0000"/>
                </a:solidFill>
              </a:rPr>
              <a:t>long-term  </a:t>
            </a:r>
            <a:r>
              <a:rPr lang="en-US" altLang="zh-CN" sz="1600" dirty="0" smtClean="0">
                <a:solidFill>
                  <a:srgbClr val="FF0000"/>
                </a:solidFill>
              </a:rPr>
              <a:t>interference </a:t>
            </a:r>
            <a:r>
              <a:rPr lang="en-US" altLang="zh-CN" sz="1600" dirty="0" smtClean="0"/>
              <a:t>with legacy Wi-Fi</a:t>
            </a:r>
            <a:endParaRPr lang="en-US" altLang="zh-CN" sz="1600" dirty="0" smtClean="0"/>
          </a:p>
          <a:p>
            <a:pPr marL="457200" lvl="1" indent="0">
              <a:lnSpc>
                <a:spcPct val="170000"/>
              </a:lnSpc>
              <a:spcBef>
                <a:spcPts val="0"/>
              </a:spcBef>
              <a:buNone/>
            </a:pPr>
            <a:endParaRPr lang="en-US" altLang="zh-CN" sz="1200" dirty="0" smtClean="0"/>
          </a:p>
          <a:p>
            <a:pPr marL="457200" lvl="1" indent="0">
              <a:lnSpc>
                <a:spcPct val="170000"/>
              </a:lnSpc>
              <a:spcBef>
                <a:spcPts val="0"/>
              </a:spcBef>
              <a:buNone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Interference with Legacy Wi-Fi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52372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2600"/>
            <a:ext cx="7806849" cy="46482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Recommended DL rates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250 kbps: For applications needing </a:t>
            </a:r>
            <a:r>
              <a:rPr lang="en-US" altLang="zh-CN" sz="1400" b="1" dirty="0" smtClean="0">
                <a:solidFill>
                  <a:srgbClr val="FF0000"/>
                </a:solidFill>
              </a:rPr>
              <a:t>efficient communication </a:t>
            </a:r>
            <a:r>
              <a:rPr lang="en-US" altLang="zh-CN" sz="1400" dirty="0" smtClean="0"/>
              <a:t>with </a:t>
            </a:r>
            <a:r>
              <a:rPr lang="en-US" altLang="zh-CN" sz="1400" b="1" dirty="0" smtClean="0">
                <a:solidFill>
                  <a:srgbClr val="FF0000"/>
                </a:solidFill>
              </a:rPr>
              <a:t>minimal interference 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125 kbps: A balanced rate, suitable for medium-range applications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62.5 </a:t>
            </a:r>
            <a:r>
              <a:rPr lang="en-US" altLang="zh-CN" sz="1400" dirty="0" smtClean="0"/>
              <a:t>kbps: Optimized for </a:t>
            </a:r>
            <a:r>
              <a:rPr lang="en-US" altLang="zh-CN" sz="1400" b="1" dirty="0" smtClean="0">
                <a:solidFill>
                  <a:srgbClr val="FF0000"/>
                </a:solidFill>
              </a:rPr>
              <a:t>long-range</a:t>
            </a:r>
            <a:r>
              <a:rPr lang="en-US" altLang="zh-CN" sz="1400" dirty="0" smtClean="0"/>
              <a:t>, and </a:t>
            </a:r>
            <a:r>
              <a:rPr lang="en-US" altLang="zh-CN" sz="1400" b="1" dirty="0" smtClean="0">
                <a:solidFill>
                  <a:srgbClr val="FF0000"/>
                </a:solidFill>
              </a:rPr>
              <a:t>resilient to interference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Rationale summary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/>
              <a:t>Noise and interference: Recommended DL rates fit </a:t>
            </a:r>
            <a:r>
              <a:rPr lang="en-US" altLang="zh-CN" sz="1400" dirty="0" smtClean="0"/>
              <a:t>various scenarios from efficient communication to long-range (potentially strong interference)</a:t>
            </a:r>
            <a:endParaRPr lang="en-US" altLang="zh-CN" sz="14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WUR compatibility: </a:t>
            </a:r>
            <a:r>
              <a:rPr lang="en-US" altLang="zh-CN" sz="1400" dirty="0" smtClean="0"/>
              <a:t>Compatible with </a:t>
            </a:r>
            <a:r>
              <a:rPr lang="en-US" altLang="zh-CN" sz="1400" dirty="0" smtClean="0"/>
              <a:t>802.11ba</a:t>
            </a:r>
          </a:p>
          <a:p>
            <a:pPr lvl="2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Extending 125 kbps from current WUR rates is straightforward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RFID Alignment: </a:t>
            </a:r>
            <a:r>
              <a:rPr lang="en-US" altLang="zh-CN" sz="1400" dirty="0"/>
              <a:t>Comparable requirements make similar DL rates effective</a:t>
            </a:r>
          </a:p>
          <a:p>
            <a:pPr lvl="2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Typical RFID DL rates (40 – 160 kbps) are suitable for low-power AMP </a:t>
            </a:r>
            <a:r>
              <a:rPr lang="en-US" altLang="zh-CN" sz="1400" dirty="0" smtClean="0"/>
              <a:t>tags</a:t>
            </a:r>
            <a:endParaRPr lang="en-US" altLang="zh-CN" sz="14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Downlink Data Rate Considerations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85069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113880</TotalTime>
  <Words>1130</Words>
  <Application>Microsoft Office PowerPoint</Application>
  <PresentationFormat>全屏显示(4:3)</PresentationFormat>
  <Paragraphs>233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Qualcomm Office Regular</vt:lpstr>
      <vt:lpstr>Qualcomm Regular</vt:lpstr>
      <vt:lpstr>宋体</vt:lpstr>
      <vt:lpstr>Arial</vt:lpstr>
      <vt:lpstr>Times New Roman</vt:lpstr>
      <vt:lpstr>Wingdings</vt:lpstr>
      <vt:lpstr>Wingdings 2</vt:lpstr>
      <vt:lpstr>802-11-Submission</vt:lpstr>
      <vt:lpstr>Downlink Data Rates for Bi-static Backscattering</vt:lpstr>
      <vt:lpstr>Introduction</vt:lpstr>
      <vt:lpstr>Recap: Bi-static Backscattering</vt:lpstr>
      <vt:lpstr>Bi-static Backscatter Tag Requirements</vt:lpstr>
      <vt:lpstr>Noise Analysis</vt:lpstr>
      <vt:lpstr>Interference Analysis (1/2)</vt:lpstr>
      <vt:lpstr>Interference Analysis (2/2)</vt:lpstr>
      <vt:lpstr>Interference with Legacy Wi-Fi</vt:lpstr>
      <vt:lpstr>Downlink Data Rate Considerations</vt:lpstr>
      <vt:lpstr>Summary</vt:lpstr>
      <vt:lpstr>References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2301</cp:revision>
  <cp:lastPrinted>1998-02-10T13:28:06Z</cp:lastPrinted>
  <dcterms:created xsi:type="dcterms:W3CDTF">2004-12-02T14:01:45Z</dcterms:created>
  <dcterms:modified xsi:type="dcterms:W3CDTF">2024-11-07T08:54:07Z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(3)GyR2t0sibbzX/AfuVSLGbiDQXEK7JHuI3T6gluXZn8awu9JywenDtB2hism/Tnxfu6GqsUXv
kpT7CxXxflOPPE555ABh87kP671V0o2yJsAZ5gO1rDyV0UcsFDY649G2Z/F3NGU+pWF4CAoi
mENffFl3PPEKPrQwKKIdNsTyJ6NIaMkP2WZKUNW/qGT5b7mGzDKzdDwERbCA2vdJfuVG4piS
Zo77qAk+oOAzVR9UJG</vt:lpwstr>
  </property>
  <property fmtid="{D5CDD505-2E9C-101B-9397-08002B2CF9AE}" pid="4" name="_2015_ms_pID_7253431">
    <vt:lpwstr>QqXyb4hI/1n12WKacaRK2Yj/wu3oOtVYgoCKkkNYHLX/qPsxuylakP
Xpvttth0NDPydvDe/P4uamCnfEPkBO6u/qRHxBM6QI7MEw9Pw14szoClRtP3eFRicsycRXN9
Aj3odckTexpbpsM6v13jIj6pSnKSolalwHvvB+UEFmhNMLVy+SMXezAANjz02qO+e6aiILYI
rOQOKmQZbr0b5EOUprDl7k2SqNjtmBBSLOS+</vt:lpwstr>
  </property>
  <property fmtid="{D5CDD505-2E9C-101B-9397-08002B2CF9AE}" pid="5" name="_2015_ms_pID_7253432">
    <vt:lpwstr>HSfqHsW8KMjes66UXt3kUP4=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