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8" r:id="rId4"/>
    <p:sldId id="2368"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4" r:id="rId18"/>
    <p:sldId id="303" r:id="rId19"/>
    <p:sldId id="305" r:id="rId20"/>
    <p:sldId id="293" r:id="rId21"/>
    <p:sldId id="304" r:id="rId22"/>
    <p:sldId id="2367" r:id="rId23"/>
    <p:sldId id="306"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28" autoAdjust="0"/>
    <p:restoredTop sz="94660"/>
  </p:normalViewPr>
  <p:slideViewPr>
    <p:cSldViewPr>
      <p:cViewPr varScale="1">
        <p:scale>
          <a:sx n="78" d="100"/>
          <a:sy n="78" d="100"/>
        </p:scale>
        <p:origin x="48" y="48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24/11/11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802.11-24/1728r6</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November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4/11-24-1763-00-0arc-arc-sc-28-october-2024-teleconference-minutes.docx" TargetMode="External"/><Relationship Id="rId2" Type="http://schemas.openxmlformats.org/officeDocument/2006/relationships/hyperlink" Target="https://mentor.ieee.org/802.11/dcn/24/11-24-1387-00-0arc-arc-sc-mixed-mode-minutes-september-2024-interim.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3/11-23-0880-04-0arc-revised-annex-g-containing-example-frame-exchange-sequences.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1922-00-0000-802revc-status-november-2024-update.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dcn/24/1-24-0034-00-Mntg-proposal-to-revise-bit-ordering-material-in-p802revc-d2-0.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4/11-24-1617-00-0arc-overview-of-wba-l4s-implementation-guidelines.pptx" TargetMode="External"/><Relationship Id="rId2" Type="http://schemas.openxmlformats.org/officeDocument/2006/relationships/hyperlink" Target="https://mentor.ieee.org/802.11/dcn/24/11-24-1569-00-0000-liaison-from-wba-guidelines-for-l4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931-00-0arc-subgroup-chairs-recommendation-on-l4s-activity.pptx" TargetMode="External"/><Relationship Id="rId5" Type="http://schemas.openxmlformats.org/officeDocument/2006/relationships/hyperlink" Target="https://mentor.ieee.org/802.11/dcn/24/11-24-1933-01-0arc-proposed-response-to-wba-on-implementation-guidelines-for-l4s.docx" TargetMode="External"/><Relationship Id="rId4" Type="http://schemas.openxmlformats.org/officeDocument/2006/relationships/hyperlink" Target="https://mentor.ieee.org/802.11/dcn/23/11-23-0838-01-0000-wba-liaison-re-qos.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ARC-SC-agenda-September-2024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a:t>
            </a:r>
            <a:br>
              <a:rPr lang="en-US" altLang="en-US" dirty="0"/>
            </a:br>
            <a:r>
              <a:rPr lang="en-US" altLang="en-US" dirty="0"/>
              <a:t>12 Nov (Tues) 10:30, 12 Nov (Tues) 16:00</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 both Tuesday: AM2 and PM2</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eaLnBrk="1" hangingPunct="1">
              <a:spcBef>
                <a:spcPts val="0"/>
              </a:spcBef>
              <a:spcAft>
                <a:spcPts val="0"/>
              </a:spcAft>
              <a:buFont typeface="Arial" panose="020B0604020202020204" pitchFamily="34" charset="0"/>
              <a:buChar char="•"/>
              <a:defRPr/>
            </a:pPr>
            <a:r>
              <a:rPr lang="en-US" sz="2400" dirty="0"/>
              <a:t>Annex G way forward (slide 19) – AM2</a:t>
            </a:r>
          </a:p>
          <a:p>
            <a:pPr marL="800100" lvl="1" indent="-342900">
              <a:spcBef>
                <a:spcPts val="0"/>
              </a:spcBef>
              <a:spcAft>
                <a:spcPts val="0"/>
              </a:spcAft>
              <a:buFont typeface="Arial" panose="020B0604020202020204" pitchFamily="34" charset="0"/>
              <a:buChar char="•"/>
              <a:defRPr/>
            </a:pPr>
            <a:r>
              <a:rPr lang="en-US" sz="2400" dirty="0"/>
              <a:t>IEEE Std 802 project and related internal work (slides 20 and 21) – AM2</a:t>
            </a:r>
          </a:p>
          <a:p>
            <a:pPr marL="800100" lvl="1" indent="-342900">
              <a:spcBef>
                <a:spcPts val="0"/>
              </a:spcBef>
              <a:spcAft>
                <a:spcPts val="0"/>
              </a:spcAft>
              <a:buFont typeface="Arial" panose="020B0604020202020204" pitchFamily="34" charset="0"/>
              <a:buChar char="•"/>
              <a:defRPr/>
            </a:pPr>
            <a:r>
              <a:rPr lang="en-US" sz="2400" dirty="0"/>
              <a:t>WBA liaison on QoS, and L4S (slide 22) – PM2</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23) – including plan for L4S discussion</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800" b="1" dirty="0">
                <a:solidFill>
                  <a:srgbClr val="000000"/>
                </a:solidFill>
              </a:rPr>
              <a:t>Sept interim: </a:t>
            </a:r>
            <a:r>
              <a:rPr lang="en-US" sz="2800" b="1" dirty="0">
                <a:solidFill>
                  <a:srgbClr val="000000"/>
                </a:solidFill>
                <a:hlinkClick r:id="rId2"/>
              </a:rPr>
              <a:t>11-24/1387r0</a:t>
            </a:r>
            <a:r>
              <a:rPr lang="en-US" sz="2800" b="1" dirty="0">
                <a:solidFill>
                  <a:srgbClr val="000000"/>
                </a:solidFill>
              </a:rPr>
              <a:t> </a:t>
            </a:r>
          </a:p>
          <a:p>
            <a:pPr marL="400050" lvl="1" indent="0" eaLnBrk="1" hangingPunct="1">
              <a:lnSpc>
                <a:spcPct val="90000"/>
              </a:lnSpc>
              <a:spcBef>
                <a:spcPts val="300"/>
              </a:spcBef>
              <a:buNone/>
              <a:defRPr/>
            </a:pPr>
            <a:r>
              <a:rPr lang="en-US" sz="2800" b="1" dirty="0"/>
              <a:t>Oct 28 telecon: </a:t>
            </a:r>
            <a:r>
              <a:rPr lang="en-US" sz="2800" b="1" dirty="0">
                <a:hlinkClick r:id="rId3"/>
              </a:rPr>
              <a:t>11-24/1763r0</a:t>
            </a:r>
            <a:r>
              <a:rPr lang="en-US" sz="2800" b="1" dirty="0"/>
              <a:t> </a:t>
            </a:r>
            <a:endParaRPr lang="en-US" sz="2800" b="1"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sz="2800" dirty="0"/>
              <a:t>Result: </a:t>
            </a:r>
            <a:r>
              <a:rPr lang="en-US" sz="2800" dirty="0">
                <a:highlight>
                  <a:srgbClr val="00FF00"/>
                </a:highlight>
              </a:rPr>
              <a:t>UC</a:t>
            </a: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a:xfrm>
            <a:off x="914401" y="685801"/>
            <a:ext cx="10361084" cy="533399"/>
          </a:xfrm>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143000"/>
            <a:ext cx="10361084" cy="5332414"/>
          </a:xfrm>
        </p:spPr>
        <p:txBody>
          <a:bodyPr/>
          <a:lstStyle/>
          <a:p>
            <a:pPr marL="0" indent="0" eaLnBrk="1" hangingPunct="1">
              <a:lnSpc>
                <a:spcPct val="90000"/>
              </a:lnSpc>
              <a:spcBef>
                <a:spcPts val="1200"/>
              </a:spcBef>
              <a:buNone/>
              <a:defRPr/>
            </a:pPr>
            <a:r>
              <a:rPr lang="en-US" sz="20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dirty="0"/>
              <a:t>Continue discussion on a “replacement” Annex G</a:t>
            </a:r>
          </a:p>
          <a:p>
            <a:pPr marL="1200150" lvl="3" indent="-400050">
              <a:lnSpc>
                <a:spcPct val="90000"/>
              </a:lnSpc>
              <a:spcBef>
                <a:spcPts val="300"/>
              </a:spcBef>
              <a:buFont typeface="Arial" pitchFamily="34" charset="0"/>
              <a:buChar char="•"/>
              <a:defRPr/>
            </a:pPr>
            <a:r>
              <a:rPr lang="en-US" sz="1800" dirty="0">
                <a:hlinkClick r:id="rId2"/>
              </a:rPr>
              <a:t>11-23/0880r4</a:t>
            </a:r>
            <a:r>
              <a:rPr lang="en-US" sz="1800" dirty="0"/>
              <a:t> (Harry Bims)</a:t>
            </a:r>
          </a:p>
          <a:p>
            <a:pPr marL="628650" lvl="2" indent="-400050">
              <a:lnSpc>
                <a:spcPct val="90000"/>
              </a:lnSpc>
              <a:spcBef>
                <a:spcPts val="300"/>
              </a:spcBef>
              <a:buFont typeface="Arial" pitchFamily="34" charset="0"/>
              <a:buChar char="•"/>
              <a:defRPr/>
            </a:pPr>
            <a:r>
              <a:rPr lang="en-US" b="0" dirty="0"/>
              <a:t>Need help/support from volunteers to work on this</a:t>
            </a:r>
          </a:p>
          <a:p>
            <a:pPr marL="228600" lvl="2" indent="0">
              <a:lnSpc>
                <a:spcPct val="90000"/>
              </a:lnSpc>
              <a:spcBef>
                <a:spcPts val="300"/>
              </a:spcBef>
              <a:defRPr/>
            </a:pPr>
            <a:r>
              <a:rPr lang="en-US" b="1" dirty="0"/>
              <a:t>Possible Annexes?:</a:t>
            </a:r>
          </a:p>
          <a:p>
            <a:pPr marL="628650" lvl="2" indent="-400050">
              <a:lnSpc>
                <a:spcPct val="90000"/>
              </a:lnSpc>
              <a:spcBef>
                <a:spcPts val="300"/>
              </a:spcBef>
              <a:buFont typeface="Arial" pitchFamily="34" charset="0"/>
              <a:buChar char="•"/>
              <a:defRPr/>
            </a:pPr>
            <a:r>
              <a:rPr lang="en-US" b="0" dirty="0"/>
              <a:t>“Frame Exchange” and “Frame Exchange Sequence” concepts, introduction?  (Does .15 concept have any relevance/starting-point for this?); Is FES from a given STA’s perspective, or “global”?; Clarify that a sequence of Frame Exchanges is not (necessarily) a Frame Exchange Sequence – it could be just a </a:t>
            </a:r>
            <a:r>
              <a:rPr lang="en-US" b="0" u="sng" dirty="0"/>
              <a:t>dialog (or some other distinguishing word)</a:t>
            </a:r>
            <a:r>
              <a:rPr lang="en-US" b="0" dirty="0"/>
              <a:t> of FEs.</a:t>
            </a:r>
          </a:p>
          <a:p>
            <a:pPr marL="628650" lvl="2" indent="-400050">
              <a:lnSpc>
                <a:spcPct val="90000"/>
              </a:lnSpc>
              <a:spcBef>
                <a:spcPts val="300"/>
              </a:spcBef>
              <a:buFont typeface="Arial" pitchFamily="34" charset="0"/>
              <a:buChar char="•"/>
              <a:defRPr/>
            </a:pPr>
            <a:r>
              <a:rPr lang="en-US" dirty="0"/>
              <a:t>List/”index” of frame exchanges, as a “novice” introduction/reference list?</a:t>
            </a:r>
          </a:p>
          <a:p>
            <a:pPr marL="628650" lvl="2" indent="-400050">
              <a:lnSpc>
                <a:spcPct val="90000"/>
              </a:lnSpc>
              <a:spcBef>
                <a:spcPts val="300"/>
              </a:spcBef>
              <a:buFont typeface="Arial" pitchFamily="34" charset="0"/>
              <a:buChar char="•"/>
              <a:defRPr/>
            </a:pPr>
            <a:r>
              <a:rPr lang="en-US" b="0" dirty="0"/>
              <a:t>Put a</a:t>
            </a:r>
            <a:r>
              <a:rPr lang="en-US" dirty="0"/>
              <a:t>n informative discussion of “architecture” (portal, etc.) versus “real-world” implementations, in an Annex also – but that’s a separate task, in a separate Annex</a:t>
            </a:r>
            <a:endParaRPr lang="en-US" b="0" dirty="0"/>
          </a:p>
          <a:p>
            <a:r>
              <a:rPr lang="en-US" sz="1800" dirty="0"/>
              <a:t>Other concepts to consider adding:</a:t>
            </a:r>
          </a:p>
          <a:p>
            <a:pPr marL="628650" lvl="2" indent="-400050">
              <a:lnSpc>
                <a:spcPct val="90000"/>
              </a:lnSpc>
              <a:spcBef>
                <a:spcPts val="300"/>
              </a:spcBef>
              <a:buFont typeface="Arial" pitchFamily="34" charset="0"/>
              <a:buChar char="•"/>
              <a:defRPr/>
            </a:pPr>
            <a:r>
              <a:rPr lang="en-US" dirty="0"/>
              <a:t>NAV protection is still required, if a STA ends FES “early”</a:t>
            </a:r>
          </a:p>
          <a:p>
            <a:pPr marL="628650" lvl="2" indent="-400050">
              <a:lnSpc>
                <a:spcPct val="90000"/>
              </a:lnSpc>
              <a:spcBef>
                <a:spcPts val="300"/>
              </a:spcBef>
              <a:buFont typeface="Arial" pitchFamily="34" charset="0"/>
              <a:buChar char="•"/>
              <a:defRPr/>
            </a:pPr>
            <a:r>
              <a:rPr lang="en-US" dirty="0"/>
              <a:t>There are really multiple “wireless media” (different channels, etc. – and what about different “domains” as a result of beamforming?) which operate independently</a:t>
            </a:r>
          </a:p>
          <a:p>
            <a:pPr marL="628650" lvl="2" indent="-400050">
              <a:lnSpc>
                <a:spcPct val="90000"/>
              </a:lnSpc>
              <a:spcBef>
                <a:spcPts val="300"/>
              </a:spcBef>
              <a:buFont typeface="Arial" pitchFamily="34" charset="0"/>
              <a:buChar char="•"/>
              <a:defRPr/>
            </a:pPr>
            <a:r>
              <a:rPr lang="en-US" dirty="0"/>
              <a:t>Consider if/how to roll Annex O and Annex Y material into Annex G.</a:t>
            </a: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November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2192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1">
              <a:buFont typeface="Arial" pitchFamily="34"/>
              <a:buChar char="•"/>
            </a:pPr>
            <a:r>
              <a:rPr lang="en-US" sz="2800" dirty="0">
                <a:hlinkClick r:id="rId3"/>
              </a:rPr>
              <a:t>11-24/1922r0</a:t>
            </a:r>
            <a:r>
              <a:rPr lang="en-US" sz="2800" dirty="0"/>
              <a:t> </a:t>
            </a:r>
          </a:p>
          <a:p>
            <a:pPr lvl="0">
              <a:buClr>
                <a:srgbClr val="000000"/>
              </a:buClr>
              <a:buSzPct val="100000"/>
              <a:buFont typeface="Arial" pitchFamily="34"/>
              <a:buChar char="•"/>
            </a:pPr>
            <a:r>
              <a:rPr lang="en-US" sz="3200" dirty="0"/>
              <a:t>Background:</a:t>
            </a:r>
          </a:p>
          <a:p>
            <a:pPr lvl="1">
              <a:spcBef>
                <a:spcPts val="0"/>
              </a:spcBef>
              <a:spcAft>
                <a:spcPts val="600"/>
              </a:spcAft>
              <a:buFont typeface="Arial" panose="020B0604020202020204" pitchFamily="34" charset="0"/>
              <a:buChar char="•"/>
              <a:defRPr/>
            </a:pPr>
            <a:r>
              <a:rPr lang="en-US" sz="2200" dirty="0"/>
              <a:t>IEEE Std 802 is undergoing a revision update</a:t>
            </a:r>
          </a:p>
          <a:p>
            <a:pPr lvl="2">
              <a:spcBef>
                <a:spcPts val="0"/>
              </a:spcBef>
              <a:spcAft>
                <a:spcPts val="600"/>
              </a:spcAft>
              <a:buFont typeface="Arial" panose="020B0604020202020204" pitchFamily="34" charset="0"/>
              <a:buChar char="•"/>
              <a:defRPr/>
            </a:pPr>
            <a:r>
              <a:rPr lang="en-US" sz="2200" dirty="0"/>
              <a:t>802.1 is handling the official process</a:t>
            </a:r>
          </a:p>
          <a:p>
            <a:pPr lvl="1">
              <a:spcBef>
                <a:spcPts val="0"/>
              </a:spcBef>
              <a:spcAft>
                <a:spcPts val="600"/>
              </a:spcAft>
              <a:buFont typeface="Arial" panose="020B0604020202020204" pitchFamily="34" charset="0"/>
              <a:buChar char="•"/>
              <a:defRPr/>
            </a:pPr>
            <a:r>
              <a:rPr lang="en-US" sz="2200" dirty="0"/>
              <a:t>Currently undergoing SA recirculation ballot</a:t>
            </a:r>
          </a:p>
          <a:p>
            <a:pPr>
              <a:spcBef>
                <a:spcPts val="0"/>
              </a:spcBef>
              <a:spcAft>
                <a:spcPts val="600"/>
              </a:spcAft>
              <a:buFont typeface="Arial" panose="020B0604020202020204" pitchFamily="34" charset="0"/>
              <a:buChar char="•"/>
              <a:defRPr/>
            </a:pPr>
            <a:r>
              <a:rPr lang="en-US" sz="3200" dirty="0">
                <a:solidFill>
                  <a:srgbClr val="333333"/>
                </a:solidFill>
                <a:latin typeface="+mj-lt"/>
              </a:rPr>
              <a:t>Any comments/concerns?</a:t>
            </a:r>
            <a:endParaRPr lang="en-US" sz="3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Other ARC work</a:t>
            </a:r>
            <a:endParaRPr lang="en-GB" dirty="0"/>
          </a:p>
        </p:txBody>
      </p:sp>
      <p:sp>
        <p:nvSpPr>
          <p:cNvPr id="4098" name="Rectangle 2"/>
          <p:cNvSpPr>
            <a:spLocks noGrp="1" noChangeArrowheads="1"/>
          </p:cNvSpPr>
          <p:nvPr>
            <p:ph idx="1"/>
          </p:nvPr>
        </p:nvSpPr>
        <p:spPr>
          <a:xfrm>
            <a:off x="914401" y="1295400"/>
            <a:ext cx="10361084" cy="5180014"/>
          </a:xfrm>
          <a:ln/>
        </p:spPr>
        <p:txBody>
          <a:bodyPr/>
          <a:lstStyle/>
          <a:p>
            <a:pPr marL="0" indent="0">
              <a:spcBef>
                <a:spcPts val="300"/>
              </a:spcBef>
            </a:pPr>
            <a:r>
              <a:rPr lang="en-US" sz="2000" dirty="0">
                <a:ea typeface="ＭＳ Ｐゴシック" pitchFamily="2"/>
              </a:rPr>
              <a:t>Other 802.11 relevant (or perhaps unique) topics:</a:t>
            </a:r>
          </a:p>
          <a:p>
            <a:pPr marL="342900" lvl="3" indent="-342900">
              <a:spcBef>
                <a:spcPts val="300"/>
              </a:spcBef>
              <a:buFont typeface="Arial" panose="020B0604020202020204" pitchFamily="34" charset="0"/>
              <a:buChar char="•"/>
              <a:defRPr/>
            </a:pPr>
            <a:r>
              <a:rPr lang="en-US" sz="1800" kern="0" dirty="0"/>
              <a:t>EPD and LPD terms are going away – we need to update 802.11 to align</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MAC address ordering discussion, and 802.11 assumptions</a:t>
            </a:r>
          </a:p>
          <a:p>
            <a:pPr marL="800100" lvl="4" indent="-342900">
              <a:spcBef>
                <a:spcPts val="300"/>
              </a:spcBef>
              <a:buFont typeface="Arial" panose="020B0604020202020204" pitchFamily="34" charset="0"/>
              <a:buChar char="•"/>
              <a:defRPr/>
            </a:pPr>
            <a:r>
              <a:rPr lang="en-US" sz="1400" i="0" u="sng" dirty="0">
                <a:solidFill>
                  <a:srgbClr val="64B4FA"/>
                </a:solidFill>
                <a:effectLst/>
                <a:latin typeface="Segoe UI" panose="020B0502040204020203" pitchFamily="34" charset="0"/>
                <a:hlinkClick r:id="rId3"/>
              </a:rPr>
              <a:t>https://mentor.ieee.org/802.1/dcn/24/1-24-0034-00-Mntg-proposal-to-revise-bit-ordering-material-in-p802revc-d2-0.docx</a:t>
            </a:r>
            <a:endParaRPr lang="en-US" sz="1200" dirty="0">
              <a:latin typeface="Times New Roman" panose="02020603050405020304" pitchFamily="18" charset="0"/>
              <a:cs typeface="+mn-cs"/>
            </a:endParaRP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802.1AC mapping from ISS to 802.11 MAC SAP interface</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Consider any changes to remove 802.2/LLC terms?</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802.11’s “Portal”, and mapping to/usage of IEEE Std 802 terminology</a:t>
            </a:r>
          </a:p>
          <a:p>
            <a:pPr>
              <a:spcBef>
                <a:spcPts val="300"/>
              </a:spcBef>
              <a:buFont typeface="Arial" panose="020B0604020202020204" pitchFamily="34" charset="0"/>
              <a:buChar char="•"/>
            </a:pPr>
            <a:r>
              <a:rPr lang="en-US" sz="1800" b="0" dirty="0">
                <a:latin typeface="Times New Roman" panose="02020603050405020304" pitchFamily="18" charset="0"/>
              </a:rPr>
              <a:t>Access Domains: “802 Access Domains”?</a:t>
            </a:r>
          </a:p>
          <a:p>
            <a:pPr lvl="1">
              <a:spcBef>
                <a:spcPts val="300"/>
              </a:spcBef>
              <a:buFont typeface="Arial" panose="020B0604020202020204" pitchFamily="34" charset="0"/>
              <a:buChar char="•"/>
            </a:pPr>
            <a:r>
              <a:rPr lang="en-US" sz="1600" dirty="0">
                <a:latin typeface="Times New Roman" panose="02020603050405020304" pitchFamily="18" charset="0"/>
              </a:rPr>
              <a:t>Interconnection of Access Domains?</a:t>
            </a:r>
          </a:p>
          <a:p>
            <a:pPr lvl="1">
              <a:spcBef>
                <a:spcPts val="300"/>
              </a:spcBef>
              <a:buFont typeface="Arial" panose="020B0604020202020204" pitchFamily="34" charset="0"/>
              <a:buChar char="•"/>
            </a:pPr>
            <a:r>
              <a:rPr lang="en-US" sz="1600" dirty="0">
                <a:latin typeface="Times New Roman" panose="02020603050405020304" pitchFamily="18" charset="0"/>
              </a:rPr>
              <a:t>In 802.11, Access Domain is BSS.  Is that still the view, for 802.11be/MLD?</a:t>
            </a:r>
          </a:p>
          <a:p>
            <a:pPr lvl="1">
              <a:spcBef>
                <a:spcPts val="300"/>
              </a:spcBef>
              <a:buFont typeface="Arial" panose="020B0604020202020204" pitchFamily="34" charset="0"/>
              <a:buChar char="•"/>
            </a:pPr>
            <a:r>
              <a:rPr lang="en-US" sz="1600" dirty="0">
                <a:latin typeface="Times New Roman" panose="02020603050405020304" pitchFamily="18" charset="0"/>
              </a:rPr>
              <a:t>Other 802s?  802.3 Multi-carrier fiber – 1 Access Domain, or many?  We think it’s 1.  But, there are multiple transmitters, in parallel.</a:t>
            </a:r>
          </a:p>
          <a:p>
            <a:pPr>
              <a:spcBef>
                <a:spcPts val="300"/>
              </a:spcBef>
              <a:buFont typeface="Arial" panose="020B0604020202020204" pitchFamily="34" charset="0"/>
              <a:buChar char="•"/>
            </a:pPr>
            <a:r>
              <a:rPr lang="en-US" sz="1800" b="0" dirty="0">
                <a:latin typeface="Times New Roman" panose="02020603050405020304" pitchFamily="18" charset="0"/>
              </a:rPr>
              <a:t>What if we make the DS a bridge (small ‘b’)?</a:t>
            </a:r>
          </a:p>
          <a:p>
            <a:pPr>
              <a:spcBef>
                <a:spcPts val="300"/>
              </a:spcBef>
              <a:buFont typeface="Arial" panose="020B0604020202020204" pitchFamily="34" charset="0"/>
              <a:buChar char="•"/>
            </a:pPr>
            <a:r>
              <a:rPr lang="en-US" sz="1800" b="0" dirty="0">
                <a:latin typeface="Times New Roman" panose="02020603050405020304" pitchFamily="18" charset="0"/>
              </a:rPr>
              <a:t>Consider adding something about VLANs (just informational?) into 802.11?  Relationship (if we talk about it) to security domains (e.g. Authenticator relationship)?  VLAN-aware STAs?  What about GLK/non-GLK STAs?  (</a:t>
            </a:r>
            <a:r>
              <a:rPr lang="en-US" sz="1800" b="0" dirty="0" err="1">
                <a:latin typeface="Times New Roman" panose="02020603050405020304" pitchFamily="18" charset="0"/>
              </a:rPr>
              <a:t>cf</a:t>
            </a:r>
            <a:r>
              <a:rPr lang="en-US" sz="1800" b="0" dirty="0">
                <a:latin typeface="Times New Roman" panose="02020603050405020304" pitchFamily="18" charset="0"/>
              </a:rPr>
              <a:t> 11-08/0114r0)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 (and L4S)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981201"/>
            <a:ext cx="10361084" cy="4494213"/>
          </a:xfrm>
        </p:spPr>
        <p:txBody>
          <a:bodyPr/>
          <a:lstStyle/>
          <a:p>
            <a:pPr marL="0" indent="0" eaLnBrk="1" hangingPunct="1">
              <a:lnSpc>
                <a:spcPct val="90000"/>
              </a:lnSpc>
              <a:spcBef>
                <a:spcPts val="1200"/>
              </a:spcBef>
              <a:buNone/>
              <a:defRPr/>
            </a:pPr>
            <a:r>
              <a:rPr lang="en-US" sz="2800" dirty="0">
                <a:solidFill>
                  <a:srgbClr val="000000"/>
                </a:solidFill>
              </a:rPr>
              <a:t>Incoming liaison:</a:t>
            </a:r>
          </a:p>
          <a:p>
            <a:pPr marL="457200" indent="-457200" eaLnBrk="1" hangingPunct="1">
              <a:lnSpc>
                <a:spcPct val="90000"/>
              </a:lnSpc>
              <a:spcBef>
                <a:spcPts val="1200"/>
              </a:spcBef>
              <a:buFont typeface="Arial" panose="020B0604020202020204" pitchFamily="34" charset="0"/>
              <a:buChar char="•"/>
              <a:defRPr/>
            </a:pPr>
            <a:r>
              <a:rPr lang="en-US" sz="2800" dirty="0">
                <a:solidFill>
                  <a:srgbClr val="000000"/>
                </a:solidFill>
                <a:hlinkClick r:id="rId2"/>
              </a:rPr>
              <a:t>11-24/1569r0</a:t>
            </a:r>
            <a:r>
              <a:rPr lang="en-US" sz="2800" dirty="0"/>
              <a:t> Liaison letter</a:t>
            </a:r>
          </a:p>
          <a:p>
            <a:pPr marL="457200" indent="-457200" eaLnBrk="1" hangingPunct="1">
              <a:lnSpc>
                <a:spcPct val="90000"/>
              </a:lnSpc>
              <a:spcBef>
                <a:spcPts val="1200"/>
              </a:spcBef>
              <a:buFont typeface="Arial" panose="020B0604020202020204" pitchFamily="34" charset="0"/>
              <a:buChar char="•"/>
              <a:defRPr/>
            </a:pPr>
            <a:r>
              <a:rPr lang="en-US" sz="2800" dirty="0">
                <a:hlinkClick r:id="rId3"/>
              </a:rPr>
              <a:t>11-24/1617r0</a:t>
            </a:r>
            <a:r>
              <a:rPr lang="en-US" sz="2800" dirty="0"/>
              <a:t> L4S overview and summary of WBA paper (presented by Greg White)</a:t>
            </a:r>
            <a:endParaRPr lang="en-US" sz="2800" dirty="0">
              <a:solidFill>
                <a:srgbClr val="000000"/>
              </a:solidFill>
            </a:endParaRPr>
          </a:p>
          <a:p>
            <a:pPr marL="742950" lvl="2" indent="-400050" eaLnBrk="1" hangingPunct="1">
              <a:lnSpc>
                <a:spcPct val="90000"/>
              </a:lnSpc>
              <a:spcBef>
                <a:spcPts val="300"/>
              </a:spcBef>
              <a:buFont typeface="Arial" pitchFamily="34" charset="0"/>
              <a:buChar char="•"/>
              <a:defRPr/>
            </a:pPr>
            <a:r>
              <a:rPr lang="en-US" sz="2400" dirty="0"/>
              <a:t>(Also </a:t>
            </a:r>
            <a:r>
              <a:rPr lang="en-US" sz="2400" dirty="0">
                <a:hlinkClick r:id="rId4"/>
              </a:rPr>
              <a:t>11-23/0838r1</a:t>
            </a:r>
            <a:r>
              <a:rPr lang="en-US" sz="2400" dirty="0"/>
              <a:t>)</a:t>
            </a:r>
          </a:p>
          <a:p>
            <a:pPr marL="342900" lvl="1" indent="-400050">
              <a:lnSpc>
                <a:spcPct val="90000"/>
              </a:lnSpc>
              <a:spcBef>
                <a:spcPts val="300"/>
              </a:spcBef>
              <a:buFont typeface="Arial" pitchFamily="34" charset="0"/>
              <a:buChar char="•"/>
              <a:defRPr/>
            </a:pPr>
            <a:r>
              <a:rPr lang="en-US" sz="2600" b="1" dirty="0"/>
              <a:t>Proposed (interim) response: </a:t>
            </a:r>
            <a:r>
              <a:rPr lang="en-US" sz="2600" b="1" dirty="0">
                <a:hlinkClick r:id="rId5"/>
              </a:rPr>
              <a:t>11-24/1933r1</a:t>
            </a:r>
            <a:r>
              <a:rPr lang="en-US" sz="2600" b="1" dirty="0"/>
              <a:t> </a:t>
            </a:r>
            <a:endParaRPr lang="en-US" sz="2600" dirty="0"/>
          </a:p>
          <a:p>
            <a:pPr marL="0" lvl="2" indent="0">
              <a:lnSpc>
                <a:spcPct val="90000"/>
              </a:lnSpc>
              <a:spcBef>
                <a:spcPts val="1200"/>
              </a:spcBef>
              <a:defRPr/>
            </a:pPr>
            <a:endParaRPr lang="en-US" sz="2800" b="1" dirty="0">
              <a:cs typeface="+mn-cs"/>
            </a:endParaRPr>
          </a:p>
          <a:p>
            <a:pPr marL="0" lvl="2" indent="0">
              <a:lnSpc>
                <a:spcPct val="90000"/>
              </a:lnSpc>
              <a:spcBef>
                <a:spcPts val="1200"/>
              </a:spcBef>
              <a:defRPr/>
            </a:pPr>
            <a:r>
              <a:rPr lang="en-US" sz="2800" b="1" dirty="0">
                <a:cs typeface="+mn-cs"/>
              </a:rPr>
              <a:t>Coordination/alignment with TGbn and REVmf</a:t>
            </a:r>
          </a:p>
          <a:p>
            <a:pPr marL="342900" lvl="1" indent="-400050">
              <a:lnSpc>
                <a:spcPct val="90000"/>
              </a:lnSpc>
              <a:spcBef>
                <a:spcPts val="300"/>
              </a:spcBef>
              <a:buFont typeface="Arial" pitchFamily="34" charset="0"/>
              <a:buChar char="•"/>
              <a:defRPr/>
            </a:pPr>
            <a:r>
              <a:rPr lang="en-US" sz="2600" b="1" dirty="0">
                <a:hlinkClick r:id="rId6"/>
              </a:rPr>
              <a:t>11-24/1931r0</a:t>
            </a:r>
            <a:r>
              <a:rPr lang="en-US" sz="2600" b="1" dirty="0"/>
              <a:t> </a:t>
            </a:r>
          </a:p>
          <a:p>
            <a:pPr marL="0" lvl="2" indent="0">
              <a:lnSpc>
                <a:spcPct val="90000"/>
              </a:lnSpc>
              <a:spcBef>
                <a:spcPts val="1200"/>
              </a:spcBef>
              <a:defRPr/>
            </a:pPr>
            <a:endParaRPr lang="en-US" sz="2800" b="1" dirty="0">
              <a:cs typeface="+mn-cs"/>
            </a:endParaRP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sz="2000" dirty="0"/>
              <a:t>L4S discussion continued?  </a:t>
            </a:r>
            <a:endParaRPr lang="en-US" altLang="en-US" sz="2000" b="0" dirty="0"/>
          </a:p>
          <a:p>
            <a:pPr eaLnBrk="1" hangingPunct="1">
              <a:spcBef>
                <a:spcPts val="300"/>
              </a:spcBef>
            </a:pPr>
            <a:r>
              <a:rPr lang="en-US" altLang="en-US" sz="2000" dirty="0"/>
              <a:t>Contributions requested/expected:</a:t>
            </a:r>
          </a:p>
          <a:p>
            <a:pPr lvl="1" eaLnBrk="1" hangingPunct="1">
              <a:spcBef>
                <a:spcPts val="300"/>
              </a:spcBef>
            </a:pPr>
            <a:r>
              <a:rPr lang="en-US" altLang="en-US" sz="1800" dirty="0"/>
              <a:t>Annex G</a:t>
            </a:r>
          </a:p>
          <a:p>
            <a:pPr lvl="1" eaLnBrk="1" hangingPunct="1">
              <a:spcBef>
                <a:spcPts val="300"/>
              </a:spcBef>
            </a:pPr>
            <a:r>
              <a:rPr lang="en-US" altLang="en-US" sz="1800" dirty="0"/>
              <a:t>Anything on 802REV?  No</a:t>
            </a:r>
            <a:endParaRPr lang="en-US" altLang="en-US" sz="1800" dirty="0">
              <a:highlight>
                <a:srgbClr val="00FF00"/>
              </a:highlight>
            </a:endParaRPr>
          </a:p>
          <a:p>
            <a:pPr lvl="1" eaLnBrk="1" hangingPunct="1">
              <a:spcBef>
                <a:spcPts val="300"/>
              </a:spcBef>
            </a:pPr>
            <a:r>
              <a:rPr lang="en-US" altLang="en-US" sz="1800" dirty="0"/>
              <a:t>QoS/L4S topic</a:t>
            </a:r>
          </a:p>
          <a:p>
            <a:pPr lvl="1" eaLnBrk="1" hangingPunct="1">
              <a:spcBef>
                <a:spcPts val="300"/>
              </a:spcBef>
            </a:pPr>
            <a:r>
              <a:rPr lang="en-US" altLang="en-US" sz="1800" dirty="0"/>
              <a:t>Changes to align with IEEE Std 802 (removal of EPD/LPD, etc.)</a:t>
            </a:r>
          </a:p>
          <a:p>
            <a:pPr lvl="1" eaLnBrk="1" hangingPunct="1">
              <a:spcBef>
                <a:spcPts val="300"/>
              </a:spcBef>
            </a:pPr>
            <a:r>
              <a:rPr lang="en-US" altLang="en-US" sz="1800" dirty="0"/>
              <a:t>“Other” (slide 17) – Note: this is the alignment of the “control” MLMEs.</a:t>
            </a:r>
          </a:p>
          <a:p>
            <a:pPr eaLnBrk="1" hangingPunct="1">
              <a:spcBef>
                <a:spcPts val="300"/>
              </a:spcBef>
            </a:pPr>
            <a:r>
              <a:rPr lang="en-US" altLang="en-US" sz="2000" dirty="0"/>
              <a:t>Jan session planning</a:t>
            </a:r>
          </a:p>
          <a:p>
            <a:pPr lvl="1" eaLnBrk="1" hangingPunct="1">
              <a:spcBef>
                <a:spcPts val="300"/>
              </a:spcBef>
            </a:pPr>
            <a:r>
              <a:rPr lang="en-US" altLang="en-US" sz="1800" dirty="0"/>
              <a:t>1 or 2 slots? 3</a:t>
            </a:r>
            <a:endParaRPr lang="en-US" altLang="en-US" sz="1800" dirty="0">
              <a:highlight>
                <a:srgbClr val="00FF00"/>
              </a:highlight>
            </a:endParaRPr>
          </a:p>
          <a:p>
            <a:pPr lvl="1" eaLnBrk="1" hangingPunct="1">
              <a:spcBef>
                <a:spcPts val="300"/>
              </a:spcBef>
            </a:pPr>
            <a:r>
              <a:rPr lang="en-US" altLang="en-US" sz="1800" dirty="0"/>
              <a:t>Topics? Annex G, WBA QoS/L4S liaison follow-up, changes to align w/IEEE 802, “Control” MLME </a:t>
            </a:r>
          </a:p>
          <a:p>
            <a:pPr eaLnBrk="1" hangingPunct="1">
              <a:spcBef>
                <a:spcPts val="300"/>
              </a:spcBef>
            </a:pPr>
            <a:r>
              <a:rPr lang="en-US" altLang="en-US" sz="2000" dirty="0"/>
              <a:t>Next Teleconference(s):</a:t>
            </a:r>
          </a:p>
          <a:p>
            <a:pPr lvl="1" eaLnBrk="1" hangingPunct="1">
              <a:spcBef>
                <a:spcPts val="300"/>
              </a:spcBef>
            </a:pPr>
            <a:r>
              <a:rPr lang="en-US" altLang="en-US" sz="1800" dirty="0"/>
              <a:t>Nov to Jan teleconference plan…  Any/How many telecons?  None</a:t>
            </a:r>
            <a:endParaRPr lang="en-US" altLang="en-US" sz="1800" dirty="0">
              <a:solidFill>
                <a:srgbClr val="FF0000"/>
              </a:solidFill>
            </a:endParaRPr>
          </a:p>
          <a:p>
            <a:pPr lvl="2" eaLnBrk="1" hangingPunct="1">
              <a:spcBef>
                <a:spcPts val="300"/>
              </a:spcBef>
            </a:pPr>
            <a:r>
              <a:rPr lang="en-US" altLang="en-US" sz="1600" dirty="0"/>
              <a:t>Conflicts to avoid: </a:t>
            </a:r>
          </a:p>
          <a:p>
            <a:pPr lvl="2" eaLnBrk="1" hangingPunct="1">
              <a:spcBef>
                <a:spcPts val="300"/>
              </a:spcBef>
            </a:pPr>
            <a:r>
              <a:rPr lang="en-US" altLang="en-US" sz="1600" dirty="0"/>
              <a:t>Continue with Monday 1PM ET  (2 hours) or 2PM ET (1 hour)?  Dates to avoid??  </a:t>
            </a:r>
          </a:p>
          <a:p>
            <a:pPr lvl="1" eaLnBrk="1" hangingPunct="1">
              <a:spcBef>
                <a:spcPts val="300"/>
              </a:spcBef>
            </a:pPr>
            <a:r>
              <a:rPr lang="en-US" altLang="en-US" sz="1800"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November 2024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November IEEE 802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November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p>
          <a:p>
            <a:pPr>
              <a:buFont typeface="Arial" panose="020B0604020202020204" pitchFamily="34" charset="0"/>
              <a:buChar char="•"/>
            </a:pPr>
            <a:r>
              <a:rPr lang="en-US" dirty="0">
                <a:hlinkClick r:id="rId2"/>
              </a:rPr>
              <a:t>https://cvent.me/eDZgoD</a:t>
            </a:r>
            <a:endParaRPr lang="en-US" dirty="0"/>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4103597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37874</TotalTime>
  <Words>2529</Words>
  <Application>Microsoft Office PowerPoint</Application>
  <PresentationFormat>Widescreen</PresentationFormat>
  <Paragraphs>247</Paragraphs>
  <Slides>23</Slides>
  <Notes>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2" baseType="lpstr">
      <vt:lpstr>ＭＳ Ｐゴシック</vt:lpstr>
      <vt:lpstr>Arial</vt:lpstr>
      <vt:lpstr>Calibri</vt:lpstr>
      <vt:lpstr>Helvetica</vt:lpstr>
      <vt:lpstr>Monotype Sorts</vt:lpstr>
      <vt:lpstr>Segoe UI</vt:lpstr>
      <vt:lpstr>Times New Roman</vt:lpstr>
      <vt:lpstr>Office Theme</vt:lpstr>
      <vt:lpstr>Document</vt:lpstr>
      <vt:lpstr>ARC-SC-agenda-September-2024</vt:lpstr>
      <vt:lpstr>Abstract</vt:lpstr>
      <vt:lpstr>IEEE 802.11   Architecture Standing Committee</vt:lpstr>
      <vt:lpstr>Registration for the November IEEE 802 interim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12 Nov (Tues) 10:30, 12 Nov (Tues) 16:00</vt:lpstr>
      <vt:lpstr>ARC (Architecture) – Other</vt:lpstr>
      <vt:lpstr>Prior meeting minutes</vt:lpstr>
      <vt:lpstr>Annex G way forward – Step 2</vt:lpstr>
      <vt:lpstr>IEEE Std 802 revision (P802REVc)</vt:lpstr>
      <vt:lpstr>P802REVc – Other ARC work</vt:lpstr>
      <vt:lpstr>WBA liaison on QoS (and L4S)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202</cp:revision>
  <cp:lastPrinted>1601-01-01T00:00:00Z</cp:lastPrinted>
  <dcterms:created xsi:type="dcterms:W3CDTF">2021-01-26T19:12:38Z</dcterms:created>
  <dcterms:modified xsi:type="dcterms:W3CDTF">2024-11-13T01:28:32Z</dcterms:modified>
</cp:coreProperties>
</file>