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30" r:id="rId2"/>
    <p:sldId id="275" r:id="rId3"/>
    <p:sldId id="500" r:id="rId4"/>
    <p:sldId id="504" r:id="rId5"/>
    <p:sldId id="501" r:id="rId6"/>
    <p:sldId id="506" r:id="rId7"/>
    <p:sldId id="503" r:id="rId8"/>
    <p:sldId id="493" r:id="rId9"/>
    <p:sldId id="497" r:id="rId10"/>
    <p:sldId id="512" r:id="rId11"/>
    <p:sldId id="478" r:id="rId12"/>
    <p:sldId id="513" r:id="rId13"/>
    <p:sldId id="514" r:id="rId14"/>
    <p:sldId id="479" r:id="rId15"/>
    <p:sldId id="498" r:id="rId16"/>
    <p:sldId id="494" r:id="rId17"/>
    <p:sldId id="515" r:id="rId18"/>
    <p:sldId id="517" r:id="rId19"/>
    <p:sldId id="483" r:id="rId20"/>
    <p:sldId id="509" r:id="rId21"/>
    <p:sldId id="499" r:id="rId22"/>
    <p:sldId id="510" r:id="rId23"/>
    <p:sldId id="496" r:id="rId24"/>
    <p:sldId id="518" r:id="rId25"/>
    <p:sldId id="519" r:id="rId26"/>
    <p:sldId id="380" r:id="rId27"/>
    <p:sldId id="406" r:id="rId28"/>
    <p:sldId id="462" r:id="rId29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E7D699-37D8-4D28-8E8C-30A36FE85B23}" v="984" dt="2024-11-05T21:56:58.078"/>
    <p1510:client id="{0EA959D2-881B-4D3D-A1CF-70ABF9B39017}" v="345" dt="2024-11-05T22:12:40.596"/>
    <p1510:client id="{FFE886A7-6BD9-4119-82EE-DB9CD14972EF}" v="3" dt="2024-11-05T22:16:13.5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552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282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036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701675"/>
            <a:ext cx="6165850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2C873923-7103-4AF9-AECF-EE09B40480B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84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701675"/>
            <a:ext cx="6165850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2C873923-7103-4AF9-AECF-EE09B40480B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727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701675"/>
            <a:ext cx="6165850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2C873923-7103-4AF9-AECF-EE09B40480B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362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1954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701675"/>
            <a:ext cx="6165850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2C873923-7103-4AF9-AECF-EE09B40480B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462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2024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November 2024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2024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2024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2024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2024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2024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2024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2024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November 2024</a:t>
            </a: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802.11-24/</a:t>
            </a:r>
            <a:r>
              <a:rPr kumimoji="0" lang="en-US" sz="1800" b="1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</a:rPr>
              <a:t>1726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r0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C1B21E-330F-DF96-2414-8EE212AB3FA1}"/>
              </a:ext>
            </a:extLst>
          </p:cNvPr>
          <p:cNvSpPr txBox="1"/>
          <p:nvPr userDrawn="1"/>
        </p:nvSpPr>
        <p:spPr>
          <a:xfrm>
            <a:off x="9258300" y="6475413"/>
            <a:ext cx="220620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>
                <a:solidFill>
                  <a:schemeClr val="tx1"/>
                </a:solidFill>
              </a:rPr>
              <a:t>Alphan Sahin, InterDigital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2/0471219282.eot367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2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Complementary Sequence-Based </a:t>
            </a:r>
            <a:r>
              <a:rPr lang="en-US" sz="3200"/>
              <a:t>LTF Design for DRU</a:t>
            </a:r>
            <a:r>
              <a:rPr lang="en-US"/>
              <a:t> </a:t>
            </a:r>
            <a:endParaRPr lang="en-GB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733550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/>
              <a:t>Date:</a:t>
            </a:r>
            <a:r>
              <a:rPr lang="en-GB" sz="2000" b="0"/>
              <a:t> 2024-11-10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November 2024</a:t>
            </a: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93823DB3-BAA4-4F4A-B4B3-ED9ABE70E976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  <p:graphicFrame>
        <p:nvGraphicFramePr>
          <p:cNvPr id="2" name="Object 3">
            <a:extLst>
              <a:ext uri="{FF2B5EF4-FFF2-40B4-BE49-F238E27FC236}">
                <a16:creationId xmlns:a16="http://schemas.microsoft.com/office/drawing/2014/main" id="{CE171C61-179C-539A-AEDC-4FA3AE0149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3168858"/>
              </p:ext>
            </p:extLst>
          </p:nvPr>
        </p:nvGraphicFramePr>
        <p:xfrm>
          <a:off x="942975" y="2295525"/>
          <a:ext cx="10477500" cy="339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0506698" imgH="3409064" progId="Word.Document.8">
                  <p:embed/>
                </p:oleObj>
              </mc:Choice>
              <mc:Fallback>
                <p:oleObj name="Document" r:id="rId3" imgW="10506698" imgH="3409064" progId="Word.Document.8">
                  <p:embed/>
                  <p:pic>
                    <p:nvPicPr>
                      <p:cNvPr id="2" name="Object 3">
                        <a:extLst>
                          <a:ext uri="{FF2B5EF4-FFF2-40B4-BE49-F238E27FC236}">
                            <a16:creationId xmlns:a16="http://schemas.microsoft.com/office/drawing/2014/main" id="{CE171C61-179C-539A-AEDC-4FA3AE01498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2975" y="2295525"/>
                        <a:ext cx="10477500" cy="33956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00041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A30C4-CF2E-1CF4-A42E-E8994F988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676655"/>
          </a:xfrm>
        </p:spPr>
        <p:txBody>
          <a:bodyPr/>
          <a:lstStyle/>
          <a:p>
            <a:r>
              <a:rPr lang="en-US"/>
              <a:t>Cubic Metric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C9AC3-C92F-0DDA-3894-B5D90C82AE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217" y="1362456"/>
            <a:ext cx="10361084" cy="368467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/>
              <a:t>PAPR and cubic metric (CM) are both metrics used to evaluate the efficiency and quality of signal transmission, especially for OFDM systems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CM is a more sophisticated measure introduced by 3GPP, specifically designed to predict power amplifier behavior under non-linear conditions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/>
              <a:t>Unlike PAPR, CM takes into account the third-order non-linearity of amplifiers, making it more closely related to actual distortion caused in practical systems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/>
              <a:t>CM reflects how much a signal would stress a power amplifier in a real-world scenario. Since it accounts for amplifier non-linearity, it's generally more accurate than PAPR in predicting a signal's impact on amplifier performance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CM calculation [3]:</a:t>
            </a:r>
          </a:p>
          <a:p>
            <a:pPr>
              <a:buFont typeface="Arial" panose="020B0604020202020204" pitchFamily="34" charset="0"/>
              <a:buChar char="•"/>
            </a:pPr>
            <a:endParaRPr lang="en-US" b="0"/>
          </a:p>
          <a:p>
            <a:pPr>
              <a:buFont typeface="Arial" panose="020B0604020202020204" pitchFamily="34" charset="0"/>
              <a:buChar char="•"/>
            </a:pPr>
            <a:endParaRPr lang="en-US" b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C1DBA5-1CEC-86F2-74BA-D3B61E3DFC6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AE0AEC-B81C-F38F-0663-D9522A7224AB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2024</a:t>
            </a:r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8FAC113-ABD3-DE65-0765-650E84CAD1CE}"/>
                  </a:ext>
                </a:extLst>
              </p:cNvPr>
              <p:cNvSpPr txBox="1"/>
              <p:nvPr/>
            </p:nvSpPr>
            <p:spPr>
              <a:xfrm>
                <a:off x="2456770" y="5104451"/>
                <a:ext cx="4663772" cy="8334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𝐶𝑀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rms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 dirty="0" err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i="0" dirty="0" err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norm</m:t>
                                      </m:r>
                                    </m:sub>
                                    <m:sup>
                                      <m:r>
                                        <a:rPr lang="en-US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en-US" b="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1.56</m:t>
                          </m:r>
                        </m:den>
                      </m:f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8FAC113-ABD3-DE65-0765-650E84CAD1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6770" y="5104451"/>
                <a:ext cx="4663772" cy="83343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3FCB851-6752-4B79-3E41-4107A83B6A26}"/>
                  </a:ext>
                </a:extLst>
              </p:cNvPr>
              <p:cNvSpPr txBox="1"/>
              <p:nvPr/>
            </p:nvSpPr>
            <p:spPr>
              <a:xfrm>
                <a:off x="7403345" y="5215144"/>
                <a:ext cx="2776461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i="0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norm</m:t>
                        </m:r>
                      </m:sub>
                    </m:sSub>
                    <m:d>
                      <m:dPr>
                        <m:ctrlPr>
                          <a:rPr lang="en-US" sz="18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1800">
                    <a:solidFill>
                      <a:schemeClr val="tx1"/>
                    </a:solidFill>
                    <a:latin typeface="+mj-lt"/>
                  </a:rPr>
                  <a:t>: Signal in time with the power of 1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3FCB851-6752-4B79-3E41-4107A83B6A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3345" y="5215144"/>
                <a:ext cx="2776461" cy="646331"/>
              </a:xfrm>
              <a:prstGeom prst="rect">
                <a:avLst/>
              </a:prstGeom>
              <a:blipFill>
                <a:blip r:embed="rId3"/>
                <a:stretch>
                  <a:fillRect l="-1754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7893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1065213"/>
          </a:xfrm>
        </p:spPr>
        <p:txBody>
          <a:bodyPr/>
          <a:lstStyle/>
          <a:p>
            <a:r>
              <a:rPr lang="en-US"/>
              <a:t>PAPR and CM Results for 20 MHz DRU LTF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>
          <a:xfrm>
            <a:off x="929217" y="329426"/>
            <a:ext cx="1541128" cy="276999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r>
              <a:rPr lang="en-US"/>
              <a:t>November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US"/>
              <a:t>Slide </a:t>
            </a:r>
            <a:fld id="{C1789BC7-C074-42CC-ADF8-5107DF6BD1C1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F8741E6A-4EF7-3A1B-B014-41A5FF2DF811}"/>
              </a:ext>
            </a:extLst>
          </p:cNvPr>
          <p:cNvSpPr/>
          <p:nvPr/>
        </p:nvSpPr>
        <p:spPr bwMode="auto">
          <a:xfrm>
            <a:off x="2972226" y="2263947"/>
            <a:ext cx="98612" cy="528917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D85AA9DE-0EB1-61AB-32F4-C08FF7F19514}"/>
              </a:ext>
            </a:extLst>
          </p:cNvPr>
          <p:cNvSpPr/>
          <p:nvPr/>
        </p:nvSpPr>
        <p:spPr bwMode="auto">
          <a:xfrm>
            <a:off x="2972226" y="3218688"/>
            <a:ext cx="98612" cy="528917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950002-74F3-C240-C05D-F9C03430EF68}"/>
              </a:ext>
            </a:extLst>
          </p:cNvPr>
          <p:cNvSpPr txBox="1"/>
          <p:nvPr/>
        </p:nvSpPr>
        <p:spPr>
          <a:xfrm>
            <a:off x="2372266" y="2263947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[2]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E26EF8-013C-9A0B-976A-F18131CF0A9A}"/>
              </a:ext>
            </a:extLst>
          </p:cNvPr>
          <p:cNvSpPr txBox="1"/>
          <p:nvPr/>
        </p:nvSpPr>
        <p:spPr>
          <a:xfrm>
            <a:off x="1607099" y="3264191"/>
            <a:ext cx="1271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tx1"/>
                </a:solidFill>
              </a:rPr>
              <a:t>CS-based</a:t>
            </a:r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1FEC26B9-5B0F-977E-21E0-B181530A5C09}"/>
              </a:ext>
            </a:extLst>
          </p:cNvPr>
          <p:cNvSpPr/>
          <p:nvPr/>
        </p:nvSpPr>
        <p:spPr bwMode="auto">
          <a:xfrm>
            <a:off x="2972226" y="4153586"/>
            <a:ext cx="98612" cy="528917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13AA17B2-2814-1127-E69E-B9A21156172B}"/>
              </a:ext>
            </a:extLst>
          </p:cNvPr>
          <p:cNvSpPr/>
          <p:nvPr/>
        </p:nvSpPr>
        <p:spPr bwMode="auto">
          <a:xfrm>
            <a:off x="2972226" y="5108327"/>
            <a:ext cx="98612" cy="528917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8B96626-C445-982B-947C-8FF9D832F063}"/>
              </a:ext>
            </a:extLst>
          </p:cNvPr>
          <p:cNvSpPr txBox="1"/>
          <p:nvPr/>
        </p:nvSpPr>
        <p:spPr>
          <a:xfrm>
            <a:off x="2372266" y="4153586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[2]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2C01F0-5F64-C085-CFA8-8BE72BAC77F9}"/>
              </a:ext>
            </a:extLst>
          </p:cNvPr>
          <p:cNvSpPr txBox="1"/>
          <p:nvPr/>
        </p:nvSpPr>
        <p:spPr>
          <a:xfrm>
            <a:off x="1552126" y="5135314"/>
            <a:ext cx="1386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tx1"/>
                </a:solidFill>
              </a:rPr>
              <a:t>CS-based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2EA542A-DA25-0FEE-0FC6-08D798E9D9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4341362"/>
              </p:ext>
            </p:extLst>
          </p:nvPr>
        </p:nvGraphicFramePr>
        <p:xfrm>
          <a:off x="3125811" y="2017744"/>
          <a:ext cx="6426196" cy="3619500"/>
        </p:xfrm>
        <a:graphic>
          <a:graphicData uri="http://schemas.openxmlformats.org/drawingml/2006/table">
            <a:tbl>
              <a:tblPr/>
              <a:tblGrid>
                <a:gridCol w="760122">
                  <a:extLst>
                    <a:ext uri="{9D8B030D-6E8A-4147-A177-3AD203B41FA5}">
                      <a16:colId xmlns:a16="http://schemas.microsoft.com/office/drawing/2014/main" val="2463542577"/>
                    </a:ext>
                  </a:extLst>
                </a:gridCol>
                <a:gridCol w="620766">
                  <a:extLst>
                    <a:ext uri="{9D8B030D-6E8A-4147-A177-3AD203B41FA5}">
                      <a16:colId xmlns:a16="http://schemas.microsoft.com/office/drawing/2014/main" val="3925878399"/>
                    </a:ext>
                  </a:extLst>
                </a:gridCol>
                <a:gridCol w="620766">
                  <a:extLst>
                    <a:ext uri="{9D8B030D-6E8A-4147-A177-3AD203B41FA5}">
                      <a16:colId xmlns:a16="http://schemas.microsoft.com/office/drawing/2014/main" val="3159890616"/>
                    </a:ext>
                  </a:extLst>
                </a:gridCol>
                <a:gridCol w="620766">
                  <a:extLst>
                    <a:ext uri="{9D8B030D-6E8A-4147-A177-3AD203B41FA5}">
                      <a16:colId xmlns:a16="http://schemas.microsoft.com/office/drawing/2014/main" val="892958819"/>
                    </a:ext>
                  </a:extLst>
                </a:gridCol>
                <a:gridCol w="620766">
                  <a:extLst>
                    <a:ext uri="{9D8B030D-6E8A-4147-A177-3AD203B41FA5}">
                      <a16:colId xmlns:a16="http://schemas.microsoft.com/office/drawing/2014/main" val="2395138379"/>
                    </a:ext>
                  </a:extLst>
                </a:gridCol>
                <a:gridCol w="636602">
                  <a:extLst>
                    <a:ext uri="{9D8B030D-6E8A-4147-A177-3AD203B41FA5}">
                      <a16:colId xmlns:a16="http://schemas.microsoft.com/office/drawing/2014/main" val="3498273011"/>
                    </a:ext>
                  </a:extLst>
                </a:gridCol>
                <a:gridCol w="636602">
                  <a:extLst>
                    <a:ext uri="{9D8B030D-6E8A-4147-A177-3AD203B41FA5}">
                      <a16:colId xmlns:a16="http://schemas.microsoft.com/office/drawing/2014/main" val="1263289563"/>
                    </a:ext>
                  </a:extLst>
                </a:gridCol>
                <a:gridCol w="636602">
                  <a:extLst>
                    <a:ext uri="{9D8B030D-6E8A-4147-A177-3AD203B41FA5}">
                      <a16:colId xmlns:a16="http://schemas.microsoft.com/office/drawing/2014/main" val="980999158"/>
                    </a:ext>
                  </a:extLst>
                </a:gridCol>
                <a:gridCol w="636602">
                  <a:extLst>
                    <a:ext uri="{9D8B030D-6E8A-4147-A177-3AD203B41FA5}">
                      <a16:colId xmlns:a16="http://schemas.microsoft.com/office/drawing/2014/main" val="3606145066"/>
                    </a:ext>
                  </a:extLst>
                </a:gridCol>
                <a:gridCol w="636602">
                  <a:extLst>
                    <a:ext uri="{9D8B030D-6E8A-4147-A177-3AD203B41FA5}">
                      <a16:colId xmlns:a16="http://schemas.microsoft.com/office/drawing/2014/main" val="101764858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PAPR [dB]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03214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DRU26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3.12,3.79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3.29,3.56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3.58,3.67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3.8,3.53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2.96,2.97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2.99,3.47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2.79,3.7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3.77,3.72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3.3,3.42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87533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DRU52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4.78,4.78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4.81,4.75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4.85,4.85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4.84,4.76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87225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DRU106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4.59,4.77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4.8,4.79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08971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86515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PAPR [dB]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38330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DRU26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3.01,3.94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2.96,4.22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3.01,3.94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2.96,4.22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3.01,3.94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3.01,3.94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2.96,4.22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3.01,3.94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2.96,4.22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46852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DRU52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3.01,4.35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3.01,4.34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3.01,4.35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3.01,4.34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57368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DRU106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3.94,4.65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3.93,4.62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69485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89751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CM [dB]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51282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DRU26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0.85,1.46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1.06,1.22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1.13,1.53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0.91,0.95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0.08,1.04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0.58,1.3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0.3,1.29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1.44,0.85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1.01,0.93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75260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DRU52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2.08,1.86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2.01,1.82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2.01,1.89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1.87,2.12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15189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DRU106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1.67,1.81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1.95,2.02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46391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85666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CM [dB]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5933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DRU26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0.99,1.29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0.93,1.54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0.99,1.29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0.93,1.54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0.99,1.29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0.99,1.29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0.93,1.54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0.99,1.29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0.93,1.54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71410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DRU52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0.95,1.32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0.95,1.32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0.95,1.32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0.95,1.32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83863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DRU106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1.06,1.73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1.09,1.87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9013062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21D61DE0-E404-2C5D-44AB-BD97940EE589}"/>
              </a:ext>
            </a:extLst>
          </p:cNvPr>
          <p:cNvSpPr txBox="1"/>
          <p:nvPr/>
        </p:nvSpPr>
        <p:spPr>
          <a:xfrm>
            <a:off x="8743441" y="5656654"/>
            <a:ext cx="100330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err="1">
                <a:solidFill>
                  <a:schemeClr val="tx1"/>
                </a:solidFill>
              </a:rPr>
              <a:t>Nss</a:t>
            </a:r>
            <a:r>
              <a:rPr lang="en-US" sz="1600">
                <a:solidFill>
                  <a:schemeClr val="tx1"/>
                </a:solidFill>
              </a:rPr>
              <a:t>=1&amp;2</a:t>
            </a:r>
          </a:p>
        </p:txBody>
      </p:sp>
    </p:spTree>
    <p:extLst>
      <p:ext uri="{BB962C8B-B14F-4D97-AF65-F5344CB8AC3E}">
        <p14:creationId xmlns:p14="http://schemas.microsoft.com/office/powerpoint/2010/main" val="3016140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D72FE-BC6F-8EAF-ECF2-102F66370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PAPR CDFs for 20 MHz DRU LTF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A53D78-19EE-8F83-A594-9C443B3F147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November 2024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0203B3-05C2-EB28-D570-EB9421C9FC9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A70B69-8F46-CD00-CB01-56A98C672454}"/>
              </a:ext>
            </a:extLst>
          </p:cNvPr>
          <p:cNvSpPr txBox="1"/>
          <p:nvPr/>
        </p:nvSpPr>
        <p:spPr>
          <a:xfrm>
            <a:off x="1732298" y="5315423"/>
            <a:ext cx="1143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DRU26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A24E20F-0E06-387A-466B-1D807F601788}"/>
              </a:ext>
            </a:extLst>
          </p:cNvPr>
          <p:cNvSpPr txBox="1"/>
          <p:nvPr/>
        </p:nvSpPr>
        <p:spPr>
          <a:xfrm>
            <a:off x="5644936" y="5315423"/>
            <a:ext cx="1143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DRU52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3059D30-5E89-D20F-E59A-2E015B89A489}"/>
              </a:ext>
            </a:extLst>
          </p:cNvPr>
          <p:cNvSpPr txBox="1"/>
          <p:nvPr/>
        </p:nvSpPr>
        <p:spPr>
          <a:xfrm>
            <a:off x="9621697" y="5315423"/>
            <a:ext cx="1315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DRU106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3A30A3C-4C55-3920-370C-591F83F11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4599" y="1951069"/>
            <a:ext cx="4408267" cy="330619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B1A89EA-E79D-34F1-DBFF-34A3BD01ADB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042"/>
          <a:stretch/>
        </p:blipFill>
        <p:spPr>
          <a:xfrm>
            <a:off x="7914907" y="1947827"/>
            <a:ext cx="4097800" cy="330619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18BABAA-101C-3B73-BBA7-4C4CC06CC4A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009"/>
          <a:stretch/>
        </p:blipFill>
        <p:spPr>
          <a:xfrm>
            <a:off x="107576" y="1947827"/>
            <a:ext cx="4275655" cy="33061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69F422-9D27-FDA9-D94E-697F3F905BDB}"/>
              </a:ext>
            </a:extLst>
          </p:cNvPr>
          <p:cNvSpPr txBox="1"/>
          <p:nvPr/>
        </p:nvSpPr>
        <p:spPr>
          <a:xfrm>
            <a:off x="914401" y="5972144"/>
            <a:ext cx="10524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solidFill>
                  <a:srgbClr val="0070C0"/>
                </a:solidFill>
              </a:rPr>
              <a:t>Note</a:t>
            </a:r>
            <a:r>
              <a:rPr lang="en-US" sz="2000" dirty="0">
                <a:solidFill>
                  <a:schemeClr val="tx1"/>
                </a:solidFill>
              </a:rPr>
              <a:t>: If </a:t>
            </a:r>
            <a:r>
              <a:rPr lang="en-US" sz="2000" b="1" dirty="0">
                <a:solidFill>
                  <a:schemeClr val="tx1"/>
                </a:solidFill>
              </a:rPr>
              <a:t>masked LTF </a:t>
            </a:r>
            <a:r>
              <a:rPr lang="en-US" sz="2000" dirty="0">
                <a:solidFill>
                  <a:schemeClr val="tx1"/>
                </a:solidFill>
              </a:rPr>
              <a:t>is used, the PAPR of the second SS will be the same as the first SS for all BWs</a:t>
            </a:r>
          </a:p>
        </p:txBody>
      </p:sp>
    </p:spTree>
    <p:extLst>
      <p:ext uri="{BB962C8B-B14F-4D97-AF65-F5344CB8AC3E}">
        <p14:creationId xmlns:p14="http://schemas.microsoft.com/office/powerpoint/2010/main" val="3571019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4B06EA-6E93-B5CB-BFB6-9B181BF603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9CBF4-D96C-F4A8-BB1B-651D7A221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CM CDFs for 20 MHz DRU LTF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EA68D7-FABF-1B7A-0A54-58E62DAC180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November 2024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BEF7B6-1651-E493-46E4-8081DC2940F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7E8241-564E-3FA5-0A75-FFE5D50CD699}"/>
              </a:ext>
            </a:extLst>
          </p:cNvPr>
          <p:cNvSpPr txBox="1"/>
          <p:nvPr/>
        </p:nvSpPr>
        <p:spPr>
          <a:xfrm>
            <a:off x="1732298" y="5315423"/>
            <a:ext cx="1143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DRU26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4327C1D-E6EC-8EB3-0DB3-6F7216C71D73}"/>
              </a:ext>
            </a:extLst>
          </p:cNvPr>
          <p:cNvSpPr txBox="1"/>
          <p:nvPr/>
        </p:nvSpPr>
        <p:spPr>
          <a:xfrm>
            <a:off x="5644936" y="5315423"/>
            <a:ext cx="1143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DRU52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F997353-917A-DA34-49E5-EB2EA804A610}"/>
              </a:ext>
            </a:extLst>
          </p:cNvPr>
          <p:cNvSpPr txBox="1"/>
          <p:nvPr/>
        </p:nvSpPr>
        <p:spPr>
          <a:xfrm>
            <a:off x="9621697" y="5315423"/>
            <a:ext cx="1315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DRU106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9C9CC2-75E4-AD39-8366-16F31371C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034" y="2009225"/>
            <a:ext cx="4408265" cy="33061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7524045-DBD2-7F26-6ECD-50D4815432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6430" y="2009225"/>
            <a:ext cx="4408265" cy="33061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EAEA20-80DE-E0E7-A4DB-CABAA727AD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9903" y="2009224"/>
            <a:ext cx="4408265" cy="330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44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685802"/>
            <a:ext cx="10361084" cy="830998"/>
          </a:xfrm>
        </p:spPr>
        <p:txBody>
          <a:bodyPr/>
          <a:lstStyle/>
          <a:p>
            <a:r>
              <a:rPr lang="en-US"/>
              <a:t>40 MHz DRU Tone Map &amp; Pilots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US"/>
              <a:t>Slide </a:t>
            </a:r>
            <a:fld id="{C1789BC7-C074-42CC-ADF8-5107DF6BD1C1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5"/>
          </p:nvPr>
        </p:nvSpPr>
        <p:spPr bwMode="auto">
          <a:xfrm>
            <a:off x="929217" y="329426"/>
            <a:ext cx="1541128" cy="276999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r>
              <a:rPr lang="en-US"/>
              <a:t>November 2024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CA197A8-2A06-8664-E289-C12490D1D0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5254905"/>
              </p:ext>
            </p:extLst>
          </p:nvPr>
        </p:nvGraphicFramePr>
        <p:xfrm>
          <a:off x="1994521" y="1449886"/>
          <a:ext cx="9599086" cy="3567504"/>
        </p:xfrm>
        <a:graphic>
          <a:graphicData uri="http://schemas.openxmlformats.org/drawingml/2006/table">
            <a:tbl>
              <a:tblPr/>
              <a:tblGrid>
                <a:gridCol w="1148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3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54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71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2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2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7129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23562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Data and pilot subcarrier indices for Distributed Tone RUs (DRUs)  in a 40 MHz UHR TB PPDU</a:t>
                      </a:r>
                    </a:p>
                  </a:txBody>
                  <a:tcPr marL="7552" marR="7552" marT="56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5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DRU type</a:t>
                      </a:r>
                    </a:p>
                  </a:txBody>
                  <a:tcPr marL="7552" marR="7552" marT="56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DRU index and subcarrier range</a:t>
                      </a:r>
                    </a:p>
                  </a:txBody>
                  <a:tcPr marL="7552" marR="7552" marT="56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38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26-tone DRU</a:t>
                      </a:r>
                      <a:b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000" b="0" i="0" u="none" strike="noStrike" err="1">
                          <a:solidFill>
                            <a:schemeClr val="tx1"/>
                          </a:solidFill>
                          <a:latin typeface="Calibri"/>
                        </a:rPr>
                        <a:t>i</a:t>
                      </a:r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=1:18</a:t>
                      </a:r>
                    </a:p>
                  </a:txBody>
                  <a:tcPr marL="7552" marR="7552" marT="56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DRU1</a:t>
                      </a:r>
                      <a:b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[-242:18:-26, 10:18:226]</a:t>
                      </a:r>
                    </a:p>
                  </a:txBody>
                  <a:tcPr marL="7552" marR="7552" marT="56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DRU2</a:t>
                      </a:r>
                      <a:b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[-233:18:-17, 19:18:235]</a:t>
                      </a:r>
                    </a:p>
                  </a:txBody>
                  <a:tcPr marL="7552" marR="7552" marT="56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DRU3</a:t>
                      </a:r>
                      <a:b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[-238:18:-22, 14:18:230]</a:t>
                      </a:r>
                    </a:p>
                  </a:txBody>
                  <a:tcPr marL="7552" marR="7552" marT="56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DRU4</a:t>
                      </a:r>
                      <a:b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[-229:18:-13, 23:18:239]</a:t>
                      </a:r>
                    </a:p>
                  </a:txBody>
                  <a:tcPr marL="7552" marR="7552" marT="56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DRU5</a:t>
                      </a:r>
                      <a:b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[-225:18:-9, 27:18:243]</a:t>
                      </a:r>
                    </a:p>
                  </a:txBody>
                  <a:tcPr marL="7552" marR="7552" marT="56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DRU6</a:t>
                      </a:r>
                      <a:b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[-240:18:-24, 12:18:228]</a:t>
                      </a:r>
                    </a:p>
                  </a:txBody>
                  <a:tcPr marL="7552" marR="7552" marT="56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3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DRU7</a:t>
                      </a:r>
                      <a:b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[-231:18:-15, 21:18:237]</a:t>
                      </a:r>
                    </a:p>
                  </a:txBody>
                  <a:tcPr marL="7552" marR="7552" marT="56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DRU8</a:t>
                      </a:r>
                      <a:b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[-236:18:-20, 16:18:232]</a:t>
                      </a:r>
                    </a:p>
                  </a:txBody>
                  <a:tcPr marL="7552" marR="7552" marT="56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DRU9</a:t>
                      </a:r>
                      <a:b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[-227:18:-11, 25:18:241]</a:t>
                      </a:r>
                    </a:p>
                  </a:txBody>
                  <a:tcPr marL="7552" marR="7552" marT="56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DRU10</a:t>
                      </a:r>
                      <a:b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[-241:18:-25, 11:18:227]</a:t>
                      </a:r>
                    </a:p>
                  </a:txBody>
                  <a:tcPr marL="7552" marR="7552" marT="56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DRU11</a:t>
                      </a:r>
                      <a:b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[-232:18:-16, 20:18:236]</a:t>
                      </a:r>
                    </a:p>
                  </a:txBody>
                  <a:tcPr marL="7552" marR="7552" marT="56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DRU12</a:t>
                      </a:r>
                      <a:b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[-237:18:-21, 15:18:231]</a:t>
                      </a:r>
                    </a:p>
                  </a:txBody>
                  <a:tcPr marL="7552" marR="7552" marT="56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3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DRU13</a:t>
                      </a:r>
                      <a:b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[-228:18:-12, 24:18:240]</a:t>
                      </a:r>
                    </a:p>
                  </a:txBody>
                  <a:tcPr marL="7552" marR="7552" marT="56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DRU14</a:t>
                      </a:r>
                      <a:b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[-234:18:-18, 18:18:234]</a:t>
                      </a:r>
                    </a:p>
                  </a:txBody>
                  <a:tcPr marL="7552" marR="7552" marT="56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DRU15</a:t>
                      </a:r>
                      <a:b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[-239:18:-23, 13:18:229]</a:t>
                      </a:r>
                    </a:p>
                  </a:txBody>
                  <a:tcPr marL="7552" marR="7552" marT="56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DRU16</a:t>
                      </a:r>
                      <a:b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[-230:18:-14, 22:18:238]</a:t>
                      </a:r>
                    </a:p>
                  </a:txBody>
                  <a:tcPr marL="7552" marR="7552" marT="56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DRU17</a:t>
                      </a:r>
                      <a:b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[-235:18:-19, 17:18:233]</a:t>
                      </a:r>
                    </a:p>
                  </a:txBody>
                  <a:tcPr marL="7552" marR="7552" marT="56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DRU18</a:t>
                      </a:r>
                      <a:b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[-226:18:-10, 26:18:242]</a:t>
                      </a:r>
                    </a:p>
                  </a:txBody>
                  <a:tcPr marL="7552" marR="7552" marT="56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95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52-tone DRU</a:t>
                      </a:r>
                      <a:b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000" b="0" i="0" u="none" strike="noStrike" err="1">
                          <a:solidFill>
                            <a:schemeClr val="tx1"/>
                          </a:solidFill>
                          <a:latin typeface="Calibri"/>
                        </a:rPr>
                        <a:t>i</a:t>
                      </a:r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=1:8</a:t>
                      </a:r>
                    </a:p>
                  </a:txBody>
                  <a:tcPr marL="7552" marR="7552" marT="56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DRU1</a:t>
                      </a:r>
                      <a:b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[-242:9:-17, 10:9:235]</a:t>
                      </a:r>
                    </a:p>
                  </a:txBody>
                  <a:tcPr marL="7552" marR="7552" marT="56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DRU2</a:t>
                      </a:r>
                      <a:b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[-238:9:-13, 14:9:239]</a:t>
                      </a:r>
                    </a:p>
                  </a:txBody>
                  <a:tcPr marL="7552" marR="7552" marT="56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DRU3</a:t>
                      </a:r>
                      <a:b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[-240:9:-15, 12:9:237]</a:t>
                      </a:r>
                    </a:p>
                  </a:txBody>
                  <a:tcPr marL="7552" marR="7552" marT="56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38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DRU4</a:t>
                      </a:r>
                      <a:b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[-236:9:-11, 16:9:241]</a:t>
                      </a:r>
                    </a:p>
                  </a:txBody>
                  <a:tcPr marL="7552" marR="7552" marT="56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DRU5</a:t>
                      </a:r>
                      <a:b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[-241:9:-16, 11:9:236]</a:t>
                      </a:r>
                    </a:p>
                  </a:txBody>
                  <a:tcPr marL="7552" marR="7552" marT="56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DRU6</a:t>
                      </a:r>
                      <a:b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[-237:9:-12, 15:9:240]</a:t>
                      </a:r>
                    </a:p>
                  </a:txBody>
                  <a:tcPr marL="7552" marR="7552" marT="56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21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DRU7</a:t>
                      </a:r>
                      <a:b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[-239:9:-14, 13:9:238]</a:t>
                      </a:r>
                    </a:p>
                  </a:txBody>
                  <a:tcPr marL="7552" marR="7552" marT="56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DRU8</a:t>
                      </a:r>
                      <a:b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[-235:9:-10, 17:9:242]</a:t>
                      </a:r>
                    </a:p>
                  </a:txBody>
                  <a:tcPr marL="7552" marR="7552" marT="56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52" marR="7552" marT="56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212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106-tone DRU</a:t>
                      </a:r>
                      <a:b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000" b="0" i="0" u="none" strike="noStrike" err="1">
                          <a:solidFill>
                            <a:schemeClr val="tx1"/>
                          </a:solidFill>
                          <a:latin typeface="Calibri"/>
                        </a:rPr>
                        <a:t>i</a:t>
                      </a:r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=1:4</a:t>
                      </a:r>
                    </a:p>
                  </a:txBody>
                  <a:tcPr marL="7552" marR="7552" marT="56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DRU1</a:t>
                      </a:r>
                      <a:b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26-tone [DRU1~4], [-8,5]</a:t>
                      </a:r>
                    </a:p>
                  </a:txBody>
                  <a:tcPr marL="7552" marR="7552" marT="56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DRU2</a:t>
                      </a:r>
                      <a:b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26-tone [DRU6~9], [-6,7]</a:t>
                      </a:r>
                    </a:p>
                  </a:txBody>
                  <a:tcPr marL="7552" marR="7552" marT="56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DRU3</a:t>
                      </a:r>
                      <a:b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26-tone [DRU10~13], [-7,6]</a:t>
                      </a:r>
                    </a:p>
                  </a:txBody>
                  <a:tcPr marL="7552" marR="7552" marT="56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2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DRU4</a:t>
                      </a:r>
                      <a:b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26-tone [DRU15~18], [-5,8]</a:t>
                      </a:r>
                    </a:p>
                  </a:txBody>
                  <a:tcPr marL="7552" marR="7552" marT="56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52" marR="7552" marT="56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52" marR="7552" marT="56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21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242-tone DRU</a:t>
                      </a:r>
                      <a:b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000" b="0" i="0" u="none" strike="noStrike" err="1">
                          <a:solidFill>
                            <a:schemeClr val="tx1"/>
                          </a:solidFill>
                          <a:latin typeface="Calibri"/>
                        </a:rPr>
                        <a:t>i</a:t>
                      </a:r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=1:2</a:t>
                      </a:r>
                    </a:p>
                  </a:txBody>
                  <a:tcPr marL="7552" marR="7552" marT="56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DRU1</a:t>
                      </a:r>
                      <a:b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106-tone [DRU1~2],26-tone DRU5, [-244,-4,3,9]</a:t>
                      </a:r>
                    </a:p>
                  </a:txBody>
                  <a:tcPr marL="7552" marR="7552" marT="56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DRU2</a:t>
                      </a:r>
                      <a:b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106-tone [DRU3~4],26-tone DRU14, [-243,-3,4,244]</a:t>
                      </a:r>
                    </a:p>
                  </a:txBody>
                  <a:tcPr marL="7552" marR="7552" marT="56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52" marR="7552" marT="56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12FCF225-BD43-DBE4-391B-0DB5D27BB59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12423126"/>
                  </p:ext>
                </p:extLst>
              </p:nvPr>
            </p:nvGraphicFramePr>
            <p:xfrm>
              <a:off x="688446" y="5097959"/>
              <a:ext cx="10914592" cy="1186955"/>
            </p:xfrm>
            <a:graphic>
              <a:graphicData uri="http://schemas.openxmlformats.org/drawingml/2006/table">
                <a:tbl>
                  <a:tblPr>
                    <a:tableStyleId>{616DA210-FB5B-4158-B5E0-FEB733F419BA}</a:tableStyleId>
                  </a:tblPr>
                  <a:tblGrid>
                    <a:gridCol w="1331626">
                      <a:extLst>
                        <a:ext uri="{9D8B030D-6E8A-4147-A177-3AD203B41FA5}">
                          <a16:colId xmlns:a16="http://schemas.microsoft.com/office/drawing/2014/main" val="753370420"/>
                        </a:ext>
                      </a:extLst>
                    </a:gridCol>
                    <a:gridCol w="9582966">
                      <a:extLst>
                        <a:ext uri="{9D8B030D-6E8A-4147-A177-3AD203B41FA5}">
                          <a16:colId xmlns:a16="http://schemas.microsoft.com/office/drawing/2014/main" val="3540082568"/>
                        </a:ext>
                      </a:extLst>
                    </a:gridCol>
                  </a:tblGrid>
                  <a:tr h="172390">
                    <a:tc>
                      <a:txBody>
                        <a:bodyPr/>
                        <a:lstStyle/>
                        <a:p>
                          <a:pPr marL="0" marR="0" algn="l" defTabSz="914400" rtl="0" eaLnBrk="1" fontAlgn="ctr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i="0" u="none" strike="noStrike" kern="1200">
                              <a:solidFill>
                                <a:schemeClr val="tx1"/>
                              </a:solidFill>
                              <a:latin typeface="Calibri"/>
                              <a:ea typeface="+mn-ea"/>
                              <a:cs typeface="+mn-cs"/>
                            </a:rPr>
                            <a:t>DRU size</a:t>
                          </a:r>
                        </a:p>
                      </a:txBody>
                      <a:tcPr marL="45321" marR="45321" marT="45321" marB="45321" anchor="b"/>
                    </a:tc>
                    <a:tc>
                      <a:txBody>
                        <a:bodyPr/>
                        <a:lstStyle/>
                        <a:p>
                          <a:pPr marL="0" marR="0" algn="l" defTabSz="914400" rtl="0" eaLnBrk="1" fontAlgn="ctr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i="0" u="none" strike="noStrike" kern="1200">
                              <a:solidFill>
                                <a:schemeClr val="tx1"/>
                              </a:solidFill>
                              <a:latin typeface="Calibri"/>
                              <a:ea typeface="+mn-ea"/>
                              <a:cs typeface="+mn-cs"/>
                            </a:rPr>
                            <a:t>Proposed pilot indices for DRU transmission over 40MHz</a:t>
                          </a:r>
                        </a:p>
                      </a:txBody>
                      <a:tcPr marL="45321" marR="45321" marT="45321" marB="45321" anchor="ctr"/>
                    </a:tc>
                    <a:extLst>
                      <a:ext uri="{0D108BD9-81ED-4DB2-BD59-A6C34878D82A}">
                        <a16:rowId xmlns:a16="http://schemas.microsoft.com/office/drawing/2014/main" val="2689293344"/>
                      </a:ext>
                    </a:extLst>
                  </a:tr>
                  <a:tr h="228626">
                    <a:tc>
                      <a:txBody>
                        <a:bodyPr/>
                        <a:lstStyle/>
                        <a:p>
                          <a:pPr marL="0" marR="0" algn="l" defTabSz="914400" rtl="0" eaLnBrk="1" fontAlgn="ctr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i="0" u="none" strike="noStrike" kern="1200">
                              <a:solidFill>
                                <a:schemeClr val="tx1"/>
                              </a:solidFill>
                              <a:latin typeface="Calibri"/>
                              <a:ea typeface="+mn-ea"/>
                              <a:cs typeface="+mn-cs"/>
                            </a:rPr>
                            <a:t>DRU26, </a:t>
                          </a:r>
                          <a14:m>
                            <m:oMath xmlns:m="http://schemas.openxmlformats.org/officeDocument/2006/math">
                              <m:r>
                                <a:rPr lang="en-US" sz="900" b="0" i="0" u="none" strike="noStrike" kern="1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  <m:r>
                                <a:rPr lang="en-US" sz="900" b="0" i="0" u="none" strike="noStrike" kern="1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={1…18}</m:t>
                              </m:r>
                            </m:oMath>
                          </a14:m>
                          <a:endParaRPr lang="en-US" sz="900" b="0" i="0" u="none" strike="noStrike" kern="1200">
                            <a:solidFill>
                              <a:schemeClr val="tx1"/>
                            </a:solidFill>
                            <a:latin typeface="Calibri"/>
                            <a:ea typeface="+mn-ea"/>
                            <a:cs typeface="+mn-cs"/>
                          </a:endParaRPr>
                        </a:p>
                      </a:txBody>
                      <a:tcPr marL="45321" marR="45321" marT="45321" marB="45321" anchor="b"/>
                    </a:tc>
                    <a:tc>
                      <a:txBody>
                        <a:bodyPr/>
                        <a:lstStyle/>
                        <a:p>
                          <a:pPr marL="0" marR="0" algn="l" defTabSz="914400" rtl="0" eaLnBrk="1" fontAlgn="ctr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i="0" u="none" strike="noStrike" kern="1200">
                              <a:solidFill>
                                <a:schemeClr val="tx1"/>
                              </a:solidFill>
                              <a:latin typeface="Calibri"/>
                              <a:ea typeface="+mn-ea"/>
                              <a:cs typeface="+mn-cs"/>
                            </a:rPr>
                            <a:t>[-188    64], [ -53   181] [-184    68], [ -49   185] [-171    81] [-186    66] [ -51   183] [-182    70] [ -47   187] [-187    65] [ -52   182] [-183    69] [ -48   186] [-180    72] [-185    67] [ -50   184] [-181    71][ -46   188]</a:t>
                          </a:r>
                        </a:p>
                      </a:txBody>
                      <a:tcPr marL="45321" marR="45321" marT="45321" marB="45321" anchor="b"/>
                    </a:tc>
                    <a:extLst>
                      <a:ext uri="{0D108BD9-81ED-4DB2-BD59-A6C34878D82A}">
                        <a16:rowId xmlns:a16="http://schemas.microsoft.com/office/drawing/2014/main" val="879677146"/>
                      </a:ext>
                    </a:extLst>
                  </a:tr>
                  <a:tr h="228626">
                    <a:tc>
                      <a:txBody>
                        <a:bodyPr/>
                        <a:lstStyle/>
                        <a:p>
                          <a:pPr marL="0" marR="0" algn="l" defTabSz="914400" rtl="0" eaLnBrk="1" fontAlgn="ctr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i="0" u="none" strike="noStrike" kern="1200">
                              <a:solidFill>
                                <a:schemeClr val="tx1"/>
                              </a:solidFill>
                              <a:latin typeface="Calibri"/>
                              <a:ea typeface="+mn-ea"/>
                              <a:cs typeface="+mn-cs"/>
                            </a:rPr>
                            <a:t>DRU52, </a:t>
                          </a:r>
                          <a14:m>
                            <m:oMath xmlns:m="http://schemas.openxmlformats.org/officeDocument/2006/math">
                              <m:r>
                                <a:rPr lang="en-US" sz="900" b="0" i="0" u="none" strike="noStrike" kern="1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  <m:r>
                                <a:rPr lang="en-US" sz="900" b="0" i="0" u="none" strike="noStrike" kern="1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={1,…,8}</m:t>
                              </m:r>
                            </m:oMath>
                          </a14:m>
                          <a:endParaRPr lang="en-US" sz="900" b="0" i="0" u="none" strike="noStrike" kern="1200">
                            <a:solidFill>
                              <a:schemeClr val="tx1"/>
                            </a:solidFill>
                            <a:latin typeface="Calibri"/>
                            <a:ea typeface="+mn-ea"/>
                            <a:cs typeface="+mn-cs"/>
                          </a:endParaRPr>
                        </a:p>
                      </a:txBody>
                      <a:tcPr marL="45321" marR="45321" marT="45321" marB="45321" anchor="b"/>
                    </a:tc>
                    <a:tc>
                      <a:txBody>
                        <a:bodyPr/>
                        <a:lstStyle/>
                        <a:p>
                          <a:pPr marL="0" marR="0" algn="l" defTabSz="914400" rtl="0" eaLnBrk="1" fontAlgn="ctr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i="0" u="none" strike="noStrike" kern="1200">
                              <a:solidFill>
                                <a:schemeClr val="tx1"/>
                              </a:solidFill>
                              <a:latin typeface="Calibri"/>
                              <a:ea typeface="+mn-ea"/>
                              <a:cs typeface="+mn-cs"/>
                            </a:rPr>
                            <a:t>[-197  -161   118   181],   [-193  -157   122   185]   [-195  -159   120   183]   [-191  -155   124   187]   [-196  -160   119   182]   [-192  -156   123   186]   [-194  -158   121   184]   [-190  -154   125   188]</a:t>
                          </a:r>
                        </a:p>
                      </a:txBody>
                      <a:tcPr marL="45321" marR="45321" marT="45321" marB="45321" anchor="b"/>
                    </a:tc>
                    <a:extLst>
                      <a:ext uri="{0D108BD9-81ED-4DB2-BD59-A6C34878D82A}">
                        <a16:rowId xmlns:a16="http://schemas.microsoft.com/office/drawing/2014/main" val="3751334520"/>
                      </a:ext>
                    </a:extLst>
                  </a:tr>
                  <a:tr h="172390">
                    <a:tc>
                      <a:txBody>
                        <a:bodyPr/>
                        <a:lstStyle/>
                        <a:p>
                          <a:pPr marL="0" marR="0" algn="l" defTabSz="914400" rtl="0" eaLnBrk="1" fontAlgn="ctr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i="0" u="none" strike="noStrike" kern="1200">
                              <a:solidFill>
                                <a:schemeClr val="tx1"/>
                              </a:solidFill>
                              <a:latin typeface="Calibri"/>
                              <a:ea typeface="+mn-ea"/>
                              <a:cs typeface="+mn-cs"/>
                            </a:rPr>
                            <a:t>DRU106, </a:t>
                          </a:r>
                          <a14:m>
                            <m:oMath xmlns:m="http://schemas.openxmlformats.org/officeDocument/2006/math">
                              <m:r>
                                <a:rPr lang="en-US" sz="900" b="0" i="0" u="none" strike="noStrike" kern="1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  <m:r>
                                <a:rPr lang="en-US" sz="900" b="0" i="0" u="none" strike="noStrike" kern="1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={1,2,3,4}</m:t>
                              </m:r>
                            </m:oMath>
                          </a14:m>
                          <a:endParaRPr lang="en-US" sz="900" b="0" i="0" u="none" strike="noStrike" kern="1200">
                            <a:solidFill>
                              <a:schemeClr val="tx1"/>
                            </a:solidFill>
                            <a:latin typeface="Calibri"/>
                            <a:ea typeface="+mn-ea"/>
                            <a:cs typeface="+mn-cs"/>
                          </a:endParaRPr>
                        </a:p>
                      </a:txBody>
                      <a:tcPr marL="45321" marR="45321" marT="45321" marB="45321" anchor="b"/>
                    </a:tc>
                    <a:tc>
                      <a:txBody>
                        <a:bodyPr/>
                        <a:lstStyle/>
                        <a:p>
                          <a:pPr marL="0" marR="0" algn="l" defTabSz="914400" rtl="0" eaLnBrk="1" fontAlgn="ctr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i="0" u="none" strike="noStrike" kern="1200">
                              <a:solidFill>
                                <a:schemeClr val="tx1"/>
                              </a:solidFill>
                              <a:latin typeface="Calibri"/>
                              <a:ea typeface="+mn-ea"/>
                              <a:cs typeface="+mn-cs"/>
                            </a:rPr>
                            <a:t>[-188  -107   109   199],   [-186  -150   111   129],   [-187  -106   110   200],   [-185  -149   112   130]</a:t>
                          </a:r>
                        </a:p>
                      </a:txBody>
                      <a:tcPr marL="45321" marR="45321" marT="45321" marB="45321" anchor="b"/>
                    </a:tc>
                    <a:extLst>
                      <a:ext uri="{0D108BD9-81ED-4DB2-BD59-A6C34878D82A}">
                        <a16:rowId xmlns:a16="http://schemas.microsoft.com/office/drawing/2014/main" val="1825182306"/>
                      </a:ext>
                    </a:extLst>
                  </a:tr>
                  <a:tr h="172390">
                    <a:tc>
                      <a:txBody>
                        <a:bodyPr/>
                        <a:lstStyle/>
                        <a:p>
                          <a:pPr marL="0" marR="0" algn="l" defTabSz="914400" rtl="0" eaLnBrk="1" fontAlgn="ctr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i="0" u="none" strike="noStrike" kern="1200">
                              <a:solidFill>
                                <a:schemeClr val="tx1"/>
                              </a:solidFill>
                              <a:latin typeface="Calibri"/>
                              <a:ea typeface="+mn-ea"/>
                              <a:cs typeface="+mn-cs"/>
                            </a:rPr>
                            <a:t>DRU242, </a:t>
                          </a:r>
                          <a14:m>
                            <m:oMath xmlns:m="http://schemas.openxmlformats.org/officeDocument/2006/math">
                              <m:r>
                                <a:rPr lang="en-US" sz="900" b="0" i="0" u="none" strike="noStrike" kern="1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  <m:r>
                                <a:rPr lang="en-US" sz="900" b="0" i="0" u="none" strike="noStrike" kern="1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={1,2}</m:t>
                              </m:r>
                            </m:oMath>
                          </a14:m>
                          <a:endParaRPr lang="en-US" sz="900" b="0" i="0" u="none" strike="noStrike" kern="1200">
                            <a:solidFill>
                              <a:schemeClr val="tx1"/>
                            </a:solidFill>
                            <a:latin typeface="Calibri"/>
                            <a:ea typeface="+mn-ea"/>
                            <a:cs typeface="+mn-cs"/>
                          </a:endParaRPr>
                        </a:p>
                      </a:txBody>
                      <a:tcPr marL="45321" marR="45321" marT="45321" marB="45321" anchor="b"/>
                    </a:tc>
                    <a:tc>
                      <a:txBody>
                        <a:bodyPr/>
                        <a:lstStyle/>
                        <a:p>
                          <a:pPr marL="0" marR="0" algn="l" defTabSz="914400" rtl="0" eaLnBrk="1" fontAlgn="ctr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i="0" u="none" strike="noStrike" kern="1200" dirty="0">
                              <a:solidFill>
                                <a:schemeClr val="tx1"/>
                              </a:solidFill>
                              <a:latin typeface="Calibri"/>
                              <a:ea typeface="+mn-ea"/>
                              <a:cs typeface="+mn-cs"/>
                            </a:rPr>
                            <a:t>[-227  -170   -22   -11    64   140   208   223], [-230  -169   -97   -86    15    65    87   220]</a:t>
                          </a:r>
                        </a:p>
                      </a:txBody>
                      <a:tcPr marL="45321" marR="45321" marT="45321" marB="45321" anchor="b"/>
                    </a:tc>
                    <a:extLst>
                      <a:ext uri="{0D108BD9-81ED-4DB2-BD59-A6C34878D82A}">
                        <a16:rowId xmlns:a16="http://schemas.microsoft.com/office/drawing/2014/main" val="391089032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12FCF225-BD43-DBE4-391B-0DB5D27BB59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12423126"/>
                  </p:ext>
                </p:extLst>
              </p:nvPr>
            </p:nvGraphicFramePr>
            <p:xfrm>
              <a:off x="688446" y="5097959"/>
              <a:ext cx="10914592" cy="1186955"/>
            </p:xfrm>
            <a:graphic>
              <a:graphicData uri="http://schemas.openxmlformats.org/drawingml/2006/table">
                <a:tbl>
                  <a:tblPr>
                    <a:tableStyleId>{616DA210-FB5B-4158-B5E0-FEB733F419BA}</a:tableStyleId>
                  </a:tblPr>
                  <a:tblGrid>
                    <a:gridCol w="1331626">
                      <a:extLst>
                        <a:ext uri="{9D8B030D-6E8A-4147-A177-3AD203B41FA5}">
                          <a16:colId xmlns:a16="http://schemas.microsoft.com/office/drawing/2014/main" val="753370420"/>
                        </a:ext>
                      </a:extLst>
                    </a:gridCol>
                    <a:gridCol w="9582966">
                      <a:extLst>
                        <a:ext uri="{9D8B030D-6E8A-4147-A177-3AD203B41FA5}">
                          <a16:colId xmlns:a16="http://schemas.microsoft.com/office/drawing/2014/main" val="3540082568"/>
                        </a:ext>
                      </a:extLst>
                    </a:gridCol>
                  </a:tblGrid>
                  <a:tr h="237391">
                    <a:tc>
                      <a:txBody>
                        <a:bodyPr/>
                        <a:lstStyle/>
                        <a:p>
                          <a:pPr marL="0" marR="0" algn="l" defTabSz="914400" rtl="0" eaLnBrk="1" fontAlgn="ctr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i="0" u="none" strike="noStrike" kern="1200">
                              <a:solidFill>
                                <a:schemeClr val="tx1"/>
                              </a:solidFill>
                              <a:latin typeface="Calibri"/>
                              <a:ea typeface="+mn-ea"/>
                              <a:cs typeface="+mn-cs"/>
                            </a:rPr>
                            <a:t>DRU size</a:t>
                          </a:r>
                        </a:p>
                      </a:txBody>
                      <a:tcPr marL="45321" marR="45321" marT="45321" marB="45321" anchor="b"/>
                    </a:tc>
                    <a:tc>
                      <a:txBody>
                        <a:bodyPr/>
                        <a:lstStyle/>
                        <a:p>
                          <a:pPr marL="0" marR="0" algn="l" defTabSz="914400" rtl="0" eaLnBrk="1" fontAlgn="ctr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i="0" u="none" strike="noStrike" kern="1200">
                              <a:solidFill>
                                <a:schemeClr val="tx1"/>
                              </a:solidFill>
                              <a:latin typeface="Calibri"/>
                              <a:ea typeface="+mn-ea"/>
                              <a:cs typeface="+mn-cs"/>
                            </a:rPr>
                            <a:t>Proposed pilot indices for DRU transmission over 40MHz</a:t>
                          </a:r>
                        </a:p>
                      </a:txBody>
                      <a:tcPr marL="45321" marR="45321" marT="45321" marB="45321" anchor="ctr"/>
                    </a:tc>
                    <a:extLst>
                      <a:ext uri="{0D108BD9-81ED-4DB2-BD59-A6C34878D82A}">
                        <a16:rowId xmlns:a16="http://schemas.microsoft.com/office/drawing/2014/main" val="2689293344"/>
                      </a:ext>
                    </a:extLst>
                  </a:tr>
                  <a:tr h="23739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321" marR="45321" marT="45321" marB="45321" anchor="b">
                        <a:blipFill>
                          <a:blip r:embed="rId3"/>
                          <a:stretch>
                            <a:fillRect l="-457" t="-102564" r="-719178" b="-3102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 defTabSz="914400" rtl="0" eaLnBrk="1" fontAlgn="ctr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i="0" u="none" strike="noStrike" kern="1200">
                              <a:solidFill>
                                <a:schemeClr val="tx1"/>
                              </a:solidFill>
                              <a:latin typeface="Calibri"/>
                              <a:ea typeface="+mn-ea"/>
                              <a:cs typeface="+mn-cs"/>
                            </a:rPr>
                            <a:t>[-188    64], [ -53   181] [-184    68], [ -49   185] [-171    81] [-186    66] [ -51   183] [-182    70] [ -47   187] [-187    65] [ -52   182] [-183    69] [ -48   186] [-180    72] [-185    67] [ -50   184] [-181    71][ -46   188]</a:t>
                          </a:r>
                        </a:p>
                      </a:txBody>
                      <a:tcPr marL="45321" marR="45321" marT="45321" marB="45321" anchor="b"/>
                    </a:tc>
                    <a:extLst>
                      <a:ext uri="{0D108BD9-81ED-4DB2-BD59-A6C34878D82A}">
                        <a16:rowId xmlns:a16="http://schemas.microsoft.com/office/drawing/2014/main" val="879677146"/>
                      </a:ext>
                    </a:extLst>
                  </a:tr>
                  <a:tr h="23739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321" marR="45321" marT="45321" marB="45321" anchor="b">
                        <a:blipFill>
                          <a:blip r:embed="rId3"/>
                          <a:stretch>
                            <a:fillRect l="-457" t="-202564" r="-719178" b="-2102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 defTabSz="914400" rtl="0" eaLnBrk="1" fontAlgn="ctr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i="0" u="none" strike="noStrike" kern="1200">
                              <a:solidFill>
                                <a:schemeClr val="tx1"/>
                              </a:solidFill>
                              <a:latin typeface="Calibri"/>
                              <a:ea typeface="+mn-ea"/>
                              <a:cs typeface="+mn-cs"/>
                            </a:rPr>
                            <a:t>[-197  -161   118   181],   [-193  -157   122   185]   [-195  -159   120   183]   [-191  -155   124   187]   [-196  -160   119   182]   [-192  -156   123   186]   [-194  -158   121   184]   [-190  -154   125   188]</a:t>
                          </a:r>
                        </a:p>
                      </a:txBody>
                      <a:tcPr marL="45321" marR="45321" marT="45321" marB="45321" anchor="b"/>
                    </a:tc>
                    <a:extLst>
                      <a:ext uri="{0D108BD9-81ED-4DB2-BD59-A6C34878D82A}">
                        <a16:rowId xmlns:a16="http://schemas.microsoft.com/office/drawing/2014/main" val="3751334520"/>
                      </a:ext>
                    </a:extLst>
                  </a:tr>
                  <a:tr h="23739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321" marR="45321" marT="45321" marB="45321" anchor="b">
                        <a:blipFill>
                          <a:blip r:embed="rId3"/>
                          <a:stretch>
                            <a:fillRect l="-457" t="-302564" r="-719178" b="-1102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 defTabSz="914400" rtl="0" eaLnBrk="1" fontAlgn="ctr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i="0" u="none" strike="noStrike" kern="1200">
                              <a:solidFill>
                                <a:schemeClr val="tx1"/>
                              </a:solidFill>
                              <a:latin typeface="Calibri"/>
                              <a:ea typeface="+mn-ea"/>
                              <a:cs typeface="+mn-cs"/>
                            </a:rPr>
                            <a:t>[-188  -107   109   199],   [-186  -150   111   129],   [-187  -106   110   200],   [-185  -149   112   130]</a:t>
                          </a:r>
                        </a:p>
                      </a:txBody>
                      <a:tcPr marL="45321" marR="45321" marT="45321" marB="45321" anchor="b"/>
                    </a:tc>
                    <a:extLst>
                      <a:ext uri="{0D108BD9-81ED-4DB2-BD59-A6C34878D82A}">
                        <a16:rowId xmlns:a16="http://schemas.microsoft.com/office/drawing/2014/main" val="1825182306"/>
                      </a:ext>
                    </a:extLst>
                  </a:tr>
                  <a:tr h="23739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321" marR="45321" marT="45321" marB="45321" anchor="b">
                        <a:blipFill>
                          <a:blip r:embed="rId3"/>
                          <a:stretch>
                            <a:fillRect l="-457" t="-402564" r="-719178" b="-102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 defTabSz="914400" rtl="0" eaLnBrk="1" fontAlgn="ctr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b="0" i="0" u="none" strike="noStrike" kern="1200">
                              <a:solidFill>
                                <a:schemeClr val="tx1"/>
                              </a:solidFill>
                              <a:latin typeface="Calibri"/>
                              <a:ea typeface="+mn-ea"/>
                              <a:cs typeface="+mn-cs"/>
                            </a:rPr>
                            <a:t>[-227  -170   -22   -11    64   140   208   223], [-230  -169   -97   -86    15    65    87   220]</a:t>
                          </a:r>
                        </a:p>
                      </a:txBody>
                      <a:tcPr marL="45321" marR="45321" marT="45321" marB="45321" anchor="b"/>
                    </a:tc>
                    <a:extLst>
                      <a:ext uri="{0D108BD9-81ED-4DB2-BD59-A6C34878D82A}">
                        <a16:rowId xmlns:a16="http://schemas.microsoft.com/office/drawing/2014/main" val="391089032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562B1267-0FC0-5C3C-7988-8E1609C642E5}"/>
              </a:ext>
            </a:extLst>
          </p:cNvPr>
          <p:cNvSpPr txBox="1"/>
          <p:nvPr/>
        </p:nvSpPr>
        <p:spPr>
          <a:xfrm>
            <a:off x="352543" y="2203543"/>
            <a:ext cx="18265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We use the same tone map in [1]</a:t>
            </a:r>
          </a:p>
        </p:txBody>
      </p:sp>
    </p:spTree>
    <p:extLst>
      <p:ext uri="{BB962C8B-B14F-4D97-AF65-F5344CB8AC3E}">
        <p14:creationId xmlns:p14="http://schemas.microsoft.com/office/powerpoint/2010/main" val="329892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92583-A4EC-2D5B-96EE-7E842E3E5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2"/>
            <a:ext cx="10361084" cy="409574"/>
          </a:xfrm>
        </p:spPr>
        <p:txBody>
          <a:bodyPr/>
          <a:lstStyle/>
          <a:p>
            <a:r>
              <a:rPr lang="en-US"/>
              <a:t>40 MHz DRU 4xLTF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58E0F3-2BA5-843B-9425-D4AD1C38647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5B65C7-B8A1-168A-804A-B14E0A34C15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2024</a:t>
            </a:r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E7B395-DDFD-7223-0B05-B70D5D5F04CE}"/>
              </a:ext>
            </a:extLst>
          </p:cNvPr>
          <p:cNvSpPr txBox="1"/>
          <p:nvPr/>
        </p:nvSpPr>
        <p:spPr>
          <a:xfrm>
            <a:off x="6791324" y="1220299"/>
            <a:ext cx="4924425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DLTF</a:t>
            </a:r>
            <a:r>
              <a:rPr lang="en-US" sz="1400" baseline="-25000">
                <a:solidFill>
                  <a:schemeClr val="tx1"/>
                </a:solidFill>
              </a:rPr>
              <a:t>-244:244 </a:t>
            </a:r>
            <a:r>
              <a:rPr lang="en-US" sz="1400">
                <a:solidFill>
                  <a:schemeClr val="tx1"/>
                </a:solidFill>
              </a:rPr>
              <a:t>= [ ...</a:t>
            </a:r>
          </a:p>
          <a:p>
            <a:r>
              <a:rPr lang="en-US" sz="1400" ker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-1 -1i 1 1 1 -1 1 1 -1 1 1 1 1 1 -1 -1 -1 1 -1 1 1 1 1 -1 1 1 -1 1 1 1 1 1 -1 -1 -1 1 -1 1 1 1 1 -1 1 1 -1 1 1 1 1 1 -1 -1 -1 1 -1 1 1i </a:t>
            </a:r>
            <a:r>
              <a:rPr lang="en-US" sz="1400" kern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 ker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</a:t>
            </a:r>
            <a:r>
              <a:rPr lang="en-US" sz="1400" kern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 ker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</a:t>
            </a:r>
            <a:r>
              <a:rPr lang="en-US" sz="1400" kern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 ker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</a:t>
            </a:r>
            <a:r>
              <a:rPr lang="en-US" sz="1400" kern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 ker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</a:t>
            </a:r>
            <a:r>
              <a:rPr lang="en-US" sz="1400" kern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 ker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</a:t>
            </a:r>
            <a:r>
              <a:rPr lang="en-US" sz="1400" kern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 ker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</a:t>
            </a:r>
            <a:r>
              <a:rPr lang="en-US" sz="1400" kern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 ker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</a:t>
            </a:r>
            <a:r>
              <a:rPr lang="en-US" sz="1400" kern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 ker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</a:t>
            </a:r>
            <a:r>
              <a:rPr lang="en-US" sz="1400" kern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 ker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-1i -1i </a:t>
            </a:r>
            <a:r>
              <a:rPr lang="en-US" sz="1400" kern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 ker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</a:t>
            </a:r>
            <a:r>
              <a:rPr lang="en-US" sz="1400" kern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 ker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-1 -1 -1 1 -1 -1 1 -1 -1 -1 -1 -1 1 1 1 -1 1 -1 1 1 1 -1 1 1 -1 1 1 1 1 1 -1 -1 -1 1 -1 1 1 1 1 -1 1 1 -1 1 1 1 1 1 -1 -1 -1 1 -1 1 -1i -1i -1i </a:t>
            </a:r>
            <a:r>
              <a:rPr lang="en-US" sz="1400" kern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 ker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-1i </a:t>
            </a:r>
            <a:r>
              <a:rPr lang="en-US" sz="1400" kern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 ker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-1i -1i -1i -1i </a:t>
            </a:r>
            <a:r>
              <a:rPr lang="en-US" sz="1400" kern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 ker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</a:t>
            </a:r>
            <a:r>
              <a:rPr lang="en-US" sz="1400" kern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 ker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</a:t>
            </a:r>
            <a:r>
              <a:rPr lang="en-US" sz="1400" kern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 ker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</a:t>
            </a:r>
            <a:r>
              <a:rPr lang="en-US" sz="1400" kern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 ker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1 1 1 -1 1 1 -1 1 1 1 1 1 -1 -1 -1 1 -1 1 -1 -1 -1 1 -1 -1 1 -1 -1 -1 -1 -1 1 1 1 -1 1 -1 1 1 1 -1 1 1 -1 1 1 1 1 1 -1 -1 -1 1 -1 1 -1i -1i -1i </a:t>
            </a:r>
            <a:r>
              <a:rPr lang="en-US" sz="1400" kern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 ker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-1i </a:t>
            </a:r>
            <a:r>
              <a:rPr lang="en-US" sz="1400" kern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 ker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-1i -1i -1i -1i </a:t>
            </a:r>
            <a:r>
              <a:rPr lang="en-US" sz="1400" kern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 ker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</a:t>
            </a:r>
            <a:r>
              <a:rPr lang="en-US" sz="1400" kern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 ker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</a:t>
            </a:r>
            <a:r>
              <a:rPr lang="en-US" sz="1400" kern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 ker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</a:t>
            </a:r>
            <a:r>
              <a:rPr lang="en-US" sz="1400" kern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 ker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</a:t>
            </a:r>
            <a:r>
              <a:rPr lang="en-US" sz="1400" kern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 ker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</a:t>
            </a:r>
            <a:r>
              <a:rPr lang="en-US" sz="1400" kern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 ker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</a:t>
            </a:r>
            <a:r>
              <a:rPr lang="en-US" sz="1400" kern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 ker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</a:t>
            </a:r>
            <a:r>
              <a:rPr lang="en-US" sz="1400" kern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 ker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</a:t>
            </a:r>
            <a:r>
              <a:rPr lang="en-US" sz="1400" kern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 ker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</a:t>
            </a:r>
            <a:r>
              <a:rPr lang="en-US" sz="1400" kern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 ker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</a:t>
            </a:r>
            <a:r>
              <a:rPr lang="en-US" sz="1400" kern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 ker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</a:t>
            </a:r>
            <a:r>
              <a:rPr lang="en-US" sz="1400" kern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 ker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</a:t>
            </a:r>
            <a:r>
              <a:rPr lang="en-US" sz="1400" kern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 ker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</a:t>
            </a:r>
            <a:r>
              <a:rPr lang="en-US" sz="1400" kern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 ker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-1i -1i </a:t>
            </a:r>
            <a:r>
              <a:rPr lang="en-US" sz="1400" kern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 ker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</a:t>
            </a:r>
            <a:r>
              <a:rPr lang="en-US" sz="1400" kern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 ker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-1i -1i </a:t>
            </a:r>
            <a:r>
              <a:rPr lang="en-US" sz="1400" kern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 ker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</a:t>
            </a:r>
            <a:r>
              <a:rPr lang="en-US" sz="1400" kern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 ker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1 0 0 0 0 0 1i </a:t>
            </a:r>
            <a:r>
              <a:rPr lang="en-US" sz="1400" kern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 ker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</a:t>
            </a:r>
            <a:r>
              <a:rPr lang="en-US" sz="1400" kern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 ker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</a:t>
            </a:r>
            <a:r>
              <a:rPr lang="en-US" sz="1400" kern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 ker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</a:t>
            </a:r>
            <a:r>
              <a:rPr lang="en-US" sz="1400" kern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 ker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</a:t>
            </a:r>
            <a:r>
              <a:rPr lang="en-US" sz="1400" kern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 ker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-1 -1 -1 1 -1 -1 1 -1 -1 1 1 1 -1 -1 -1 1 -1 -1 1i </a:t>
            </a:r>
            <a:r>
              <a:rPr lang="en-US" sz="1400" kern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 ker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</a:t>
            </a:r>
            <a:r>
              <a:rPr lang="en-US" sz="1400" kern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 ker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</a:t>
            </a:r>
            <a:r>
              <a:rPr lang="en-US" sz="1400" kern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 ker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</a:t>
            </a:r>
            <a:r>
              <a:rPr lang="en-US" sz="1400" kern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 ker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</a:t>
            </a:r>
            <a:r>
              <a:rPr lang="en-US" sz="1400" kern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 ker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</a:t>
            </a:r>
            <a:r>
              <a:rPr lang="en-US" sz="1400" kern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 ker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-1i -1i </a:t>
            </a:r>
            <a:r>
              <a:rPr lang="en-US" sz="1400" kern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 ker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</a:t>
            </a:r>
            <a:r>
              <a:rPr lang="en-US" sz="1400" kern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 ker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</a:t>
            </a:r>
            <a:r>
              <a:rPr lang="en-US" sz="1400" kern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 ker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</a:t>
            </a:r>
            <a:r>
              <a:rPr lang="en-US" sz="1400" kern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 ker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</a:t>
            </a:r>
            <a:r>
              <a:rPr lang="en-US" sz="1400" kern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 ker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-1i -1i </a:t>
            </a:r>
            <a:r>
              <a:rPr lang="en-US" sz="1400" kern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 ker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-1i </a:t>
            </a:r>
            <a:r>
              <a:rPr lang="en-US" sz="1400" kern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 ker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-1i </a:t>
            </a:r>
            <a:r>
              <a:rPr lang="en-US" sz="1400" kern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 ker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</a:t>
            </a:r>
            <a:r>
              <a:rPr lang="en-US" sz="1400" kern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 ker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</a:t>
            </a:r>
            <a:r>
              <a:rPr lang="en-US" sz="1400" kern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 ker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-1i -1i </a:t>
            </a:r>
            <a:r>
              <a:rPr lang="en-US" sz="1400" kern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 ker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-1i -1 -1 -1 1 -1 -1 1 -1 -1 1 1 1 -1 -1 -1 1 -1 -1 1i </a:t>
            </a:r>
            <a:r>
              <a:rPr lang="en-US" sz="1400" kern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 ker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</a:t>
            </a:r>
            <a:r>
              <a:rPr lang="en-US" sz="1400" kern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 ker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</a:t>
            </a:r>
            <a:r>
              <a:rPr lang="en-US" sz="1400" kern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 ker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</a:t>
            </a:r>
            <a:r>
              <a:rPr lang="en-US" sz="1400" kern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 ker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</a:t>
            </a:r>
            <a:r>
              <a:rPr lang="en-US" sz="1400" kern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 ker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</a:t>
            </a:r>
            <a:r>
              <a:rPr lang="en-US" sz="1400" kern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 ker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-1i -1i </a:t>
            </a:r>
            <a:r>
              <a:rPr lang="en-US" sz="1400" kern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 ker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</a:t>
            </a:r>
            <a:r>
              <a:rPr lang="en-US" sz="1400" kern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 ker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</a:t>
            </a:r>
            <a:r>
              <a:rPr lang="en-US" sz="1400" kern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 ker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</a:t>
            </a:r>
            <a:r>
              <a:rPr lang="en-US" sz="1400" kern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 ker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</a:t>
            </a:r>
            <a:r>
              <a:rPr lang="en-US" sz="1400" kern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 ker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</a:t>
            </a:r>
            <a:r>
              <a:rPr lang="en-US" sz="1400" kern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 ker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</a:t>
            </a:r>
            <a:r>
              <a:rPr lang="en-US" sz="1400" kern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 ker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</a:t>
            </a:r>
            <a:r>
              <a:rPr lang="en-US" sz="1400" kern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 ker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</a:t>
            </a:r>
            <a:r>
              <a:rPr lang="en-US" sz="1400" kern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 ker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</a:t>
            </a:r>
            <a:r>
              <a:rPr lang="en-US" sz="1400" kern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 ker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</a:t>
            </a:r>
            <a:r>
              <a:rPr lang="en-US" sz="1400" kern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 ker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</a:t>
            </a:r>
            <a:r>
              <a:rPr lang="en-US" sz="1400" kern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 ker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-1i -1i </a:t>
            </a:r>
            <a:r>
              <a:rPr lang="en-US" sz="1400" kern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 ker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</a:t>
            </a:r>
            <a:r>
              <a:rPr lang="en-US" sz="1400" kern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 ker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</a:t>
            </a:r>
            <a:r>
              <a:rPr lang="en-US" sz="1400" kern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 ker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</a:t>
            </a:r>
            <a:r>
              <a:rPr lang="en-US" sz="1400" kern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 ker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</a:t>
            </a:r>
            <a:r>
              <a:rPr lang="en-US" sz="1400" kern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 ker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-1i -1i </a:t>
            </a:r>
            <a:r>
              <a:rPr lang="en-US" sz="1400" kern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 ker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-1i </a:t>
            </a:r>
            <a:r>
              <a:rPr lang="en-US" sz="1400" kern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 ker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-1i </a:t>
            </a:r>
            <a:r>
              <a:rPr lang="en-US" sz="1400" kern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 ker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</a:t>
            </a:r>
            <a:r>
              <a:rPr lang="en-US" sz="1400" kern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 ker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</a:t>
            </a:r>
            <a:r>
              <a:rPr lang="en-US" sz="1400" kern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 ker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-1i -1i </a:t>
            </a:r>
            <a:r>
              <a:rPr lang="en-US" sz="1400" kern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 ker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-1i 1 1 1 -1 1 1 -1 1 1 -1 -1 -1 1 1 1 -1 1 1 -1i -1i -1i </a:t>
            </a:r>
            <a:r>
              <a:rPr lang="en-US" sz="1400" kern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 ker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-1i </a:t>
            </a:r>
            <a:r>
              <a:rPr lang="en-US" sz="1400" kern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 ker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-1i </a:t>
            </a:r>
            <a:r>
              <a:rPr lang="en-US" sz="1400" kern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 ker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</a:t>
            </a:r>
            <a:r>
              <a:rPr lang="en-US" sz="1400" kern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 ker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</a:t>
            </a:r>
            <a:r>
              <a:rPr lang="en-US" sz="1400" kern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 ker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-1i -1i </a:t>
            </a:r>
            <a:r>
              <a:rPr lang="en-US" sz="1400" kern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 ker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-1i -1i -1i -1i </a:t>
            </a:r>
            <a:r>
              <a:rPr lang="en-US" sz="1400" kern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 ker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-1i </a:t>
            </a:r>
            <a:r>
              <a:rPr lang="en-US" sz="1400" kern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 ker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-1i </a:t>
            </a:r>
            <a:r>
              <a:rPr lang="en-US" sz="1400" kern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 ker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</a:t>
            </a:r>
            <a:r>
              <a:rPr lang="en-US" sz="1400" kern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 ker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</a:t>
            </a:r>
            <a:r>
              <a:rPr lang="en-US" sz="1400" kern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 ker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-1i -1i </a:t>
            </a:r>
            <a:r>
              <a:rPr lang="en-US" sz="1400" kern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 ker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-1i -1i -1i -1i </a:t>
            </a:r>
            <a:r>
              <a:rPr lang="en-US" sz="1400" kern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 ker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-1i </a:t>
            </a:r>
            <a:r>
              <a:rPr lang="en-US" sz="1400" kern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 ker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-1i </a:t>
            </a:r>
            <a:r>
              <a:rPr lang="en-US" sz="1400" kern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 ker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</a:t>
            </a:r>
            <a:r>
              <a:rPr lang="en-US" sz="1400" kern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 ker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</a:t>
            </a:r>
            <a:r>
              <a:rPr lang="en-US" sz="1400" kern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 ker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-1i -1i </a:t>
            </a:r>
            <a:r>
              <a:rPr lang="en-US" sz="1400" kern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 ker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-1i 1 1 1 -1 1 1 -1 1 1 -1 -1 -1 1 1 1 -1 1 1 1i </a:t>
            </a:r>
            <a:r>
              <a:rPr lang="en-US" sz="1400" kern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 ker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</a:t>
            </a:r>
            <a:r>
              <a:rPr lang="en-US" sz="1400" kern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 ker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</a:t>
            </a:r>
            <a:r>
              <a:rPr lang="en-US" sz="1400" kern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 ker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</a:t>
            </a:r>
            <a:r>
              <a:rPr lang="en-US" sz="1400" kern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 ker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</a:t>
            </a:r>
            <a:r>
              <a:rPr lang="en-US" sz="1400" kern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 ker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</a:t>
            </a:r>
            <a:r>
              <a:rPr lang="en-US" sz="1400" kern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 ker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-1i -1i </a:t>
            </a:r>
            <a:r>
              <a:rPr lang="en-US" sz="1400" kern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 ker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</a:t>
            </a:r>
            <a:r>
              <a:rPr lang="en-US" sz="1400" kern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 ker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</a:t>
            </a:r>
            <a:r>
              <a:rPr lang="en-US" sz="1400" kern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 ker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</a:t>
            </a:r>
            <a:r>
              <a:rPr lang="en-US" sz="1400" kern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 ker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</a:t>
            </a:r>
            <a:r>
              <a:rPr lang="en-US" sz="1400" kern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 ker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</a:t>
            </a:r>
            <a:r>
              <a:rPr lang="en-US" sz="1400" kern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nn-NO" sz="1400">
                <a:solidFill>
                  <a:schemeClr val="tx1"/>
                </a:solidFill>
              </a:rPr>
              <a:t>]</a:t>
            </a:r>
            <a:endParaRPr lang="en-US" sz="140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4A7B76FF-19C4-193D-5DBA-61CB55471C7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11856755"/>
                  </p:ext>
                </p:extLst>
              </p:nvPr>
            </p:nvGraphicFramePr>
            <p:xfrm>
              <a:off x="834285" y="1219718"/>
              <a:ext cx="5643816" cy="434620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95910">
                      <a:extLst>
                        <a:ext uri="{9D8B030D-6E8A-4147-A177-3AD203B41FA5}">
                          <a16:colId xmlns:a16="http://schemas.microsoft.com/office/drawing/2014/main" val="2684948010"/>
                        </a:ext>
                      </a:extLst>
                    </a:gridCol>
                    <a:gridCol w="2443797">
                      <a:extLst>
                        <a:ext uri="{9D8B030D-6E8A-4147-A177-3AD203B41FA5}">
                          <a16:colId xmlns:a16="http://schemas.microsoft.com/office/drawing/2014/main" val="3579120626"/>
                        </a:ext>
                      </a:extLst>
                    </a:gridCol>
                    <a:gridCol w="392621">
                      <a:extLst>
                        <a:ext uri="{9D8B030D-6E8A-4147-A177-3AD203B41FA5}">
                          <a16:colId xmlns:a16="http://schemas.microsoft.com/office/drawing/2014/main" val="2816795850"/>
                        </a:ext>
                      </a:extLst>
                    </a:gridCol>
                    <a:gridCol w="314648">
                      <a:extLst>
                        <a:ext uri="{9D8B030D-6E8A-4147-A177-3AD203B41FA5}">
                          <a16:colId xmlns:a16="http://schemas.microsoft.com/office/drawing/2014/main" val="1149836211"/>
                        </a:ext>
                      </a:extLst>
                    </a:gridCol>
                    <a:gridCol w="2196840">
                      <a:extLst>
                        <a:ext uri="{9D8B030D-6E8A-4147-A177-3AD203B41FA5}">
                          <a16:colId xmlns:a16="http://schemas.microsoft.com/office/drawing/2014/main" val="1422249691"/>
                        </a:ext>
                      </a:extLst>
                    </a:gridCol>
                  </a:tblGrid>
                  <a:tr h="162454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100">
                                    <a:effectLst/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oMath>
                            </m:oMathPara>
                          </a14:m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Tone indices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a</m:t>
                                    </m:r>
                                    <m:r>
                                      <a:rPr lang="en-U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b</m:t>
                                    </m:r>
                                    <m:r>
                                      <a:rPr lang="en-U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The values at the tone indices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5475787"/>
                      </a:ext>
                    </a:extLst>
                  </a:tr>
                  <a:tr h="15809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1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[-242:18:-26, 10:18:226]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1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1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1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1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11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sub>
                              </m:sSub>
                              <m:r>
                                <a:rPr lang="en-US" sz="1100">
                                  <a:effectLst/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11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1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11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sub>
                              </m:sSub>
                              <m:r>
                                <a:rPr lang="en-US" sz="11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161843305"/>
                      </a:ext>
                    </a:extLst>
                  </a:tr>
                  <a:tr h="15809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2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[-233:18:-17, 19:18:235]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1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-1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1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1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11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sub>
                              </m:sSub>
                              <m:r>
                                <a:rPr lang="en-US" sz="1100">
                                  <a:effectLst/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11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1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11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sub>
                              </m:sSub>
                              <m:r>
                                <a:rPr lang="en-US" sz="11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797118376"/>
                      </a:ext>
                    </a:extLst>
                  </a:tr>
                  <a:tr h="15809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3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[-238:18:-22, 14:18:230]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1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1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1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1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11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sub>
                              </m:sSub>
                              <m:r>
                                <a:rPr lang="en-US" sz="1100">
                                  <a:effectLst/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11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1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11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sub>
                              </m:sSub>
                              <m:r>
                                <a:rPr lang="en-US" sz="11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841036501"/>
                      </a:ext>
                    </a:extLst>
                  </a:tr>
                  <a:tr h="15809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4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[-229:18:-13, 23:18:239]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-1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1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1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1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11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sub>
                              </m:sSub>
                              <m:r>
                                <a:rPr lang="en-US" sz="1100">
                                  <a:effectLst/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11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1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11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sub>
                              </m:sSub>
                              <m:r>
                                <a:rPr lang="en-US" sz="11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059053499"/>
                      </a:ext>
                    </a:extLst>
                  </a:tr>
                  <a:tr h="15809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5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[-225:18:-9, 27:18:243]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1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1i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1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1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11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sub>
                              </m:sSub>
                              <m:r>
                                <a:rPr lang="en-US" sz="1100">
                                  <a:effectLst/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11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1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11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sub>
                              </m:sSub>
                              <m:r>
                                <a:rPr lang="en-US" sz="11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16624388"/>
                      </a:ext>
                    </a:extLst>
                  </a:tr>
                  <a:tr h="15809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6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[-240:18:-24, 12:18:228]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1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1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1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1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11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sub>
                              </m:sSub>
                              <m:r>
                                <a:rPr lang="en-US" sz="1100">
                                  <a:effectLst/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11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1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11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sub>
                              </m:sSub>
                              <m:r>
                                <a:rPr lang="en-US" sz="11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426493289"/>
                      </a:ext>
                    </a:extLst>
                  </a:tr>
                  <a:tr h="15809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7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[-231:18:-15, 21:18:237]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1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-1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1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1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11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sub>
                              </m:sSub>
                              <m:r>
                                <a:rPr lang="en-US" sz="1100">
                                  <a:effectLst/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11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1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11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sub>
                              </m:sSub>
                              <m:r>
                                <a:rPr lang="en-US" sz="11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057112103"/>
                      </a:ext>
                    </a:extLst>
                  </a:tr>
                  <a:tr h="15809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8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[-236:18:-20, 16:18:232]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-1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-1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1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1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11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sub>
                              </m:sSub>
                              <m:r>
                                <a:rPr lang="en-US" sz="1100">
                                  <a:effectLst/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11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1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11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sub>
                              </m:sSub>
                              <m:r>
                                <a:rPr lang="en-US" sz="11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39655466"/>
                      </a:ext>
                    </a:extLst>
                  </a:tr>
                  <a:tr h="15809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9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[-227:18:-11, 25:18:241]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1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-1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1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1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11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sub>
                              </m:sSub>
                              <m:r>
                                <a:rPr lang="en-US" sz="1100">
                                  <a:effectLst/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11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1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11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sub>
                              </m:sSub>
                              <m:r>
                                <a:rPr lang="en-US" sz="11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972359788"/>
                      </a:ext>
                    </a:extLst>
                  </a:tr>
                  <a:tr h="24281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10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[-241:18:-25, 11:18:227]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1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1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1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1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11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sub>
                              </m:sSub>
                              <m:r>
                                <a:rPr lang="en-US" sz="1100">
                                  <a:effectLst/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11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1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11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sub>
                              </m:sSub>
                              <m:r>
                                <a:rPr lang="en-US" sz="11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000630159"/>
                      </a:ext>
                    </a:extLst>
                  </a:tr>
                  <a:tr h="24281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11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[-232:18:-16, 20:18:236]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1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-1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1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1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11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sub>
                              </m:sSub>
                              <m:r>
                                <a:rPr lang="en-US" sz="1100">
                                  <a:effectLst/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11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1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11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sub>
                              </m:sSub>
                              <m:r>
                                <a:rPr lang="en-US" sz="11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470045309"/>
                      </a:ext>
                    </a:extLst>
                  </a:tr>
                  <a:tr h="24281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12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[-237:18:-21, 15:18:231]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1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1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1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1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11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sub>
                              </m:sSub>
                              <m:r>
                                <a:rPr lang="en-US" sz="1100">
                                  <a:effectLst/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11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1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11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sub>
                              </m:sSub>
                              <m:r>
                                <a:rPr lang="en-US" sz="11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768605295"/>
                      </a:ext>
                    </a:extLst>
                  </a:tr>
                  <a:tr h="24281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13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[-228:18:-12, 24:18:240]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-1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1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1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1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11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sub>
                              </m:sSub>
                              <m:r>
                                <a:rPr lang="en-US" sz="1100">
                                  <a:effectLst/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11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1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11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sub>
                              </m:sSub>
                              <m:r>
                                <a:rPr lang="en-US" sz="11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93799888"/>
                      </a:ext>
                    </a:extLst>
                  </a:tr>
                  <a:tr h="24281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14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[-234:18:-18, 18:18:234]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1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1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1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1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11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sub>
                              </m:sSub>
                              <m:r>
                                <a:rPr lang="en-US" sz="1100">
                                  <a:effectLst/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11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1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11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sub>
                              </m:sSub>
                              <m:r>
                                <a:rPr lang="en-US" sz="11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802833900"/>
                      </a:ext>
                    </a:extLst>
                  </a:tr>
                  <a:tr h="24281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15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[-239:18:-23, 13:18:229]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-1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-1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1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1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11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sub>
                              </m:sSub>
                              <m:r>
                                <a:rPr lang="en-US" sz="1100">
                                  <a:effectLst/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11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1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11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sub>
                              </m:sSub>
                              <m:r>
                                <a:rPr lang="en-US" sz="11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46903547"/>
                      </a:ext>
                    </a:extLst>
                  </a:tr>
                  <a:tr h="24281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16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[-230:18:-14, 22:18:238]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-1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1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1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1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11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sub>
                              </m:sSub>
                              <m:r>
                                <a:rPr lang="en-US" sz="1100">
                                  <a:effectLst/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11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1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11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sub>
                              </m:sSub>
                              <m:r>
                                <a:rPr lang="en-US" sz="11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961085277"/>
                      </a:ext>
                    </a:extLst>
                  </a:tr>
                  <a:tr h="24281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17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[-235:18:-19, 17:18:233]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1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1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1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1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11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sub>
                              </m:sSub>
                              <m:r>
                                <a:rPr lang="en-US" sz="1100">
                                  <a:effectLst/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11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1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11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sub>
                              </m:sSub>
                              <m:r>
                                <a:rPr lang="en-US" sz="11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835349320"/>
                      </a:ext>
                    </a:extLst>
                  </a:tr>
                  <a:tr h="24281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18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[-226:18:-10, 26:18:242]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-1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1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1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1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11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sub>
                              </m:sSub>
                              <m:r>
                                <a:rPr lang="en-US" sz="1100">
                                  <a:effectLst/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11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1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11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sub>
                              </m:sSub>
                              <m:r>
                                <a:rPr lang="en-US" sz="11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23146384"/>
                      </a:ext>
                    </a:extLst>
                  </a:tr>
                  <a:tr h="145124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 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Extra tones: [-8:-5,5:8]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 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 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(-1i -1i -1i 1i 1i 1i 1i -1i) 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08811532"/>
                      </a:ext>
                    </a:extLst>
                  </a:tr>
                  <a:tr h="15477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 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Extra tones: [-244 -243 -4 -3  3  4 9 244]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 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 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(-1 -1i </a:t>
                          </a:r>
                          <a:r>
                            <a:rPr lang="en-US" sz="1100" dirty="0" err="1">
                              <a:effectLst/>
                            </a:rPr>
                            <a:t>1i</a:t>
                          </a:r>
                          <a:r>
                            <a:rPr lang="en-US" sz="1100" dirty="0">
                              <a:effectLst/>
                            </a:rPr>
                            <a:t> 1 1i </a:t>
                          </a:r>
                          <a:r>
                            <a:rPr lang="en-US" sz="1100" dirty="0" err="1">
                              <a:effectLst/>
                            </a:rPr>
                            <a:t>1i</a:t>
                          </a:r>
                          <a:r>
                            <a:rPr lang="en-US" sz="1100" dirty="0">
                              <a:effectLst/>
                            </a:rPr>
                            <a:t> </a:t>
                          </a:r>
                          <a:r>
                            <a:rPr lang="en-US" sz="1100" dirty="0" err="1">
                              <a:effectLst/>
                            </a:rPr>
                            <a:t>1i</a:t>
                          </a:r>
                          <a:r>
                            <a:rPr lang="en-US" sz="1100" dirty="0">
                              <a:effectLst/>
                            </a:rPr>
                            <a:t> 1i) </a:t>
                          </a:r>
                          <a:endParaRPr lang="en-US" sz="1100" dirty="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45043478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4A7B76FF-19C4-193D-5DBA-61CB55471C7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11856755"/>
                  </p:ext>
                </p:extLst>
              </p:nvPr>
            </p:nvGraphicFramePr>
            <p:xfrm>
              <a:off x="834285" y="1219718"/>
              <a:ext cx="5643816" cy="434620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95910">
                      <a:extLst>
                        <a:ext uri="{9D8B030D-6E8A-4147-A177-3AD203B41FA5}">
                          <a16:colId xmlns:a16="http://schemas.microsoft.com/office/drawing/2014/main" val="2684948010"/>
                        </a:ext>
                      </a:extLst>
                    </a:gridCol>
                    <a:gridCol w="2443797">
                      <a:extLst>
                        <a:ext uri="{9D8B030D-6E8A-4147-A177-3AD203B41FA5}">
                          <a16:colId xmlns:a16="http://schemas.microsoft.com/office/drawing/2014/main" val="3579120626"/>
                        </a:ext>
                      </a:extLst>
                    </a:gridCol>
                    <a:gridCol w="392621">
                      <a:extLst>
                        <a:ext uri="{9D8B030D-6E8A-4147-A177-3AD203B41FA5}">
                          <a16:colId xmlns:a16="http://schemas.microsoft.com/office/drawing/2014/main" val="2816795850"/>
                        </a:ext>
                      </a:extLst>
                    </a:gridCol>
                    <a:gridCol w="314648">
                      <a:extLst>
                        <a:ext uri="{9D8B030D-6E8A-4147-A177-3AD203B41FA5}">
                          <a16:colId xmlns:a16="http://schemas.microsoft.com/office/drawing/2014/main" val="1149836211"/>
                        </a:ext>
                      </a:extLst>
                    </a:gridCol>
                    <a:gridCol w="2196840">
                      <a:extLst>
                        <a:ext uri="{9D8B030D-6E8A-4147-A177-3AD203B41FA5}">
                          <a16:colId xmlns:a16="http://schemas.microsoft.com/office/drawing/2014/main" val="1422249691"/>
                        </a:ext>
                      </a:extLst>
                    </a:gridCol>
                  </a:tblGrid>
                  <a:tr h="1871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041" t="-19355" r="-1800000" b="-22483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Tone indices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704688" t="-19355" r="-651563" b="-22483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990385" t="-19355" r="-701923" b="-22483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The values at the tone indices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5475787"/>
                      </a:ext>
                    </a:extLst>
                  </a:tr>
                  <a:tr h="182118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1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[-242:18:-26, 10:18:226]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1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1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57064" t="-123333" r="-1108" b="-222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61843305"/>
                      </a:ext>
                    </a:extLst>
                  </a:tr>
                  <a:tr h="182118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2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[-233:18:-17, 19:18:235]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1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-1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57064" t="-223333" r="-1108" b="-212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97118376"/>
                      </a:ext>
                    </a:extLst>
                  </a:tr>
                  <a:tr h="182118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3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[-238:18:-22, 14:18:230]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1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1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57064" t="-323333" r="-1108" b="-202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41036501"/>
                      </a:ext>
                    </a:extLst>
                  </a:tr>
                  <a:tr h="182118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4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[-229:18:-13, 23:18:239]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-1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1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57064" t="-437931" r="-1108" b="-19931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59053499"/>
                      </a:ext>
                    </a:extLst>
                  </a:tr>
                  <a:tr h="182118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5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[-225:18:-9, 27:18:243]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1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1i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57064" t="-520000" r="-1108" b="-18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6624388"/>
                      </a:ext>
                    </a:extLst>
                  </a:tr>
                  <a:tr h="182118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6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[-240:18:-24, 12:18:228]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1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1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57064" t="-620000" r="-1108" b="-17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26493289"/>
                      </a:ext>
                    </a:extLst>
                  </a:tr>
                  <a:tr h="182118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7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[-231:18:-15, 21:18:237]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1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-1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57064" t="-720000" r="-1108" b="-16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7112103"/>
                      </a:ext>
                    </a:extLst>
                  </a:tr>
                  <a:tr h="182118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8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[-236:18:-20, 16:18:232]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-1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-1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57064" t="-820000" r="-1108" b="-15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39655466"/>
                      </a:ext>
                    </a:extLst>
                  </a:tr>
                  <a:tr h="182118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9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[-227:18:-11, 25:18:241]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1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-1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57064" t="-920000" r="-1108" b="-14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72359788"/>
                      </a:ext>
                    </a:extLst>
                  </a:tr>
                  <a:tr h="24281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10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[-241:18:-25, 11:18:227]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1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1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57064" t="-765000" r="-1108" b="-97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00630159"/>
                      </a:ext>
                    </a:extLst>
                  </a:tr>
                  <a:tr h="24281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11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[-232:18:-16, 20:18:236]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1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-1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57064" t="-865000" r="-1108" b="-87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70045309"/>
                      </a:ext>
                    </a:extLst>
                  </a:tr>
                  <a:tr h="24281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12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[-237:18:-21, 15:18:231]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1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1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57064" t="-965000" r="-1108" b="-77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68605295"/>
                      </a:ext>
                    </a:extLst>
                  </a:tr>
                  <a:tr h="24281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13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[-228:18:-12, 24:18:240]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-1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1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57064" t="-1065000" r="-1108" b="-67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93799888"/>
                      </a:ext>
                    </a:extLst>
                  </a:tr>
                  <a:tr h="24281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14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[-234:18:-18, 18:18:234]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1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1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57064" t="-1194872" r="-1108" b="-5871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02833900"/>
                      </a:ext>
                    </a:extLst>
                  </a:tr>
                  <a:tr h="24281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15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[-239:18:-23, 13:18:229]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-1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-1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57064" t="-1262500" r="-1108" b="-47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46903547"/>
                      </a:ext>
                    </a:extLst>
                  </a:tr>
                  <a:tr h="24281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16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[-230:18:-14, 22:18:238]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-1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1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57064" t="-1362500" r="-1108" b="-37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61085277"/>
                      </a:ext>
                    </a:extLst>
                  </a:tr>
                  <a:tr h="24281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17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[-235:18:-19, 17:18:233]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1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1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57064" t="-1462500" r="-1108" b="-27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35349320"/>
                      </a:ext>
                    </a:extLst>
                  </a:tr>
                  <a:tr h="24281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18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[-226:18:-10, 26:18:242]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-1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1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57064" t="-1562500" r="-1108" b="-17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146384"/>
                      </a:ext>
                    </a:extLst>
                  </a:tr>
                  <a:tr h="167323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 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Extra tones: [-8:-5,5:8]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 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 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(-1i -1i -1i 1i 1i 1i 1i -1i) 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08811532"/>
                      </a:ext>
                    </a:extLst>
                  </a:tr>
                  <a:tr h="167323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 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Extra tones: [-244 -243 -4 -3  3  4 9 244]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 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 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(-1 -1i </a:t>
                          </a:r>
                          <a:r>
                            <a:rPr lang="en-US" sz="1100" err="1">
                              <a:effectLst/>
                            </a:rPr>
                            <a:t>1i</a:t>
                          </a:r>
                          <a:r>
                            <a:rPr lang="en-US" sz="1100">
                              <a:effectLst/>
                            </a:rPr>
                            <a:t> 1 1i </a:t>
                          </a:r>
                          <a:r>
                            <a:rPr lang="en-US" sz="1100" err="1">
                              <a:effectLst/>
                            </a:rPr>
                            <a:t>1i</a:t>
                          </a:r>
                          <a:r>
                            <a:rPr lang="en-US" sz="1100">
                              <a:effectLst/>
                            </a:rPr>
                            <a:t> </a:t>
                          </a:r>
                          <a:r>
                            <a:rPr lang="en-US" sz="1100" err="1">
                              <a:effectLst/>
                            </a:rPr>
                            <a:t>1i</a:t>
                          </a:r>
                          <a:r>
                            <a:rPr lang="en-US" sz="1100">
                              <a:effectLst/>
                            </a:rPr>
                            <a:t> 1i) 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45043478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41A886F-3A8E-7B50-AB14-E4CD09014B06}"/>
                  </a:ext>
                </a:extLst>
              </p:cNvPr>
              <p:cNvSpPr txBox="1"/>
              <p:nvPr/>
            </p:nvSpPr>
            <p:spPr>
              <a:xfrm>
                <a:off x="1151467" y="5690265"/>
                <a:ext cx="4994275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  <m:r>
                        <a:rPr lang="en-US" sz="16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1, 1,1,1</m:t>
                          </m:r>
                          <m:r>
                            <a:rPr lang="en-US" sz="16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,−1,1,1,−1</m:t>
                          </m:r>
                          <m:r>
                            <a:rPr lang="en-US" sz="16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1,−1,1,−1</m:t>
                          </m:r>
                          <m:r>
                            <a:rPr lang="en-US" sz="16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,1</m:t>
                          </m:r>
                          <m:r>
                            <a:rPr lang="en-US" sz="16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en-US" sz="1600" b="0" i="1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  <m:r>
                        <a:rPr lang="en-US" sz="16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−1, 1</m:t>
                          </m:r>
                          <m:r>
                            <a:rPr lang="en-US" sz="16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,−1</m:t>
                          </m:r>
                          <m:r>
                            <a:rPr lang="en-US" sz="16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,−1,1</m:t>
                          </m:r>
                          <m:r>
                            <a:rPr lang="en-US" sz="16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,1</m:t>
                          </m:r>
                          <m:r>
                            <a:rPr lang="en-US" sz="16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,−1</m:t>
                          </m:r>
                          <m:r>
                            <a:rPr lang="en-US" sz="16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,1,−1</m:t>
                          </m:r>
                          <m:r>
                            <a:rPr lang="en-US" sz="16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,−1</m:t>
                          </m:r>
                          <m:r>
                            <a:rPr lang="en-US" sz="16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,−1</m:t>
                          </m:r>
                          <m:r>
                            <a:rPr lang="en-US" sz="16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,1,1</m:t>
                          </m:r>
                          <m:r>
                            <a:rPr lang="en-US" sz="16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en-US" sz="16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41A886F-3A8E-7B50-AB14-E4CD09014B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467" y="5690265"/>
                <a:ext cx="4994275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9715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1065213"/>
          </a:xfrm>
        </p:spPr>
        <p:txBody>
          <a:bodyPr/>
          <a:lstStyle/>
          <a:p>
            <a:r>
              <a:rPr lang="en-US"/>
              <a:t>PAPR and CM Results for 40 MHz DRU 4xLTF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>
          <a:xfrm>
            <a:off x="929217" y="329426"/>
            <a:ext cx="1541128" cy="276999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r>
              <a:rPr lang="en-US"/>
              <a:t>November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US"/>
              <a:t>Slide </a:t>
            </a:r>
            <a:fld id="{C1789BC7-C074-42CC-ADF8-5107DF6BD1C1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14069CD-637D-E849-D8B6-EB1AC6C069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090060"/>
              </p:ext>
            </p:extLst>
          </p:nvPr>
        </p:nvGraphicFramePr>
        <p:xfrm>
          <a:off x="1434059" y="2016788"/>
          <a:ext cx="10361620" cy="3899535"/>
        </p:xfrm>
        <a:graphic>
          <a:graphicData uri="http://schemas.openxmlformats.org/drawingml/2006/table">
            <a:tbl>
              <a:tblPr/>
              <a:tblGrid>
                <a:gridCol w="672832">
                  <a:extLst>
                    <a:ext uri="{9D8B030D-6E8A-4147-A177-3AD203B41FA5}">
                      <a16:colId xmlns:a16="http://schemas.microsoft.com/office/drawing/2014/main" val="116223543"/>
                    </a:ext>
                  </a:extLst>
                </a:gridCol>
                <a:gridCol w="538266">
                  <a:extLst>
                    <a:ext uri="{9D8B030D-6E8A-4147-A177-3AD203B41FA5}">
                      <a16:colId xmlns:a16="http://schemas.microsoft.com/office/drawing/2014/main" val="3721088074"/>
                    </a:ext>
                  </a:extLst>
                </a:gridCol>
                <a:gridCol w="538266">
                  <a:extLst>
                    <a:ext uri="{9D8B030D-6E8A-4147-A177-3AD203B41FA5}">
                      <a16:colId xmlns:a16="http://schemas.microsoft.com/office/drawing/2014/main" val="747483573"/>
                    </a:ext>
                  </a:extLst>
                </a:gridCol>
                <a:gridCol w="538266">
                  <a:extLst>
                    <a:ext uri="{9D8B030D-6E8A-4147-A177-3AD203B41FA5}">
                      <a16:colId xmlns:a16="http://schemas.microsoft.com/office/drawing/2014/main" val="890727330"/>
                    </a:ext>
                  </a:extLst>
                </a:gridCol>
                <a:gridCol w="538266">
                  <a:extLst>
                    <a:ext uri="{9D8B030D-6E8A-4147-A177-3AD203B41FA5}">
                      <a16:colId xmlns:a16="http://schemas.microsoft.com/office/drawing/2014/main" val="3294824307"/>
                    </a:ext>
                  </a:extLst>
                </a:gridCol>
                <a:gridCol w="538266">
                  <a:extLst>
                    <a:ext uri="{9D8B030D-6E8A-4147-A177-3AD203B41FA5}">
                      <a16:colId xmlns:a16="http://schemas.microsoft.com/office/drawing/2014/main" val="1433963589"/>
                    </a:ext>
                  </a:extLst>
                </a:gridCol>
                <a:gridCol w="538266">
                  <a:extLst>
                    <a:ext uri="{9D8B030D-6E8A-4147-A177-3AD203B41FA5}">
                      <a16:colId xmlns:a16="http://schemas.microsoft.com/office/drawing/2014/main" val="3006488014"/>
                    </a:ext>
                  </a:extLst>
                </a:gridCol>
                <a:gridCol w="538266">
                  <a:extLst>
                    <a:ext uri="{9D8B030D-6E8A-4147-A177-3AD203B41FA5}">
                      <a16:colId xmlns:a16="http://schemas.microsoft.com/office/drawing/2014/main" val="3136853742"/>
                    </a:ext>
                  </a:extLst>
                </a:gridCol>
                <a:gridCol w="538266">
                  <a:extLst>
                    <a:ext uri="{9D8B030D-6E8A-4147-A177-3AD203B41FA5}">
                      <a16:colId xmlns:a16="http://schemas.microsoft.com/office/drawing/2014/main" val="4297159"/>
                    </a:ext>
                  </a:extLst>
                </a:gridCol>
                <a:gridCol w="538266">
                  <a:extLst>
                    <a:ext uri="{9D8B030D-6E8A-4147-A177-3AD203B41FA5}">
                      <a16:colId xmlns:a16="http://schemas.microsoft.com/office/drawing/2014/main" val="321127038"/>
                    </a:ext>
                  </a:extLst>
                </a:gridCol>
                <a:gridCol w="538266">
                  <a:extLst>
                    <a:ext uri="{9D8B030D-6E8A-4147-A177-3AD203B41FA5}">
                      <a16:colId xmlns:a16="http://schemas.microsoft.com/office/drawing/2014/main" val="3946710915"/>
                    </a:ext>
                  </a:extLst>
                </a:gridCol>
                <a:gridCol w="538266">
                  <a:extLst>
                    <a:ext uri="{9D8B030D-6E8A-4147-A177-3AD203B41FA5}">
                      <a16:colId xmlns:a16="http://schemas.microsoft.com/office/drawing/2014/main" val="3765173389"/>
                    </a:ext>
                  </a:extLst>
                </a:gridCol>
                <a:gridCol w="538266">
                  <a:extLst>
                    <a:ext uri="{9D8B030D-6E8A-4147-A177-3AD203B41FA5}">
                      <a16:colId xmlns:a16="http://schemas.microsoft.com/office/drawing/2014/main" val="1047772566"/>
                    </a:ext>
                  </a:extLst>
                </a:gridCol>
                <a:gridCol w="538266">
                  <a:extLst>
                    <a:ext uri="{9D8B030D-6E8A-4147-A177-3AD203B41FA5}">
                      <a16:colId xmlns:a16="http://schemas.microsoft.com/office/drawing/2014/main" val="2456293052"/>
                    </a:ext>
                  </a:extLst>
                </a:gridCol>
                <a:gridCol w="538266">
                  <a:extLst>
                    <a:ext uri="{9D8B030D-6E8A-4147-A177-3AD203B41FA5}">
                      <a16:colId xmlns:a16="http://schemas.microsoft.com/office/drawing/2014/main" val="2971754266"/>
                    </a:ext>
                  </a:extLst>
                </a:gridCol>
                <a:gridCol w="538266">
                  <a:extLst>
                    <a:ext uri="{9D8B030D-6E8A-4147-A177-3AD203B41FA5}">
                      <a16:colId xmlns:a16="http://schemas.microsoft.com/office/drawing/2014/main" val="3175827863"/>
                    </a:ext>
                  </a:extLst>
                </a:gridCol>
                <a:gridCol w="538266">
                  <a:extLst>
                    <a:ext uri="{9D8B030D-6E8A-4147-A177-3AD203B41FA5}">
                      <a16:colId xmlns:a16="http://schemas.microsoft.com/office/drawing/2014/main" val="3971543580"/>
                    </a:ext>
                  </a:extLst>
                </a:gridCol>
                <a:gridCol w="538266">
                  <a:extLst>
                    <a:ext uri="{9D8B030D-6E8A-4147-A177-3AD203B41FA5}">
                      <a16:colId xmlns:a16="http://schemas.microsoft.com/office/drawing/2014/main" val="3487764858"/>
                    </a:ext>
                  </a:extLst>
                </a:gridCol>
                <a:gridCol w="538266">
                  <a:extLst>
                    <a:ext uri="{9D8B030D-6E8A-4147-A177-3AD203B41FA5}">
                      <a16:colId xmlns:a16="http://schemas.microsoft.com/office/drawing/2014/main" val="1402916918"/>
                    </a:ext>
                  </a:extLst>
                </a:gridCol>
              </a:tblGrid>
              <a:tr h="168208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PAPR [dB]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7672460"/>
                  </a:ext>
                </a:extLst>
              </a:tr>
              <a:tr h="168208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DRU26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3.26,3.87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3.6,3.89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3.8,3.6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3.74,3.87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3.29,3.87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3.9,3.74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3.89,3.13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3.78,3.8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3.72,3.84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3.08,3.52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3.22,3.68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3.85,3.8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3.61,3.73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3.19,3.45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3.85,3.44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3.8,3.79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2.95,3.67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3.68,3.89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968560"/>
                  </a:ext>
                </a:extLst>
              </a:tr>
              <a:tr h="168208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DRU52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4.13,4.04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3.85,4.01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4.07,4.06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4.05,4.09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4.14,4.11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3.88,3.67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3.55,3.89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3.89,4.03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222943"/>
                  </a:ext>
                </a:extLst>
              </a:tr>
              <a:tr h="168208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DRU106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5.17,4.92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5.23,5.23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5.32,5.08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5.38,5.11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5577698"/>
                  </a:ext>
                </a:extLst>
              </a:tr>
              <a:tr h="168208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DRU242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5.39,5.39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5.47,5.57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9370397"/>
                  </a:ext>
                </a:extLst>
              </a:tr>
              <a:tr h="168208">
                <a:tc>
                  <a:txBody>
                    <a:bodyPr/>
                    <a:lstStyle/>
                    <a:p>
                      <a:pPr algn="l" fontAlgn="b"/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4881602"/>
                  </a:ext>
                </a:extLst>
              </a:tr>
              <a:tr h="168208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PAPR [dB]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0346715"/>
                  </a:ext>
                </a:extLst>
              </a:tr>
              <a:tr h="168208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DRU26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3.01,3.94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2.96,4.22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3.01,3.94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2.96,4.22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3.01,3.94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3.01,3.94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2.96,4.22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3.01,3.94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2.96,4.22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3.01,3.94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2.96,4.22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3.01,3.94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2.96,4.22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3.01,3.94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3.01,3.94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2.96,4.22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3.01,3.94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2.96,4.22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6258585"/>
                  </a:ext>
                </a:extLst>
              </a:tr>
              <a:tr h="168208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DRU52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3.01,4.08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3.01,4.08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3.01,4.08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3.01,4.08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3.01,4.08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3.01,4.08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3.01,4.08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3.01,4.08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8441493"/>
                  </a:ext>
                </a:extLst>
              </a:tr>
              <a:tr h="168208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DRU106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3.98,4.69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3.94,4.67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3.98,4.69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3.94,4.67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8561151"/>
                  </a:ext>
                </a:extLst>
              </a:tr>
              <a:tr h="168208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DRU242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5.1,5.31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5.15,5.31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704664"/>
                  </a:ext>
                </a:extLst>
              </a:tr>
              <a:tr h="168208">
                <a:tc>
                  <a:txBody>
                    <a:bodyPr/>
                    <a:lstStyle/>
                    <a:p>
                      <a:pPr algn="l" fontAlgn="b"/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9608383"/>
                  </a:ext>
                </a:extLst>
              </a:tr>
              <a:tr h="168208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CM [dB]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1070326"/>
                  </a:ext>
                </a:extLst>
              </a:tr>
              <a:tr h="168208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DRU26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0.82,1.32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1.12,1.61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1.23,1.29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1.58,1.54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1.13,0.83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1.42,0.92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1.56,0.8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1.38,1.5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0.94,1.28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0.63,1.32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1.03,0.88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1.1,1.06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1.45,1.19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0.85,1.15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1.15,0.79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1.02,1.45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0.78,1.54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0.87,1.85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3079203"/>
                  </a:ext>
                </a:extLst>
              </a:tr>
              <a:tr h="168208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DRU52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1.4,1.37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1.3,1.85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1.47,1.18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1.2,1.8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1.11,1.79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1.44,1.19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1.08,1.38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1.48,1.31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8892433"/>
                  </a:ext>
                </a:extLst>
              </a:tr>
              <a:tr h="168208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DRU106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2.03,1.78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1.94,1.95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2.27,1.94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1.97,1.91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2999521"/>
                  </a:ext>
                </a:extLst>
              </a:tr>
              <a:tr h="168208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DRU242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2.26,2.24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2.2,2.13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5617780"/>
                  </a:ext>
                </a:extLst>
              </a:tr>
              <a:tr h="168208">
                <a:tc>
                  <a:txBody>
                    <a:bodyPr/>
                    <a:lstStyle/>
                    <a:p>
                      <a:pPr algn="l" fontAlgn="b"/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9059734"/>
                  </a:ext>
                </a:extLst>
              </a:tr>
              <a:tr h="168208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CM [dB]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2101685"/>
                  </a:ext>
                </a:extLst>
              </a:tr>
              <a:tr h="168208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DRU26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0.99,1.29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0.93,1.54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0.99,1.29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0.93,1.54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0.99,1.29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0.99,1.29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0.93,1.54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0.99,1.29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0.93,1.54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0.99,1.29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0.93,1.54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0.99,1.29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0.93,1.54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0.99,1.29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0.99,1.29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0.93,1.54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0.99,1.29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0.93,1.54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6960045"/>
                  </a:ext>
                </a:extLst>
              </a:tr>
              <a:tr h="168208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DRU52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1.28,1.53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1.28,1.53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1.28,1.53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1.28,1.53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1.28,1.53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1.28,1.53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1.28,1.53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1.28,1.53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3889031"/>
                  </a:ext>
                </a:extLst>
              </a:tr>
              <a:tr h="168208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DRU106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0.94,1.58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0.89,1.41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0.94,1.58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0.89,1.41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0793384"/>
                  </a:ext>
                </a:extLst>
              </a:tr>
              <a:tr h="168208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DRU242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1.89,2.08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1.97,2.13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302750"/>
                  </a:ext>
                </a:extLst>
              </a:tr>
            </a:tbl>
          </a:graphicData>
        </a:graphic>
      </p:graphicFrame>
      <p:sp>
        <p:nvSpPr>
          <p:cNvPr id="9" name="Left Brace 8">
            <a:extLst>
              <a:ext uri="{FF2B5EF4-FFF2-40B4-BE49-F238E27FC236}">
                <a16:creationId xmlns:a16="http://schemas.microsoft.com/office/drawing/2014/main" id="{8F315DF7-E158-D046-F769-E8421D793101}"/>
              </a:ext>
            </a:extLst>
          </p:cNvPr>
          <p:cNvSpPr/>
          <p:nvPr/>
        </p:nvSpPr>
        <p:spPr bwMode="auto">
          <a:xfrm>
            <a:off x="1281953" y="2321859"/>
            <a:ext cx="95885" cy="635448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4A00E79C-3228-99D6-55D8-93202A7618B8}"/>
              </a:ext>
            </a:extLst>
          </p:cNvPr>
          <p:cNvSpPr/>
          <p:nvPr/>
        </p:nvSpPr>
        <p:spPr bwMode="auto">
          <a:xfrm>
            <a:off x="1281953" y="3276600"/>
            <a:ext cx="95885" cy="710782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7E1C41-FB4C-55F0-D4C9-148ACEEA909A}"/>
              </a:ext>
            </a:extLst>
          </p:cNvPr>
          <p:cNvSpPr txBox="1"/>
          <p:nvPr/>
        </p:nvSpPr>
        <p:spPr>
          <a:xfrm>
            <a:off x="738214" y="2321859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[2]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56EDD3-7065-752F-557E-675987370052}"/>
              </a:ext>
            </a:extLst>
          </p:cNvPr>
          <p:cNvSpPr txBox="1"/>
          <p:nvPr/>
        </p:nvSpPr>
        <p:spPr>
          <a:xfrm>
            <a:off x="161365" y="3258670"/>
            <a:ext cx="1064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>
                <a:solidFill>
                  <a:schemeClr val="tx1"/>
                </a:solidFill>
              </a:rPr>
              <a:t>CS-based</a:t>
            </a:r>
          </a:p>
        </p:txBody>
      </p:sp>
      <p:sp>
        <p:nvSpPr>
          <p:cNvPr id="17" name="Left Brace 16">
            <a:extLst>
              <a:ext uri="{FF2B5EF4-FFF2-40B4-BE49-F238E27FC236}">
                <a16:creationId xmlns:a16="http://schemas.microsoft.com/office/drawing/2014/main" id="{FED1D155-5819-F058-7358-879673CF999F}"/>
              </a:ext>
            </a:extLst>
          </p:cNvPr>
          <p:cNvSpPr/>
          <p:nvPr/>
        </p:nvSpPr>
        <p:spPr bwMode="auto">
          <a:xfrm>
            <a:off x="1281953" y="4306674"/>
            <a:ext cx="95885" cy="710781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5776FD7F-142D-D8FC-02CA-62693A6BF36E}"/>
              </a:ext>
            </a:extLst>
          </p:cNvPr>
          <p:cNvSpPr/>
          <p:nvPr/>
        </p:nvSpPr>
        <p:spPr bwMode="auto">
          <a:xfrm>
            <a:off x="1281953" y="5261416"/>
            <a:ext cx="95885" cy="710782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B023BB-9497-60ED-9314-81BF18CFD136}"/>
              </a:ext>
            </a:extLst>
          </p:cNvPr>
          <p:cNvSpPr txBox="1"/>
          <p:nvPr/>
        </p:nvSpPr>
        <p:spPr>
          <a:xfrm>
            <a:off x="738214" y="4306675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[2]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ABAF016-88F7-FB89-89E4-0B75B1726E90}"/>
              </a:ext>
            </a:extLst>
          </p:cNvPr>
          <p:cNvSpPr txBox="1"/>
          <p:nvPr/>
        </p:nvSpPr>
        <p:spPr>
          <a:xfrm>
            <a:off x="161365" y="5261416"/>
            <a:ext cx="1064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>
                <a:solidFill>
                  <a:schemeClr val="tx1"/>
                </a:solidFill>
              </a:rPr>
              <a:t>CS-based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A06DE3-1BD1-FB14-9A92-446BFD449577}"/>
              </a:ext>
            </a:extLst>
          </p:cNvPr>
          <p:cNvSpPr txBox="1"/>
          <p:nvPr/>
        </p:nvSpPr>
        <p:spPr>
          <a:xfrm>
            <a:off x="10804616" y="5916323"/>
            <a:ext cx="10643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err="1">
                <a:solidFill>
                  <a:schemeClr val="tx1"/>
                </a:solidFill>
              </a:rPr>
              <a:t>Nss</a:t>
            </a:r>
            <a:r>
              <a:rPr lang="en-US" sz="1800">
                <a:solidFill>
                  <a:schemeClr val="tx1"/>
                </a:solidFill>
              </a:rPr>
              <a:t>=1&amp;2</a:t>
            </a:r>
          </a:p>
        </p:txBody>
      </p:sp>
    </p:spTree>
    <p:extLst>
      <p:ext uri="{BB962C8B-B14F-4D97-AF65-F5344CB8AC3E}">
        <p14:creationId xmlns:p14="http://schemas.microsoft.com/office/powerpoint/2010/main" val="811949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194075-6379-CA2D-9C24-26E3247A7B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6968658-658F-3F11-E7A3-4807CD3FC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0575" y="3491460"/>
            <a:ext cx="4007515" cy="30056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3EFDA0A-63CB-2E63-CB5E-1FC1F5C8B9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9560" y="3499944"/>
            <a:ext cx="4007515" cy="30056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D538287-9098-C984-0BFD-27D1CA0A90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2693" y="635887"/>
            <a:ext cx="4007515" cy="3005635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9ED8FD-AF8B-9C2B-0DEC-6073C3AA8C7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November 2024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74CB1-052F-D63E-3409-CE3DD15CDA8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17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3CF889-9CE7-0363-CE49-FC21F51DAC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1678" y="614909"/>
            <a:ext cx="4007515" cy="30056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C654564-EFCB-6A71-A409-41912A37434C}"/>
              </a:ext>
            </a:extLst>
          </p:cNvPr>
          <p:cNvSpPr txBox="1"/>
          <p:nvPr/>
        </p:nvSpPr>
        <p:spPr>
          <a:xfrm>
            <a:off x="6212623" y="913514"/>
            <a:ext cx="1143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DRU26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62C358D-8801-E587-F1AE-26D2B3E5FA9E}"/>
              </a:ext>
            </a:extLst>
          </p:cNvPr>
          <p:cNvSpPr txBox="1"/>
          <p:nvPr/>
        </p:nvSpPr>
        <p:spPr>
          <a:xfrm>
            <a:off x="9933638" y="913514"/>
            <a:ext cx="1143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DRU52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22A6940-6105-9FDE-0C67-AB5EC342E45C}"/>
              </a:ext>
            </a:extLst>
          </p:cNvPr>
          <p:cNvSpPr txBox="1"/>
          <p:nvPr/>
        </p:nvSpPr>
        <p:spPr>
          <a:xfrm>
            <a:off x="4334824" y="4208274"/>
            <a:ext cx="1315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DRU106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8C560B-291E-6BD7-932C-2147DB732EDE}"/>
              </a:ext>
            </a:extLst>
          </p:cNvPr>
          <p:cNvSpPr txBox="1"/>
          <p:nvPr/>
        </p:nvSpPr>
        <p:spPr>
          <a:xfrm>
            <a:off x="8099652" y="4118443"/>
            <a:ext cx="1315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DRU242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FAF890-B80C-05A3-175C-977F8AC09B89}"/>
              </a:ext>
            </a:extLst>
          </p:cNvPr>
          <p:cNvSpPr txBox="1"/>
          <p:nvPr/>
        </p:nvSpPr>
        <p:spPr>
          <a:xfrm>
            <a:off x="969408" y="2891295"/>
            <a:ext cx="226027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PAPR CDFs for 40 MHz DRU LTF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92EFDA-5E79-6136-4623-D1709389D59A}"/>
              </a:ext>
            </a:extLst>
          </p:cNvPr>
          <p:cNvSpPr txBox="1"/>
          <p:nvPr/>
        </p:nvSpPr>
        <p:spPr>
          <a:xfrm>
            <a:off x="523535" y="4994277"/>
            <a:ext cx="33111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solidFill>
                  <a:srgbClr val="0070C0"/>
                </a:solidFill>
              </a:rPr>
              <a:t>Note</a:t>
            </a:r>
            <a:r>
              <a:rPr lang="en-US" sz="2000" dirty="0">
                <a:solidFill>
                  <a:schemeClr val="tx1"/>
                </a:solidFill>
              </a:rPr>
              <a:t>: If </a:t>
            </a:r>
            <a:r>
              <a:rPr lang="en-US" sz="2000" b="1" dirty="0">
                <a:solidFill>
                  <a:schemeClr val="tx1"/>
                </a:solidFill>
              </a:rPr>
              <a:t>masked LTF </a:t>
            </a:r>
            <a:r>
              <a:rPr lang="en-US" sz="2000" dirty="0">
                <a:solidFill>
                  <a:schemeClr val="tx1"/>
                </a:solidFill>
              </a:rPr>
              <a:t>is used, the PAPR of the second SS will be the same as the first SS for all BWs</a:t>
            </a:r>
          </a:p>
        </p:txBody>
      </p:sp>
    </p:spTree>
    <p:extLst>
      <p:ext uri="{BB962C8B-B14F-4D97-AF65-F5344CB8AC3E}">
        <p14:creationId xmlns:p14="http://schemas.microsoft.com/office/powerpoint/2010/main" val="38693332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489F4A-E6A1-87CF-B8D3-001BA1FFAE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723455E-AE12-04AB-06B8-E183F0A5F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9559" y="614908"/>
            <a:ext cx="4007515" cy="30056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A24EBBB-6E08-1981-BC5A-202B2EC811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6205" y="3491775"/>
            <a:ext cx="4007515" cy="30056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5D31E5B-0800-3297-3BC2-6226A8F66D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2738" y="630928"/>
            <a:ext cx="4007515" cy="300563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EE15044-9358-2611-9FEB-D66AAF5ED1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9384" y="3492254"/>
            <a:ext cx="4007514" cy="3005635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6C1DC2-9C01-2CB5-05B9-38972F2014B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November 2024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CA85C3-C6AA-FC50-D969-2538638F1B4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E8B943-9B2C-A2B3-ECE2-7F261A0C78F4}"/>
              </a:ext>
            </a:extLst>
          </p:cNvPr>
          <p:cNvSpPr txBox="1"/>
          <p:nvPr/>
        </p:nvSpPr>
        <p:spPr>
          <a:xfrm>
            <a:off x="4210617" y="896485"/>
            <a:ext cx="1143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DRU26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B1C1752-F916-AE9E-00C3-CBF6BE1D1C85}"/>
              </a:ext>
            </a:extLst>
          </p:cNvPr>
          <p:cNvSpPr txBox="1"/>
          <p:nvPr/>
        </p:nvSpPr>
        <p:spPr>
          <a:xfrm>
            <a:off x="7943770" y="896485"/>
            <a:ext cx="1143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DRU52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39C3D6E-663F-DCE2-5D1C-3873822C908C}"/>
              </a:ext>
            </a:extLst>
          </p:cNvPr>
          <p:cNvSpPr txBox="1"/>
          <p:nvPr/>
        </p:nvSpPr>
        <p:spPr>
          <a:xfrm>
            <a:off x="4334824" y="3781554"/>
            <a:ext cx="1315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DRU106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8AE17B-EB1E-D842-358B-0541958F1029}"/>
              </a:ext>
            </a:extLst>
          </p:cNvPr>
          <p:cNvSpPr txBox="1"/>
          <p:nvPr/>
        </p:nvSpPr>
        <p:spPr>
          <a:xfrm>
            <a:off x="8152583" y="3778698"/>
            <a:ext cx="1315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DRU242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C78CD3-9C3C-FBFF-F8A7-1AB34F9135F5}"/>
              </a:ext>
            </a:extLst>
          </p:cNvPr>
          <p:cNvSpPr txBox="1"/>
          <p:nvPr/>
        </p:nvSpPr>
        <p:spPr>
          <a:xfrm>
            <a:off x="969409" y="2891295"/>
            <a:ext cx="214315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CM CDFs for 40 MHz DRU LTF</a:t>
            </a:r>
          </a:p>
        </p:txBody>
      </p:sp>
    </p:spTree>
    <p:extLst>
      <p:ext uri="{BB962C8B-B14F-4D97-AF65-F5344CB8AC3E}">
        <p14:creationId xmlns:p14="http://schemas.microsoft.com/office/powerpoint/2010/main" val="38499767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F9FFB73-03F0-CD04-B7BD-4C1C14DAA2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620635"/>
              </p:ext>
            </p:extLst>
          </p:nvPr>
        </p:nvGraphicFramePr>
        <p:xfrm>
          <a:off x="2580522" y="1828801"/>
          <a:ext cx="8694962" cy="4033199"/>
        </p:xfrm>
        <a:graphic>
          <a:graphicData uri="http://schemas.openxmlformats.org/drawingml/2006/table">
            <a:tbl>
              <a:tblPr/>
              <a:tblGrid>
                <a:gridCol w="669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1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1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46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75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1982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52-tone DRU</a:t>
                      </a:r>
                      <a:br>
                        <a:rPr lang="en-US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err="1">
                          <a:solidFill>
                            <a:schemeClr val="tx1"/>
                          </a:solidFill>
                          <a:latin typeface="Calibri"/>
                        </a:rPr>
                        <a:t>i</a:t>
                      </a:r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=1:16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DRU1</a:t>
                      </a:r>
                      <a:br>
                        <a:rPr lang="pl-PL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[-483:36:-51, 17:36:449],[-467:36:-35, 33:36:465]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DRU2</a:t>
                      </a:r>
                      <a:br>
                        <a:rPr lang="pl-PL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[-475:36:-43, 25:36:457],[-459:36:-27, 41:36:473]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DRU3</a:t>
                      </a:r>
                      <a:br>
                        <a:rPr lang="pl-PL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[-479:36:-47, 21:36:453],[-463:36:-31, 37:36:469]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DRU4</a:t>
                      </a:r>
                      <a:br>
                        <a:rPr lang="pl-PL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[-471:36:-39, 29:36:461],[-455:36:-23, 45:36:477]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9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DRU5</a:t>
                      </a:r>
                      <a:br>
                        <a:rPr lang="pl-PL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[-477:36:-45, 23:36:455],[-461:36:-29, 39:36:471]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DRU6</a:t>
                      </a:r>
                      <a:br>
                        <a:rPr lang="pl-PL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[-469:36:-37, 31:36:463],[-453:36:-21, 47:36:479]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DRU7</a:t>
                      </a:r>
                      <a:br>
                        <a:rPr lang="pl-PL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[-481:36:-49, 19:36:451],[-465:36:-33, 35:36:467]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DRU8</a:t>
                      </a:r>
                      <a:br>
                        <a:rPr lang="pl-PL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[-473:36:-41, 27:36:459],[-457:36:-25, 43:36:475]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19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DRU9</a:t>
                      </a:r>
                      <a:br>
                        <a:rPr lang="pl-PL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[-482:36:-50, 18:36:450],[-466:36:-34, 34:36:466]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DRU10</a:t>
                      </a:r>
                      <a:br>
                        <a:rPr lang="pl-PL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[-474:36:-42, 26:36:458],[-458:36:-26, 42:36:474]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DRU11</a:t>
                      </a:r>
                      <a:br>
                        <a:rPr lang="pl-PL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[-478:36:-46, 22:36:454],[-462:36:-30, 38:36:470]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DRU12</a:t>
                      </a:r>
                      <a:br>
                        <a:rPr lang="pl-PL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[-470:36:-38, 30:36:462],[-454:36:-22, 46:36:478]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19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DRU13</a:t>
                      </a:r>
                      <a:br>
                        <a:rPr lang="pl-PL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[-476:36:-44, 24:36:456],[-460:36:-28, 40:36:472]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DRU14</a:t>
                      </a:r>
                      <a:br>
                        <a:rPr lang="pl-PL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[-468:36:-36, 32:36:464],[-452:36:-20,48:36:480]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DRU15</a:t>
                      </a:r>
                      <a:br>
                        <a:rPr lang="pl-PL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[-480:36:-48, 20:36:452],[-464:36:-32, 36:36:468]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DRU16</a:t>
                      </a:r>
                      <a:br>
                        <a:rPr lang="pl-PL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[-472:36:-40, 28:36:460],[-456:36:-24, 44:36:476]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98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106-tone DRU</a:t>
                      </a:r>
                      <a:br>
                        <a:rPr lang="en-US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err="1">
                          <a:solidFill>
                            <a:schemeClr val="tx1"/>
                          </a:solidFill>
                          <a:latin typeface="Calibri"/>
                        </a:rPr>
                        <a:t>i</a:t>
                      </a:r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=1:8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DRU1</a:t>
                      </a:r>
                      <a:br>
                        <a:rPr lang="pl-PL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52-tone [DRU1~2],  [-495, 485]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DRU2</a:t>
                      </a:r>
                      <a:br>
                        <a:rPr lang="pl-PL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52-tone [DRU3~4],[-491, 489]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DRU3</a:t>
                      </a:r>
                      <a:br>
                        <a:rPr lang="pl-PL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52-tone [DRU5~6],[-489, 491]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DRU4</a:t>
                      </a:r>
                      <a:br>
                        <a:rPr lang="pl-PL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52-tone [DRU7~8],[-493, 487]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9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DRU5</a:t>
                      </a:r>
                      <a:br>
                        <a:rPr lang="pl-PL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52-tone [DRU9~10],[-494, 486]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DRU6</a:t>
                      </a:r>
                      <a:br>
                        <a:rPr lang="en-US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52-tone [DRU11~12],[-490,490]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DRU7</a:t>
                      </a:r>
                      <a:br>
                        <a:rPr lang="en-US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52-tone [DRU13~14],[-488,492]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DRU8</a:t>
                      </a:r>
                      <a:br>
                        <a:rPr lang="en-US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52-tone [DRU15~16],[-492,488]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798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242-tone DRU</a:t>
                      </a:r>
                      <a:br>
                        <a:rPr lang="en-US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err="1">
                          <a:solidFill>
                            <a:schemeClr val="tx1"/>
                          </a:solidFill>
                          <a:latin typeface="Calibri"/>
                        </a:rPr>
                        <a:t>i</a:t>
                      </a:r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=1:4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DRU1</a:t>
                      </a:r>
                      <a:br>
                        <a:rPr lang="en-US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[-499:4:-19, 17:4:497]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DRU2</a:t>
                      </a:r>
                      <a:br>
                        <a:rPr lang="en-US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[-497:4:-17, 19:4:499]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48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DRU3</a:t>
                      </a:r>
                      <a:br>
                        <a:rPr lang="en-US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[-498:4:-18, 18:4:498]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DRU4</a:t>
                      </a:r>
                      <a:br>
                        <a:rPr lang="en-US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[-496:4:-16, 20:4:500]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79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484-tone DRU</a:t>
                      </a:r>
                      <a:br>
                        <a:rPr lang="en-US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err="1">
                          <a:solidFill>
                            <a:schemeClr val="tx1"/>
                          </a:solidFill>
                          <a:latin typeface="Calibri"/>
                        </a:rPr>
                        <a:t>i</a:t>
                      </a:r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=1:2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DRU1</a:t>
                      </a:r>
                      <a:br>
                        <a:rPr lang="en-US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[-499:2:-17, 17:2:499]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DRU2</a:t>
                      </a:r>
                      <a:b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[-498:2:-16, 18:2:500]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B2DDBCF-7A56-F834-E2D4-0CBB9E5696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217420"/>
              </p:ext>
            </p:extLst>
          </p:nvPr>
        </p:nvGraphicFramePr>
        <p:xfrm>
          <a:off x="2580523" y="1482582"/>
          <a:ext cx="8694962" cy="346218"/>
        </p:xfrm>
        <a:graphic>
          <a:graphicData uri="http://schemas.openxmlformats.org/drawingml/2006/table">
            <a:tbl>
              <a:tblPr/>
              <a:tblGrid>
                <a:gridCol w="654382">
                  <a:extLst>
                    <a:ext uri="{9D8B030D-6E8A-4147-A177-3AD203B41FA5}">
                      <a16:colId xmlns:a16="http://schemas.microsoft.com/office/drawing/2014/main" val="1102256628"/>
                    </a:ext>
                  </a:extLst>
                </a:gridCol>
                <a:gridCol w="8040580">
                  <a:extLst>
                    <a:ext uri="{9D8B030D-6E8A-4147-A177-3AD203B41FA5}">
                      <a16:colId xmlns:a16="http://schemas.microsoft.com/office/drawing/2014/main" val="4273750021"/>
                    </a:ext>
                  </a:extLst>
                </a:gridCol>
              </a:tblGrid>
              <a:tr h="17310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Data and pilot subcarrier indices for Distributed Tone RUs (DRUs)  in a 80 MHz UHR TB PPDU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0228075"/>
                  </a:ext>
                </a:extLst>
              </a:tr>
              <a:tr h="1731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DRU type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 index and subcarrier range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8766329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681335"/>
          </a:xfrm>
        </p:spPr>
        <p:txBody>
          <a:bodyPr/>
          <a:lstStyle/>
          <a:p>
            <a:r>
              <a:rPr lang="en-US"/>
              <a:t>80 MHz DRU Tone Map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US"/>
              <a:t>Slide </a:t>
            </a:r>
            <a:fld id="{C1789BC7-C074-42CC-ADF8-5107DF6BD1C1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5"/>
          </p:nvPr>
        </p:nvSpPr>
        <p:spPr bwMode="auto">
          <a:xfrm>
            <a:off x="929217" y="329426"/>
            <a:ext cx="1541128" cy="276999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r>
              <a:rPr lang="en-US"/>
              <a:t>November 2024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40315D-6088-0172-B97A-A6CD7AA423CA}"/>
              </a:ext>
            </a:extLst>
          </p:cNvPr>
          <p:cNvSpPr txBox="1"/>
          <p:nvPr/>
        </p:nvSpPr>
        <p:spPr>
          <a:xfrm>
            <a:off x="663726" y="2228671"/>
            <a:ext cx="1690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We use the same tone map in [1]</a:t>
            </a:r>
          </a:p>
        </p:txBody>
      </p:sp>
    </p:spTree>
    <p:extLst>
      <p:ext uri="{BB962C8B-B14F-4D97-AF65-F5344CB8AC3E}">
        <p14:creationId xmlns:p14="http://schemas.microsoft.com/office/powerpoint/2010/main" val="3033843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9AEAD-0F43-8081-17EC-A03CDA579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71676"/>
            <a:ext cx="10361084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 this contribution, we propose a complementary sequence (CS) based LTF design for DRU in UHR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proposed approach ensures low PAPR theoretically while allowing low-complexity and low-memory implementation as it constructs the master sequence from seed sequences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It is also applicable to signal stream pilots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highlight>
                <a:srgbClr val="FFFF00"/>
              </a:highlight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3B674E-3CA2-CB0A-423B-82A3856BD7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B671459-E5FD-37E2-87E0-F213DD82D69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2024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E33589-F7E8-EE2A-3799-33CC7FED6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Abstract</a:t>
            </a:r>
          </a:p>
        </p:txBody>
      </p:sp>
    </p:spTree>
    <p:extLst>
      <p:ext uri="{BB962C8B-B14F-4D97-AF65-F5344CB8AC3E}">
        <p14:creationId xmlns:p14="http://schemas.microsoft.com/office/powerpoint/2010/main" val="23446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5B26E-CD11-6ABC-4369-488ED7BBD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80 MHz DRU Pilots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97D439-D7EB-BE01-654B-C372570DBB5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B1A1B3-2E52-EC2D-C0B9-14D486E1CE4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2024</a:t>
            </a:r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0372F7C3-173D-3728-7AB5-BB91BC271A2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01398300"/>
                  </p:ext>
                </p:extLst>
              </p:nvPr>
            </p:nvGraphicFramePr>
            <p:xfrm>
              <a:off x="929217" y="1962684"/>
              <a:ext cx="10361613" cy="2344240"/>
            </p:xfrm>
            <a:graphic>
              <a:graphicData uri="http://schemas.openxmlformats.org/drawingml/2006/table">
                <a:tbl>
                  <a:tblPr>
                    <a:tableStyleId>{616DA210-FB5B-4158-B5E0-FEB733F419BA}</a:tableStyleId>
                  </a:tblPr>
                  <a:tblGrid>
                    <a:gridCol w="1869235">
                      <a:extLst>
                        <a:ext uri="{9D8B030D-6E8A-4147-A177-3AD203B41FA5}">
                          <a16:colId xmlns:a16="http://schemas.microsoft.com/office/drawing/2014/main" val="3389155496"/>
                        </a:ext>
                      </a:extLst>
                    </a:gridCol>
                    <a:gridCol w="8492378">
                      <a:extLst>
                        <a:ext uri="{9D8B030D-6E8A-4147-A177-3AD203B41FA5}">
                          <a16:colId xmlns:a16="http://schemas.microsoft.com/office/drawing/2014/main" val="3265526652"/>
                        </a:ext>
                      </a:extLst>
                    </a:gridCol>
                  </a:tblGrid>
                  <a:tr h="117769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DRU size</a:t>
                          </a:r>
                          <a:endParaRPr lang="en-US" sz="1200" kern="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45321" marB="45321" anchor="b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Proposed pilot indices for DRU transmission over 80MHz</a:t>
                          </a:r>
                          <a:endParaRPr lang="en-US" sz="1200" kern="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45321" marB="45321" anchor="ctr"/>
                    </a:tc>
                    <a:extLst>
                      <a:ext uri="{0D108BD9-81ED-4DB2-BD59-A6C34878D82A}">
                        <a16:rowId xmlns:a16="http://schemas.microsoft.com/office/drawing/2014/main" val="1417965803"/>
                      </a:ext>
                    </a:extLst>
                  </a:tr>
                  <a:tr h="332338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DRU52, </a:t>
                          </a:r>
                          <a14:m>
                            <m:oMath xmlns:m="http://schemas.openxmlformats.org/officeDocument/2006/math">
                              <m:r>
                                <a:rPr lang="en-US" sz="1200" kern="100">
                                  <a:effectLst/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200" kern="100">
                                  <a:effectLst/>
                                  <a:latin typeface="Cambria Math" panose="02040503050406030204" pitchFamily="18" charset="0"/>
                                </a:rPr>
                                <m:t>={1,…,16}</m:t>
                              </m:r>
                            </m:oMath>
                          </a14:m>
                          <a:endParaRPr lang="en-US" sz="1200" kern="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45321" marB="45321" anchor="b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[-339  -195   161   305], [-331  -187   169   313], [-335  -191   165   309] [-327  -183   173   317] [-333  -189   167   311] [-325  -181   175   319] [-337  -193   163   307] [-329  -185   171   315] [-338  -194   162   306] [-330  -186   170   314] [-334  -190   166   310] [-326  -182   174   318] [-332  -188   168   312] [-324  -180   176   320] [-336  -192   164   308] [-328  -184   172   316]</a:t>
                          </a:r>
                          <a:endParaRPr lang="en-US" sz="1200" kern="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45321" marB="45321" anchor="b"/>
                    </a:tc>
                    <a:extLst>
                      <a:ext uri="{0D108BD9-81ED-4DB2-BD59-A6C34878D82A}">
                        <a16:rowId xmlns:a16="http://schemas.microsoft.com/office/drawing/2014/main" val="1217316395"/>
                      </a:ext>
                    </a:extLst>
                  </a:tr>
                  <a:tr h="117769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DRU106, </a:t>
                          </a:r>
                          <a14:m>
                            <m:oMath xmlns:m="http://schemas.openxmlformats.org/officeDocument/2006/math">
                              <m:r>
                                <a:rPr lang="en-US" sz="1200" kern="100">
                                  <a:effectLst/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200" kern="100">
                                  <a:effectLst/>
                                  <a:latin typeface="Cambria Math" panose="02040503050406030204" pitchFamily="18" charset="0"/>
                                </a:rPr>
                                <m:t>={1,…,8}</m:t>
                              </m:r>
                            </m:oMath>
                          </a14:m>
                          <a:endParaRPr lang="en-US" sz="1200" kern="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45321" marB="45321" anchor="b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[-375   -87    69   321], [-427  -103   181   253], [-425  -101   183   255], [-373   -85    71   323], [-374   -86    70   322]</a:t>
                          </a:r>
                        </a:p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[-426  -102   182   254], [-424  -100   184   256], [-372   -84    72   324]</a:t>
                          </a:r>
                        </a:p>
                      </a:txBody>
                      <a:tcPr marL="45321" marR="45321" marT="45321" marB="45321" anchor="b"/>
                    </a:tc>
                    <a:extLst>
                      <a:ext uri="{0D108BD9-81ED-4DB2-BD59-A6C34878D82A}">
                        <a16:rowId xmlns:a16="http://schemas.microsoft.com/office/drawing/2014/main" val="3570534000"/>
                      </a:ext>
                    </a:extLst>
                  </a:tr>
                  <a:tr h="117769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DRU242, </a:t>
                          </a:r>
                          <a14:m>
                            <m:oMath xmlns:m="http://schemas.openxmlformats.org/officeDocument/2006/math">
                              <m:r>
                                <a:rPr lang="en-US" sz="1200" kern="100">
                                  <a:effectLst/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200" kern="100">
                                  <a:effectLst/>
                                  <a:latin typeface="Cambria Math" panose="02040503050406030204" pitchFamily="18" charset="0"/>
                                </a:rPr>
                                <m:t>={1,2,3,4}</m:t>
                              </m:r>
                            </m:oMath>
                          </a14:m>
                          <a:endParaRPr lang="en-US" sz="1200" kern="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45321" marB="45321" anchor="b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 [-475  -439  -295    25    41   313   421   457], [-473  -421  -293  -133    27   279   315   475], [-474  -438  -294    26    42   314   422   458], [-472  -420  -292  -132    28   280   316   476]</a:t>
                          </a:r>
                          <a:endParaRPr lang="en-US" sz="1200" kern="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45321" marB="45321" anchor="b"/>
                    </a:tc>
                    <a:extLst>
                      <a:ext uri="{0D108BD9-81ED-4DB2-BD59-A6C34878D82A}">
                        <a16:rowId xmlns:a16="http://schemas.microsoft.com/office/drawing/2014/main" val="4021731275"/>
                      </a:ext>
                    </a:extLst>
                  </a:tr>
                  <a:tr h="190120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DRU484, </a:t>
                          </a:r>
                          <a14:m>
                            <m:oMath xmlns:m="http://schemas.openxmlformats.org/officeDocument/2006/math">
                              <m:r>
                                <a:rPr lang="en-US" sz="1200" kern="100">
                                  <a:effectLst/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200" kern="100">
                                  <a:effectLst/>
                                  <a:latin typeface="Cambria Math" panose="02040503050406030204" pitchFamily="18" charset="0"/>
                                </a:rPr>
                                <m:t>={1,2,3,4}</m:t>
                              </m:r>
                            </m:oMath>
                          </a14:m>
                          <a:endParaRPr lang="en-US" sz="1200" kern="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45321" marB="45321" anchor="b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effectLst/>
                            </a:rPr>
                            <a:t>[-483  -477  -437  -339  -333  -293  -195  -189  -149  -117    27   125   171   315   413   459]</a:t>
                          </a:r>
                        </a:p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effectLst/>
                            </a:rPr>
                            <a:t>[-482  -476  -436  -338  -332  -292  -194  -188  -148  -116    28   126   172   316   414   460]</a:t>
                          </a:r>
                          <a:endParaRPr lang="en-US" sz="1200" kern="100" dirty="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45321" marB="45321" anchor="b"/>
                    </a:tc>
                    <a:extLst>
                      <a:ext uri="{0D108BD9-81ED-4DB2-BD59-A6C34878D82A}">
                        <a16:rowId xmlns:a16="http://schemas.microsoft.com/office/drawing/2014/main" val="14398230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0372F7C3-173D-3728-7AB5-BB91BC271A2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01398300"/>
                  </p:ext>
                </p:extLst>
              </p:nvPr>
            </p:nvGraphicFramePr>
            <p:xfrm>
              <a:off x="929217" y="1962684"/>
              <a:ext cx="10361613" cy="2344240"/>
            </p:xfrm>
            <a:graphic>
              <a:graphicData uri="http://schemas.openxmlformats.org/drawingml/2006/table">
                <a:tbl>
                  <a:tblPr>
                    <a:tableStyleId>{616DA210-FB5B-4158-B5E0-FEB733F419BA}</a:tableStyleId>
                  </a:tblPr>
                  <a:tblGrid>
                    <a:gridCol w="1869235">
                      <a:extLst>
                        <a:ext uri="{9D8B030D-6E8A-4147-A177-3AD203B41FA5}">
                          <a16:colId xmlns:a16="http://schemas.microsoft.com/office/drawing/2014/main" val="3389155496"/>
                        </a:ext>
                      </a:extLst>
                    </a:gridCol>
                    <a:gridCol w="8492378">
                      <a:extLst>
                        <a:ext uri="{9D8B030D-6E8A-4147-A177-3AD203B41FA5}">
                          <a16:colId xmlns:a16="http://schemas.microsoft.com/office/drawing/2014/main" val="3265526652"/>
                        </a:ext>
                      </a:extLst>
                    </a:gridCol>
                  </a:tblGrid>
                  <a:tr h="273141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DRU size</a:t>
                          </a:r>
                          <a:endParaRPr lang="en-US" sz="1200" kern="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45321" marB="45321" anchor="b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Proposed pilot indices for DRU transmission over 80MHz</a:t>
                          </a:r>
                          <a:endParaRPr lang="en-US" sz="1200" kern="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45321" marB="45321" anchor="ctr"/>
                    </a:tc>
                    <a:extLst>
                      <a:ext uri="{0D108BD9-81ED-4DB2-BD59-A6C34878D82A}">
                        <a16:rowId xmlns:a16="http://schemas.microsoft.com/office/drawing/2014/main" val="1417965803"/>
                      </a:ext>
                    </a:extLst>
                  </a:tr>
                  <a:tr h="66455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321" marR="45321" marT="45321" marB="45321" anchor="b">
                        <a:blipFill>
                          <a:blip r:embed="rId2"/>
                          <a:stretch>
                            <a:fillRect l="-326" t="-42202" r="-454723" b="-2201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[-339  -195   161   305], [-331  -187   169   313], [-335  -191   165   309] [-327  -183   173   317] [-333  -189   167   311] [-325  -181   175   319] [-337  -193   163   307] [-329  -185   171   315] [-338  -194   162   306] [-330  -186   170   314] [-334  -190   166   310] [-326  -182   174   318] [-332  -188   168   312] [-324  -180   176   320] [-336  -192   164   308] [-328  -184   172   316]</a:t>
                          </a:r>
                          <a:endParaRPr lang="en-US" sz="1200" kern="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45321" marB="45321" anchor="b"/>
                    </a:tc>
                    <a:extLst>
                      <a:ext uri="{0D108BD9-81ED-4DB2-BD59-A6C34878D82A}">
                        <a16:rowId xmlns:a16="http://schemas.microsoft.com/office/drawing/2014/main" val="1217316395"/>
                      </a:ext>
                    </a:extLst>
                  </a:tr>
                  <a:tr h="46884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321" marR="45321" marT="45321" marB="45321" anchor="b">
                        <a:blipFill>
                          <a:blip r:embed="rId2"/>
                          <a:stretch>
                            <a:fillRect l="-326" t="-198718" r="-454723" b="-2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[-375   -87    69   321], [-427  -103   181   253], [-425  -101   183   255], [-373   -85    71   323], [-374   -86    70   322]</a:t>
                          </a:r>
                        </a:p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[-426  -102   182   254], [-424  -100   184   256], [-372   -84    72   324]</a:t>
                          </a:r>
                        </a:p>
                      </a:txBody>
                      <a:tcPr marL="45321" marR="45321" marT="45321" marB="45321" anchor="b"/>
                    </a:tc>
                    <a:extLst>
                      <a:ext uri="{0D108BD9-81ED-4DB2-BD59-A6C34878D82A}">
                        <a16:rowId xmlns:a16="http://schemas.microsoft.com/office/drawing/2014/main" val="3570534000"/>
                      </a:ext>
                    </a:extLst>
                  </a:tr>
                  <a:tr h="46884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321" marR="45321" marT="45321" marB="45321" anchor="b">
                        <a:blipFill>
                          <a:blip r:embed="rId2"/>
                          <a:stretch>
                            <a:fillRect l="-326" t="-302597" r="-454723" b="-1103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 [-475  -439  -295    25    41   313   421   457], [-473  -421  -293  -133    27   279   315   475], [-474  -438  -294    26    42   314   422   458], [-472  -420  -292  -132    28   280   316   476]</a:t>
                          </a:r>
                          <a:endParaRPr lang="en-US" sz="1200" kern="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45321" marB="45321" anchor="b"/>
                    </a:tc>
                    <a:extLst>
                      <a:ext uri="{0D108BD9-81ED-4DB2-BD59-A6C34878D82A}">
                        <a16:rowId xmlns:a16="http://schemas.microsoft.com/office/drawing/2014/main" val="4021731275"/>
                      </a:ext>
                    </a:extLst>
                  </a:tr>
                  <a:tr h="46884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321" marR="45321" marT="45321" marB="45321" anchor="b">
                        <a:blipFill>
                          <a:blip r:embed="rId2"/>
                          <a:stretch>
                            <a:fillRect l="-326" t="-402597" r="-454723" b="-103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[-483  -477  -437  -339  -333  -293  -195  -189  -149  -117    27   125   171   315   413   459]</a:t>
                          </a:r>
                        </a:p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[-482  -476  -436  -338  -332  -292  -194  -188  -148  -116    28   126   172   316   414   460]</a:t>
                          </a:r>
                          <a:endParaRPr lang="en-US" sz="1200" kern="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45321" marB="45321" anchor="b"/>
                    </a:tc>
                    <a:extLst>
                      <a:ext uri="{0D108BD9-81ED-4DB2-BD59-A6C34878D82A}">
                        <a16:rowId xmlns:a16="http://schemas.microsoft.com/office/drawing/2014/main" val="143982304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7985398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92583-A4EC-2D5B-96EE-7E842E3E5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605885"/>
          </a:xfrm>
        </p:spPr>
        <p:txBody>
          <a:bodyPr/>
          <a:lstStyle/>
          <a:p>
            <a:r>
              <a:rPr lang="en-US"/>
              <a:t>80 MHz DRU 4xLTF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58E0F3-2BA5-843B-9425-D4AD1C38647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5B65C7-B8A1-168A-804A-B14E0A34C15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2024</a:t>
            </a:r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FACE1407-C3B3-94BC-75E3-761315B2A60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1689740"/>
                  </p:ext>
                </p:extLst>
              </p:nvPr>
            </p:nvGraphicFramePr>
            <p:xfrm>
              <a:off x="6415601" y="1327149"/>
              <a:ext cx="4737505" cy="395923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81142">
                      <a:extLst>
                        <a:ext uri="{9D8B030D-6E8A-4147-A177-3AD203B41FA5}">
                          <a16:colId xmlns:a16="http://schemas.microsoft.com/office/drawing/2014/main" val="3491527383"/>
                        </a:ext>
                      </a:extLst>
                    </a:gridCol>
                    <a:gridCol w="2121024">
                      <a:extLst>
                        <a:ext uri="{9D8B030D-6E8A-4147-A177-3AD203B41FA5}">
                          <a16:colId xmlns:a16="http://schemas.microsoft.com/office/drawing/2014/main" val="1211242685"/>
                        </a:ext>
                      </a:extLst>
                    </a:gridCol>
                    <a:gridCol w="270030">
                      <a:extLst>
                        <a:ext uri="{9D8B030D-6E8A-4147-A177-3AD203B41FA5}">
                          <a16:colId xmlns:a16="http://schemas.microsoft.com/office/drawing/2014/main" val="3741228833"/>
                        </a:ext>
                      </a:extLst>
                    </a:gridCol>
                    <a:gridCol w="274792">
                      <a:extLst>
                        <a:ext uri="{9D8B030D-6E8A-4147-A177-3AD203B41FA5}">
                          <a16:colId xmlns:a16="http://schemas.microsoft.com/office/drawing/2014/main" val="3537646077"/>
                        </a:ext>
                      </a:extLst>
                    </a:gridCol>
                    <a:gridCol w="1790517">
                      <a:extLst>
                        <a:ext uri="{9D8B030D-6E8A-4147-A177-3AD203B41FA5}">
                          <a16:colId xmlns:a16="http://schemas.microsoft.com/office/drawing/2014/main" val="545648960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oMath>
                            </m:oMathPara>
                          </a14:m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Tone indices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a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b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The values at the tone indices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extLst>
                      <a:ext uri="{0D108BD9-81ED-4DB2-BD59-A6C34878D82A}">
                        <a16:rowId xmlns:a16="http://schemas.microsoft.com/office/drawing/2014/main" val="2793578937"/>
                      </a:ext>
                    </a:extLst>
                  </a:tr>
                  <a:tr h="11597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19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[-482:36:-50, 18:36:450]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extLst>
                      <a:ext uri="{0D108BD9-81ED-4DB2-BD59-A6C34878D82A}">
                        <a16:rowId xmlns:a16="http://schemas.microsoft.com/office/drawing/2014/main" val="4180901394"/>
                      </a:ext>
                    </a:extLst>
                  </a:tr>
                  <a:tr h="11597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20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[-466:36:-34, 34:36:466]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-1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extLst>
                      <a:ext uri="{0D108BD9-81ED-4DB2-BD59-A6C34878D82A}">
                        <a16:rowId xmlns:a16="http://schemas.microsoft.com/office/drawing/2014/main" val="1418609211"/>
                      </a:ext>
                    </a:extLst>
                  </a:tr>
                  <a:tr h="11597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21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[-474:36:-42, 26:36:458]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extLst>
                      <a:ext uri="{0D108BD9-81ED-4DB2-BD59-A6C34878D82A}">
                        <a16:rowId xmlns:a16="http://schemas.microsoft.com/office/drawing/2014/main" val="1124597887"/>
                      </a:ext>
                    </a:extLst>
                  </a:tr>
                  <a:tr h="11597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22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[-458:36:-26, 42:36:474]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-1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extLst>
                      <a:ext uri="{0D108BD9-81ED-4DB2-BD59-A6C34878D82A}">
                        <a16:rowId xmlns:a16="http://schemas.microsoft.com/office/drawing/2014/main" val="2130640366"/>
                      </a:ext>
                    </a:extLst>
                  </a:tr>
                  <a:tr h="11597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23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[-450:36:-18  50:36:482]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1i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extLst>
                      <a:ext uri="{0D108BD9-81ED-4DB2-BD59-A6C34878D82A}">
                        <a16:rowId xmlns:a16="http://schemas.microsoft.com/office/drawing/2014/main" val="1691462030"/>
                      </a:ext>
                    </a:extLst>
                  </a:tr>
                  <a:tr h="11597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24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[-478:36:-46, 22:36:454]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extLst>
                      <a:ext uri="{0D108BD9-81ED-4DB2-BD59-A6C34878D82A}">
                        <a16:rowId xmlns:a16="http://schemas.microsoft.com/office/drawing/2014/main" val="4263047758"/>
                      </a:ext>
                    </a:extLst>
                  </a:tr>
                  <a:tr h="11597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25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[-462:36:-30, 38:36:470]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-1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extLst>
                      <a:ext uri="{0D108BD9-81ED-4DB2-BD59-A6C34878D82A}">
                        <a16:rowId xmlns:a16="http://schemas.microsoft.com/office/drawing/2014/main" val="496919240"/>
                      </a:ext>
                    </a:extLst>
                  </a:tr>
                  <a:tr h="11597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26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[-470:36:-38, 30:36:462]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-1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-1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extLst>
                      <a:ext uri="{0D108BD9-81ED-4DB2-BD59-A6C34878D82A}">
                        <a16:rowId xmlns:a16="http://schemas.microsoft.com/office/drawing/2014/main" val="2959973880"/>
                      </a:ext>
                    </a:extLst>
                  </a:tr>
                  <a:tr h="11597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27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[-454:36:-22, 46:36:478]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-1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extLst>
                      <a:ext uri="{0D108BD9-81ED-4DB2-BD59-A6C34878D82A}">
                        <a16:rowId xmlns:a16="http://schemas.microsoft.com/office/drawing/2014/main" val="2112992559"/>
                      </a:ext>
                    </a:extLst>
                  </a:tr>
                  <a:tr h="11597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28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[-476:36:-44, 24:36:456]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extLst>
                      <a:ext uri="{0D108BD9-81ED-4DB2-BD59-A6C34878D82A}">
                        <a16:rowId xmlns:a16="http://schemas.microsoft.com/office/drawing/2014/main" val="2219919935"/>
                      </a:ext>
                    </a:extLst>
                  </a:tr>
                  <a:tr h="11597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29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[-460:36:-28, 40:36:472]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-1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extLst>
                      <a:ext uri="{0D108BD9-81ED-4DB2-BD59-A6C34878D82A}">
                        <a16:rowId xmlns:a16="http://schemas.microsoft.com/office/drawing/2014/main" val="2033131277"/>
                      </a:ext>
                    </a:extLst>
                  </a:tr>
                  <a:tr h="11597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30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[-468:36:-36, 32:36:464]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-1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-1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extLst>
                      <a:ext uri="{0D108BD9-81ED-4DB2-BD59-A6C34878D82A}">
                        <a16:rowId xmlns:a16="http://schemas.microsoft.com/office/drawing/2014/main" val="620003825"/>
                      </a:ext>
                    </a:extLst>
                  </a:tr>
                  <a:tr h="11597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31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[-452:36:-20, 48:36:480]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-1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extLst>
                      <a:ext uri="{0D108BD9-81ED-4DB2-BD59-A6C34878D82A}">
                        <a16:rowId xmlns:a16="http://schemas.microsoft.com/office/drawing/2014/main" val="1561061642"/>
                      </a:ext>
                    </a:extLst>
                  </a:tr>
                  <a:tr h="11597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32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[-448:36:-16, 52:36:484]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-1i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extLst>
                      <a:ext uri="{0D108BD9-81ED-4DB2-BD59-A6C34878D82A}">
                        <a16:rowId xmlns:a16="http://schemas.microsoft.com/office/drawing/2014/main" val="458098736"/>
                      </a:ext>
                    </a:extLst>
                  </a:tr>
                  <a:tr h="11597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33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[-480:36:-48, 20:36:452]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-1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-1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extLst>
                      <a:ext uri="{0D108BD9-81ED-4DB2-BD59-A6C34878D82A}">
                        <a16:rowId xmlns:a16="http://schemas.microsoft.com/office/drawing/2014/main" val="1358646415"/>
                      </a:ext>
                    </a:extLst>
                  </a:tr>
                  <a:tr h="11597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34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[-464:36:-32, 36:36:468]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-1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extLst>
                      <a:ext uri="{0D108BD9-81ED-4DB2-BD59-A6C34878D82A}">
                        <a16:rowId xmlns:a16="http://schemas.microsoft.com/office/drawing/2014/main" val="1528178322"/>
                      </a:ext>
                    </a:extLst>
                  </a:tr>
                  <a:tr h="11597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35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[-472:36:-40, 28:36:460]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-1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-1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extLst>
                      <a:ext uri="{0D108BD9-81ED-4DB2-BD59-A6C34878D82A}">
                        <a16:rowId xmlns:a16="http://schemas.microsoft.com/office/drawing/2014/main" val="1477087204"/>
                      </a:ext>
                    </a:extLst>
                  </a:tr>
                  <a:tr h="11597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36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[-456:36:-24, 44:36:476]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-1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extLst>
                      <a:ext uri="{0D108BD9-81ED-4DB2-BD59-A6C34878D82A}">
                        <a16:rowId xmlns:a16="http://schemas.microsoft.com/office/drawing/2014/main" val="330404193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FACE1407-C3B3-94BC-75E3-761315B2A60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1689740"/>
                  </p:ext>
                </p:extLst>
              </p:nvPr>
            </p:nvGraphicFramePr>
            <p:xfrm>
              <a:off x="6415601" y="1327149"/>
              <a:ext cx="4737505" cy="395923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81142">
                      <a:extLst>
                        <a:ext uri="{9D8B030D-6E8A-4147-A177-3AD203B41FA5}">
                          <a16:colId xmlns:a16="http://schemas.microsoft.com/office/drawing/2014/main" val="3491527383"/>
                        </a:ext>
                      </a:extLst>
                    </a:gridCol>
                    <a:gridCol w="2121024">
                      <a:extLst>
                        <a:ext uri="{9D8B030D-6E8A-4147-A177-3AD203B41FA5}">
                          <a16:colId xmlns:a16="http://schemas.microsoft.com/office/drawing/2014/main" val="1211242685"/>
                        </a:ext>
                      </a:extLst>
                    </a:gridCol>
                    <a:gridCol w="270030">
                      <a:extLst>
                        <a:ext uri="{9D8B030D-6E8A-4147-A177-3AD203B41FA5}">
                          <a16:colId xmlns:a16="http://schemas.microsoft.com/office/drawing/2014/main" val="3741228833"/>
                        </a:ext>
                      </a:extLst>
                    </a:gridCol>
                    <a:gridCol w="274792">
                      <a:extLst>
                        <a:ext uri="{9D8B030D-6E8A-4147-A177-3AD203B41FA5}">
                          <a16:colId xmlns:a16="http://schemas.microsoft.com/office/drawing/2014/main" val="3537646077"/>
                        </a:ext>
                      </a:extLst>
                    </a:gridCol>
                    <a:gridCol w="1790517">
                      <a:extLst>
                        <a:ext uri="{9D8B030D-6E8A-4147-A177-3AD203B41FA5}">
                          <a16:colId xmlns:a16="http://schemas.microsoft.com/office/drawing/2014/main" val="545648960"/>
                        </a:ext>
                      </a:extLst>
                    </a:gridCol>
                  </a:tblGrid>
                  <a:tr h="3782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321" marR="45321" marT="0" marB="0" anchor="ctr">
                        <a:blipFill>
                          <a:blip r:embed="rId2"/>
                          <a:stretch>
                            <a:fillRect l="-2174" t="-11290" r="-1600000" b="-97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Tone indices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321" marR="45321" marT="0" marB="0" anchor="ctr">
                        <a:blipFill>
                          <a:blip r:embed="rId2"/>
                          <a:stretch>
                            <a:fillRect l="-877778" t="-11290" r="-762222" b="-97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321" marR="45321" marT="0" marB="0" anchor="ctr">
                        <a:blipFill>
                          <a:blip r:embed="rId2"/>
                          <a:stretch>
                            <a:fillRect l="-977778" t="-11290" r="-662222" b="-97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The values at the tone indices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extLst>
                      <a:ext uri="{0D108BD9-81ED-4DB2-BD59-A6C34878D82A}">
                        <a16:rowId xmlns:a16="http://schemas.microsoft.com/office/drawing/2014/main" val="2793578937"/>
                      </a:ext>
                    </a:extLst>
                  </a:tr>
                  <a:tr h="198946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19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[-482:36:-50, 18:36:450]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321" marR="45321" marT="0" marB="0" anchor="ctr">
                        <a:blipFill>
                          <a:blip r:embed="rId2"/>
                          <a:stretch>
                            <a:fillRect l="-164966" t="-209091" r="-1361" b="-17303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80901394"/>
                      </a:ext>
                    </a:extLst>
                  </a:tr>
                  <a:tr h="198946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20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[-466:36:-34, 34:36:466]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-1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321" marR="45321" marT="0" marB="0" anchor="ctr">
                        <a:blipFill>
                          <a:blip r:embed="rId2"/>
                          <a:stretch>
                            <a:fillRect l="-164966" t="-309091" r="-1361" b="-16303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18609211"/>
                      </a:ext>
                    </a:extLst>
                  </a:tr>
                  <a:tr h="198946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21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[-474:36:-42, 26:36:458]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321" marR="45321" marT="0" marB="0" anchor="ctr">
                        <a:blipFill>
                          <a:blip r:embed="rId2"/>
                          <a:stretch>
                            <a:fillRect l="-164966" t="-421875" r="-1361" b="-15812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4597887"/>
                      </a:ext>
                    </a:extLst>
                  </a:tr>
                  <a:tr h="198946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22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[-458:36:-26, 42:36:474]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-1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321" marR="45321" marT="0" marB="0" anchor="ctr">
                        <a:blipFill>
                          <a:blip r:embed="rId2"/>
                          <a:stretch>
                            <a:fillRect l="-164966" t="-506061" r="-1361" b="-143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30640366"/>
                      </a:ext>
                    </a:extLst>
                  </a:tr>
                  <a:tr h="198946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23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[-450:36:-18  50:36:482]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1i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321" marR="45321" marT="0" marB="0" anchor="ctr">
                        <a:blipFill>
                          <a:blip r:embed="rId2"/>
                          <a:stretch>
                            <a:fillRect l="-164966" t="-606061" r="-1361" b="-133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91462030"/>
                      </a:ext>
                    </a:extLst>
                  </a:tr>
                  <a:tr h="198946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24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[-478:36:-46, 22:36:454]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321" marR="45321" marT="0" marB="0" anchor="ctr">
                        <a:blipFill>
                          <a:blip r:embed="rId2"/>
                          <a:stretch>
                            <a:fillRect l="-164966" t="-728125" r="-1361" b="-127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3047758"/>
                      </a:ext>
                    </a:extLst>
                  </a:tr>
                  <a:tr h="198946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25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[-462:36:-30, 38:36:470]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-1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321" marR="45321" marT="0" marB="0" anchor="ctr">
                        <a:blipFill>
                          <a:blip r:embed="rId2"/>
                          <a:stretch>
                            <a:fillRect l="-164966" t="-803030" r="-1361" b="-113636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96919240"/>
                      </a:ext>
                    </a:extLst>
                  </a:tr>
                  <a:tr h="198946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26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[-470:36:-38, 30:36:462]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-1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-1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321" marR="45321" marT="0" marB="0" anchor="ctr">
                        <a:blipFill>
                          <a:blip r:embed="rId2"/>
                          <a:stretch>
                            <a:fillRect l="-164966" t="-903030" r="-1361" b="-103636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9973880"/>
                      </a:ext>
                    </a:extLst>
                  </a:tr>
                  <a:tr h="198946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27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[-454:36:-22, 46:36:478]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-1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321" marR="45321" marT="0" marB="0" anchor="ctr">
                        <a:blipFill>
                          <a:blip r:embed="rId2"/>
                          <a:stretch>
                            <a:fillRect l="-164966" t="-1003030" r="-1361" b="-93636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12992559"/>
                      </a:ext>
                    </a:extLst>
                  </a:tr>
                  <a:tr h="198946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28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[-476:36:-44, 24:36:456]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321" marR="45321" marT="0" marB="0" anchor="ctr">
                        <a:blipFill>
                          <a:blip r:embed="rId2"/>
                          <a:stretch>
                            <a:fillRect l="-164966" t="-1137500" r="-1361" b="-8656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19919935"/>
                      </a:ext>
                    </a:extLst>
                  </a:tr>
                  <a:tr h="198946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29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[-460:36:-28, 40:36:472]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-1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321" marR="45321" marT="0" marB="0" anchor="ctr">
                        <a:blipFill>
                          <a:blip r:embed="rId2"/>
                          <a:stretch>
                            <a:fillRect l="-164966" t="-1200000" r="-1361" b="-7393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33131277"/>
                      </a:ext>
                    </a:extLst>
                  </a:tr>
                  <a:tr h="198946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30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[-468:36:-36, 32:36:464]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-1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-1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321" marR="45321" marT="0" marB="0" anchor="ctr">
                        <a:blipFill>
                          <a:blip r:embed="rId2"/>
                          <a:stretch>
                            <a:fillRect l="-164966" t="-1300000" r="-1361" b="-6393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20003825"/>
                      </a:ext>
                    </a:extLst>
                  </a:tr>
                  <a:tr h="198946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31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[-452:36:-20, 48:36:480]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-1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321" marR="45321" marT="0" marB="0" anchor="ctr">
                        <a:blipFill>
                          <a:blip r:embed="rId2"/>
                          <a:stretch>
                            <a:fillRect l="-164966" t="-1443750" r="-1361" b="-5593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1061642"/>
                      </a:ext>
                    </a:extLst>
                  </a:tr>
                  <a:tr h="198946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32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[-448:36:-16, 52:36:484]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-1i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321" marR="45321" marT="0" marB="0" anchor="ctr">
                        <a:blipFill>
                          <a:blip r:embed="rId2"/>
                          <a:stretch>
                            <a:fillRect l="-164966" t="-1496970" r="-1361" b="-4424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8098736"/>
                      </a:ext>
                    </a:extLst>
                  </a:tr>
                  <a:tr h="198946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33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[-480:36:-48, 20:36:452]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-1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-1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321" marR="45321" marT="0" marB="0" anchor="ctr">
                        <a:blipFill>
                          <a:blip r:embed="rId2"/>
                          <a:stretch>
                            <a:fillRect l="-164966" t="-1596970" r="-1361" b="-3424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58646415"/>
                      </a:ext>
                    </a:extLst>
                  </a:tr>
                  <a:tr h="198946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34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[-464:36:-32, 36:36:468]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-1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321" marR="45321" marT="0" marB="0" anchor="ctr">
                        <a:blipFill>
                          <a:blip r:embed="rId2"/>
                          <a:stretch>
                            <a:fillRect l="-164966" t="-1696970" r="-1361" b="-2424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28178322"/>
                      </a:ext>
                    </a:extLst>
                  </a:tr>
                  <a:tr h="198946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35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[-472:36:-40, 28:36:460]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-1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-1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321" marR="45321" marT="0" marB="0" anchor="ctr">
                        <a:blipFill>
                          <a:blip r:embed="rId2"/>
                          <a:stretch>
                            <a:fillRect l="-164966" t="-1853125" r="-1361" b="-15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77087204"/>
                      </a:ext>
                    </a:extLst>
                  </a:tr>
                  <a:tr h="198946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36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[-456:36:-24, 44:36:476]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-1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321" marR="45321" marT="0" marB="0" anchor="ctr">
                        <a:blipFill>
                          <a:blip r:embed="rId2"/>
                          <a:stretch>
                            <a:fillRect l="-164966" t="-1893939" r="-1361" b="-454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404193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C85AE92C-A1FC-2678-08C3-FDD8444AEAA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91470373"/>
                  </p:ext>
                </p:extLst>
              </p:nvPr>
            </p:nvGraphicFramePr>
            <p:xfrm>
              <a:off x="1071688" y="1327149"/>
              <a:ext cx="4721630" cy="395923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65267">
                      <a:extLst>
                        <a:ext uri="{9D8B030D-6E8A-4147-A177-3AD203B41FA5}">
                          <a16:colId xmlns:a16="http://schemas.microsoft.com/office/drawing/2014/main" val="3491527383"/>
                        </a:ext>
                      </a:extLst>
                    </a:gridCol>
                    <a:gridCol w="2121024">
                      <a:extLst>
                        <a:ext uri="{9D8B030D-6E8A-4147-A177-3AD203B41FA5}">
                          <a16:colId xmlns:a16="http://schemas.microsoft.com/office/drawing/2014/main" val="1211242685"/>
                        </a:ext>
                      </a:extLst>
                    </a:gridCol>
                    <a:gridCol w="270030">
                      <a:extLst>
                        <a:ext uri="{9D8B030D-6E8A-4147-A177-3AD203B41FA5}">
                          <a16:colId xmlns:a16="http://schemas.microsoft.com/office/drawing/2014/main" val="3741228833"/>
                        </a:ext>
                      </a:extLst>
                    </a:gridCol>
                    <a:gridCol w="274792">
                      <a:extLst>
                        <a:ext uri="{9D8B030D-6E8A-4147-A177-3AD203B41FA5}">
                          <a16:colId xmlns:a16="http://schemas.microsoft.com/office/drawing/2014/main" val="3537646077"/>
                        </a:ext>
                      </a:extLst>
                    </a:gridCol>
                    <a:gridCol w="1790517">
                      <a:extLst>
                        <a:ext uri="{9D8B030D-6E8A-4147-A177-3AD203B41FA5}">
                          <a16:colId xmlns:a16="http://schemas.microsoft.com/office/drawing/2014/main" val="545648960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oMath>
                            </m:oMathPara>
                          </a14:m>
                          <a:endParaRPr lang="en-US" sz="1200">
                            <a:effectLst/>
                            <a:latin typeface="+mn-lt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+mn-lt"/>
                            </a:rPr>
                            <a:t>Tone indices</a:t>
                          </a:r>
                          <a:endParaRPr lang="en-US" sz="1200">
                            <a:effectLst/>
                            <a:latin typeface="+mn-lt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a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>
                            <a:effectLst/>
                            <a:latin typeface="+mn-lt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b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>
                            <a:effectLst/>
                            <a:latin typeface="+mn-lt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+mn-lt"/>
                            </a:rPr>
                            <a:t>The values at the tone indices</a:t>
                          </a:r>
                          <a:endParaRPr lang="en-US" sz="1200">
                            <a:effectLst/>
                            <a:latin typeface="+mn-lt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extLst>
                      <a:ext uri="{0D108BD9-81ED-4DB2-BD59-A6C34878D82A}">
                        <a16:rowId xmlns:a16="http://schemas.microsoft.com/office/drawing/2014/main" val="2793578937"/>
                      </a:ext>
                    </a:extLst>
                  </a:tr>
                  <a:tr h="7498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+mn-lt"/>
                            </a:rPr>
                            <a:t>1</a:t>
                          </a:r>
                          <a:endParaRPr lang="en-US" sz="1200">
                            <a:effectLst/>
                            <a:latin typeface="+mn-lt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[-483:36:-51, 17:36:449]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+mn-lt"/>
                            </a:rPr>
                            <a:t>1</a:t>
                          </a:r>
                          <a:endParaRPr lang="en-US" sz="1200">
                            <a:effectLst/>
                            <a:latin typeface="+mn-lt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+mn-lt"/>
                            </a:rPr>
                            <a:t>1</a:t>
                          </a:r>
                          <a:endParaRPr lang="en-US" sz="1200">
                            <a:effectLst/>
                            <a:latin typeface="+mn-lt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+mn-lt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200">
                            <a:effectLst/>
                            <a:latin typeface="+mn-lt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extLst>
                      <a:ext uri="{0D108BD9-81ED-4DB2-BD59-A6C34878D82A}">
                        <a16:rowId xmlns:a16="http://schemas.microsoft.com/office/drawing/2014/main" val="2985857144"/>
                      </a:ext>
                    </a:extLst>
                  </a:tr>
                  <a:tr h="11597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+mn-lt"/>
                            </a:rPr>
                            <a:t>2</a:t>
                          </a:r>
                          <a:endParaRPr lang="en-US" sz="1200">
                            <a:effectLst/>
                            <a:latin typeface="+mn-lt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[-467:36:-35, 33:36:465]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+mn-lt"/>
                            </a:rPr>
                            <a:t>1</a:t>
                          </a:r>
                          <a:endParaRPr lang="en-US" sz="1200">
                            <a:effectLst/>
                            <a:latin typeface="+mn-lt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+mn-lt"/>
                            </a:rPr>
                            <a:t>-1</a:t>
                          </a:r>
                          <a:endParaRPr lang="en-US" sz="1200">
                            <a:effectLst/>
                            <a:latin typeface="+mn-lt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+mn-lt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200">
                            <a:effectLst/>
                            <a:latin typeface="+mn-lt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extLst>
                      <a:ext uri="{0D108BD9-81ED-4DB2-BD59-A6C34878D82A}">
                        <a16:rowId xmlns:a16="http://schemas.microsoft.com/office/drawing/2014/main" val="3235526633"/>
                      </a:ext>
                    </a:extLst>
                  </a:tr>
                  <a:tr h="7526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+mn-lt"/>
                            </a:rPr>
                            <a:t>3</a:t>
                          </a:r>
                          <a:endParaRPr lang="en-US" sz="1200">
                            <a:effectLst/>
                            <a:latin typeface="+mn-lt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[-475:36:-43, 25:36:457]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+mn-lt"/>
                            </a:rPr>
                            <a:t>1</a:t>
                          </a:r>
                          <a:endParaRPr lang="en-US" sz="1200">
                            <a:effectLst/>
                            <a:latin typeface="+mn-lt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+mn-lt"/>
                            </a:rPr>
                            <a:t>1</a:t>
                          </a:r>
                          <a:endParaRPr lang="en-US" sz="1200">
                            <a:effectLst/>
                            <a:latin typeface="+mn-lt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+mn-lt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200">
                            <a:effectLst/>
                            <a:latin typeface="+mn-lt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extLst>
                      <a:ext uri="{0D108BD9-81ED-4DB2-BD59-A6C34878D82A}">
                        <a16:rowId xmlns:a16="http://schemas.microsoft.com/office/drawing/2014/main" val="2319486747"/>
                      </a:ext>
                    </a:extLst>
                  </a:tr>
                  <a:tr h="7489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+mn-lt"/>
                            </a:rPr>
                            <a:t>4</a:t>
                          </a:r>
                          <a:endParaRPr lang="en-US" sz="1200">
                            <a:effectLst/>
                            <a:latin typeface="+mn-lt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[-459:36:-27, 41:36:473]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+mn-lt"/>
                            </a:rPr>
                            <a:t>-1</a:t>
                          </a:r>
                          <a:endParaRPr lang="en-US" sz="1200">
                            <a:effectLst/>
                            <a:latin typeface="+mn-lt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+mn-lt"/>
                            </a:rPr>
                            <a:t>1</a:t>
                          </a:r>
                          <a:endParaRPr lang="en-US" sz="1200">
                            <a:effectLst/>
                            <a:latin typeface="+mn-lt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+mn-lt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200">
                            <a:effectLst/>
                            <a:latin typeface="+mn-lt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extLst>
                      <a:ext uri="{0D108BD9-81ED-4DB2-BD59-A6C34878D82A}">
                        <a16:rowId xmlns:a16="http://schemas.microsoft.com/office/drawing/2014/main" val="2487091186"/>
                      </a:ext>
                    </a:extLst>
                  </a:tr>
                  <a:tr h="7570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+mn-lt"/>
                            </a:rPr>
                            <a:t>5</a:t>
                          </a:r>
                          <a:endParaRPr lang="en-US" sz="1200">
                            <a:effectLst/>
                            <a:latin typeface="+mn-lt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[-451:36:-19  49:36:481]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+mn-lt"/>
                            </a:rPr>
                            <a:t>1i</a:t>
                          </a:r>
                          <a:endParaRPr lang="en-US" sz="1200">
                            <a:effectLst/>
                            <a:latin typeface="+mn-lt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+mn-lt"/>
                            </a:rPr>
                            <a:t>1</a:t>
                          </a:r>
                          <a:endParaRPr lang="en-US" sz="1200">
                            <a:effectLst/>
                            <a:latin typeface="+mn-lt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+mn-lt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200">
                            <a:effectLst/>
                            <a:latin typeface="+mn-lt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extLst>
                      <a:ext uri="{0D108BD9-81ED-4DB2-BD59-A6C34878D82A}">
                        <a16:rowId xmlns:a16="http://schemas.microsoft.com/office/drawing/2014/main" val="4169837089"/>
                      </a:ext>
                    </a:extLst>
                  </a:tr>
                  <a:tr h="7526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+mn-lt"/>
                            </a:rPr>
                            <a:t>6</a:t>
                          </a:r>
                          <a:endParaRPr lang="en-US" sz="1200">
                            <a:effectLst/>
                            <a:latin typeface="+mn-lt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[-479:36:-47, 21:36:453]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+mn-lt"/>
                            </a:rPr>
                            <a:t>1</a:t>
                          </a:r>
                          <a:endParaRPr lang="en-US" sz="1200">
                            <a:effectLst/>
                            <a:latin typeface="+mn-lt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+mn-lt"/>
                            </a:rPr>
                            <a:t>1</a:t>
                          </a:r>
                          <a:endParaRPr lang="en-US" sz="1200">
                            <a:effectLst/>
                            <a:latin typeface="+mn-lt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+mn-lt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200">
                            <a:effectLst/>
                            <a:latin typeface="+mn-lt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extLst>
                      <a:ext uri="{0D108BD9-81ED-4DB2-BD59-A6C34878D82A}">
                        <a16:rowId xmlns:a16="http://schemas.microsoft.com/office/drawing/2014/main" val="2577856221"/>
                      </a:ext>
                    </a:extLst>
                  </a:tr>
                  <a:tr h="11597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+mn-lt"/>
                            </a:rPr>
                            <a:t>7</a:t>
                          </a:r>
                          <a:endParaRPr lang="en-US" sz="1200">
                            <a:effectLst/>
                            <a:latin typeface="+mn-lt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[-463:36:-31, 37:36:469]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+mn-lt"/>
                            </a:rPr>
                            <a:t>1</a:t>
                          </a:r>
                          <a:endParaRPr lang="en-US" sz="1200">
                            <a:effectLst/>
                            <a:latin typeface="+mn-lt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+mn-lt"/>
                            </a:rPr>
                            <a:t>-1</a:t>
                          </a:r>
                          <a:endParaRPr lang="en-US" sz="1200">
                            <a:effectLst/>
                            <a:latin typeface="+mn-lt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+mn-lt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200">
                            <a:effectLst/>
                            <a:latin typeface="+mn-lt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extLst>
                      <a:ext uri="{0D108BD9-81ED-4DB2-BD59-A6C34878D82A}">
                        <a16:rowId xmlns:a16="http://schemas.microsoft.com/office/drawing/2014/main" val="215191357"/>
                      </a:ext>
                    </a:extLst>
                  </a:tr>
                  <a:tr h="11597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+mn-lt"/>
                            </a:rPr>
                            <a:t>8</a:t>
                          </a:r>
                          <a:endParaRPr lang="en-US" sz="1200">
                            <a:effectLst/>
                            <a:latin typeface="+mn-lt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[-471:36:-39, 29:36:461]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+mn-lt"/>
                            </a:rPr>
                            <a:t>-1</a:t>
                          </a:r>
                          <a:endParaRPr lang="en-US" sz="1200">
                            <a:effectLst/>
                            <a:latin typeface="+mn-lt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+mn-lt"/>
                            </a:rPr>
                            <a:t>-1</a:t>
                          </a:r>
                          <a:endParaRPr lang="en-US" sz="1200">
                            <a:effectLst/>
                            <a:latin typeface="+mn-lt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+mn-lt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200">
                            <a:effectLst/>
                            <a:latin typeface="+mn-lt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extLst>
                      <a:ext uri="{0D108BD9-81ED-4DB2-BD59-A6C34878D82A}">
                        <a16:rowId xmlns:a16="http://schemas.microsoft.com/office/drawing/2014/main" val="2545303696"/>
                      </a:ext>
                    </a:extLst>
                  </a:tr>
                  <a:tr h="11597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+mn-lt"/>
                            </a:rPr>
                            <a:t>9</a:t>
                          </a:r>
                          <a:endParaRPr lang="en-US" sz="1200">
                            <a:effectLst/>
                            <a:latin typeface="+mn-lt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[-455:36:-23, 45:36:477]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+mn-lt"/>
                            </a:rPr>
                            <a:t>1</a:t>
                          </a:r>
                          <a:endParaRPr lang="en-US" sz="1200">
                            <a:effectLst/>
                            <a:latin typeface="+mn-lt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+mn-lt"/>
                            </a:rPr>
                            <a:t>-1</a:t>
                          </a:r>
                          <a:endParaRPr lang="en-US" sz="1200">
                            <a:effectLst/>
                            <a:latin typeface="+mn-lt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+mn-lt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200">
                            <a:effectLst/>
                            <a:latin typeface="+mn-lt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extLst>
                      <a:ext uri="{0D108BD9-81ED-4DB2-BD59-A6C34878D82A}">
                        <a16:rowId xmlns:a16="http://schemas.microsoft.com/office/drawing/2014/main" val="1794671962"/>
                      </a:ext>
                    </a:extLst>
                  </a:tr>
                  <a:tr h="11597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+mn-lt"/>
                            </a:rPr>
                            <a:t>10</a:t>
                          </a:r>
                          <a:endParaRPr lang="en-US" sz="1200">
                            <a:effectLst/>
                            <a:latin typeface="+mn-lt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[-477:36:-45, 23:36:455]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+mn-lt"/>
                            </a:rPr>
                            <a:t>-1</a:t>
                          </a:r>
                          <a:endParaRPr lang="en-US" sz="1200">
                            <a:effectLst/>
                            <a:latin typeface="+mn-lt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+mn-lt"/>
                            </a:rPr>
                            <a:t>-1</a:t>
                          </a:r>
                          <a:endParaRPr lang="en-US" sz="1200">
                            <a:effectLst/>
                            <a:latin typeface="+mn-lt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+mn-lt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200">
                            <a:effectLst/>
                            <a:latin typeface="+mn-lt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extLst>
                      <a:ext uri="{0D108BD9-81ED-4DB2-BD59-A6C34878D82A}">
                        <a16:rowId xmlns:a16="http://schemas.microsoft.com/office/drawing/2014/main" val="3819680790"/>
                      </a:ext>
                    </a:extLst>
                  </a:tr>
                  <a:tr h="11597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+mn-lt"/>
                            </a:rPr>
                            <a:t>11</a:t>
                          </a:r>
                          <a:endParaRPr lang="en-US" sz="1200">
                            <a:effectLst/>
                            <a:latin typeface="+mn-lt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[-461:36:-29, 39:36:471]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+mn-lt"/>
                            </a:rPr>
                            <a:t>-1</a:t>
                          </a:r>
                          <a:endParaRPr lang="en-US" sz="1200">
                            <a:effectLst/>
                            <a:latin typeface="+mn-lt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+mn-lt"/>
                            </a:rPr>
                            <a:t>1</a:t>
                          </a:r>
                          <a:endParaRPr lang="en-US" sz="1200">
                            <a:effectLst/>
                            <a:latin typeface="+mn-lt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+mn-lt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200">
                            <a:effectLst/>
                            <a:latin typeface="+mn-lt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extLst>
                      <a:ext uri="{0D108BD9-81ED-4DB2-BD59-A6C34878D82A}">
                        <a16:rowId xmlns:a16="http://schemas.microsoft.com/office/drawing/2014/main" val="2764038191"/>
                      </a:ext>
                    </a:extLst>
                  </a:tr>
                  <a:tr h="11597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+mn-lt"/>
                            </a:rPr>
                            <a:t>12</a:t>
                          </a:r>
                          <a:endParaRPr lang="en-US" sz="1200">
                            <a:effectLst/>
                            <a:latin typeface="+mn-lt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[-469:36:-37, 31:36:463]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+mn-lt"/>
                            </a:rPr>
                            <a:t>1</a:t>
                          </a:r>
                          <a:endParaRPr lang="en-US" sz="1200">
                            <a:effectLst/>
                            <a:latin typeface="+mn-lt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+mn-lt"/>
                            </a:rPr>
                            <a:t>1</a:t>
                          </a:r>
                          <a:endParaRPr lang="en-US" sz="1200">
                            <a:effectLst/>
                            <a:latin typeface="+mn-lt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+mn-lt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200">
                            <a:effectLst/>
                            <a:latin typeface="+mn-lt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extLst>
                      <a:ext uri="{0D108BD9-81ED-4DB2-BD59-A6C34878D82A}">
                        <a16:rowId xmlns:a16="http://schemas.microsoft.com/office/drawing/2014/main" val="1889287881"/>
                      </a:ext>
                    </a:extLst>
                  </a:tr>
                  <a:tr h="11597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+mn-lt"/>
                            </a:rPr>
                            <a:t>13</a:t>
                          </a:r>
                          <a:endParaRPr lang="en-US" sz="1200">
                            <a:effectLst/>
                            <a:latin typeface="+mn-lt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[-453:36:-21, 47:36:479]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+mn-lt"/>
                            </a:rPr>
                            <a:t>-1</a:t>
                          </a:r>
                          <a:endParaRPr lang="en-US" sz="1200">
                            <a:effectLst/>
                            <a:latin typeface="+mn-lt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+mn-lt"/>
                            </a:rPr>
                            <a:t>1</a:t>
                          </a:r>
                          <a:endParaRPr lang="en-US" sz="1200">
                            <a:effectLst/>
                            <a:latin typeface="+mn-lt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+mn-lt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200">
                            <a:effectLst/>
                            <a:latin typeface="+mn-lt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extLst>
                      <a:ext uri="{0D108BD9-81ED-4DB2-BD59-A6C34878D82A}">
                        <a16:rowId xmlns:a16="http://schemas.microsoft.com/office/drawing/2014/main" val="1202898419"/>
                      </a:ext>
                    </a:extLst>
                  </a:tr>
                  <a:tr h="11597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+mn-lt"/>
                            </a:rPr>
                            <a:t>14</a:t>
                          </a:r>
                          <a:endParaRPr lang="en-US" sz="1200">
                            <a:effectLst/>
                            <a:latin typeface="+mn-lt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[-449:36:-17, 51:36:483]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+mn-lt"/>
                            </a:rPr>
                            <a:t>1i</a:t>
                          </a:r>
                          <a:endParaRPr lang="en-US" sz="1200">
                            <a:effectLst/>
                            <a:latin typeface="+mn-lt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+mn-lt"/>
                            </a:rPr>
                            <a:t>-1</a:t>
                          </a:r>
                          <a:endParaRPr lang="en-US" sz="1200">
                            <a:effectLst/>
                            <a:latin typeface="+mn-lt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+mn-lt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200">
                            <a:effectLst/>
                            <a:latin typeface="+mn-lt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extLst>
                      <a:ext uri="{0D108BD9-81ED-4DB2-BD59-A6C34878D82A}">
                        <a16:rowId xmlns:a16="http://schemas.microsoft.com/office/drawing/2014/main" val="2245962042"/>
                      </a:ext>
                    </a:extLst>
                  </a:tr>
                  <a:tr h="11597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+mn-lt"/>
                            </a:rPr>
                            <a:t>15</a:t>
                          </a:r>
                          <a:endParaRPr lang="en-US" sz="1200">
                            <a:effectLst/>
                            <a:latin typeface="+mn-lt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[-481:36:-49, 19:36:451]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+mn-lt"/>
                            </a:rPr>
                            <a:t>1</a:t>
                          </a:r>
                          <a:endParaRPr lang="en-US" sz="1200">
                            <a:effectLst/>
                            <a:latin typeface="+mn-lt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+mn-lt"/>
                            </a:rPr>
                            <a:t>1</a:t>
                          </a:r>
                          <a:endParaRPr lang="en-US" sz="1200">
                            <a:effectLst/>
                            <a:latin typeface="+mn-lt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+mn-lt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200">
                            <a:effectLst/>
                            <a:latin typeface="+mn-lt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extLst>
                      <a:ext uri="{0D108BD9-81ED-4DB2-BD59-A6C34878D82A}">
                        <a16:rowId xmlns:a16="http://schemas.microsoft.com/office/drawing/2014/main" val="1876630739"/>
                      </a:ext>
                    </a:extLst>
                  </a:tr>
                  <a:tr h="11597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+mn-lt"/>
                            </a:rPr>
                            <a:t>16</a:t>
                          </a:r>
                          <a:endParaRPr lang="en-US" sz="1200">
                            <a:effectLst/>
                            <a:latin typeface="+mn-lt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[-465:36:-33, 35:36:467]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+mn-lt"/>
                            </a:rPr>
                            <a:t>1</a:t>
                          </a:r>
                          <a:endParaRPr lang="en-US" sz="1200">
                            <a:effectLst/>
                            <a:latin typeface="+mn-lt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+mn-lt"/>
                            </a:rPr>
                            <a:t>-1</a:t>
                          </a:r>
                          <a:endParaRPr lang="en-US" sz="1200">
                            <a:effectLst/>
                            <a:latin typeface="+mn-lt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+mn-lt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200">
                            <a:effectLst/>
                            <a:latin typeface="+mn-lt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extLst>
                      <a:ext uri="{0D108BD9-81ED-4DB2-BD59-A6C34878D82A}">
                        <a16:rowId xmlns:a16="http://schemas.microsoft.com/office/drawing/2014/main" val="2447191768"/>
                      </a:ext>
                    </a:extLst>
                  </a:tr>
                  <a:tr h="11597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+mn-lt"/>
                            </a:rPr>
                            <a:t>17</a:t>
                          </a:r>
                          <a:endParaRPr lang="en-US" sz="1200">
                            <a:effectLst/>
                            <a:latin typeface="+mn-lt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[-473:36:-41, 27:36:459]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+mn-lt"/>
                            </a:rPr>
                            <a:t>1</a:t>
                          </a:r>
                          <a:endParaRPr lang="en-US" sz="1200">
                            <a:effectLst/>
                            <a:latin typeface="+mn-lt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+mn-lt"/>
                            </a:rPr>
                            <a:t>1</a:t>
                          </a:r>
                          <a:endParaRPr lang="en-US" sz="1200">
                            <a:effectLst/>
                            <a:latin typeface="+mn-lt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+mn-lt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200">
                            <a:effectLst/>
                            <a:latin typeface="+mn-lt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extLst>
                      <a:ext uri="{0D108BD9-81ED-4DB2-BD59-A6C34878D82A}">
                        <a16:rowId xmlns:a16="http://schemas.microsoft.com/office/drawing/2014/main" val="3238441128"/>
                      </a:ext>
                    </a:extLst>
                  </a:tr>
                  <a:tr h="11597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+mn-lt"/>
                            </a:rPr>
                            <a:t>18</a:t>
                          </a:r>
                          <a:endParaRPr lang="en-US" sz="1200">
                            <a:effectLst/>
                            <a:latin typeface="+mn-lt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[-457:36:-25, 43:36:475]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+mn-lt"/>
                            </a:rPr>
                            <a:t>-1</a:t>
                          </a:r>
                          <a:endParaRPr lang="en-US" sz="1200">
                            <a:effectLst/>
                            <a:latin typeface="+mn-lt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+mn-lt"/>
                            </a:rPr>
                            <a:t>1</a:t>
                          </a:r>
                          <a:endParaRPr lang="en-US" sz="1200">
                            <a:effectLst/>
                            <a:latin typeface="+mn-lt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+mn-lt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200" dirty="0">
                            <a:effectLst/>
                            <a:latin typeface="+mn-lt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extLst>
                      <a:ext uri="{0D108BD9-81ED-4DB2-BD59-A6C34878D82A}">
                        <a16:rowId xmlns:a16="http://schemas.microsoft.com/office/drawing/2014/main" val="30003244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C85AE92C-A1FC-2678-08C3-FDD8444AEAA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91470373"/>
                  </p:ext>
                </p:extLst>
              </p:nvPr>
            </p:nvGraphicFramePr>
            <p:xfrm>
              <a:off x="1071688" y="1327149"/>
              <a:ext cx="4721630" cy="395923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65267">
                      <a:extLst>
                        <a:ext uri="{9D8B030D-6E8A-4147-A177-3AD203B41FA5}">
                          <a16:colId xmlns:a16="http://schemas.microsoft.com/office/drawing/2014/main" val="3491527383"/>
                        </a:ext>
                      </a:extLst>
                    </a:gridCol>
                    <a:gridCol w="2121024">
                      <a:extLst>
                        <a:ext uri="{9D8B030D-6E8A-4147-A177-3AD203B41FA5}">
                          <a16:colId xmlns:a16="http://schemas.microsoft.com/office/drawing/2014/main" val="1211242685"/>
                        </a:ext>
                      </a:extLst>
                    </a:gridCol>
                    <a:gridCol w="270030">
                      <a:extLst>
                        <a:ext uri="{9D8B030D-6E8A-4147-A177-3AD203B41FA5}">
                          <a16:colId xmlns:a16="http://schemas.microsoft.com/office/drawing/2014/main" val="3741228833"/>
                        </a:ext>
                      </a:extLst>
                    </a:gridCol>
                    <a:gridCol w="274792">
                      <a:extLst>
                        <a:ext uri="{9D8B030D-6E8A-4147-A177-3AD203B41FA5}">
                          <a16:colId xmlns:a16="http://schemas.microsoft.com/office/drawing/2014/main" val="3537646077"/>
                        </a:ext>
                      </a:extLst>
                    </a:gridCol>
                    <a:gridCol w="1790517">
                      <a:extLst>
                        <a:ext uri="{9D8B030D-6E8A-4147-A177-3AD203B41FA5}">
                          <a16:colId xmlns:a16="http://schemas.microsoft.com/office/drawing/2014/main" val="545648960"/>
                        </a:ext>
                      </a:extLst>
                    </a:gridCol>
                  </a:tblGrid>
                  <a:tr h="3782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321" marR="45321" marT="0" marB="0" anchor="ctr">
                        <a:blipFill>
                          <a:blip r:embed="rId3"/>
                          <a:stretch>
                            <a:fillRect l="-2273" t="-11290" r="-1672727" b="-97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+mn-lt"/>
                            </a:rPr>
                            <a:t>Tone indices</a:t>
                          </a:r>
                          <a:endParaRPr lang="en-US" sz="1200">
                            <a:effectLst/>
                            <a:latin typeface="+mn-lt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321" marR="45321" marT="0" marB="0" anchor="ctr">
                        <a:blipFill>
                          <a:blip r:embed="rId3"/>
                          <a:stretch>
                            <a:fillRect l="-873333" t="-11290" r="-762222" b="-97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321" marR="45321" marT="0" marB="0" anchor="ctr">
                        <a:blipFill>
                          <a:blip r:embed="rId3"/>
                          <a:stretch>
                            <a:fillRect l="-973333" t="-11290" r="-662222" b="-97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+mn-lt"/>
                            </a:rPr>
                            <a:t>The values at the tone indices</a:t>
                          </a:r>
                          <a:endParaRPr lang="en-US" sz="1200">
                            <a:effectLst/>
                            <a:latin typeface="+mn-lt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extLst>
                      <a:ext uri="{0D108BD9-81ED-4DB2-BD59-A6C34878D82A}">
                        <a16:rowId xmlns:a16="http://schemas.microsoft.com/office/drawing/2014/main" val="2793578937"/>
                      </a:ext>
                    </a:extLst>
                  </a:tr>
                  <a:tr h="198946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+mn-lt"/>
                            </a:rPr>
                            <a:t>1</a:t>
                          </a:r>
                          <a:endParaRPr lang="en-US" sz="1200">
                            <a:effectLst/>
                            <a:latin typeface="+mn-lt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[-483:36:-51, 17:36:449]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+mn-lt"/>
                            </a:rPr>
                            <a:t>1</a:t>
                          </a:r>
                          <a:endParaRPr lang="en-US" sz="1200">
                            <a:effectLst/>
                            <a:latin typeface="+mn-lt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+mn-lt"/>
                            </a:rPr>
                            <a:t>1</a:t>
                          </a:r>
                          <a:endParaRPr lang="en-US" sz="1200">
                            <a:effectLst/>
                            <a:latin typeface="+mn-lt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321" marR="45321" marT="0" marB="0" anchor="ctr">
                        <a:blipFill>
                          <a:blip r:embed="rId3"/>
                          <a:stretch>
                            <a:fillRect l="-164286" t="-209091" r="-1361" b="-17303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85857144"/>
                      </a:ext>
                    </a:extLst>
                  </a:tr>
                  <a:tr h="198946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+mn-lt"/>
                            </a:rPr>
                            <a:t>2</a:t>
                          </a:r>
                          <a:endParaRPr lang="en-US" sz="1200">
                            <a:effectLst/>
                            <a:latin typeface="+mn-lt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[-467:36:-35, 33:36:465]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+mn-lt"/>
                            </a:rPr>
                            <a:t>1</a:t>
                          </a:r>
                          <a:endParaRPr lang="en-US" sz="1200">
                            <a:effectLst/>
                            <a:latin typeface="+mn-lt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+mn-lt"/>
                            </a:rPr>
                            <a:t>-1</a:t>
                          </a:r>
                          <a:endParaRPr lang="en-US" sz="1200">
                            <a:effectLst/>
                            <a:latin typeface="+mn-lt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321" marR="45321" marT="0" marB="0" anchor="ctr">
                        <a:blipFill>
                          <a:blip r:embed="rId3"/>
                          <a:stretch>
                            <a:fillRect l="-164286" t="-309091" r="-1361" b="-16303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35526633"/>
                      </a:ext>
                    </a:extLst>
                  </a:tr>
                  <a:tr h="198946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+mn-lt"/>
                            </a:rPr>
                            <a:t>3</a:t>
                          </a:r>
                          <a:endParaRPr lang="en-US" sz="1200">
                            <a:effectLst/>
                            <a:latin typeface="+mn-lt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[-475:36:-43, 25:36:457]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+mn-lt"/>
                            </a:rPr>
                            <a:t>1</a:t>
                          </a:r>
                          <a:endParaRPr lang="en-US" sz="1200">
                            <a:effectLst/>
                            <a:latin typeface="+mn-lt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+mn-lt"/>
                            </a:rPr>
                            <a:t>1</a:t>
                          </a:r>
                          <a:endParaRPr lang="en-US" sz="1200">
                            <a:effectLst/>
                            <a:latin typeface="+mn-lt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321" marR="45321" marT="0" marB="0" anchor="ctr">
                        <a:blipFill>
                          <a:blip r:embed="rId3"/>
                          <a:stretch>
                            <a:fillRect l="-164286" t="-421875" r="-1361" b="-15812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9486747"/>
                      </a:ext>
                    </a:extLst>
                  </a:tr>
                  <a:tr h="198946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+mn-lt"/>
                            </a:rPr>
                            <a:t>4</a:t>
                          </a:r>
                          <a:endParaRPr lang="en-US" sz="1200">
                            <a:effectLst/>
                            <a:latin typeface="+mn-lt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[-459:36:-27, 41:36:473]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+mn-lt"/>
                            </a:rPr>
                            <a:t>-1</a:t>
                          </a:r>
                          <a:endParaRPr lang="en-US" sz="1200">
                            <a:effectLst/>
                            <a:latin typeface="+mn-lt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+mn-lt"/>
                            </a:rPr>
                            <a:t>1</a:t>
                          </a:r>
                          <a:endParaRPr lang="en-US" sz="1200">
                            <a:effectLst/>
                            <a:latin typeface="+mn-lt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321" marR="45321" marT="0" marB="0" anchor="ctr">
                        <a:blipFill>
                          <a:blip r:embed="rId3"/>
                          <a:stretch>
                            <a:fillRect l="-164286" t="-506061" r="-1361" b="-143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7091186"/>
                      </a:ext>
                    </a:extLst>
                  </a:tr>
                  <a:tr h="198946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+mn-lt"/>
                            </a:rPr>
                            <a:t>5</a:t>
                          </a:r>
                          <a:endParaRPr lang="en-US" sz="1200">
                            <a:effectLst/>
                            <a:latin typeface="+mn-lt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[-451:36:-19  49:36:481]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+mn-lt"/>
                            </a:rPr>
                            <a:t>1i</a:t>
                          </a:r>
                          <a:endParaRPr lang="en-US" sz="1200">
                            <a:effectLst/>
                            <a:latin typeface="+mn-lt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+mn-lt"/>
                            </a:rPr>
                            <a:t>1</a:t>
                          </a:r>
                          <a:endParaRPr lang="en-US" sz="1200">
                            <a:effectLst/>
                            <a:latin typeface="+mn-lt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321" marR="45321" marT="0" marB="0" anchor="ctr">
                        <a:blipFill>
                          <a:blip r:embed="rId3"/>
                          <a:stretch>
                            <a:fillRect l="-164286" t="-606061" r="-1361" b="-133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69837089"/>
                      </a:ext>
                    </a:extLst>
                  </a:tr>
                  <a:tr h="198946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+mn-lt"/>
                            </a:rPr>
                            <a:t>6</a:t>
                          </a:r>
                          <a:endParaRPr lang="en-US" sz="1200">
                            <a:effectLst/>
                            <a:latin typeface="+mn-lt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[-479:36:-47, 21:36:453]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+mn-lt"/>
                            </a:rPr>
                            <a:t>1</a:t>
                          </a:r>
                          <a:endParaRPr lang="en-US" sz="1200">
                            <a:effectLst/>
                            <a:latin typeface="+mn-lt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+mn-lt"/>
                            </a:rPr>
                            <a:t>1</a:t>
                          </a:r>
                          <a:endParaRPr lang="en-US" sz="1200">
                            <a:effectLst/>
                            <a:latin typeface="+mn-lt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321" marR="45321" marT="0" marB="0" anchor="ctr">
                        <a:blipFill>
                          <a:blip r:embed="rId3"/>
                          <a:stretch>
                            <a:fillRect l="-164286" t="-728125" r="-1361" b="-127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77856221"/>
                      </a:ext>
                    </a:extLst>
                  </a:tr>
                  <a:tr h="198946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+mn-lt"/>
                            </a:rPr>
                            <a:t>7</a:t>
                          </a:r>
                          <a:endParaRPr lang="en-US" sz="1200">
                            <a:effectLst/>
                            <a:latin typeface="+mn-lt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[-463:36:-31, 37:36:469]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+mn-lt"/>
                            </a:rPr>
                            <a:t>1</a:t>
                          </a:r>
                          <a:endParaRPr lang="en-US" sz="1200">
                            <a:effectLst/>
                            <a:latin typeface="+mn-lt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+mn-lt"/>
                            </a:rPr>
                            <a:t>-1</a:t>
                          </a:r>
                          <a:endParaRPr lang="en-US" sz="1200">
                            <a:effectLst/>
                            <a:latin typeface="+mn-lt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321" marR="45321" marT="0" marB="0" anchor="ctr">
                        <a:blipFill>
                          <a:blip r:embed="rId3"/>
                          <a:stretch>
                            <a:fillRect l="-164286" t="-803030" r="-1361" b="-113636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5191357"/>
                      </a:ext>
                    </a:extLst>
                  </a:tr>
                  <a:tr h="198946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+mn-lt"/>
                            </a:rPr>
                            <a:t>8</a:t>
                          </a:r>
                          <a:endParaRPr lang="en-US" sz="1200">
                            <a:effectLst/>
                            <a:latin typeface="+mn-lt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[-471:36:-39, 29:36:461]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+mn-lt"/>
                            </a:rPr>
                            <a:t>-1</a:t>
                          </a:r>
                          <a:endParaRPr lang="en-US" sz="1200">
                            <a:effectLst/>
                            <a:latin typeface="+mn-lt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+mn-lt"/>
                            </a:rPr>
                            <a:t>-1</a:t>
                          </a:r>
                          <a:endParaRPr lang="en-US" sz="1200">
                            <a:effectLst/>
                            <a:latin typeface="+mn-lt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321" marR="45321" marT="0" marB="0" anchor="ctr">
                        <a:blipFill>
                          <a:blip r:embed="rId3"/>
                          <a:stretch>
                            <a:fillRect l="-164286" t="-903030" r="-1361" b="-103636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45303696"/>
                      </a:ext>
                    </a:extLst>
                  </a:tr>
                  <a:tr h="198946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+mn-lt"/>
                            </a:rPr>
                            <a:t>9</a:t>
                          </a:r>
                          <a:endParaRPr lang="en-US" sz="1200">
                            <a:effectLst/>
                            <a:latin typeface="+mn-lt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[-455:36:-23, 45:36:477]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+mn-lt"/>
                            </a:rPr>
                            <a:t>1</a:t>
                          </a:r>
                          <a:endParaRPr lang="en-US" sz="1200">
                            <a:effectLst/>
                            <a:latin typeface="+mn-lt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+mn-lt"/>
                            </a:rPr>
                            <a:t>-1</a:t>
                          </a:r>
                          <a:endParaRPr lang="en-US" sz="1200">
                            <a:effectLst/>
                            <a:latin typeface="+mn-lt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321" marR="45321" marT="0" marB="0" anchor="ctr">
                        <a:blipFill>
                          <a:blip r:embed="rId3"/>
                          <a:stretch>
                            <a:fillRect l="-164286" t="-1003030" r="-1361" b="-93636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4671962"/>
                      </a:ext>
                    </a:extLst>
                  </a:tr>
                  <a:tr h="198946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+mn-lt"/>
                            </a:rPr>
                            <a:t>10</a:t>
                          </a:r>
                          <a:endParaRPr lang="en-US" sz="1200">
                            <a:effectLst/>
                            <a:latin typeface="+mn-lt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[-477:36:-45, 23:36:455]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+mn-lt"/>
                            </a:rPr>
                            <a:t>-1</a:t>
                          </a:r>
                          <a:endParaRPr lang="en-US" sz="1200">
                            <a:effectLst/>
                            <a:latin typeface="+mn-lt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+mn-lt"/>
                            </a:rPr>
                            <a:t>-1</a:t>
                          </a:r>
                          <a:endParaRPr lang="en-US" sz="1200">
                            <a:effectLst/>
                            <a:latin typeface="+mn-lt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321" marR="45321" marT="0" marB="0" anchor="ctr">
                        <a:blipFill>
                          <a:blip r:embed="rId3"/>
                          <a:stretch>
                            <a:fillRect l="-164286" t="-1137500" r="-1361" b="-8656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9680790"/>
                      </a:ext>
                    </a:extLst>
                  </a:tr>
                  <a:tr h="198946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+mn-lt"/>
                            </a:rPr>
                            <a:t>11</a:t>
                          </a:r>
                          <a:endParaRPr lang="en-US" sz="1200">
                            <a:effectLst/>
                            <a:latin typeface="+mn-lt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[-461:36:-29, 39:36:471]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+mn-lt"/>
                            </a:rPr>
                            <a:t>-1</a:t>
                          </a:r>
                          <a:endParaRPr lang="en-US" sz="1200">
                            <a:effectLst/>
                            <a:latin typeface="+mn-lt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+mn-lt"/>
                            </a:rPr>
                            <a:t>1</a:t>
                          </a:r>
                          <a:endParaRPr lang="en-US" sz="1200">
                            <a:effectLst/>
                            <a:latin typeface="+mn-lt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321" marR="45321" marT="0" marB="0" anchor="ctr">
                        <a:blipFill>
                          <a:blip r:embed="rId3"/>
                          <a:stretch>
                            <a:fillRect l="-164286" t="-1200000" r="-1361" b="-7393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64038191"/>
                      </a:ext>
                    </a:extLst>
                  </a:tr>
                  <a:tr h="198946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+mn-lt"/>
                            </a:rPr>
                            <a:t>12</a:t>
                          </a:r>
                          <a:endParaRPr lang="en-US" sz="1200">
                            <a:effectLst/>
                            <a:latin typeface="+mn-lt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[-469:36:-37, 31:36:463]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+mn-lt"/>
                            </a:rPr>
                            <a:t>1</a:t>
                          </a:r>
                          <a:endParaRPr lang="en-US" sz="1200">
                            <a:effectLst/>
                            <a:latin typeface="+mn-lt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+mn-lt"/>
                            </a:rPr>
                            <a:t>1</a:t>
                          </a:r>
                          <a:endParaRPr lang="en-US" sz="1200">
                            <a:effectLst/>
                            <a:latin typeface="+mn-lt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321" marR="45321" marT="0" marB="0" anchor="ctr">
                        <a:blipFill>
                          <a:blip r:embed="rId3"/>
                          <a:stretch>
                            <a:fillRect l="-164286" t="-1300000" r="-1361" b="-6393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89287881"/>
                      </a:ext>
                    </a:extLst>
                  </a:tr>
                  <a:tr h="198946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+mn-lt"/>
                            </a:rPr>
                            <a:t>13</a:t>
                          </a:r>
                          <a:endParaRPr lang="en-US" sz="1200">
                            <a:effectLst/>
                            <a:latin typeface="+mn-lt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[-453:36:-21, 47:36:479]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+mn-lt"/>
                            </a:rPr>
                            <a:t>-1</a:t>
                          </a:r>
                          <a:endParaRPr lang="en-US" sz="1200">
                            <a:effectLst/>
                            <a:latin typeface="+mn-lt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+mn-lt"/>
                            </a:rPr>
                            <a:t>1</a:t>
                          </a:r>
                          <a:endParaRPr lang="en-US" sz="1200">
                            <a:effectLst/>
                            <a:latin typeface="+mn-lt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321" marR="45321" marT="0" marB="0" anchor="ctr">
                        <a:blipFill>
                          <a:blip r:embed="rId3"/>
                          <a:stretch>
                            <a:fillRect l="-164286" t="-1443750" r="-1361" b="-5593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02898419"/>
                      </a:ext>
                    </a:extLst>
                  </a:tr>
                  <a:tr h="198946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+mn-lt"/>
                            </a:rPr>
                            <a:t>14</a:t>
                          </a:r>
                          <a:endParaRPr lang="en-US" sz="1200">
                            <a:effectLst/>
                            <a:latin typeface="+mn-lt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[-449:36:-17, 51:36:483]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+mn-lt"/>
                            </a:rPr>
                            <a:t>1i</a:t>
                          </a:r>
                          <a:endParaRPr lang="en-US" sz="1200">
                            <a:effectLst/>
                            <a:latin typeface="+mn-lt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+mn-lt"/>
                            </a:rPr>
                            <a:t>-1</a:t>
                          </a:r>
                          <a:endParaRPr lang="en-US" sz="1200">
                            <a:effectLst/>
                            <a:latin typeface="+mn-lt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321" marR="45321" marT="0" marB="0" anchor="ctr">
                        <a:blipFill>
                          <a:blip r:embed="rId3"/>
                          <a:stretch>
                            <a:fillRect l="-164286" t="-1496970" r="-1361" b="-4424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45962042"/>
                      </a:ext>
                    </a:extLst>
                  </a:tr>
                  <a:tr h="198946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+mn-lt"/>
                            </a:rPr>
                            <a:t>15</a:t>
                          </a:r>
                          <a:endParaRPr lang="en-US" sz="1200">
                            <a:effectLst/>
                            <a:latin typeface="+mn-lt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[-481:36:-49, 19:36:451]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+mn-lt"/>
                            </a:rPr>
                            <a:t>1</a:t>
                          </a:r>
                          <a:endParaRPr lang="en-US" sz="1200">
                            <a:effectLst/>
                            <a:latin typeface="+mn-lt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+mn-lt"/>
                            </a:rPr>
                            <a:t>1</a:t>
                          </a:r>
                          <a:endParaRPr lang="en-US" sz="1200">
                            <a:effectLst/>
                            <a:latin typeface="+mn-lt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321" marR="45321" marT="0" marB="0" anchor="ctr">
                        <a:blipFill>
                          <a:blip r:embed="rId3"/>
                          <a:stretch>
                            <a:fillRect l="-164286" t="-1596970" r="-1361" b="-3424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6630739"/>
                      </a:ext>
                    </a:extLst>
                  </a:tr>
                  <a:tr h="198946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+mn-lt"/>
                            </a:rPr>
                            <a:t>16</a:t>
                          </a:r>
                          <a:endParaRPr lang="en-US" sz="1200">
                            <a:effectLst/>
                            <a:latin typeface="+mn-lt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[-465:36:-33, 35:36:467]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+mn-lt"/>
                            </a:rPr>
                            <a:t>1</a:t>
                          </a:r>
                          <a:endParaRPr lang="en-US" sz="1200">
                            <a:effectLst/>
                            <a:latin typeface="+mn-lt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+mn-lt"/>
                            </a:rPr>
                            <a:t>-1</a:t>
                          </a:r>
                          <a:endParaRPr lang="en-US" sz="1200">
                            <a:effectLst/>
                            <a:latin typeface="+mn-lt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321" marR="45321" marT="0" marB="0" anchor="ctr">
                        <a:blipFill>
                          <a:blip r:embed="rId3"/>
                          <a:stretch>
                            <a:fillRect l="-164286" t="-1696970" r="-1361" b="-2424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47191768"/>
                      </a:ext>
                    </a:extLst>
                  </a:tr>
                  <a:tr h="198946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+mn-lt"/>
                            </a:rPr>
                            <a:t>17</a:t>
                          </a:r>
                          <a:endParaRPr lang="en-US" sz="1200">
                            <a:effectLst/>
                            <a:latin typeface="+mn-lt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[-473:36:-41, 27:36:459]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+mn-lt"/>
                            </a:rPr>
                            <a:t>1</a:t>
                          </a:r>
                          <a:endParaRPr lang="en-US" sz="1200">
                            <a:effectLst/>
                            <a:latin typeface="+mn-lt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+mn-lt"/>
                            </a:rPr>
                            <a:t>1</a:t>
                          </a:r>
                          <a:endParaRPr lang="en-US" sz="1200">
                            <a:effectLst/>
                            <a:latin typeface="+mn-lt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321" marR="45321" marT="0" marB="0" anchor="ctr">
                        <a:blipFill>
                          <a:blip r:embed="rId3"/>
                          <a:stretch>
                            <a:fillRect l="-164286" t="-1853125" r="-1361" b="-15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38441128"/>
                      </a:ext>
                    </a:extLst>
                  </a:tr>
                  <a:tr h="198946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+mn-lt"/>
                            </a:rPr>
                            <a:t>18</a:t>
                          </a:r>
                          <a:endParaRPr lang="en-US" sz="1200">
                            <a:effectLst/>
                            <a:latin typeface="+mn-lt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[-457:36:-25, 43:36:475]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+mn-lt"/>
                            </a:rPr>
                            <a:t>-1</a:t>
                          </a:r>
                          <a:endParaRPr lang="en-US" sz="1200">
                            <a:effectLst/>
                            <a:latin typeface="+mn-lt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+mn-lt"/>
                            </a:rPr>
                            <a:t>1</a:t>
                          </a:r>
                          <a:endParaRPr lang="en-US" sz="1200">
                            <a:effectLst/>
                            <a:latin typeface="+mn-lt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321" marR="45321" marT="0" marB="0" anchor="ctr">
                        <a:blipFill>
                          <a:blip r:embed="rId3"/>
                          <a:stretch>
                            <a:fillRect l="-164286" t="-1893939" r="-1361" b="-454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00324402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CE30031-E257-2051-08FD-CEA4BAA29D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2071030"/>
              </p:ext>
            </p:extLst>
          </p:nvPr>
        </p:nvGraphicFramePr>
        <p:xfrm>
          <a:off x="1981544" y="5864625"/>
          <a:ext cx="8715684" cy="418481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6110442">
                  <a:extLst>
                    <a:ext uri="{9D8B030D-6E8A-4147-A177-3AD203B41FA5}">
                      <a16:colId xmlns:a16="http://schemas.microsoft.com/office/drawing/2014/main" val="2635677462"/>
                    </a:ext>
                  </a:extLst>
                </a:gridCol>
                <a:gridCol w="2605242">
                  <a:extLst>
                    <a:ext uri="{9D8B030D-6E8A-4147-A177-3AD203B41FA5}">
                      <a16:colId xmlns:a16="http://schemas.microsoft.com/office/drawing/2014/main" val="3327661049"/>
                    </a:ext>
                  </a:extLst>
                </a:gridCol>
              </a:tblGrid>
              <a:tr h="2359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</a:rPr>
                        <a:t>Extra tones [-495 485 -491 489 -489 491 -493 487 -494 486 -490 490 -488 492 -492 488]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Yu Gothic" panose="020B0400000000000000" pitchFamily="34" charset="-128"/>
                      </a:endParaRPr>
                    </a:p>
                  </a:txBody>
                  <a:tcPr marL="45321" marR="453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</a:rPr>
                        <a:t>[1 -1 -1 -1 1 1 1 -1 1 -1 -1 -1 -1 -1 -1 1]  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Yu Gothic" panose="020B0400000000000000" pitchFamily="34" charset="-128"/>
                      </a:endParaRPr>
                    </a:p>
                  </a:txBody>
                  <a:tcPr marL="45321" marR="45321" marT="0" marB="0" anchor="ctr"/>
                </a:tc>
                <a:extLst>
                  <a:ext uri="{0D108BD9-81ED-4DB2-BD59-A6C34878D82A}">
                    <a16:rowId xmlns:a16="http://schemas.microsoft.com/office/drawing/2014/main" val="1566105065"/>
                  </a:ext>
                </a:extLst>
              </a:tr>
              <a:tr h="1759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</a:rPr>
                        <a:t>Extra tones [-499 -487  493   497 -497 -485  495   499 -498  -486 494   498 -496 -484  496   500]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Yu Gothic" panose="020B0400000000000000" pitchFamily="34" charset="-128"/>
                      </a:endParaRPr>
                    </a:p>
                  </a:txBody>
                  <a:tcPr marL="45321" marR="453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[1 1 1 -1 1 -1 -1 -1 1 1 1 -1 -1 1 1 1]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Yu Gothic" panose="020B0400000000000000" pitchFamily="34" charset="-128"/>
                      </a:endParaRPr>
                    </a:p>
                  </a:txBody>
                  <a:tcPr marL="45321" marR="45321" marT="0" marB="0" anchor="ctr"/>
                </a:tc>
                <a:extLst>
                  <a:ext uri="{0D108BD9-81ED-4DB2-BD59-A6C34878D82A}">
                    <a16:rowId xmlns:a16="http://schemas.microsoft.com/office/drawing/2014/main" val="274123242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7CA64CE-23DA-F126-3A7D-E54067D4B65F}"/>
                  </a:ext>
                </a:extLst>
              </p:cNvPr>
              <p:cNvSpPr txBox="1"/>
              <p:nvPr/>
            </p:nvSpPr>
            <p:spPr>
              <a:xfrm>
                <a:off x="1981544" y="5321846"/>
                <a:ext cx="9171562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sub>
                    </m:sSub>
                    <m:r>
                      <a:rPr lang="en-US" sz="1600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6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1, 1,1,1</m:t>
                        </m:r>
                        <m:r>
                          <a:rPr lang="en-US" sz="16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6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,−1,1,1,−1</m:t>
                        </m:r>
                        <m:r>
                          <a:rPr lang="en-US" sz="16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6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1,−1,1,−1</m:t>
                        </m:r>
                        <m:r>
                          <a:rPr lang="en-US" sz="16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6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,1</m:t>
                        </m:r>
                        <m:r>
                          <a:rPr lang="en-US" sz="16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sz="1600" b="0" i="1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sub>
                    </m:sSub>
                    <m:r>
                      <a:rPr lang="en-US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1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−1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−1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−1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1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−1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1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1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−1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−1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endParaRPr lang="en-US" sz="16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7CA64CE-23DA-F126-3A7D-E54067D4B6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544" y="5321846"/>
                <a:ext cx="9171562" cy="338554"/>
              </a:xfrm>
              <a:prstGeom prst="rect">
                <a:avLst/>
              </a:prstGeom>
              <a:blipFill>
                <a:blip r:embed="rId4"/>
                <a:stretch>
                  <a:fillRect t="-7143" b="-19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90926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A2C489-4DFB-6C8C-106F-164311D87A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2A004-8359-DC68-FFFE-FF05F1FAB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80 MHz DRU 4xLTF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B3DF1A-236C-519B-EE2A-8630DEE110D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CE06A6-5E2A-5EFF-FE7B-CE844CF8197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2024</a:t>
            </a:r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E35EB6-88CC-1B3F-BDB9-13537D757919}"/>
              </a:ext>
            </a:extLst>
          </p:cNvPr>
          <p:cNvSpPr txBox="1"/>
          <p:nvPr/>
        </p:nvSpPr>
        <p:spPr>
          <a:xfrm>
            <a:off x="929217" y="1751014"/>
            <a:ext cx="10296525" cy="4559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DLTF</a:t>
            </a:r>
            <a:r>
              <a:rPr lang="en-US" sz="1400" baseline="-250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-500:500 </a:t>
            </a:r>
            <a:r>
              <a:rPr lang="en-US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= [ ...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0 1 1 1 -1 1 1 1 -1 -1 -1 1 -1 1 1 -1 1 1 1 1 -1 1 1 -1 1 1 1 1 -1 -1 -1 1 -1 1 1 1 -1 1 1 -1 1 -1 -1 -1 1 1 1 -1 1 1i </a:t>
            </a:r>
            <a:r>
              <a:rPr lang="en-US" sz="14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</a:t>
            </a:r>
            <a:r>
              <a:rPr lang="en-US" sz="14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1 1 1 -1 1 1 -1 1 1 1 1 -1 -1 -1 1 -1 1 1 1 -1 1 1 -1 1 -1 -1 -1 1 1 1 -1 1 1i </a:t>
            </a:r>
            <a:r>
              <a:rPr lang="en-US" sz="14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</a:t>
            </a:r>
            <a:r>
              <a:rPr lang="en-US" sz="14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1 1 1 -1 1 1 -1 1 1 1 1 -1 -1 -1 1 -1 1 1 1 -1 1 1 -1 1 -1 -1 -1 1 1 1 -1 1 1i </a:t>
            </a:r>
            <a:r>
              <a:rPr lang="en-US" sz="14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</a:t>
            </a:r>
            <a:r>
              <a:rPr lang="en-US" sz="14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</a:t>
            </a:r>
            <a:r>
              <a:rPr lang="en-US" sz="14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</a:t>
            </a:r>
            <a:r>
              <a:rPr lang="en-US" sz="14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</a:t>
            </a:r>
            <a:r>
              <a:rPr lang="en-US" sz="14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</a:t>
            </a:r>
            <a:r>
              <a:rPr lang="en-US" sz="14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</a:t>
            </a:r>
            <a:r>
              <a:rPr lang="en-US" sz="14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</a:t>
            </a:r>
            <a:r>
              <a:rPr lang="en-US" sz="14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</a:t>
            </a:r>
            <a:r>
              <a:rPr lang="en-US" sz="14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</a:t>
            </a:r>
            <a:r>
              <a:rPr lang="en-US" sz="14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</a:t>
            </a:r>
            <a:r>
              <a:rPr lang="en-US" sz="14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-1i -1i </a:t>
            </a:r>
            <a:r>
              <a:rPr lang="en-US" sz="14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</a:t>
            </a:r>
            <a:r>
              <a:rPr lang="en-US" sz="14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</a:t>
            </a:r>
            <a:r>
              <a:rPr lang="en-US" sz="14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</a:t>
            </a:r>
            <a:r>
              <a:rPr lang="en-US" sz="14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</a:t>
            </a:r>
            <a:r>
              <a:rPr lang="en-US" sz="14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</a:t>
            </a:r>
            <a:r>
              <a:rPr lang="en-US" sz="14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</a:t>
            </a:r>
            <a:r>
              <a:rPr lang="en-US" sz="14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-1i -1i </a:t>
            </a:r>
            <a:r>
              <a:rPr lang="en-US" sz="14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</a:t>
            </a:r>
            <a:r>
              <a:rPr lang="en-US" sz="14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</a:t>
            </a:r>
            <a:r>
              <a:rPr lang="en-US" sz="14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</a:t>
            </a:r>
            <a:r>
              <a:rPr lang="en-US" sz="14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-1 -1 -1 1 -1 -1 -1 1 -1 -1 1 -1 -1 -1 -1 1 1 1 -1 1 -1 -1 -1 1 -1 -1 1 -1 1 1 1 -1 -1 -1 1 -1 -1i -1i -1i </a:t>
            </a:r>
            <a:r>
              <a:rPr lang="en-US" sz="14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1 1 1 -1 1 1 -1 1 1 1 1 -1 -1 -1 1 -1 1 1 1 -1 1 1 -1 1 -1 -1 -1 1 1 1 -1 1 1i </a:t>
            </a:r>
            <a:r>
              <a:rPr lang="en-US" sz="14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</a:t>
            </a:r>
            <a:r>
              <a:rPr lang="en-US" sz="14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1 1 1 -1 1 1 -1 1 1 1 1 -1 -1 -1 1 -1 1 1 1 -1 1 1 -1 1 -1 -1 -1 1 1 1 -1 1 1i </a:t>
            </a:r>
            <a:r>
              <a:rPr lang="en-US" sz="14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</a:t>
            </a:r>
            <a:r>
              <a:rPr lang="en-US" sz="14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-1i -1i -1i </a:t>
            </a:r>
            <a:r>
              <a:rPr lang="en-US" sz="14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-1i </a:t>
            </a:r>
            <a:r>
              <a:rPr lang="en-US" sz="14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-1i -1i -1i </a:t>
            </a:r>
            <a:r>
              <a:rPr lang="en-US" sz="14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</a:t>
            </a:r>
            <a:r>
              <a:rPr lang="en-US" sz="14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</a:t>
            </a:r>
            <a:r>
              <a:rPr lang="en-US" sz="14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</a:t>
            </a:r>
            <a:r>
              <a:rPr lang="en-US" sz="14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-1i -1i </a:t>
            </a:r>
            <a:r>
              <a:rPr lang="en-US" sz="14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-1i </a:t>
            </a:r>
            <a:r>
              <a:rPr lang="en-US" sz="14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</a:t>
            </a:r>
            <a:r>
              <a:rPr lang="en-US" sz="14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</a:t>
            </a:r>
            <a:r>
              <a:rPr lang="en-US" sz="14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</a:t>
            </a:r>
            <a:r>
              <a:rPr lang="en-US" sz="14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-1i -1i </a:t>
            </a:r>
            <a:r>
              <a:rPr lang="en-US" sz="14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1 1 1 -1 1 1 1 -1 1 1 -1 1 1 1 1 -1 -1 -1 1 -1 1 1 1 -1 1 1 -1 1 -1 -1 -1 1 1 1 -1 1 1i </a:t>
            </a:r>
            <a:r>
              <a:rPr lang="en-US" sz="14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</a:t>
            </a:r>
            <a:r>
              <a:rPr lang="en-US" sz="14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-1 -1 -1 1 -1 -1 1 -1 -1 -1 -1 1 1 1 -1 1 -1 -1 -1 1 -1 -1 1 -1 1 1 1 -1 -1 -1 1 -1 -1i -1i -1i </a:t>
            </a:r>
            <a:r>
              <a:rPr lang="en-US" sz="14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1 1 1 -1 1 1 -1 1 1 1 1 -1 -1 -1 1 -1 1 1 1 -1 1 1 -1 1 -1 -1 -1 1 1 1 -1 1 1i </a:t>
            </a:r>
            <a:r>
              <a:rPr lang="en-US" sz="14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</a:t>
            </a:r>
            <a:r>
              <a:rPr lang="en-US" sz="14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-1i -1i -1i </a:t>
            </a:r>
            <a:r>
              <a:rPr lang="en-US" sz="14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-1i </a:t>
            </a:r>
            <a:r>
              <a:rPr lang="en-US" sz="14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-1i -1i -1i </a:t>
            </a:r>
            <a:r>
              <a:rPr lang="en-US" sz="14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</a:t>
            </a:r>
            <a:r>
              <a:rPr lang="en-US" sz="14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</a:t>
            </a:r>
            <a:r>
              <a:rPr lang="en-US" sz="14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</a:t>
            </a:r>
            <a:r>
              <a:rPr lang="en-US" sz="14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-1i -1i </a:t>
            </a:r>
            <a:r>
              <a:rPr lang="en-US" sz="14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-1i </a:t>
            </a:r>
            <a:r>
              <a:rPr lang="en-US" sz="14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</a:t>
            </a:r>
            <a:r>
              <a:rPr lang="en-US" sz="14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</a:t>
            </a:r>
            <a:r>
              <a:rPr lang="en-US" sz="14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</a:t>
            </a:r>
            <a:r>
              <a:rPr lang="en-US" sz="14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-1i -1i </a:t>
            </a:r>
            <a:r>
              <a:rPr lang="en-US" sz="14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1 1 1 -1 1i </a:t>
            </a:r>
            <a:r>
              <a:rPr lang="en-US" sz="14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</a:t>
            </a:r>
            <a:r>
              <a:rPr lang="en-US" sz="14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</a:t>
            </a:r>
            <a:r>
              <a:rPr lang="en-US" sz="14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</a:t>
            </a:r>
            <a:r>
              <a:rPr lang="en-US" sz="14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</a:t>
            </a:r>
            <a:r>
              <a:rPr lang="en-US" sz="14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</a:t>
            </a:r>
            <a:r>
              <a:rPr lang="en-US" sz="14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</a:t>
            </a:r>
            <a:r>
              <a:rPr lang="en-US" sz="14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</a:t>
            </a:r>
            <a:r>
              <a:rPr lang="en-US" sz="14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-1i -1i </a:t>
            </a:r>
            <a:r>
              <a:rPr lang="en-US" sz="14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</a:t>
            </a:r>
            <a:r>
              <a:rPr lang="en-US" sz="14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</a:t>
            </a:r>
            <a:r>
              <a:rPr lang="en-US" sz="14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</a:t>
            </a:r>
            <a:r>
              <a:rPr lang="en-US" sz="14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</a:t>
            </a:r>
            <a:r>
              <a:rPr lang="en-US" sz="14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</a:t>
            </a:r>
            <a:r>
              <a:rPr lang="en-US" sz="14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</a:t>
            </a:r>
            <a:r>
              <a:rPr lang="en-US" sz="14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-1i -1i </a:t>
            </a:r>
            <a:r>
              <a:rPr lang="en-US" sz="14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</a:t>
            </a:r>
            <a:r>
              <a:rPr lang="en-US" sz="14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</a:t>
            </a:r>
            <a:r>
              <a:rPr lang="en-US" sz="14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</a:t>
            </a:r>
            <a:r>
              <a:rPr lang="en-US" sz="14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-1 -1 -1 1 0 0 0 0 0 0 0 0 0 0 0 0 0 0 0 0 0 0 0 0 0 0 0 0 0 0 0 0 0 0 0 0 1 1 1 -1 1 1 -1 1 1 1 1 -1 -1 -1 1 -1 -1 -1 -1 1 -1 -1 1 -1 1 1 1 -1 -1 -1 1 -1 1 1 -1 1 1i </a:t>
            </a:r>
            <a:r>
              <a:rPr lang="en-US" sz="14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</a:t>
            </a:r>
            <a:r>
              <a:rPr lang="en-US" sz="14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</a:t>
            </a:r>
            <a:r>
              <a:rPr lang="en-US" sz="14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</a:t>
            </a:r>
            <a:r>
              <a:rPr lang="en-US" sz="14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</a:t>
            </a:r>
            <a:r>
              <a:rPr lang="en-US" sz="14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</a:t>
            </a:r>
            <a:r>
              <a:rPr lang="en-US" sz="14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</a:t>
            </a:r>
            <a:r>
              <a:rPr lang="en-US" sz="14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</a:t>
            </a:r>
            <a:r>
              <a:rPr lang="en-US" sz="14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-1i -1i </a:t>
            </a:r>
            <a:r>
              <a:rPr lang="en-US" sz="14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-1i -1i -1i </a:t>
            </a:r>
            <a:r>
              <a:rPr lang="en-US" sz="14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-1i </a:t>
            </a:r>
            <a:r>
              <a:rPr lang="en-US" sz="14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</a:t>
            </a:r>
            <a:r>
              <a:rPr lang="en-US" sz="14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</a:t>
            </a:r>
            <a:r>
              <a:rPr lang="en-US" sz="14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</a:t>
            </a:r>
            <a:r>
              <a:rPr lang="en-US" sz="14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-1i -1i </a:t>
            </a:r>
            <a:r>
              <a:rPr lang="en-US" sz="14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</a:t>
            </a:r>
            <a:r>
              <a:rPr lang="en-US" sz="14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</a:t>
            </a:r>
            <a:r>
              <a:rPr lang="en-US" sz="14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</a:t>
            </a:r>
            <a:r>
              <a:rPr lang="en-US" sz="14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-1 -1 -1 1 -1 -1 1 -1 -1 -1 -1 1 1 1 -1 1 1 1 1 -1 1 1 -1 1 -1 -1 -1 1 1 1 -1 1 -1 -1 1 -1 -1 -1 -1 1 -1 -1 1 -1 -1 -1 -1 1 1 1 -1 1 1 1 1 -1 1 1 -1 1 -1 -1 -1 1 1 1 -1 1 -1 -1 1 -1 -1 -1 -1 1 -1 -1 1 -1 -1 -1 -1 1 1 1 -1 1 1 1 1 -1 1 1 -1 1 -1 -1 -1 1 1 1 -1 1 -1 -1 1 -1 1i </a:t>
            </a:r>
            <a:r>
              <a:rPr lang="en-US" sz="14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</a:t>
            </a:r>
            <a:r>
              <a:rPr lang="en-US" sz="14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</a:t>
            </a:r>
            <a:r>
              <a:rPr lang="en-US" sz="14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</a:t>
            </a:r>
            <a:r>
              <a:rPr lang="en-US" sz="14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</a:t>
            </a:r>
            <a:r>
              <a:rPr lang="en-US" sz="14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</a:t>
            </a:r>
            <a:r>
              <a:rPr lang="en-US" sz="14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</a:t>
            </a:r>
            <a:r>
              <a:rPr lang="en-US" sz="14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</a:t>
            </a:r>
            <a:r>
              <a:rPr lang="en-US" sz="14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-1i -1i </a:t>
            </a:r>
            <a:r>
              <a:rPr lang="en-US" sz="14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-1i -1i -1i </a:t>
            </a:r>
            <a:r>
              <a:rPr lang="en-US" sz="14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-1i </a:t>
            </a:r>
            <a:r>
              <a:rPr lang="en-US" sz="14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</a:t>
            </a:r>
            <a:r>
              <a:rPr lang="en-US" sz="14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</a:t>
            </a:r>
            <a:r>
              <a:rPr lang="en-US" sz="14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</a:t>
            </a:r>
            <a:r>
              <a:rPr lang="en-US" sz="14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-1i -1i </a:t>
            </a:r>
            <a:r>
              <a:rPr lang="en-US" sz="14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</a:t>
            </a:r>
            <a:r>
              <a:rPr lang="en-US" sz="14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</a:t>
            </a:r>
            <a:r>
              <a:rPr lang="en-US" sz="14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</a:t>
            </a:r>
            <a:r>
              <a:rPr lang="en-US" sz="14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-1 -1 -1 1 -1 -1 1 -1 -1 -1 -1 1 1 1 -1 1 1 1 1 -1 1 1 -1 1 -1 -1 -1 1 1 1 -1 1 -1 -1 1 -1 1 1 1 -1 1 1 -1 1 1 1 1 -1 -1 -1 1 -1 -1 -1 -1 1 -1 -1 1 -1 1 1 1 -1 -1 -1 1 -1 1 1 -1 1 1 1 1 -1 1 1 -1 1 1 1 1 -1 -1 -1 1 -1 -1 -1 -1 1 -1 -1 1 -1 1 1 1 -1 -1 -1 1 -1 1 1 -1 1 -1i -1i -1i </a:t>
            </a:r>
            <a:r>
              <a:rPr lang="en-US" sz="14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-1i </a:t>
            </a:r>
            <a:r>
              <a:rPr lang="en-US" sz="14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-1i -1i -1i </a:t>
            </a:r>
            <a:r>
              <a:rPr lang="en-US" sz="14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</a:t>
            </a:r>
            <a:r>
              <a:rPr lang="en-US" sz="14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</a:t>
            </a:r>
            <a:r>
              <a:rPr lang="en-US" sz="14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</a:t>
            </a:r>
            <a:r>
              <a:rPr lang="en-US" sz="14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</a:t>
            </a:r>
            <a:r>
              <a:rPr lang="en-US" sz="14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</a:t>
            </a:r>
            <a:r>
              <a:rPr lang="en-US" sz="14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</a:t>
            </a:r>
            <a:r>
              <a:rPr lang="en-US" sz="14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</a:t>
            </a:r>
            <a:r>
              <a:rPr lang="en-US" sz="14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</a:t>
            </a:r>
            <a:r>
              <a:rPr lang="en-US" sz="14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</a:t>
            </a:r>
            <a:r>
              <a:rPr lang="en-US" sz="14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-1i -1i </a:t>
            </a:r>
            <a:r>
              <a:rPr lang="en-US" sz="14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</a:t>
            </a:r>
            <a:r>
              <a:rPr lang="en-US" sz="14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</a:t>
            </a:r>
            <a:r>
              <a:rPr lang="en-US" sz="14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</a:t>
            </a:r>
            <a:r>
              <a:rPr lang="en-US" sz="14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-1i </a:t>
            </a:r>
            <a:r>
              <a:rPr lang="en-US" sz="14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-1 -1 -1 1 -1 -1 1 -1 -1 -1 -1 1 1 1 -1 1 1 1 1 -1 1 1 -1 1 -1 -1 -1 1 1 1 -1 1 -1 -1 1 -1 1 1 1 -1 1 1 -1 1 1 1 1 -1 -1 -1 1 -1 -1 -1 -1 1 -1 -1 1 -1 1 1 1 -1 -1 -1 1 -1 1 1 -1 1 -1i -1i -1i </a:t>
            </a:r>
            <a:r>
              <a:rPr lang="en-US" sz="14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-1i </a:t>
            </a:r>
            <a:r>
              <a:rPr lang="en-US" sz="14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-1i -1i -1i </a:t>
            </a:r>
            <a:r>
              <a:rPr lang="en-US" sz="14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</a:t>
            </a:r>
            <a:r>
              <a:rPr lang="en-US" sz="14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</a:t>
            </a:r>
            <a:r>
              <a:rPr lang="en-US" sz="14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</a:t>
            </a:r>
            <a:r>
              <a:rPr lang="en-US" sz="14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</a:t>
            </a:r>
            <a:r>
              <a:rPr lang="en-US" sz="14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</a:t>
            </a:r>
            <a:r>
              <a:rPr lang="en-US" sz="14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</a:t>
            </a:r>
            <a:r>
              <a:rPr lang="en-US" sz="14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</a:t>
            </a:r>
            <a:r>
              <a:rPr lang="en-US" sz="14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</a:t>
            </a:r>
            <a:r>
              <a:rPr lang="en-US" sz="14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</a:t>
            </a:r>
            <a:r>
              <a:rPr lang="en-US" sz="14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-1i -1i </a:t>
            </a:r>
            <a:r>
              <a:rPr lang="en-US" sz="14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</a:t>
            </a:r>
            <a:r>
              <a:rPr lang="en-US" sz="14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</a:t>
            </a:r>
            <a:r>
              <a:rPr lang="en-US" sz="14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</a:t>
            </a:r>
            <a:r>
              <a:rPr lang="en-US" sz="14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-1i </a:t>
            </a:r>
            <a:r>
              <a:rPr lang="en-US" sz="14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-1 -1 -1 1 -1 -1 1 -1 1 1 -1 1 -1 -1 -1 1]</a:t>
            </a:r>
          </a:p>
        </p:txBody>
      </p:sp>
    </p:spTree>
    <p:extLst>
      <p:ext uri="{BB962C8B-B14F-4D97-AF65-F5344CB8AC3E}">
        <p14:creationId xmlns:p14="http://schemas.microsoft.com/office/powerpoint/2010/main" val="1575323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1065213"/>
          </a:xfrm>
        </p:spPr>
        <p:txBody>
          <a:bodyPr/>
          <a:lstStyle/>
          <a:p>
            <a:r>
              <a:rPr lang="en-US"/>
              <a:t>PAPR and CM  Results for 80 MHz DRU 4xLTF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>
          <a:xfrm>
            <a:off x="929217" y="329426"/>
            <a:ext cx="1541128" cy="276999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r>
              <a:rPr lang="en-US"/>
              <a:t>November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US"/>
              <a:t>Slide </a:t>
            </a:r>
            <a:fld id="{C1789BC7-C074-42CC-ADF8-5107DF6BD1C1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C7CDFC8E-3AAD-675D-DF5B-B2134DF6DFAF}"/>
              </a:ext>
            </a:extLst>
          </p:cNvPr>
          <p:cNvSpPr/>
          <p:nvPr/>
        </p:nvSpPr>
        <p:spPr bwMode="auto">
          <a:xfrm>
            <a:off x="1416423" y="2241177"/>
            <a:ext cx="95885" cy="635448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81CD7E33-43DC-5008-F422-628F35481F13}"/>
              </a:ext>
            </a:extLst>
          </p:cNvPr>
          <p:cNvSpPr/>
          <p:nvPr/>
        </p:nvSpPr>
        <p:spPr bwMode="auto">
          <a:xfrm>
            <a:off x="1416423" y="3249706"/>
            <a:ext cx="95885" cy="710782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E018D4-B0CC-E987-5EDC-48600C0DD18B}"/>
              </a:ext>
            </a:extLst>
          </p:cNvPr>
          <p:cNvSpPr txBox="1"/>
          <p:nvPr/>
        </p:nvSpPr>
        <p:spPr>
          <a:xfrm>
            <a:off x="872684" y="2241177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[2]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40EFD2-D64A-A174-F6FE-EC73A31DC2BB}"/>
              </a:ext>
            </a:extLst>
          </p:cNvPr>
          <p:cNvSpPr txBox="1"/>
          <p:nvPr/>
        </p:nvSpPr>
        <p:spPr>
          <a:xfrm>
            <a:off x="430306" y="3275866"/>
            <a:ext cx="929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>
                <a:solidFill>
                  <a:schemeClr val="tx1"/>
                </a:solidFill>
              </a:rPr>
              <a:t>CS based</a:t>
            </a:r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5483464F-0FA2-F5D2-1F0A-72E87566FFA0}"/>
              </a:ext>
            </a:extLst>
          </p:cNvPr>
          <p:cNvSpPr/>
          <p:nvPr/>
        </p:nvSpPr>
        <p:spPr bwMode="auto">
          <a:xfrm>
            <a:off x="1416423" y="4261850"/>
            <a:ext cx="105378" cy="781152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5C84E3BE-BADB-0F2E-A3A8-AFE1B8F3675B}"/>
              </a:ext>
            </a:extLst>
          </p:cNvPr>
          <p:cNvSpPr/>
          <p:nvPr/>
        </p:nvSpPr>
        <p:spPr bwMode="auto">
          <a:xfrm>
            <a:off x="1416423" y="5342099"/>
            <a:ext cx="95885" cy="710782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773C9B-C58A-71BB-7937-AE1756D3DFFD}"/>
              </a:ext>
            </a:extLst>
          </p:cNvPr>
          <p:cNvSpPr txBox="1"/>
          <p:nvPr/>
        </p:nvSpPr>
        <p:spPr>
          <a:xfrm>
            <a:off x="872684" y="4261851"/>
            <a:ext cx="597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[2]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7AD3F8-9B4F-D9B7-3C0B-9B560AFB9909}"/>
              </a:ext>
            </a:extLst>
          </p:cNvPr>
          <p:cNvSpPr txBox="1"/>
          <p:nvPr/>
        </p:nvSpPr>
        <p:spPr>
          <a:xfrm>
            <a:off x="502024" y="5315205"/>
            <a:ext cx="8581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>
                <a:solidFill>
                  <a:schemeClr val="tx1"/>
                </a:solidFill>
              </a:rPr>
              <a:t>CS based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0D7B580-069C-284D-53EB-EECB35B971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105095"/>
              </p:ext>
            </p:extLst>
          </p:nvPr>
        </p:nvGraphicFramePr>
        <p:xfrm>
          <a:off x="1562312" y="1939676"/>
          <a:ext cx="9871709" cy="4113205"/>
        </p:xfrm>
        <a:graphic>
          <a:graphicData uri="http://schemas.openxmlformats.org/drawingml/2006/table">
            <a:tbl>
              <a:tblPr/>
              <a:tblGrid>
                <a:gridCol w="715341">
                  <a:extLst>
                    <a:ext uri="{9D8B030D-6E8A-4147-A177-3AD203B41FA5}">
                      <a16:colId xmlns:a16="http://schemas.microsoft.com/office/drawing/2014/main" val="410354082"/>
                    </a:ext>
                  </a:extLst>
                </a:gridCol>
                <a:gridCol w="572273">
                  <a:extLst>
                    <a:ext uri="{9D8B030D-6E8A-4147-A177-3AD203B41FA5}">
                      <a16:colId xmlns:a16="http://schemas.microsoft.com/office/drawing/2014/main" val="2007036806"/>
                    </a:ext>
                  </a:extLst>
                </a:gridCol>
                <a:gridCol w="572273">
                  <a:extLst>
                    <a:ext uri="{9D8B030D-6E8A-4147-A177-3AD203B41FA5}">
                      <a16:colId xmlns:a16="http://schemas.microsoft.com/office/drawing/2014/main" val="3493649069"/>
                    </a:ext>
                  </a:extLst>
                </a:gridCol>
                <a:gridCol w="572273">
                  <a:extLst>
                    <a:ext uri="{9D8B030D-6E8A-4147-A177-3AD203B41FA5}">
                      <a16:colId xmlns:a16="http://schemas.microsoft.com/office/drawing/2014/main" val="3741016124"/>
                    </a:ext>
                  </a:extLst>
                </a:gridCol>
                <a:gridCol w="572273">
                  <a:extLst>
                    <a:ext uri="{9D8B030D-6E8A-4147-A177-3AD203B41FA5}">
                      <a16:colId xmlns:a16="http://schemas.microsoft.com/office/drawing/2014/main" val="3506566033"/>
                    </a:ext>
                  </a:extLst>
                </a:gridCol>
                <a:gridCol w="572273">
                  <a:extLst>
                    <a:ext uri="{9D8B030D-6E8A-4147-A177-3AD203B41FA5}">
                      <a16:colId xmlns:a16="http://schemas.microsoft.com/office/drawing/2014/main" val="3801556792"/>
                    </a:ext>
                  </a:extLst>
                </a:gridCol>
                <a:gridCol w="572273">
                  <a:extLst>
                    <a:ext uri="{9D8B030D-6E8A-4147-A177-3AD203B41FA5}">
                      <a16:colId xmlns:a16="http://schemas.microsoft.com/office/drawing/2014/main" val="2678959661"/>
                    </a:ext>
                  </a:extLst>
                </a:gridCol>
                <a:gridCol w="572273">
                  <a:extLst>
                    <a:ext uri="{9D8B030D-6E8A-4147-A177-3AD203B41FA5}">
                      <a16:colId xmlns:a16="http://schemas.microsoft.com/office/drawing/2014/main" val="2034101705"/>
                    </a:ext>
                  </a:extLst>
                </a:gridCol>
                <a:gridCol w="572273">
                  <a:extLst>
                    <a:ext uri="{9D8B030D-6E8A-4147-A177-3AD203B41FA5}">
                      <a16:colId xmlns:a16="http://schemas.microsoft.com/office/drawing/2014/main" val="2383150625"/>
                    </a:ext>
                  </a:extLst>
                </a:gridCol>
                <a:gridCol w="572273">
                  <a:extLst>
                    <a:ext uri="{9D8B030D-6E8A-4147-A177-3AD203B41FA5}">
                      <a16:colId xmlns:a16="http://schemas.microsoft.com/office/drawing/2014/main" val="3871169652"/>
                    </a:ext>
                  </a:extLst>
                </a:gridCol>
                <a:gridCol w="572273">
                  <a:extLst>
                    <a:ext uri="{9D8B030D-6E8A-4147-A177-3AD203B41FA5}">
                      <a16:colId xmlns:a16="http://schemas.microsoft.com/office/drawing/2014/main" val="3978740045"/>
                    </a:ext>
                  </a:extLst>
                </a:gridCol>
                <a:gridCol w="572273">
                  <a:extLst>
                    <a:ext uri="{9D8B030D-6E8A-4147-A177-3AD203B41FA5}">
                      <a16:colId xmlns:a16="http://schemas.microsoft.com/office/drawing/2014/main" val="1221085624"/>
                    </a:ext>
                  </a:extLst>
                </a:gridCol>
                <a:gridCol w="572273">
                  <a:extLst>
                    <a:ext uri="{9D8B030D-6E8A-4147-A177-3AD203B41FA5}">
                      <a16:colId xmlns:a16="http://schemas.microsoft.com/office/drawing/2014/main" val="2250732704"/>
                    </a:ext>
                  </a:extLst>
                </a:gridCol>
                <a:gridCol w="572273">
                  <a:extLst>
                    <a:ext uri="{9D8B030D-6E8A-4147-A177-3AD203B41FA5}">
                      <a16:colId xmlns:a16="http://schemas.microsoft.com/office/drawing/2014/main" val="4122702555"/>
                    </a:ext>
                  </a:extLst>
                </a:gridCol>
                <a:gridCol w="572273">
                  <a:extLst>
                    <a:ext uri="{9D8B030D-6E8A-4147-A177-3AD203B41FA5}">
                      <a16:colId xmlns:a16="http://schemas.microsoft.com/office/drawing/2014/main" val="411861100"/>
                    </a:ext>
                  </a:extLst>
                </a:gridCol>
                <a:gridCol w="572273">
                  <a:extLst>
                    <a:ext uri="{9D8B030D-6E8A-4147-A177-3AD203B41FA5}">
                      <a16:colId xmlns:a16="http://schemas.microsoft.com/office/drawing/2014/main" val="2080178007"/>
                    </a:ext>
                  </a:extLst>
                </a:gridCol>
                <a:gridCol w="572273">
                  <a:extLst>
                    <a:ext uri="{9D8B030D-6E8A-4147-A177-3AD203B41FA5}">
                      <a16:colId xmlns:a16="http://schemas.microsoft.com/office/drawing/2014/main" val="2725034964"/>
                    </a:ext>
                  </a:extLst>
                </a:gridCol>
              </a:tblGrid>
              <a:tr h="17883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PAPR [dB]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082133"/>
                  </a:ext>
                </a:extLst>
              </a:tr>
              <a:tr h="17883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DRU52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5.01,5.01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4.4,4.49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5.13,4.87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4.98,5.19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4.9,4.9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4.91,4.94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4.68,4.2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5,4.92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4.7,4.99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4.97,5.04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4.89,4.92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5.08,5.09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5.08,5.08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4.93,5.12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4.97,5.02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5.28,4.6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3091660"/>
                  </a:ext>
                </a:extLst>
              </a:tr>
              <a:tr h="17883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DRU106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5.1,5.12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5.15,5.09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5.07,5.2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5.03,5.07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5.31,5.15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4.86,5.13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5.07,5.15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5.18,5.17	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8533633"/>
                  </a:ext>
                </a:extLst>
              </a:tr>
              <a:tr h="17883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DRU242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5.52,5.11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5.26,5.42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5.31,5.38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5.36,5.16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731808"/>
                  </a:ext>
                </a:extLst>
              </a:tr>
              <a:tr h="17883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DRU484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5.49,5.42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5.5,5.41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7595426"/>
                  </a:ext>
                </a:extLst>
              </a:tr>
              <a:tr h="17883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3348077"/>
                  </a:ext>
                </a:extLst>
              </a:tr>
              <a:tr h="17883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PAPR [dB]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51566"/>
                  </a:ext>
                </a:extLst>
              </a:tr>
              <a:tr h="17883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DRU52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3.01,4.8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3.01,4.75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3.01,4.8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3.01,4.75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3.01,4.8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3.01,4.75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3.01,4.8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3.01,4.75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3.01,4.8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3.01,4.75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3.01,4.8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3.01,4.75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3.01,4.8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3.01,4.75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3.01,4.8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3.01,4.75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1975966"/>
                  </a:ext>
                </a:extLst>
              </a:tr>
              <a:tr h="17883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DRU106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3.8,4.64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3.84,4.71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3.84,4.71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3.8,4.64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3.8,4.64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3.84,4.71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3.84,4.71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3.8,4.64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3542438"/>
                  </a:ext>
                </a:extLst>
              </a:tr>
              <a:tr h="17883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DRU242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5.05,4.99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5.33,5.15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5.05,4.99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5.33,5.15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2416045"/>
                  </a:ext>
                </a:extLst>
              </a:tr>
              <a:tr h="17883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DRU484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5.24,5.35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5.24,5.35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203675"/>
                  </a:ext>
                </a:extLst>
              </a:tr>
              <a:tr h="178835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9312167"/>
                  </a:ext>
                </a:extLst>
              </a:tr>
              <a:tr h="17883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CM [dB]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2811385"/>
                  </a:ext>
                </a:extLst>
              </a:tr>
              <a:tr h="17883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DRU52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1.88,1.94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1.58,1.55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2.09,1.78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2.1,2.22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2.06,2.01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2.06,2.01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1.32,1.3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1.79,1.78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1.57,2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2.03,1.87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2.09,1.79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2.12,2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2.11,2.19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1.89,2.09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2.22,2.17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2.05,1.48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3774097"/>
                  </a:ext>
                </a:extLst>
              </a:tr>
              <a:tr h="17883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DRU106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2.16,2.11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1.84,1.81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1.67,1.76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1.89,1.8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1.67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1.76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1.89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1.80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5768978"/>
                  </a:ext>
                </a:extLst>
              </a:tr>
              <a:tr h="17883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DRU242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2.28,2.11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2.33,2.16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2.19,2.12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2.36,2.32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5222313"/>
                  </a:ext>
                </a:extLst>
              </a:tr>
              <a:tr h="17883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DRU484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2.06,2.19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2.38,2.27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6241064"/>
                  </a:ext>
                </a:extLst>
              </a:tr>
              <a:tr h="178835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42" marR="8942" marT="8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9018465"/>
                  </a:ext>
                </a:extLst>
              </a:tr>
              <a:tr h="17883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CM [dB]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1300538"/>
                  </a:ext>
                </a:extLst>
              </a:tr>
              <a:tr h="17883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DRU52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0.97,1.61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0.97,1.61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0.97,1.61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0.97,1.61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0.97,1.61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0.97,1.61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0.97,1.61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0.97,1.61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0.97,1.61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0.97,1.61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0.97,1.61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0.97,1.61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0.97,1.61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0.97,1.61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0.97,1.61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0.97,1.61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4035807"/>
                  </a:ext>
                </a:extLst>
              </a:tr>
              <a:tr h="17883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DRU106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1.03,1.57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1.04,1.65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1.04,1.65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1.03,1.57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1.04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1.65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1.03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1.57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5096262"/>
                  </a:ext>
                </a:extLst>
              </a:tr>
              <a:tr h="17883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DRU242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1.73,1.97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1.81,2.07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1.73,1.97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1.81,2.07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2571895"/>
                  </a:ext>
                </a:extLst>
              </a:tr>
              <a:tr h="17883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DRU484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1.84,2.15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1.84,2.15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87123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1242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B714FB-9246-AEDA-81C9-D2EE2A0EF1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E05D4C89-0ECF-6063-73E6-000A9224C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8457" y="635887"/>
            <a:ext cx="4007515" cy="300563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B2CB871-7E7A-0F43-4643-DB289713F4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5324" y="3491460"/>
            <a:ext cx="4007515" cy="300563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5AA7A18-74E1-A337-31C5-00E4BEAF33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4221" y="3491459"/>
            <a:ext cx="4007514" cy="30056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51EC83-1DB8-EF1D-0E6D-19D28F3CEA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9561" y="614909"/>
            <a:ext cx="4007514" cy="3005635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1C42B1-1896-B8E1-AB61-3010FB9D28F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November 2024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291BA3-C18F-289A-A48D-C359F48CE03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C5C4D0-2429-3564-57E3-9773BD60DD2D}"/>
              </a:ext>
            </a:extLst>
          </p:cNvPr>
          <p:cNvSpPr txBox="1"/>
          <p:nvPr/>
        </p:nvSpPr>
        <p:spPr>
          <a:xfrm>
            <a:off x="4811499" y="896485"/>
            <a:ext cx="1143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DRU52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F4BDDC6-8BA2-C635-7C53-D54145B83108}"/>
              </a:ext>
            </a:extLst>
          </p:cNvPr>
          <p:cNvSpPr txBox="1"/>
          <p:nvPr/>
        </p:nvSpPr>
        <p:spPr>
          <a:xfrm>
            <a:off x="8010317" y="913515"/>
            <a:ext cx="1359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DRU106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8F9C051-EAD3-50E5-E099-F1571460A854}"/>
              </a:ext>
            </a:extLst>
          </p:cNvPr>
          <p:cNvSpPr txBox="1"/>
          <p:nvPr/>
        </p:nvSpPr>
        <p:spPr>
          <a:xfrm>
            <a:off x="4474549" y="3751355"/>
            <a:ext cx="1315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DRU242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7F1EC3-D454-F7CB-587C-074CD4E50455}"/>
              </a:ext>
            </a:extLst>
          </p:cNvPr>
          <p:cNvSpPr txBox="1"/>
          <p:nvPr/>
        </p:nvSpPr>
        <p:spPr>
          <a:xfrm>
            <a:off x="8200362" y="3751354"/>
            <a:ext cx="1315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DRU484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D00AD2-8564-744B-2317-0FD0777C84EA}"/>
              </a:ext>
            </a:extLst>
          </p:cNvPr>
          <p:cNvSpPr txBox="1"/>
          <p:nvPr/>
        </p:nvSpPr>
        <p:spPr>
          <a:xfrm>
            <a:off x="969408" y="2891295"/>
            <a:ext cx="245957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PAPR CDFs for 80 MHz DRU LTF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2E0A5A-47E7-10C2-9A25-ED5BC297072F}"/>
              </a:ext>
            </a:extLst>
          </p:cNvPr>
          <p:cNvSpPr txBox="1"/>
          <p:nvPr/>
        </p:nvSpPr>
        <p:spPr>
          <a:xfrm>
            <a:off x="523535" y="4994277"/>
            <a:ext cx="33111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solidFill>
                  <a:srgbClr val="0070C0"/>
                </a:solidFill>
              </a:rPr>
              <a:t>Note</a:t>
            </a:r>
            <a:r>
              <a:rPr lang="en-US" sz="2000" dirty="0">
                <a:solidFill>
                  <a:schemeClr val="tx1"/>
                </a:solidFill>
              </a:rPr>
              <a:t>: If </a:t>
            </a:r>
            <a:r>
              <a:rPr lang="en-US" sz="2000" b="1" dirty="0">
                <a:solidFill>
                  <a:schemeClr val="tx1"/>
                </a:solidFill>
              </a:rPr>
              <a:t>masked LTF </a:t>
            </a:r>
            <a:r>
              <a:rPr lang="en-US" sz="2000" dirty="0">
                <a:solidFill>
                  <a:schemeClr val="tx1"/>
                </a:solidFill>
              </a:rPr>
              <a:t>is used, the PAPR of the second SS will be the same as the first SS for all BWs</a:t>
            </a:r>
          </a:p>
        </p:txBody>
      </p:sp>
    </p:spTree>
    <p:extLst>
      <p:ext uri="{BB962C8B-B14F-4D97-AF65-F5344CB8AC3E}">
        <p14:creationId xmlns:p14="http://schemas.microsoft.com/office/powerpoint/2010/main" val="3595707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E7F52B-03DF-B0C9-0BD4-1F8FA3203C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9371BDF2-42FE-8981-808A-F638247306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9367" y="609048"/>
            <a:ext cx="4007515" cy="300563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A8E9638-1A44-745D-8F2A-8C0324E4E9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6093" y="630928"/>
            <a:ext cx="4007515" cy="300563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BBB5FB9-2499-1179-53B4-1A6CA95C25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1642" y="3491774"/>
            <a:ext cx="4007516" cy="300563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A2E0EFD-7B8E-3D90-1988-60B7F34D2C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2515" y="3493507"/>
            <a:ext cx="4007514" cy="3005635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CA1E85-5589-FB11-66EA-984D6CE894C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November 2024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7A6D1C-6A50-724F-BF69-8DC5FA479A9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C309B6-68AE-4235-A7BE-0159B86914CC}"/>
              </a:ext>
            </a:extLst>
          </p:cNvPr>
          <p:cNvSpPr txBox="1"/>
          <p:nvPr/>
        </p:nvSpPr>
        <p:spPr>
          <a:xfrm>
            <a:off x="969410" y="2891295"/>
            <a:ext cx="20800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CM CDFs for 80 MHz DRU LTF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C636F1-7F24-9344-E46F-B4CFA864B677}"/>
              </a:ext>
            </a:extLst>
          </p:cNvPr>
          <p:cNvSpPr txBox="1"/>
          <p:nvPr/>
        </p:nvSpPr>
        <p:spPr>
          <a:xfrm>
            <a:off x="4243384" y="896485"/>
            <a:ext cx="1143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DRU52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91A9E4-5681-52E3-4D9A-5FBCAAF6A4BD}"/>
              </a:ext>
            </a:extLst>
          </p:cNvPr>
          <p:cNvSpPr txBox="1"/>
          <p:nvPr/>
        </p:nvSpPr>
        <p:spPr>
          <a:xfrm>
            <a:off x="7913598" y="913515"/>
            <a:ext cx="1359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DRU106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D4B22E-AFDA-874A-E6A5-B16DF5E0A90D}"/>
              </a:ext>
            </a:extLst>
          </p:cNvPr>
          <p:cNvSpPr txBox="1"/>
          <p:nvPr/>
        </p:nvSpPr>
        <p:spPr>
          <a:xfrm>
            <a:off x="4316646" y="3811314"/>
            <a:ext cx="1315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DRU242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1AC0CC-3DCB-5F37-EC6D-6A8A3BEBEAAD}"/>
              </a:ext>
            </a:extLst>
          </p:cNvPr>
          <p:cNvSpPr txBox="1"/>
          <p:nvPr/>
        </p:nvSpPr>
        <p:spPr>
          <a:xfrm>
            <a:off x="8081474" y="3721483"/>
            <a:ext cx="1315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DRU484</a:t>
            </a:r>
          </a:p>
        </p:txBody>
      </p:sp>
    </p:spTree>
    <p:extLst>
      <p:ext uri="{BB962C8B-B14F-4D97-AF65-F5344CB8AC3E}">
        <p14:creationId xmlns:p14="http://schemas.microsoft.com/office/powerpoint/2010/main" val="38585831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D5FC8-2FDE-D7D5-0CD5-5A0ED8243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1065213"/>
          </a:xfrm>
        </p:spPr>
        <p:txBody>
          <a:bodyPr/>
          <a:lstStyle/>
          <a:p>
            <a:r>
              <a:rPr lang="en-US"/>
              <a:t>Conclusions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EC3BDA9-DBB7-553C-2202-9DEAEBE84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/>
              <a:t>The proposed approach constructs the master sequences for 20/40/80 MHz based on two seed sequences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Enables low-memory implementation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The approach is scalable as it uses the variants of the same seed sequence for 20/40/80 MHz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It ensures low-PAPR theoretically without sequence search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It is applicable to signal stream pilots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527D4B-C8D6-10B6-B1E5-27A063BFD26C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AD18CB6-9A6D-89AE-6321-9CE1F3E7808A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November 2024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2111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8C74A-A7C2-942A-5648-9E23E487D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1065213"/>
          </a:xfrm>
        </p:spPr>
        <p:txBody>
          <a:bodyPr/>
          <a:lstStyle/>
          <a:p>
            <a:r>
              <a:rPr lang="en-US" dirty="0"/>
              <a:t>SP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85096-C7BB-A2FD-19CD-F5BAFC2B8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10361084" cy="4113213"/>
          </a:xfrm>
        </p:spPr>
        <p:txBody>
          <a:bodyPr/>
          <a:lstStyle/>
          <a:p>
            <a:r>
              <a:rPr lang="en-US" sz="2800"/>
              <a:t>Do you agree that the DRU LTF sequences can be QPSK modulated?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5E7651-ACDC-F9FB-E0DD-68CBEAFF1F4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27</a:t>
            </a:fld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DC62272-6615-5E85-2681-CB1EA487625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November 2024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914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1065213"/>
          </a:xfrm>
        </p:spPr>
        <p:txBody>
          <a:bodyPr/>
          <a:lstStyle/>
          <a:p>
            <a:r>
              <a:rPr lang="en-US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981201"/>
            <a:ext cx="10361084" cy="4113213"/>
          </a:xfrm>
        </p:spPr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US"/>
              <a:t>Slide </a:t>
            </a:r>
            <a:fld id="{C1789BC7-C074-42CC-ADF8-5107DF6BD1C1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5"/>
          </p:nvPr>
        </p:nvSpPr>
        <p:spPr bwMode="auto">
          <a:xfrm>
            <a:off x="929217" y="329426"/>
            <a:ext cx="1541128" cy="276999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r>
              <a:rPr lang="en-US"/>
              <a:t>November 2024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87204" y="1751014"/>
            <a:ext cx="10288079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tx1"/>
                </a:solidFill>
              </a:rPr>
              <a:t>[1] 11/24-0468r2 DRU Tone Plan for 11bn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tx1"/>
                </a:solidFill>
              </a:rPr>
              <a:t>[2] </a:t>
            </a:r>
            <a:r>
              <a:rPr lang="en-US" altLang="ko-KR" sz="1800" dirty="0">
                <a:solidFill>
                  <a:schemeClr val="tx1"/>
                </a:solidFill>
              </a:rPr>
              <a:t>11-24-1567r0 LTF Design or DRU</a:t>
            </a:r>
          </a:p>
          <a:p>
            <a:pPr>
              <a:spcBef>
                <a:spcPts val="600"/>
              </a:spcBef>
            </a:pPr>
            <a:r>
              <a:rPr lang="en-US" altLang="ko-KR" sz="1800" dirty="0">
                <a:solidFill>
                  <a:schemeClr val="tx1"/>
                </a:solidFill>
              </a:rPr>
              <a:t>[3] R1-163437, Ericsson, Nokia, Lenovo, LG, and ZTE, “WF on DMRS multi-tone evaluation methods,” Apr. 2016.</a:t>
            </a:r>
          </a:p>
          <a:p>
            <a:pPr>
              <a:spcBef>
                <a:spcPts val="600"/>
              </a:spcBef>
            </a:pPr>
            <a:r>
              <a:rPr lang="en-US" altLang="ko-KR" sz="1800" dirty="0">
                <a:solidFill>
                  <a:schemeClr val="tx1"/>
                </a:solidFill>
              </a:rPr>
              <a:t>[4] 11-24-1712r0 DRU Tone Plan for 20 MHz Distribution Bandwidth</a:t>
            </a:r>
          </a:p>
          <a:p>
            <a:pPr>
              <a:spcBef>
                <a:spcPts val="600"/>
              </a:spcBef>
            </a:pPr>
            <a:r>
              <a:rPr lang="en-US" altLang="ko-KR" sz="1800" dirty="0">
                <a:solidFill>
                  <a:schemeClr val="tx1"/>
                </a:solidFill>
              </a:rPr>
              <a:t>[5] </a:t>
            </a:r>
            <a:r>
              <a:rPr lang="en-US" sz="1800" dirty="0">
                <a:solidFill>
                  <a:schemeClr val="tx1"/>
                </a:solidFill>
              </a:rPr>
              <a:t>Parker, M.G., Paterson, K.G. and </a:t>
            </a:r>
            <a:r>
              <a:rPr lang="en-US" sz="1800" dirty="0" err="1">
                <a:solidFill>
                  <a:schemeClr val="tx1"/>
                </a:solidFill>
              </a:rPr>
              <a:t>Tellambura</a:t>
            </a:r>
            <a:r>
              <a:rPr lang="en-US" sz="1800" dirty="0">
                <a:solidFill>
                  <a:schemeClr val="tx1"/>
                </a:solidFill>
              </a:rPr>
              <a:t>, C. “</a:t>
            </a:r>
            <a:r>
              <a:rPr lang="en-US" sz="1800" dirty="0" err="1">
                <a:solidFill>
                  <a:schemeClr val="tx1"/>
                </a:solidFill>
              </a:rPr>
              <a:t>Golay</a:t>
            </a:r>
            <a:r>
              <a:rPr lang="en-US" sz="1800" dirty="0">
                <a:solidFill>
                  <a:schemeClr val="tx1"/>
                </a:solidFill>
              </a:rPr>
              <a:t> Complementary Sequences.” In Wiley Encyclopedia of Telecommunications, J.G. </a:t>
            </a:r>
            <a:r>
              <a:rPr lang="en-US" sz="1800" dirty="0" err="1">
                <a:solidFill>
                  <a:schemeClr val="tx1"/>
                </a:solidFill>
              </a:rPr>
              <a:t>Proakis</a:t>
            </a:r>
            <a:r>
              <a:rPr lang="en-US" sz="1800" dirty="0">
                <a:solidFill>
                  <a:schemeClr val="tx1"/>
                </a:solidFill>
              </a:rPr>
              <a:t> (Ed.), 2003, </a:t>
            </a:r>
            <a:r>
              <a:rPr lang="en-US" sz="1800" dirty="0">
                <a:solidFill>
                  <a:schemeClr val="tx1"/>
                </a:solidFill>
                <a:hlinkClick r:id="rId3"/>
              </a:rPr>
              <a:t>https://doi.org/10.1002/0471219282.eot367</a:t>
            </a:r>
            <a:endParaRPr lang="en-US" sz="180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n-US" altLang="ko-KR" sz="1800" dirty="0">
                <a:solidFill>
                  <a:schemeClr val="tx1"/>
                </a:solidFill>
              </a:rPr>
              <a:t>[6] </a:t>
            </a:r>
            <a:r>
              <a:rPr lang="en-US" sz="1800" dirty="0">
                <a:solidFill>
                  <a:schemeClr val="tx1"/>
                </a:solidFill>
              </a:rPr>
              <a:t>W. H. </a:t>
            </a:r>
            <a:r>
              <a:rPr lang="en-US" sz="1800" dirty="0" err="1">
                <a:solidFill>
                  <a:schemeClr val="tx1"/>
                </a:solidFill>
              </a:rPr>
              <a:t>Holzmann</a:t>
            </a:r>
            <a:r>
              <a:rPr lang="en-US" sz="1800" dirty="0">
                <a:solidFill>
                  <a:schemeClr val="tx1"/>
                </a:solidFill>
              </a:rPr>
              <a:t>, H. </a:t>
            </a:r>
            <a:r>
              <a:rPr lang="en-US" sz="1800" dirty="0" err="1">
                <a:solidFill>
                  <a:schemeClr val="tx1"/>
                </a:solidFill>
              </a:rPr>
              <a:t>Kharagani</a:t>
            </a:r>
            <a:r>
              <a:rPr lang="en-US" sz="1800" dirty="0">
                <a:solidFill>
                  <a:schemeClr val="tx1"/>
                </a:solidFill>
              </a:rPr>
              <a:t>, “A Computer Search for Complex </a:t>
            </a:r>
            <a:r>
              <a:rPr lang="en-US" sz="1800" dirty="0" err="1">
                <a:solidFill>
                  <a:schemeClr val="tx1"/>
                </a:solidFill>
              </a:rPr>
              <a:t>Golay</a:t>
            </a:r>
            <a:r>
              <a:rPr lang="en-US" sz="1800" dirty="0">
                <a:solidFill>
                  <a:schemeClr val="tx1"/>
                </a:solidFill>
              </a:rPr>
              <a:t> Sequences”, Australasian Journal of Combinatorics, pp.251-258, 10 (1994) 4,10</a:t>
            </a:r>
            <a:endParaRPr lang="en-US" altLang="ko-KR" sz="180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endParaRPr lang="en-US" altLang="ko-KR" sz="1800" dirty="0">
              <a:solidFill>
                <a:schemeClr val="tx1"/>
              </a:solidFill>
            </a:endParaRPr>
          </a:p>
          <a:p>
            <a:endParaRPr lang="en-US" altLang="zh-CN" sz="1800" dirty="0">
              <a:solidFill>
                <a:schemeClr val="tx1"/>
              </a:solidFill>
            </a:endParaRPr>
          </a:p>
          <a:p>
            <a:endParaRPr lang="en-US" altLang="zh-CN" sz="180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endParaRPr lang="en-US" sz="1800" dirty="0">
              <a:solidFill>
                <a:schemeClr val="tx1"/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endParaRPr lang="en-US" sz="1800" dirty="0">
              <a:solidFill>
                <a:schemeClr val="tx1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47899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099CE-F6D3-51A9-7DCF-F949D4599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1065213"/>
          </a:xfrm>
        </p:spPr>
        <p:txBody>
          <a:bodyPr/>
          <a:lstStyle/>
          <a:p>
            <a:r>
              <a:rPr lang="en-US"/>
              <a:t>Representation of Sequences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2AB1E7-A347-30AF-97DF-C69AA8FA14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4400" y="1981200"/>
                <a:ext cx="10361613" cy="1931043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/>
                  <a:t>The sequence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of length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/>
                  <a:t> can be represented with a polynomial as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US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/>
              </a:p>
              <a:p>
                <a:endParaRPr lang="en-US" sz="120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/>
                  <a:t>Some representations: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b="1"/>
                  <a:t>Up-sampling</a:t>
                </a:r>
                <a:r>
                  <a:rPr lang="en-US"/>
                  <a:t> by a factor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}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endParaRPr lang="en-US"/>
              </a:p>
              <a:p>
                <a:pPr lvl="2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≔(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limLow>
                      <m:limLow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0,…,0</m:t>
                            </m:r>
                          </m:e>
                        </m:groupChr>
                      </m:e>
                      <m:li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lim>
                    </m:limLow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limLow>
                      <m:limLow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0,…,0</m:t>
                            </m:r>
                          </m:e>
                        </m:groupChr>
                      </m:e>
                      <m:li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lim>
                    </m:limLow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limLow>
                      <m:limLow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0,…,0</m:t>
                            </m:r>
                          </m:e>
                        </m:groupChr>
                      </m:e>
                      <m:li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lim>
                    </m:limLow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b="1"/>
                  <a:t>Zero padding</a:t>
                </a:r>
                <a:r>
                  <a:rPr lang="en-US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(</m:t>
                        </m:r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groupChr>
                              <m:groupChrPr>
                                <m:chr m:val="⏟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groupChr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0, 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0,…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,0</m:t>
                                </m:r>
                              </m:e>
                            </m:groupCh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zeros</m:t>
                            </m:r>
                          </m:lim>
                        </m:limLow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endParaRPr lang="en-US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b="1"/>
                  <a:t>Concatenating</a:t>
                </a:r>
                <a:r>
                  <a:rPr lang="en-US"/>
                  <a:t> two sequences: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endParaRPr lang="en-US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An OFDM signal with the symbol duration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US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p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j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den>
                            </m:f>
                          </m:sup>
                        </m:sSup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m:rPr>
                        <m:lit/>
                      </m:rPr>
                      <a:rPr lang="en-US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/>
              </a:p>
              <a:p>
                <a:pPr marL="457200" lvl="1" indent="0"/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2AB1E7-A347-30AF-97DF-C69AA8FA14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1981200"/>
                <a:ext cx="10361613" cy="1931043"/>
              </a:xfrm>
              <a:blipFill>
                <a:blip r:embed="rId2"/>
                <a:stretch>
                  <a:fillRect l="-765" t="-2524" b="-154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989241-AA85-2D0F-E9FD-93AC24325C2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661AA9-121E-0700-AAEA-465B0DA8D76B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November 2024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0919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61E0D-29E7-7F50-2042-6E57A0141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1065213"/>
          </a:xfrm>
        </p:spPr>
        <p:txBody>
          <a:bodyPr/>
          <a:lstStyle/>
          <a:p>
            <a:r>
              <a:rPr lang="en-US"/>
              <a:t>Complementary Sequences [5]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6B0DD1-6541-7241-E883-D6173566905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4401" y="1981202"/>
                <a:ext cx="10361084" cy="587394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/>
                  <a:t>A pair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is called a Golay complementary pair (GCP) if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6B0DD1-6541-7241-E883-D617356690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1" y="1981202"/>
                <a:ext cx="10361084" cy="587394"/>
              </a:xfrm>
              <a:blipFill>
                <a:blip r:embed="rId2"/>
                <a:stretch>
                  <a:fillRect l="-765" t="-8333" b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C618BA-F6D3-B67F-832D-F140BEE32379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ACA111-AB5F-CFCB-F746-F2EFFFEE1E3E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November 2024</a:t>
            </a:r>
            <a:endParaRPr lang="en-GB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17FBC4A-AD9B-3AB9-D404-CB955EB5099B}"/>
              </a:ext>
            </a:extLst>
          </p:cNvPr>
          <p:cNvCxnSpPr>
            <a:cxnSpLocks/>
          </p:cNvCxnSpPr>
          <p:nvPr/>
        </p:nvCxnSpPr>
        <p:spPr>
          <a:xfrm flipV="1">
            <a:off x="1386158" y="3948761"/>
            <a:ext cx="0" cy="1572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9B5E7AF-9ECD-6BE1-1758-D81FBC6A723B}"/>
              </a:ext>
            </a:extLst>
          </p:cNvPr>
          <p:cNvCxnSpPr/>
          <p:nvPr/>
        </p:nvCxnSpPr>
        <p:spPr>
          <a:xfrm flipV="1">
            <a:off x="1139561" y="5328481"/>
            <a:ext cx="5965446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9F91DF7-F22A-309C-E091-165B785A5255}"/>
                  </a:ext>
                </a:extLst>
              </p:cNvPr>
              <p:cNvSpPr txBox="1"/>
              <p:nvPr/>
            </p:nvSpPr>
            <p:spPr>
              <a:xfrm>
                <a:off x="7054128" y="5153976"/>
                <a:ext cx="68980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>
                    <a:solidFill>
                      <a:schemeClr val="tx1"/>
                    </a:solidFill>
                  </a:rPr>
                  <a:t>time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16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9F91DF7-F22A-309C-E091-165B785A52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4128" y="5153976"/>
                <a:ext cx="689804" cy="338554"/>
              </a:xfrm>
              <a:prstGeom prst="rect">
                <a:avLst/>
              </a:prstGeom>
              <a:blipFill>
                <a:blip r:embed="rId3"/>
                <a:stretch>
                  <a:fillRect l="-4425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eeform 7">
            <a:extLst>
              <a:ext uri="{FF2B5EF4-FFF2-40B4-BE49-F238E27FC236}">
                <a16:creationId xmlns:a16="http://schemas.microsoft.com/office/drawing/2014/main" id="{D4E918E3-D44B-4121-72A3-69EDB525B9A6}"/>
              </a:ext>
            </a:extLst>
          </p:cNvPr>
          <p:cNvSpPr/>
          <p:nvPr/>
        </p:nvSpPr>
        <p:spPr>
          <a:xfrm>
            <a:off x="1386158" y="4635111"/>
            <a:ext cx="5422256" cy="569520"/>
          </a:xfrm>
          <a:custGeom>
            <a:avLst/>
            <a:gdLst>
              <a:gd name="connsiteX0" fmla="*/ 0 w 3898900"/>
              <a:gd name="connsiteY0" fmla="*/ 540368 h 540368"/>
              <a:gd name="connsiteX1" fmla="*/ 114300 w 3898900"/>
              <a:gd name="connsiteY1" fmla="*/ 381618 h 540368"/>
              <a:gd name="connsiteX2" fmla="*/ 304800 w 3898900"/>
              <a:gd name="connsiteY2" fmla="*/ 343518 h 540368"/>
              <a:gd name="connsiteX3" fmla="*/ 628650 w 3898900"/>
              <a:gd name="connsiteY3" fmla="*/ 476868 h 540368"/>
              <a:gd name="connsiteX4" fmla="*/ 1098550 w 3898900"/>
              <a:gd name="connsiteY4" fmla="*/ 153018 h 540368"/>
              <a:gd name="connsiteX5" fmla="*/ 2082800 w 3898900"/>
              <a:gd name="connsiteY5" fmla="*/ 267318 h 540368"/>
              <a:gd name="connsiteX6" fmla="*/ 2647950 w 3898900"/>
              <a:gd name="connsiteY6" fmla="*/ 618 h 540368"/>
              <a:gd name="connsiteX7" fmla="*/ 3403600 w 3898900"/>
              <a:gd name="connsiteY7" fmla="*/ 356218 h 540368"/>
              <a:gd name="connsiteX8" fmla="*/ 3898900 w 3898900"/>
              <a:gd name="connsiteY8" fmla="*/ 210168 h 540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98900" h="540368">
                <a:moveTo>
                  <a:pt x="0" y="540368"/>
                </a:moveTo>
                <a:cubicBezTo>
                  <a:pt x="31750" y="477397"/>
                  <a:pt x="63500" y="414426"/>
                  <a:pt x="114300" y="381618"/>
                </a:cubicBezTo>
                <a:cubicBezTo>
                  <a:pt x="165100" y="348810"/>
                  <a:pt x="219075" y="327643"/>
                  <a:pt x="304800" y="343518"/>
                </a:cubicBezTo>
                <a:cubicBezTo>
                  <a:pt x="390525" y="359393"/>
                  <a:pt x="496358" y="508618"/>
                  <a:pt x="628650" y="476868"/>
                </a:cubicBezTo>
                <a:cubicBezTo>
                  <a:pt x="760942" y="445118"/>
                  <a:pt x="856192" y="187943"/>
                  <a:pt x="1098550" y="153018"/>
                </a:cubicBezTo>
                <a:cubicBezTo>
                  <a:pt x="1340908" y="118093"/>
                  <a:pt x="1824567" y="292718"/>
                  <a:pt x="2082800" y="267318"/>
                </a:cubicBezTo>
                <a:cubicBezTo>
                  <a:pt x="2341033" y="241918"/>
                  <a:pt x="2427817" y="-14199"/>
                  <a:pt x="2647950" y="618"/>
                </a:cubicBezTo>
                <a:cubicBezTo>
                  <a:pt x="2868083" y="15435"/>
                  <a:pt x="3195108" y="321293"/>
                  <a:pt x="3403600" y="356218"/>
                </a:cubicBezTo>
                <a:cubicBezTo>
                  <a:pt x="3612092" y="391143"/>
                  <a:pt x="3836458" y="222868"/>
                  <a:pt x="3898900" y="210168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id="{6604ABB3-30F9-8A25-B598-9AA5E0D31DCB}"/>
              </a:ext>
            </a:extLst>
          </p:cNvPr>
          <p:cNvSpPr/>
          <p:nvPr/>
        </p:nvSpPr>
        <p:spPr>
          <a:xfrm flipV="1">
            <a:off x="1386156" y="4478976"/>
            <a:ext cx="5387277" cy="675000"/>
          </a:xfrm>
          <a:custGeom>
            <a:avLst/>
            <a:gdLst>
              <a:gd name="connsiteX0" fmla="*/ 0 w 3898900"/>
              <a:gd name="connsiteY0" fmla="*/ 540368 h 540368"/>
              <a:gd name="connsiteX1" fmla="*/ 114300 w 3898900"/>
              <a:gd name="connsiteY1" fmla="*/ 381618 h 540368"/>
              <a:gd name="connsiteX2" fmla="*/ 304800 w 3898900"/>
              <a:gd name="connsiteY2" fmla="*/ 343518 h 540368"/>
              <a:gd name="connsiteX3" fmla="*/ 628650 w 3898900"/>
              <a:gd name="connsiteY3" fmla="*/ 476868 h 540368"/>
              <a:gd name="connsiteX4" fmla="*/ 1098550 w 3898900"/>
              <a:gd name="connsiteY4" fmla="*/ 153018 h 540368"/>
              <a:gd name="connsiteX5" fmla="*/ 2082800 w 3898900"/>
              <a:gd name="connsiteY5" fmla="*/ 267318 h 540368"/>
              <a:gd name="connsiteX6" fmla="*/ 2647950 w 3898900"/>
              <a:gd name="connsiteY6" fmla="*/ 618 h 540368"/>
              <a:gd name="connsiteX7" fmla="*/ 3403600 w 3898900"/>
              <a:gd name="connsiteY7" fmla="*/ 356218 h 540368"/>
              <a:gd name="connsiteX8" fmla="*/ 3898900 w 3898900"/>
              <a:gd name="connsiteY8" fmla="*/ 210168 h 540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98900" h="540368">
                <a:moveTo>
                  <a:pt x="0" y="540368"/>
                </a:moveTo>
                <a:cubicBezTo>
                  <a:pt x="31750" y="477397"/>
                  <a:pt x="63500" y="414426"/>
                  <a:pt x="114300" y="381618"/>
                </a:cubicBezTo>
                <a:cubicBezTo>
                  <a:pt x="165100" y="348810"/>
                  <a:pt x="219075" y="327643"/>
                  <a:pt x="304800" y="343518"/>
                </a:cubicBezTo>
                <a:cubicBezTo>
                  <a:pt x="390525" y="359393"/>
                  <a:pt x="496358" y="508618"/>
                  <a:pt x="628650" y="476868"/>
                </a:cubicBezTo>
                <a:cubicBezTo>
                  <a:pt x="760942" y="445118"/>
                  <a:pt x="856192" y="187943"/>
                  <a:pt x="1098550" y="153018"/>
                </a:cubicBezTo>
                <a:cubicBezTo>
                  <a:pt x="1340908" y="118093"/>
                  <a:pt x="1824567" y="292718"/>
                  <a:pt x="2082800" y="267318"/>
                </a:cubicBezTo>
                <a:cubicBezTo>
                  <a:pt x="2341033" y="241918"/>
                  <a:pt x="2427817" y="-14199"/>
                  <a:pt x="2647950" y="618"/>
                </a:cubicBezTo>
                <a:cubicBezTo>
                  <a:pt x="2868083" y="15435"/>
                  <a:pt x="3195108" y="321293"/>
                  <a:pt x="3403600" y="356218"/>
                </a:cubicBezTo>
                <a:cubicBezTo>
                  <a:pt x="3612092" y="391143"/>
                  <a:pt x="3836458" y="222868"/>
                  <a:pt x="3898900" y="210168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B035709-5E70-FA10-016C-112D62641958}"/>
              </a:ext>
            </a:extLst>
          </p:cNvPr>
          <p:cNvCxnSpPr>
            <a:cxnSpLocks/>
          </p:cNvCxnSpPr>
          <p:nvPr/>
        </p:nvCxnSpPr>
        <p:spPr>
          <a:xfrm>
            <a:off x="1387544" y="4188551"/>
            <a:ext cx="5404773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923C067-CD88-7C1A-2284-A551AB732B15}"/>
                  </a:ext>
                </a:extLst>
              </p:cNvPr>
              <p:cNvSpPr txBox="1"/>
              <p:nvPr/>
            </p:nvSpPr>
            <p:spPr>
              <a:xfrm>
                <a:off x="6811020" y="4760115"/>
                <a:ext cx="92493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6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923C067-CD88-7C1A-2284-A551AB732B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1020" y="4760115"/>
                <a:ext cx="924933" cy="338554"/>
              </a:xfrm>
              <a:prstGeom prst="rect">
                <a:avLst/>
              </a:prstGeom>
              <a:blipFill>
                <a:blip r:embed="rId4"/>
                <a:stretch>
                  <a:fillRect b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FEA17ED-5AF5-E920-6A94-BCE053F6F0BF}"/>
                  </a:ext>
                </a:extLst>
              </p:cNvPr>
              <p:cNvSpPr txBox="1"/>
              <p:nvPr/>
            </p:nvSpPr>
            <p:spPr>
              <a:xfrm>
                <a:off x="6713504" y="4501548"/>
                <a:ext cx="111996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6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FEA17ED-5AF5-E920-6A94-BCE053F6F0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504" y="4501548"/>
                <a:ext cx="1119963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747383C-7BA6-69AC-4E83-CA923DD6EA9C}"/>
                  </a:ext>
                </a:extLst>
              </p:cNvPr>
              <p:cNvSpPr txBox="1"/>
              <p:nvPr/>
            </p:nvSpPr>
            <p:spPr>
              <a:xfrm>
                <a:off x="6773433" y="3966075"/>
                <a:ext cx="3250954" cy="341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</m:e>
                        <m:sub>
                          <m:r>
                            <a:rPr lang="en-US" sz="1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d>
                        </m:e>
                        <m:sub>
                          <m:r>
                            <a:rPr lang="en-US" sz="1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16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747383C-7BA6-69AC-4E83-CA923DD6EA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433" y="3966075"/>
                <a:ext cx="3250954" cy="341888"/>
              </a:xfrm>
              <a:prstGeom prst="rect">
                <a:avLst/>
              </a:prstGeom>
              <a:blipFill>
                <a:blip r:embed="rId6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B5EFCC7D-7F29-FF49-C185-FAD56B3AF672}"/>
              </a:ext>
            </a:extLst>
          </p:cNvPr>
          <p:cNvSpPr txBox="1"/>
          <p:nvPr/>
        </p:nvSpPr>
        <p:spPr>
          <a:xfrm>
            <a:off x="1215713" y="3687790"/>
            <a:ext cx="18806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>
                <a:solidFill>
                  <a:schemeClr val="tx1"/>
                </a:solidFill>
              </a:rPr>
              <a:t>Instantaneous power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83872A9-11CE-5B76-7F12-199E000DEA55}"/>
              </a:ext>
            </a:extLst>
          </p:cNvPr>
          <p:cNvSpPr txBox="1"/>
          <p:nvPr/>
        </p:nvSpPr>
        <p:spPr>
          <a:xfrm>
            <a:off x="3136533" y="5394057"/>
            <a:ext cx="21707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tx1"/>
                </a:solidFill>
              </a:rPr>
              <a:t>OFDM symbol duration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8201936-B484-1FF4-7C2F-B54E0BFA5A63}"/>
                  </a:ext>
                </a:extLst>
              </p:cNvPr>
              <p:cNvSpPr txBox="1"/>
              <p:nvPr/>
            </p:nvSpPr>
            <p:spPr>
              <a:xfrm>
                <a:off x="8337002" y="4475293"/>
                <a:ext cx="3374770" cy="4530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>
                    <a:solidFill>
                      <a:schemeClr val="tx1"/>
                    </a:solidFill>
                  </a:rPr>
                  <a:t>OFDM with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1600" b="1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  <m:d>
                      <m:d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  <m:d>
                      <m:d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sSub>
                      <m:sSub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6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 sz="16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j</m:t>
                                </m:r>
                                <m:r>
                                  <a:rPr lang="en-US" sz="16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num>
                              <m:den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den>
                            </m:f>
                          </m:sup>
                        </m:sSup>
                      </m:sub>
                    </m:sSub>
                  </m:oMath>
                </a14:m>
                <a:r>
                  <a:rPr lang="en-US" sz="1600" b="1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8201936-B484-1FF4-7C2F-B54E0BFA5A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7002" y="4475293"/>
                <a:ext cx="3374770" cy="453073"/>
              </a:xfrm>
              <a:prstGeom prst="rect">
                <a:avLst/>
              </a:prstGeom>
              <a:blipFill>
                <a:blip r:embed="rId7"/>
                <a:stretch>
                  <a:fillRect l="-1085" t="-81081" b="-104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EB99152-E18A-8D88-CB76-E889491F9F75}"/>
              </a:ext>
            </a:extLst>
          </p:cNvPr>
          <p:cNvSpPr/>
          <p:nvPr/>
        </p:nvSpPr>
        <p:spPr bwMode="auto">
          <a:xfrm>
            <a:off x="5019831" y="4429278"/>
            <a:ext cx="150681" cy="821648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C7D2B30-5FB2-5AAA-99E5-0FD5A723F57E}"/>
              </a:ext>
            </a:extLst>
          </p:cNvPr>
          <p:cNvCxnSpPr/>
          <p:nvPr/>
        </p:nvCxnSpPr>
        <p:spPr bwMode="auto">
          <a:xfrm flipV="1">
            <a:off x="5079217" y="4020723"/>
            <a:ext cx="411571" cy="34663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50E2203F-F3ED-2F9B-2910-FDF6D4FE5860}"/>
              </a:ext>
            </a:extLst>
          </p:cNvPr>
          <p:cNvSpPr txBox="1"/>
          <p:nvPr/>
        </p:nvSpPr>
        <p:spPr>
          <a:xfrm>
            <a:off x="4415814" y="3687790"/>
            <a:ext cx="21499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>
                <a:solidFill>
                  <a:schemeClr val="tx1"/>
                </a:solidFill>
              </a:rPr>
              <a:t>Complement each other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7F6395E-DBDF-C19E-16C4-B1A279991175}"/>
                  </a:ext>
                </a:extLst>
              </p:cNvPr>
              <p:cNvSpPr txBox="1"/>
              <p:nvPr/>
            </p:nvSpPr>
            <p:spPr>
              <a:xfrm>
                <a:off x="6661315" y="5480202"/>
                <a:ext cx="251012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</m:oMath>
                  </m:oMathPara>
                </a14:m>
                <a:endParaRPr lang="en-US" sz="160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7F6395E-DBDF-C19E-16C4-B1A279991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1315" y="5480202"/>
                <a:ext cx="251012" cy="338554"/>
              </a:xfrm>
              <a:prstGeom prst="rect">
                <a:avLst/>
              </a:prstGeom>
              <a:blipFill>
                <a:blip r:embed="rId8"/>
                <a:stretch>
                  <a:fillRect r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76ABD72-F539-AE80-6826-0BAAE727DEA4}"/>
              </a:ext>
            </a:extLst>
          </p:cNvPr>
          <p:cNvCxnSpPr>
            <a:cxnSpLocks/>
          </p:cNvCxnSpPr>
          <p:nvPr/>
        </p:nvCxnSpPr>
        <p:spPr bwMode="auto">
          <a:xfrm>
            <a:off x="6810246" y="3988707"/>
            <a:ext cx="0" cy="1589603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DA7385B-11C0-0097-4075-31A534EDD083}"/>
                  </a:ext>
                </a:extLst>
              </p:cNvPr>
              <p:cNvSpPr txBox="1"/>
              <p:nvPr/>
            </p:nvSpPr>
            <p:spPr>
              <a:xfrm>
                <a:off x="2544004" y="2440909"/>
                <a:ext cx="7377985" cy="4668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</m:e>
                        <m:sub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d>
                        </m:e>
                        <m:sub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∈[0,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DA7385B-11C0-0097-4075-31A534EDD0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4004" y="2440909"/>
                <a:ext cx="7377985" cy="466859"/>
              </a:xfrm>
              <a:prstGeom prst="rect">
                <a:avLst/>
              </a:prstGeom>
              <a:blipFill>
                <a:blip r:embed="rId9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214A64E-2FEF-D655-CBAF-505190E3FE8B}"/>
                  </a:ext>
                </a:extLst>
              </p:cNvPr>
              <p:cNvSpPr txBox="1"/>
              <p:nvPr/>
            </p:nvSpPr>
            <p:spPr>
              <a:xfrm>
                <a:off x="8337003" y="5014244"/>
                <a:ext cx="3374770" cy="4530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600" dirty="0" smtClean="0">
                        <a:solidFill>
                          <a:schemeClr val="tx1"/>
                        </a:solidFill>
                      </a:rPr>
                      <m:t>OFDM</m:t>
                    </m:r>
                    <m:r>
                      <m:rPr>
                        <m:nor/>
                      </m:rPr>
                      <a:rPr lang="en-US" sz="1600" dirty="0" smtClean="0">
                        <a:solidFill>
                          <a:schemeClr val="tx1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1600" dirty="0" smtClean="0">
                        <a:solidFill>
                          <a:schemeClr val="tx1"/>
                        </a:solidFill>
                      </a:rPr>
                      <m:t>with</m:t>
                    </m:r>
                    <m:r>
                      <m:rPr>
                        <m:nor/>
                      </m:rPr>
                      <a:rPr lang="en-US" sz="1600" dirty="0" smtClean="0">
                        <a:solidFill>
                          <a:schemeClr val="tx1"/>
                        </a:solidFill>
                      </a:rPr>
                      <m:t> </m:t>
                    </m:r>
                    <m:r>
                      <a:rPr lang="en-US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160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</m:sSub>
                    <m:d>
                      <m:d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</m:sSub>
                    <m:d>
                      <m:d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sSub>
                      <m:sSub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6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 sz="16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j</m:t>
                                </m:r>
                                <m:r>
                                  <a:rPr lang="en-US" sz="16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num>
                              <m:den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den>
                            </m:f>
                          </m:sup>
                        </m:sSup>
                      </m:sub>
                    </m:sSub>
                  </m:oMath>
                </a14:m>
                <a:endParaRPr lang="en-US" sz="160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214A64E-2FEF-D655-CBAF-505190E3FE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7003" y="5014244"/>
                <a:ext cx="3374770" cy="453073"/>
              </a:xfrm>
              <a:prstGeom prst="rect">
                <a:avLst/>
              </a:prstGeom>
              <a:blipFill>
                <a:blip r:embed="rId10"/>
                <a:stretch>
                  <a:fillRect t="-81081" b="-104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Left Brace 32">
            <a:extLst>
              <a:ext uri="{FF2B5EF4-FFF2-40B4-BE49-F238E27FC236}">
                <a16:creationId xmlns:a16="http://schemas.microsoft.com/office/drawing/2014/main" id="{9DCDCD16-5F7A-6C4F-6ACC-481C7E103E34}"/>
              </a:ext>
            </a:extLst>
          </p:cNvPr>
          <p:cNvSpPr/>
          <p:nvPr/>
        </p:nvSpPr>
        <p:spPr bwMode="auto">
          <a:xfrm rot="16200000">
            <a:off x="4064036" y="2654219"/>
            <a:ext cx="66499" cy="5422259"/>
          </a:xfrm>
          <a:prstGeom prst="leftBrac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2201134-6B99-5F30-665D-BF12FE0474E9}"/>
                  </a:ext>
                </a:extLst>
              </p:cNvPr>
              <p:cNvSpPr txBox="1"/>
              <p:nvPr/>
            </p:nvSpPr>
            <p:spPr>
              <a:xfrm>
                <a:off x="8398910" y="5547121"/>
                <a:ext cx="2461786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>
                    <a:solidFill>
                      <a:schemeClr val="tx1"/>
                    </a:solidFill>
                  </a:rPr>
                  <a:t>OFDM symbol duration: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endParaRPr lang="en-US" sz="16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2201134-6B99-5F30-665D-BF12FE0474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8910" y="5547121"/>
                <a:ext cx="2461786" cy="338554"/>
              </a:xfrm>
              <a:prstGeom prst="rect">
                <a:avLst/>
              </a:prstGeom>
              <a:blipFill>
                <a:blip r:embed="rId11"/>
                <a:stretch>
                  <a:fillRect l="-1485"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216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61E0D-29E7-7F50-2042-6E57A0141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1065213"/>
          </a:xfrm>
        </p:spPr>
        <p:txBody>
          <a:bodyPr/>
          <a:lstStyle/>
          <a:p>
            <a:r>
              <a:rPr lang="en-US"/>
              <a:t>Complementary Sequences + OFDM = Low PAPR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6B0DD1-6541-7241-E883-D6173566905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4400" y="1981201"/>
                <a:ext cx="10927975" cy="4113213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/>
                  <a:t>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d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d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/>
                  <a:t>,  the PAPR of the OFDM symbol using a complementary sequence is less than or equal to 2 (i.e., 3 dB)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/>
                  <a:t>For example, if the sequence elements are QPSK,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d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d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/>
                  <a:t> holds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6B0DD1-6541-7241-E883-D617356690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1981201"/>
                <a:ext cx="10927975" cy="4113213"/>
              </a:xfrm>
              <a:blipFill>
                <a:blip r:embed="rId2"/>
                <a:stretch>
                  <a:fillRect l="-725" t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C618BA-F6D3-B67F-832D-F140BEE32379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ACA111-AB5F-CFCB-F746-F2EFFFEE1E3E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November 2024</a:t>
            </a:r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3402E23-917D-7849-9D7B-F6A04C35B648}"/>
                  </a:ext>
                </a:extLst>
              </p:cNvPr>
              <p:cNvSpPr txBox="1"/>
              <p:nvPr/>
            </p:nvSpPr>
            <p:spPr>
              <a:xfrm>
                <a:off x="1393064" y="3606374"/>
                <a:ext cx="8800509" cy="12108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𝑃𝐴𝑃𝑅</m:t>
                      </m:r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f>
                        <m:fPr>
                          <m:ctrlP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∈[0,</m:t>
                                  </m:r>
                                  <m: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lim>
                              </m:limLow>
                            </m:fName>
                            <m:e>
                              <m:sSup>
                                <m:sSupPr>
                                  <m:ctrlP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0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𝒂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func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𝒂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∈[0,</m:t>
                                  </m:r>
                                  <m: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lim>
                              </m:limLow>
                            </m:fName>
                            <m:e>
                              <m:sSup>
                                <m:sSupPr>
                                  <m:ctrlP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0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𝒂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func>
                        </m:num>
                        <m:den>
                          <m:sSubSup>
                            <m:sSub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0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 [3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dB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0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3402E23-917D-7849-9D7B-F6A04C35B6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3064" y="3606374"/>
                <a:ext cx="8800509" cy="12108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339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E9FD7-58B7-3954-EEE7-B5F6D29BB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2"/>
            <a:ext cx="10361084" cy="373064"/>
          </a:xfrm>
        </p:spPr>
        <p:txBody>
          <a:bodyPr/>
          <a:lstStyle/>
          <a:p>
            <a:r>
              <a:rPr lang="en-US"/>
              <a:t>Constructing Complementary Sequences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144490-5FEA-FEB5-570B-01FC149630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4400" y="1235517"/>
                <a:ext cx="10361613" cy="650240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>
                    <a:latin typeface="+mj-lt"/>
                  </a:rPr>
                  <a:t>Let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>
                    <a:latin typeface="+mj-lt"/>
                  </a:rPr>
                  <a:t> be a complementary pair of length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>
                    <a:latin typeface="+mj-lt"/>
                  </a:rPr>
                  <a:t> Then, a new pair (c, d) can be constructed as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144490-5FEA-FEB5-570B-01FC149630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1235517"/>
                <a:ext cx="10361613" cy="650240"/>
              </a:xfrm>
              <a:blipFill>
                <a:blip r:embed="rId2"/>
                <a:stretch>
                  <a:fillRect l="-765" t="-7547" b="-49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634591-9073-5F71-69CC-C7E02FDA3A03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CE5497-68B9-8805-AB25-E7D584ADF898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November 2024</a:t>
            </a:r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9661C3D-5543-BD25-D44F-2F22F4F95153}"/>
                  </a:ext>
                </a:extLst>
              </p:cNvPr>
              <p:cNvSpPr txBox="1"/>
              <p:nvPr/>
            </p:nvSpPr>
            <p:spPr>
              <a:xfrm>
                <a:off x="1427642" y="2031315"/>
                <a:ext cx="536193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↑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d>
                    <m: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zeroPad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𝑘𝑁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+1+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↑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9661C3D-5543-BD25-D44F-2F22F4F951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7642" y="2031315"/>
                <a:ext cx="5361935" cy="461665"/>
              </a:xfrm>
              <a:prstGeom prst="rect">
                <a:avLst/>
              </a:prstGeom>
              <a:blipFill>
                <a:blip r:embed="rId3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A742662-3912-F81A-78C8-06310F7C4F8F}"/>
                  </a:ext>
                </a:extLst>
              </p:cNvPr>
              <p:cNvSpPr txBox="1"/>
              <p:nvPr/>
            </p:nvSpPr>
            <p:spPr>
              <a:xfrm>
                <a:off x="1356522" y="2636231"/>
                <a:ext cx="536193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↑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zeroPad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𝑘𝑁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+1+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↑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})</m:t>
                      </m:r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A742662-3912-F81A-78C8-06310F7C4F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522" y="2636231"/>
                <a:ext cx="5361935" cy="461665"/>
              </a:xfrm>
              <a:prstGeom prst="rect">
                <a:avLst/>
              </a:prstGeom>
              <a:blipFill>
                <a:blip r:embed="rId4"/>
                <a:stretch>
                  <a:fillRect r="-114"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CBF6846-803D-63B6-1D92-03421BA6C622}"/>
                  </a:ext>
                </a:extLst>
              </p:cNvPr>
              <p:cNvSpPr txBox="1"/>
              <p:nvPr/>
            </p:nvSpPr>
            <p:spPr>
              <a:xfrm>
                <a:off x="6953514" y="2007245"/>
                <a:ext cx="5008946" cy="5091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d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𝑘𝑁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+1+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CBF6846-803D-63B6-1D92-03421BA6C6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3514" y="2007245"/>
                <a:ext cx="5008946" cy="5091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75B124E-DDB2-3989-63B3-21CFE0EF6DE3}"/>
                  </a:ext>
                </a:extLst>
              </p:cNvPr>
              <p:cNvSpPr txBox="1"/>
              <p:nvPr/>
            </p:nvSpPr>
            <p:spPr>
              <a:xfrm>
                <a:off x="6859716" y="2633083"/>
                <a:ext cx="5192403" cy="5091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d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𝑘𝑁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+1+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75B124E-DDB2-3989-63B3-21CFE0EF6D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9716" y="2633083"/>
                <a:ext cx="5192403" cy="5091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4F4F33A-8E7B-A1ED-5F9B-BB1228663167}"/>
                  </a:ext>
                </a:extLst>
              </p:cNvPr>
              <p:cNvSpPr txBox="1"/>
              <p:nvPr/>
            </p:nvSpPr>
            <p:spPr>
              <a:xfrm>
                <a:off x="961342" y="4765277"/>
                <a:ext cx="10459134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b="1">
                    <a:solidFill>
                      <a:schemeClr val="tx1"/>
                    </a:solidFill>
                  </a:rPr>
                  <a:t>A great tool to construct low-memory &amp; low-PAPR (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𝐝𝐁</m:t>
                    </m:r>
                  </m:oMath>
                </a14:m>
                <a:r>
                  <a:rPr lang="en-US" b="1">
                    <a:solidFill>
                      <a:schemeClr val="tx1"/>
                    </a:solidFill>
                  </a:rPr>
                  <a:t>) UHR LTF for DRUs starting from a seed pair</a:t>
                </a:r>
              </a:p>
              <a:p>
                <a:pPr marL="108585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↑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>
                    <a:solidFill>
                      <a:schemeClr val="tx1"/>
                    </a:solidFill>
                  </a:rPr>
                  <a:t>: Up sampling yields distributed tones</a:t>
                </a:r>
              </a:p>
              <a:p>
                <a:pPr marL="108585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zeroPad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>
                    <a:solidFill>
                      <a:schemeClr val="tx1"/>
                    </a:solidFill>
                  </a:rPr>
                  <a:t>: Zero-padding yields DC tones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4F4F33A-8E7B-A1ED-5F9B-BB12286631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342" y="4765277"/>
                <a:ext cx="10459134" cy="1569660"/>
              </a:xfrm>
              <a:prstGeom prst="rect">
                <a:avLst/>
              </a:prstGeom>
              <a:blipFill>
                <a:blip r:embed="rId7"/>
                <a:stretch>
                  <a:fillRect l="-816" t="-3113" b="-8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Left Brace 36">
            <a:extLst>
              <a:ext uri="{FF2B5EF4-FFF2-40B4-BE49-F238E27FC236}">
                <a16:creationId xmlns:a16="http://schemas.microsoft.com/office/drawing/2014/main" id="{3F00E0F5-36D3-B861-A82E-CDF7CC2274D9}"/>
              </a:ext>
            </a:extLst>
          </p:cNvPr>
          <p:cNvSpPr/>
          <p:nvPr/>
        </p:nvSpPr>
        <p:spPr bwMode="auto">
          <a:xfrm>
            <a:off x="1310792" y="2080206"/>
            <a:ext cx="142240" cy="1002664"/>
          </a:xfrm>
          <a:prstGeom prst="leftBrac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AD55B49-AF6D-CD7A-FC6B-BFA4C76B6488}"/>
              </a:ext>
            </a:extLst>
          </p:cNvPr>
          <p:cNvSpPr txBox="1"/>
          <p:nvPr/>
        </p:nvSpPr>
        <p:spPr>
          <a:xfrm>
            <a:off x="376126" y="2159957"/>
            <a:ext cx="9803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>
                <a:solidFill>
                  <a:schemeClr val="tx1"/>
                </a:solidFill>
              </a:rPr>
              <a:t>A new</a:t>
            </a:r>
          </a:p>
          <a:p>
            <a:pPr algn="r"/>
            <a:r>
              <a:rPr lang="en-US">
                <a:solidFill>
                  <a:schemeClr val="tx1"/>
                </a:solidFill>
              </a:rPr>
              <a:t> pair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11BED63-29D0-0AFB-1C47-64342E520CB4}"/>
                  </a:ext>
                </a:extLst>
              </p:cNvPr>
              <p:cNvSpPr txBox="1"/>
              <p:nvPr/>
            </p:nvSpPr>
            <p:spPr>
              <a:xfrm>
                <a:off x="6600525" y="2042986"/>
                <a:ext cx="4908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11BED63-29D0-0AFB-1C47-64342E520C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0525" y="2042986"/>
                <a:ext cx="490840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F5220F5-D972-CEFD-1273-2FEC6A56369C}"/>
                  </a:ext>
                </a:extLst>
              </p:cNvPr>
              <p:cNvSpPr txBox="1"/>
              <p:nvPr/>
            </p:nvSpPr>
            <p:spPr>
              <a:xfrm>
                <a:off x="6600525" y="2666106"/>
                <a:ext cx="4908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F5220F5-D972-CEFD-1273-2FEC6A5636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0525" y="2666106"/>
                <a:ext cx="490840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4EB292C0-FDD1-8B63-A857-5EBF54710039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9001" r="7493"/>
          <a:stretch/>
        </p:blipFill>
        <p:spPr>
          <a:xfrm>
            <a:off x="4643718" y="3283701"/>
            <a:ext cx="6776758" cy="13049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5CCA471-4042-3C0A-9A61-857BAF540AFC}"/>
                  </a:ext>
                </a:extLst>
              </p:cNvPr>
              <p:cNvSpPr txBox="1"/>
              <p:nvPr/>
            </p:nvSpPr>
            <p:spPr>
              <a:xfrm>
                <a:off x="1256144" y="3647283"/>
                <a:ext cx="32269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=4,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=2,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=5⇒</m:t>
                      </m:r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5CCA471-4042-3C0A-9A61-857BAF540A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6144" y="3647283"/>
                <a:ext cx="3226909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47E5F92-8FEF-27AC-2F0F-52504CBE2E14}"/>
              </a:ext>
            </a:extLst>
          </p:cNvPr>
          <p:cNvSpPr/>
          <p:nvPr/>
        </p:nvSpPr>
        <p:spPr bwMode="auto">
          <a:xfrm>
            <a:off x="5565838" y="3397857"/>
            <a:ext cx="1882588" cy="154549"/>
          </a:xfrm>
          <a:prstGeom prst="roundRect">
            <a:avLst/>
          </a:prstGeom>
          <a:noFill/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C460746-60E7-A5FF-DE4F-8519B9BF86AB}"/>
              </a:ext>
            </a:extLst>
          </p:cNvPr>
          <p:cNvSpPr/>
          <p:nvPr/>
        </p:nvSpPr>
        <p:spPr bwMode="auto">
          <a:xfrm>
            <a:off x="8739344" y="3397857"/>
            <a:ext cx="1882588" cy="154549"/>
          </a:xfrm>
          <a:prstGeom prst="roundRect">
            <a:avLst/>
          </a:prstGeom>
          <a:noFill/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86A46FF-7214-A198-9F0F-63F3714B4A5D}"/>
                  </a:ext>
                </a:extLst>
              </p:cNvPr>
              <p:cNvSpPr txBox="1"/>
              <p:nvPr/>
            </p:nvSpPr>
            <p:spPr>
              <a:xfrm>
                <a:off x="7374793" y="3354463"/>
                <a:ext cx="42271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86A46FF-7214-A198-9F0F-63F3714B4A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4793" y="3354463"/>
                <a:ext cx="422716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167F38E-57F3-CF5D-25DF-BBED53113737}"/>
                  </a:ext>
                </a:extLst>
              </p:cNvPr>
              <p:cNvSpPr txBox="1"/>
              <p:nvPr/>
            </p:nvSpPr>
            <p:spPr>
              <a:xfrm>
                <a:off x="10528584" y="3336925"/>
                <a:ext cx="42271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US" b="1" i="1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167F38E-57F3-CF5D-25DF-BBED531137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8584" y="3336925"/>
                <a:ext cx="422716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F4CB520-D886-BC43-4D00-71C19AC53B2A}"/>
              </a:ext>
            </a:extLst>
          </p:cNvPr>
          <p:cNvSpPr/>
          <p:nvPr/>
        </p:nvSpPr>
        <p:spPr bwMode="auto">
          <a:xfrm>
            <a:off x="5372898" y="3300201"/>
            <a:ext cx="5578401" cy="570191"/>
          </a:xfrm>
          <a:prstGeom prst="roundRect">
            <a:avLst/>
          </a:prstGeom>
          <a:noFill/>
          <a:ln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54E9404-38C3-B657-BFD6-308982A14A50}"/>
                  </a:ext>
                </a:extLst>
              </p:cNvPr>
              <p:cNvSpPr txBox="1"/>
              <p:nvPr/>
            </p:nvSpPr>
            <p:spPr>
              <a:xfrm>
                <a:off x="10689248" y="3763450"/>
                <a:ext cx="42271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 b="1" i="1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54E9404-38C3-B657-BFD6-308982A14A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9248" y="3763450"/>
                <a:ext cx="422716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8381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903E5-8AF9-43EB-EA3C-3C27FBE1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2"/>
            <a:ext cx="10361084" cy="860746"/>
          </a:xfrm>
        </p:spPr>
        <p:txBody>
          <a:bodyPr/>
          <a:lstStyle/>
          <a:p>
            <a:r>
              <a:rPr lang="en-US"/>
              <a:t>Examples for 26-DRUs 20 MHz (1/2)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31A9CA-B3F2-B90E-152A-084C954E8B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4400" y="1604683"/>
                <a:ext cx="10361613" cy="1333500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nn-NO"/>
                  <a:t>Consider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=13</m:t>
                    </m:r>
                  </m:oMath>
                </a14:m>
                <a:r>
                  <a:rPr lang="nn-NO"/>
                  <a:t> complementary pair [6]: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n-NO" dirty="0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nn-NO" dirty="0" smtClean="0">
                          <a:latin typeface="Cambria Math" panose="02040503050406030204" pitchFamily="18" charset="0"/>
                        </a:rPr>
                        <m:t> = </m:t>
                      </m:r>
                      <m:d>
                        <m:dPr>
                          <m:begChr m:val="["/>
                          <m:endChr m:val="]"/>
                          <m:ctrlPr>
                            <a:rPr lang="nn-NO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n-NO" dirty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1" i="0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n-NO" dirty="0">
                              <a:latin typeface="Cambria Math" panose="02040503050406030204" pitchFamily="18" charset="0"/>
                            </a:rPr>
                            <m:t> 1</m:t>
                          </m:r>
                          <m:r>
                            <a:rPr lang="en-US" b="1" i="0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n-NO" dirty="0">
                              <a:latin typeface="Cambria Math" panose="02040503050406030204" pitchFamily="18" charset="0"/>
                            </a:rPr>
                            <m:t> 1</m:t>
                          </m:r>
                          <m:r>
                            <a:rPr lang="en-US" b="1" i="0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n-NO" dirty="0">
                              <a:latin typeface="Cambria Math" panose="02040503050406030204" pitchFamily="18" charset="0"/>
                            </a:rPr>
                            <m:t> 1</m:t>
                          </m:r>
                          <m:r>
                            <a:rPr lang="nn-NO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1" i="0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n-NO" dirty="0">
                              <a:latin typeface="Cambria Math" panose="02040503050406030204" pitchFamily="18" charset="0"/>
                            </a:rPr>
                            <m:t> −1</m:t>
                          </m:r>
                          <m:r>
                            <a:rPr lang="en-US" b="1" i="0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n-NO" dirty="0">
                              <a:latin typeface="Cambria Math" panose="02040503050406030204" pitchFamily="18" charset="0"/>
                            </a:rPr>
                            <m:t> 1</m:t>
                          </m:r>
                          <m:r>
                            <a:rPr lang="en-US" b="1" i="0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n-NO" dirty="0">
                              <a:latin typeface="Cambria Math" panose="02040503050406030204" pitchFamily="18" charset="0"/>
                            </a:rPr>
                            <m:t> 1</m:t>
                          </m:r>
                          <m:r>
                            <a:rPr lang="en-US" b="1" i="0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n-NO" dirty="0">
                              <a:latin typeface="Cambria Math" panose="02040503050406030204" pitchFamily="18" charset="0"/>
                            </a:rPr>
                            <m:t> −1</m:t>
                          </m:r>
                          <m:r>
                            <a:rPr lang="nn-NO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1" i="0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n-NO" dirty="0">
                              <a:latin typeface="Cambria Math" panose="02040503050406030204" pitchFamily="18" charset="0"/>
                            </a:rPr>
                            <m:t> 1</m:t>
                          </m:r>
                          <m:r>
                            <a:rPr lang="en-US" b="1" i="0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n-NO" dirty="0">
                              <a:latin typeface="Cambria Math" panose="02040503050406030204" pitchFamily="18" charset="0"/>
                            </a:rPr>
                            <m:t> −1</m:t>
                          </m:r>
                          <m:r>
                            <a:rPr lang="en-US" b="1" i="0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n-NO" dirty="0">
                              <a:latin typeface="Cambria Math" panose="02040503050406030204" pitchFamily="18" charset="0"/>
                            </a:rPr>
                            <m:t> 1</m:t>
                          </m:r>
                          <m:r>
                            <a:rPr lang="en-US" b="1" i="0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n-NO" dirty="0">
                              <a:latin typeface="Cambria Math" panose="02040503050406030204" pitchFamily="18" charset="0"/>
                            </a:rPr>
                            <m:t> −1</m:t>
                          </m:r>
                          <m:r>
                            <a:rPr lang="nn-NO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1" i="0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n-NO" dirty="0">
                              <a:latin typeface="Cambria Math" panose="02040503050406030204" pitchFamily="18" charset="0"/>
                            </a:rPr>
                            <m:t> 1</m:t>
                          </m:r>
                          <m:r>
                            <a:rPr lang="nn-NO" dirty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dirty="0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n-NO" dirty="0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nn-NO" dirty="0" smtClean="0">
                          <a:latin typeface="Cambria Math" panose="02040503050406030204" pitchFamily="18" charset="0"/>
                        </a:rPr>
                        <m:t> = [1</m:t>
                      </m:r>
                      <m:r>
                        <a:rPr lang="en-US" b="1" i="0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n-NO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nn-NO" dirty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1" i="0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n-NO" dirty="0">
                          <a:latin typeface="Cambria Math" panose="02040503050406030204" pitchFamily="18" charset="0"/>
                        </a:rPr>
                        <m:t> −1</m:t>
                      </m:r>
                      <m:r>
                        <a:rPr lang="en-US" b="1" i="0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n-NO" dirty="0">
                          <a:latin typeface="Cambria Math" panose="02040503050406030204" pitchFamily="18" charset="0"/>
                        </a:rPr>
                        <m:t> −1</m:t>
                      </m:r>
                      <m:r>
                        <a:rPr lang="en-US" b="1" i="0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n-NO" dirty="0">
                          <a:latin typeface="Cambria Math" panose="02040503050406030204" pitchFamily="18" charset="0"/>
                        </a:rPr>
                        <m:t> −1</m:t>
                      </m:r>
                      <m:r>
                        <a:rPr lang="en-US" b="1" i="0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n-NO" dirty="0">
                          <a:latin typeface="Cambria Math" panose="02040503050406030204" pitchFamily="18" charset="0"/>
                        </a:rPr>
                        <m:t> 1</m:t>
                      </m:r>
                      <m:r>
                        <a:rPr lang="nn-NO" dirty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1" i="0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n-NO" dirty="0">
                          <a:latin typeface="Cambria Math" panose="02040503050406030204" pitchFamily="18" charset="0"/>
                        </a:rPr>
                        <m:t> −1</m:t>
                      </m:r>
                      <m:r>
                        <a:rPr lang="en-US" b="1" i="0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n-NO" dirty="0">
                          <a:latin typeface="Cambria Math" panose="02040503050406030204" pitchFamily="18" charset="0"/>
                        </a:rPr>
                        <m:t> 1</m:t>
                      </m:r>
                      <m:r>
                        <a:rPr lang="en-US" b="1" i="0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n-NO" dirty="0">
                          <a:latin typeface="Cambria Math" panose="02040503050406030204" pitchFamily="18" charset="0"/>
                        </a:rPr>
                        <m:t> 1</m:t>
                      </m:r>
                      <m:r>
                        <a:rPr lang="en-US" b="1" i="0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n-NO" dirty="0">
                          <a:latin typeface="Cambria Math" panose="02040503050406030204" pitchFamily="18" charset="0"/>
                        </a:rPr>
                        <m:t> −1</m:t>
                      </m:r>
                      <m:r>
                        <a:rPr lang="nn-NO" dirty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1" i="0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n-NO" dirty="0">
                          <a:latin typeface="Cambria Math" panose="02040503050406030204" pitchFamily="18" charset="0"/>
                        </a:rPr>
                        <m:t> −1</m:t>
                      </m:r>
                      <m:r>
                        <a:rPr lang="en-US" b="1" i="0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n-NO" dirty="0">
                          <a:latin typeface="Cambria Math" panose="02040503050406030204" pitchFamily="18" charset="0"/>
                        </a:rPr>
                        <m:t> 1</m:t>
                      </m:r>
                      <m:r>
                        <a:rPr lang="en-US" b="1" i="0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n-NO" dirty="0">
                          <a:latin typeface="Cambria Math" panose="02040503050406030204" pitchFamily="18" charset="0"/>
                        </a:rPr>
                        <m:t> −1</m:t>
                      </m:r>
                      <m:r>
                        <a:rPr lang="nn-NO" dirty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nn-NO" dirty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nn-NO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/>
                  <a:t>Consider the following mappings: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/>
                  <a:t>tonesDRU26{1} = [-121:9:-13, 5:9:113];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/>
                  <a:t>tonesDRU26{2} = [-117:9:-9,  9:9:117];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/>
                  <a:t>tonesDRU26{3} = [-119:9:-11, 7:9:115];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/>
                  <a:t>tonesDRU26{4} = [-115:9:-7, 11:9:119];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/>
                  <a:t>Note that the sequences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/>
                  <a:t> and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/>
                  <a:t> form a pair, therefore sequences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b="1" i="1" dirty="0" err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b="1" i="1" dirty="0" err="1" smtClean="0">
                        <a:latin typeface="Cambria Math" panose="02040503050406030204" pitchFamily="18" charset="0"/>
                      </a:rPr>
                      <m:t>, ±</m:t>
                    </m:r>
                    <m:r>
                      <a:rPr lang="en-US" b="1" i="1" dirty="0" err="1" smtClean="0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/>
                  <a:t> can be used to construct the sequences for larger DRUs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31A9CA-B3F2-B90E-152A-084C954E8B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1604683"/>
                <a:ext cx="10361613" cy="1333500"/>
              </a:xfrm>
              <a:blipFill>
                <a:blip r:embed="rId3"/>
                <a:stretch>
                  <a:fillRect l="-765" t="-3653" b="-236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72FACC-44BE-426D-C265-66630B7727A2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1AAC90-28C6-B73D-2F23-AA0159BB87BF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November 2024</a:t>
            </a:r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3B63F19-333E-CAAC-43DD-1BCB524BBD66}"/>
                  </a:ext>
                </a:extLst>
              </p:cNvPr>
              <p:cNvSpPr txBox="1"/>
              <p:nvPr/>
            </p:nvSpPr>
            <p:spPr>
              <a:xfrm>
                <a:off x="5853210" y="3176367"/>
                <a:ext cx="437094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↑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r>
                        <a:rPr lang="en-US" sz="2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zeroPad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126</m:t>
                          </m:r>
                        </m:sub>
                      </m:sSub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↑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2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3B63F19-333E-CAAC-43DD-1BCB524BBD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3210" y="3176367"/>
                <a:ext cx="4370944" cy="400110"/>
              </a:xfrm>
              <a:prstGeom prst="rect">
                <a:avLst/>
              </a:prstGeom>
              <a:blipFill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2AF465E-180F-EADA-D18A-9B7570F3F406}"/>
                  </a:ext>
                </a:extLst>
              </p:cNvPr>
              <p:cNvSpPr txBox="1"/>
              <p:nvPr/>
            </p:nvSpPr>
            <p:spPr>
              <a:xfrm>
                <a:off x="6004003" y="3576477"/>
                <a:ext cx="406935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↑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zeroPad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126</m:t>
                          </m:r>
                        </m:sub>
                      </m:sSub>
                      <m:r>
                        <a:rPr lang="en-US" sz="2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↑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2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})</m:t>
                      </m:r>
                    </m:oMath>
                  </m:oMathPara>
                </a14:m>
                <a:endParaRPr lang="en-US" sz="20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2AF465E-180F-EADA-D18A-9B7570F3F4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4003" y="3576477"/>
                <a:ext cx="4069358" cy="400110"/>
              </a:xfrm>
              <a:prstGeom prst="rect">
                <a:avLst/>
              </a:prstGeom>
              <a:blipFill>
                <a:blip r:embed="rId5"/>
                <a:stretch>
                  <a:fillRect b="-1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E2CFC2C-653C-CFAC-2C8E-4D1D469C5F6E}"/>
              </a:ext>
            </a:extLst>
          </p:cNvPr>
          <p:cNvCxnSpPr>
            <a:cxnSpLocks/>
          </p:cNvCxnSpPr>
          <p:nvPr/>
        </p:nvCxnSpPr>
        <p:spPr bwMode="auto">
          <a:xfrm flipH="1">
            <a:off x="5974006" y="3410772"/>
            <a:ext cx="13888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1EB6943-03AB-5E82-7A90-62C07645A027}"/>
              </a:ext>
            </a:extLst>
          </p:cNvPr>
          <p:cNvCxnSpPr>
            <a:cxnSpLocks/>
          </p:cNvCxnSpPr>
          <p:nvPr/>
        </p:nvCxnSpPr>
        <p:spPr bwMode="auto">
          <a:xfrm flipH="1">
            <a:off x="5974006" y="3776532"/>
            <a:ext cx="13888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1FA5B17-87AA-5DC2-7854-7EC46EB04189}"/>
                  </a:ext>
                </a:extLst>
              </p:cNvPr>
              <p:cNvSpPr txBox="1"/>
              <p:nvPr/>
            </p:nvSpPr>
            <p:spPr>
              <a:xfrm>
                <a:off x="5853210" y="3942236"/>
                <a:ext cx="437094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↑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r>
                        <a:rPr lang="en-US" sz="2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zeroPad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126</m:t>
                          </m:r>
                        </m:sub>
                      </m:sSub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↑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2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1FA5B17-87AA-5DC2-7854-7EC46EB041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3210" y="3942236"/>
                <a:ext cx="4370944" cy="400110"/>
              </a:xfrm>
              <a:prstGeom prst="rect">
                <a:avLst/>
              </a:prstGeom>
              <a:blipFill>
                <a:blip r:embed="rId6"/>
                <a:stretch>
                  <a:fillRect b="-1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A406E34-1D4A-F84E-7747-DD696F8948B4}"/>
                  </a:ext>
                </a:extLst>
              </p:cNvPr>
              <p:cNvSpPr txBox="1"/>
              <p:nvPr/>
            </p:nvSpPr>
            <p:spPr>
              <a:xfrm>
                <a:off x="6004002" y="4342346"/>
                <a:ext cx="4370943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↑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zeroPad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126</m:t>
                          </m:r>
                        </m:sub>
                      </m:sSub>
                      <m:r>
                        <a:rPr lang="en-US" sz="2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↑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2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})</m:t>
                      </m:r>
                    </m:oMath>
                  </m:oMathPara>
                </a14:m>
                <a:endParaRPr lang="en-US" sz="20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A406E34-1D4A-F84E-7747-DD696F8948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4002" y="4342346"/>
                <a:ext cx="4370943" cy="400110"/>
              </a:xfrm>
              <a:prstGeom prst="rect">
                <a:avLst/>
              </a:prstGeom>
              <a:blipFill>
                <a:blip r:embed="rId7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149FD3A-D151-128C-CE83-996853D0C0BA}"/>
              </a:ext>
            </a:extLst>
          </p:cNvPr>
          <p:cNvCxnSpPr>
            <a:cxnSpLocks/>
          </p:cNvCxnSpPr>
          <p:nvPr/>
        </p:nvCxnSpPr>
        <p:spPr bwMode="auto">
          <a:xfrm flipH="1">
            <a:off x="5974006" y="4176641"/>
            <a:ext cx="13888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2010917-5112-C25A-3A17-71D76CC4ABFA}"/>
              </a:ext>
            </a:extLst>
          </p:cNvPr>
          <p:cNvCxnSpPr>
            <a:cxnSpLocks/>
          </p:cNvCxnSpPr>
          <p:nvPr/>
        </p:nvCxnSpPr>
        <p:spPr bwMode="auto">
          <a:xfrm flipH="1">
            <a:off x="5974006" y="4542401"/>
            <a:ext cx="13888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Right Brace 5">
            <a:extLst>
              <a:ext uri="{FF2B5EF4-FFF2-40B4-BE49-F238E27FC236}">
                <a16:creationId xmlns:a16="http://schemas.microsoft.com/office/drawing/2014/main" id="{5CA5DDD4-176D-A3E7-89DB-7202BA79787A}"/>
              </a:ext>
            </a:extLst>
          </p:cNvPr>
          <p:cNvSpPr/>
          <p:nvPr/>
        </p:nvSpPr>
        <p:spPr bwMode="auto">
          <a:xfrm>
            <a:off x="10201875" y="3303942"/>
            <a:ext cx="123898" cy="1380378"/>
          </a:xfrm>
          <a:prstGeom prst="rightBrac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8C0074F-78EA-2909-8AC8-8BC0BB9CAC86}"/>
                  </a:ext>
                </a:extLst>
              </p:cNvPr>
              <p:cNvSpPr txBox="1"/>
              <p:nvPr/>
            </p:nvSpPr>
            <p:spPr>
              <a:xfrm>
                <a:off x="10292923" y="3467413"/>
                <a:ext cx="1758648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>
                    <a:solidFill>
                      <a:schemeClr val="tx1"/>
                    </a:solidFill>
                  </a:rPr>
                  <a:t>As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sz="200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2000">
                    <a:solidFill>
                      <a:schemeClr val="tx1"/>
                    </a:solidFill>
                  </a:rPr>
                  <a:t> are CSs,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PAPR</m:t>
                    </m:r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≤3</m:t>
                    </m:r>
                  </m:oMath>
                </a14:m>
                <a:r>
                  <a:rPr lang="en-US" sz="2000">
                    <a:solidFill>
                      <a:schemeClr val="tx1"/>
                    </a:solidFill>
                  </a:rPr>
                  <a:t> dB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8C0074F-78EA-2909-8AC8-8BC0BB9CAC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2923" y="3467413"/>
                <a:ext cx="1758648" cy="1015663"/>
              </a:xfrm>
              <a:prstGeom prst="rect">
                <a:avLst/>
              </a:prstGeom>
              <a:blipFill>
                <a:blip r:embed="rId8"/>
                <a:stretch>
                  <a:fillRect l="-3460" t="-3614" r="-3114" b="-10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37FC286-B179-D808-ADF5-FCBEFB93C104}"/>
                  </a:ext>
                </a:extLst>
              </p:cNvPr>
              <p:cNvSpPr txBox="1"/>
              <p:nvPr/>
            </p:nvSpPr>
            <p:spPr>
              <a:xfrm>
                <a:off x="9827757" y="2160421"/>
                <a:ext cx="1873623" cy="4364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n-NO" sz="20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rad>
                        <m:radPr>
                          <m:degHide m:val="on"/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rad>
                    </m:oMath>
                  </m:oMathPara>
                </a14:m>
                <a:endParaRPr lang="en-US" sz="20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37FC286-B179-D808-ADF5-FCBEFB93C1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7757" y="2160421"/>
                <a:ext cx="1873623" cy="43640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3529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41444"/>
            <a:ext cx="10361613" cy="509246"/>
          </a:xfrm>
        </p:spPr>
        <p:txBody>
          <a:bodyPr/>
          <a:lstStyle/>
          <a:p>
            <a:r>
              <a:rPr lang="en-US"/>
              <a:t>20 MHz DRU Tone Map and Pilots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981201"/>
            <a:ext cx="10361084" cy="2142157"/>
          </a:xfrm>
        </p:spPr>
        <p:txBody>
          <a:bodyPr/>
          <a:lstStyle/>
          <a:p>
            <a:pPr lvl="1"/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US"/>
              <a:t>Slide </a:t>
            </a:r>
            <a:fld id="{C1789BC7-C074-42CC-ADF8-5107DF6BD1C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5"/>
          </p:nvPr>
        </p:nvSpPr>
        <p:spPr bwMode="auto">
          <a:xfrm>
            <a:off x="929217" y="329426"/>
            <a:ext cx="1541128" cy="276999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r>
              <a:rPr lang="en-US"/>
              <a:t>November 2024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C776BEA-4FB0-634D-D5CD-035A3F16C9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1050851"/>
              </p:ext>
            </p:extLst>
          </p:nvPr>
        </p:nvGraphicFramePr>
        <p:xfrm>
          <a:off x="2179099" y="1576047"/>
          <a:ext cx="8075082" cy="2321954"/>
        </p:xfrm>
        <a:graphic>
          <a:graphicData uri="http://schemas.openxmlformats.org/drawingml/2006/table">
            <a:tbl>
              <a:tblPr/>
              <a:tblGrid>
                <a:gridCol w="1343693">
                  <a:extLst>
                    <a:ext uri="{9D8B030D-6E8A-4147-A177-3AD203B41FA5}">
                      <a16:colId xmlns:a16="http://schemas.microsoft.com/office/drawing/2014/main" val="2993269793"/>
                    </a:ext>
                  </a:extLst>
                </a:gridCol>
                <a:gridCol w="1346924">
                  <a:extLst>
                    <a:ext uri="{9D8B030D-6E8A-4147-A177-3AD203B41FA5}">
                      <a16:colId xmlns:a16="http://schemas.microsoft.com/office/drawing/2014/main" val="161643634"/>
                    </a:ext>
                  </a:extLst>
                </a:gridCol>
                <a:gridCol w="1346924">
                  <a:extLst>
                    <a:ext uri="{9D8B030D-6E8A-4147-A177-3AD203B41FA5}">
                      <a16:colId xmlns:a16="http://schemas.microsoft.com/office/drawing/2014/main" val="780652450"/>
                    </a:ext>
                  </a:extLst>
                </a:gridCol>
                <a:gridCol w="1346924">
                  <a:extLst>
                    <a:ext uri="{9D8B030D-6E8A-4147-A177-3AD203B41FA5}">
                      <a16:colId xmlns:a16="http://schemas.microsoft.com/office/drawing/2014/main" val="1922670208"/>
                    </a:ext>
                  </a:extLst>
                </a:gridCol>
                <a:gridCol w="1346924">
                  <a:extLst>
                    <a:ext uri="{9D8B030D-6E8A-4147-A177-3AD203B41FA5}">
                      <a16:colId xmlns:a16="http://schemas.microsoft.com/office/drawing/2014/main" val="3877236216"/>
                    </a:ext>
                  </a:extLst>
                </a:gridCol>
                <a:gridCol w="1343693">
                  <a:extLst>
                    <a:ext uri="{9D8B030D-6E8A-4147-A177-3AD203B41FA5}">
                      <a16:colId xmlns:a16="http://schemas.microsoft.com/office/drawing/2014/main" val="3376878963"/>
                    </a:ext>
                  </a:extLst>
                </a:gridCol>
              </a:tblGrid>
              <a:tr h="171051"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Yu Gothic" panose="020B0400000000000000" pitchFamily="34" charset="-128"/>
                        </a:rPr>
                        <a:t>Data and pilot subcarrier indices for Distributed Tone RUs (DRUs)  in a 20 MHz UHR PPDU (Proposed)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Yu Gothic" panose="020B0400000000000000" pitchFamily="34" charset="-128"/>
                      </a:endParaRPr>
                    </a:p>
                  </a:txBody>
                  <a:tcPr marL="9418" marR="9418" marT="94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0402761"/>
                  </a:ext>
                </a:extLst>
              </a:tr>
              <a:tr h="1710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Yu Gothic" panose="020B0400000000000000" pitchFamily="34" charset="-128"/>
                        </a:rPr>
                        <a:t>DRU type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Yu Gothic" panose="020B0400000000000000" pitchFamily="34" charset="-128"/>
                      </a:endParaRPr>
                    </a:p>
                  </a:txBody>
                  <a:tcPr marL="9418" marR="9418" marT="94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Yu Gothic" panose="020B0400000000000000" pitchFamily="34" charset="-128"/>
                        </a:rPr>
                        <a:t>DRU index and subcarrier range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Yu Gothic" panose="020B0400000000000000" pitchFamily="34" charset="-128"/>
                      </a:endParaRPr>
                    </a:p>
                  </a:txBody>
                  <a:tcPr marL="9418" marR="9418" marT="94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9455120"/>
                  </a:ext>
                </a:extLst>
              </a:tr>
              <a:tr h="341247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Yu Gothic" panose="020B0400000000000000" pitchFamily="34" charset="-128"/>
                        </a:rPr>
                        <a:t>26-tone DRU</a:t>
                      </a:r>
                      <a:br>
                        <a:rPr lang="en-US" sz="1200" kern="100">
                          <a:effectLst/>
                          <a:latin typeface="Times New Roman" panose="02020603050405020304" pitchFamily="18" charset="0"/>
                          <a:ea typeface="Yu Gothic" panose="020B0400000000000000" pitchFamily="34" charset="-128"/>
                        </a:rPr>
                      </a:b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Yu Gothic" panose="020B0400000000000000" pitchFamily="34" charset="-128"/>
                        </a:rPr>
                        <a:t>i=1:9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Yu Gothic" panose="020B0400000000000000" pitchFamily="34" charset="-128"/>
                      </a:endParaRPr>
                    </a:p>
                  </a:txBody>
                  <a:tcPr marL="9418" marR="9418" marT="94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Yu Gothic" panose="020B0400000000000000" pitchFamily="34" charset="-128"/>
                        </a:rPr>
                        <a:t>DRU1</a:t>
                      </a:r>
                      <a:br>
                        <a:rPr lang="en-US" sz="1200" kern="100">
                          <a:effectLst/>
                          <a:latin typeface="Times New Roman" panose="02020603050405020304" pitchFamily="18" charset="0"/>
                          <a:ea typeface="Yu Gothic" panose="020B0400000000000000" pitchFamily="34" charset="-128"/>
                        </a:rPr>
                      </a:b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Yu Gothic" panose="020B0400000000000000" pitchFamily="34" charset="-128"/>
                        </a:rPr>
                        <a:t>[-121:9:-13, 5:9:113]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Yu Gothic" panose="020B0400000000000000" pitchFamily="34" charset="-128"/>
                      </a:endParaRPr>
                    </a:p>
                  </a:txBody>
                  <a:tcPr marL="9418" marR="9418" marT="94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Yu Gothic" panose="020B0400000000000000" pitchFamily="34" charset="-128"/>
                        </a:rPr>
                        <a:t>DRU2</a:t>
                      </a:r>
                      <a:br>
                        <a:rPr lang="en-US" sz="1200" kern="100">
                          <a:effectLst/>
                          <a:latin typeface="Times New Roman" panose="02020603050405020304" pitchFamily="18" charset="0"/>
                          <a:ea typeface="Yu Gothic" panose="020B0400000000000000" pitchFamily="34" charset="-128"/>
                        </a:rPr>
                      </a:b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Yu Gothic" panose="020B0400000000000000" pitchFamily="34" charset="-128"/>
                        </a:rPr>
                        <a:t>[-117:9:-9,  9:9:117]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Yu Gothic" panose="020B0400000000000000" pitchFamily="34" charset="-128"/>
                      </a:endParaRPr>
                    </a:p>
                  </a:txBody>
                  <a:tcPr marL="9418" marR="9418" marT="94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Yu Gothic" panose="020B0400000000000000" pitchFamily="34" charset="-128"/>
                        </a:rPr>
                        <a:t>DRU3</a:t>
                      </a:r>
                      <a:br>
                        <a:rPr lang="en-US" sz="1200" kern="100">
                          <a:effectLst/>
                          <a:latin typeface="Times New Roman" panose="02020603050405020304" pitchFamily="18" charset="0"/>
                          <a:ea typeface="Yu Gothic" panose="020B0400000000000000" pitchFamily="34" charset="-128"/>
                        </a:rPr>
                      </a:b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Yu Gothic" panose="020B0400000000000000" pitchFamily="34" charset="-128"/>
                        </a:rPr>
                        <a:t>[-119:9:-11, 7:9:115]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Yu Gothic" panose="020B0400000000000000" pitchFamily="34" charset="-128"/>
                      </a:endParaRPr>
                    </a:p>
                  </a:txBody>
                  <a:tcPr marL="9418" marR="9418" marT="94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Yu Gothic" panose="020B0400000000000000" pitchFamily="34" charset="-128"/>
                        </a:rPr>
                        <a:t>DRU4</a:t>
                      </a:r>
                      <a:br>
                        <a:rPr lang="en-US" sz="1200" kern="100">
                          <a:effectLst/>
                          <a:latin typeface="Times New Roman" panose="02020603050405020304" pitchFamily="18" charset="0"/>
                          <a:ea typeface="Yu Gothic" panose="020B0400000000000000" pitchFamily="34" charset="-128"/>
                        </a:rPr>
                      </a:b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Yu Gothic" panose="020B0400000000000000" pitchFamily="34" charset="-128"/>
                        </a:rPr>
                        <a:t>[-115:9:-7, 11:9:119]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Yu Gothic" panose="020B0400000000000000" pitchFamily="34" charset="-128"/>
                      </a:endParaRPr>
                    </a:p>
                  </a:txBody>
                  <a:tcPr marL="9418" marR="9418" marT="94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Yu Gothic" panose="020B0400000000000000" pitchFamily="34" charset="-128"/>
                        </a:rPr>
                        <a:t>DRU5</a:t>
                      </a:r>
                      <a:br>
                        <a:rPr lang="en-US" sz="1200" kern="100">
                          <a:effectLst/>
                          <a:latin typeface="Times New Roman" panose="02020603050405020304" pitchFamily="18" charset="0"/>
                          <a:ea typeface="Yu Gothic" panose="020B0400000000000000" pitchFamily="34" charset="-128"/>
                        </a:rPr>
                      </a:b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Yu Gothic" panose="020B0400000000000000" pitchFamily="34" charset="-128"/>
                        </a:rPr>
                        <a:t>[-113:9:-5, 13:9:121]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Yu Gothic" panose="020B0400000000000000" pitchFamily="34" charset="-128"/>
                      </a:endParaRPr>
                    </a:p>
                  </a:txBody>
                  <a:tcPr marL="9418" marR="9418" marT="94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303338"/>
                  </a:ext>
                </a:extLst>
              </a:tr>
              <a:tr h="3412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Yu Gothic" panose="020B0400000000000000" pitchFamily="34" charset="-128"/>
                        </a:rPr>
                        <a:t>DRU6</a:t>
                      </a:r>
                      <a:br>
                        <a:rPr lang="en-US" sz="1200" kern="100">
                          <a:effectLst/>
                          <a:latin typeface="Times New Roman" panose="02020603050405020304" pitchFamily="18" charset="0"/>
                          <a:ea typeface="Yu Gothic" panose="020B0400000000000000" pitchFamily="34" charset="-128"/>
                        </a:rPr>
                      </a:b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Yu Gothic" panose="020B0400000000000000" pitchFamily="34" charset="-128"/>
                        </a:rPr>
                        <a:t>[-120:9:-12, 6:9:114]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Yu Gothic" panose="020B0400000000000000" pitchFamily="34" charset="-128"/>
                      </a:endParaRPr>
                    </a:p>
                  </a:txBody>
                  <a:tcPr marL="9418" marR="9418" marT="94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Yu Gothic" panose="020B0400000000000000" pitchFamily="34" charset="-128"/>
                        </a:rPr>
                        <a:t>DRU7</a:t>
                      </a:r>
                      <a:br>
                        <a:rPr lang="en-US" sz="1200" kern="100">
                          <a:effectLst/>
                          <a:latin typeface="Times New Roman" panose="02020603050405020304" pitchFamily="18" charset="0"/>
                          <a:ea typeface="Yu Gothic" panose="020B0400000000000000" pitchFamily="34" charset="-128"/>
                        </a:rPr>
                      </a:b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Yu Gothic" panose="020B0400000000000000" pitchFamily="34" charset="-128"/>
                        </a:rPr>
                        <a:t>[-116:9:-8, 10:9:118]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Yu Gothic" panose="020B0400000000000000" pitchFamily="34" charset="-128"/>
                      </a:endParaRPr>
                    </a:p>
                  </a:txBody>
                  <a:tcPr marL="9418" marR="9418" marT="94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Yu Gothic" panose="020B0400000000000000" pitchFamily="34" charset="-128"/>
                        </a:rPr>
                        <a:t>DRU8</a:t>
                      </a:r>
                      <a:br>
                        <a:rPr lang="en-US" sz="1200" kern="100">
                          <a:effectLst/>
                          <a:latin typeface="Times New Roman" panose="02020603050405020304" pitchFamily="18" charset="0"/>
                          <a:ea typeface="Yu Gothic" panose="020B0400000000000000" pitchFamily="34" charset="-128"/>
                        </a:rPr>
                      </a:b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Yu Gothic" panose="020B0400000000000000" pitchFamily="34" charset="-128"/>
                        </a:rPr>
                        <a:t>[-118:9:-10, 8:9:116]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Yu Gothic" panose="020B0400000000000000" pitchFamily="34" charset="-128"/>
                      </a:endParaRPr>
                    </a:p>
                  </a:txBody>
                  <a:tcPr marL="9418" marR="9418" marT="94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Yu Gothic" panose="020B0400000000000000" pitchFamily="34" charset="-128"/>
                        </a:rPr>
                        <a:t>DRU9</a:t>
                      </a:r>
                      <a:br>
                        <a:rPr lang="en-US" sz="1200" kern="100">
                          <a:effectLst/>
                          <a:latin typeface="Times New Roman" panose="02020603050405020304" pitchFamily="18" charset="0"/>
                          <a:ea typeface="Yu Gothic" panose="020B0400000000000000" pitchFamily="34" charset="-128"/>
                        </a:rPr>
                      </a:b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Yu Gothic" panose="020B0400000000000000" pitchFamily="34" charset="-128"/>
                        </a:rPr>
                        <a:t>[-114:9:-6, 12:9:120]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Yu Gothic" panose="020B0400000000000000" pitchFamily="34" charset="-128"/>
                      </a:endParaRPr>
                    </a:p>
                  </a:txBody>
                  <a:tcPr marL="9418" marR="9418" marT="94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418" marR="9418" marT="94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46808"/>
                  </a:ext>
                </a:extLst>
              </a:tr>
              <a:tr h="341247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Yu Gothic" panose="020B0400000000000000" pitchFamily="34" charset="-128"/>
                        </a:rPr>
                        <a:t>52-tone DRU</a:t>
                      </a:r>
                      <a:br>
                        <a:rPr lang="en-US" sz="1200" kern="100">
                          <a:effectLst/>
                          <a:latin typeface="Times New Roman" panose="02020603050405020304" pitchFamily="18" charset="0"/>
                          <a:ea typeface="Yu Gothic" panose="020B0400000000000000" pitchFamily="34" charset="-128"/>
                        </a:rPr>
                      </a:b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Yu Gothic" panose="020B0400000000000000" pitchFamily="34" charset="-128"/>
                        </a:rPr>
                        <a:t>i=1:4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Yu Gothic" panose="020B0400000000000000" pitchFamily="34" charset="-128"/>
                      </a:endParaRPr>
                    </a:p>
                  </a:txBody>
                  <a:tcPr marL="9418" marR="9418" marT="94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Yu Gothic" panose="020B0400000000000000" pitchFamily="34" charset="-128"/>
                        </a:rPr>
                        <a:t>DRU1</a:t>
                      </a:r>
                      <a:br>
                        <a:rPr lang="en-US" sz="1200" kern="100">
                          <a:effectLst/>
                          <a:latin typeface="Times New Roman" panose="02020603050405020304" pitchFamily="18" charset="0"/>
                          <a:ea typeface="Yu Gothic" panose="020B0400000000000000" pitchFamily="34" charset="-128"/>
                        </a:rPr>
                      </a:b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Yu Gothic" panose="020B0400000000000000" pitchFamily="34" charset="-128"/>
                        </a:rPr>
                        <a:t>26-tone [DRU1, DRU2]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Yu Gothic" panose="020B0400000000000000" pitchFamily="34" charset="-128"/>
                      </a:endParaRPr>
                    </a:p>
                  </a:txBody>
                  <a:tcPr marL="9418" marR="9418" marT="94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Yu Gothic" panose="020B0400000000000000" pitchFamily="34" charset="-128"/>
                        </a:rPr>
                        <a:t>DRU2</a:t>
                      </a:r>
                      <a:br>
                        <a:rPr lang="en-US" sz="1200" kern="100">
                          <a:effectLst/>
                          <a:latin typeface="Times New Roman" panose="02020603050405020304" pitchFamily="18" charset="0"/>
                          <a:ea typeface="Yu Gothic" panose="020B0400000000000000" pitchFamily="34" charset="-128"/>
                        </a:rPr>
                      </a:b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Yu Gothic" panose="020B0400000000000000" pitchFamily="34" charset="-128"/>
                        </a:rPr>
                        <a:t>26-tone [DRU3, DRU4]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Yu Gothic" panose="020B0400000000000000" pitchFamily="34" charset="-128"/>
                      </a:endParaRPr>
                    </a:p>
                  </a:txBody>
                  <a:tcPr marL="9418" marR="9418" marT="94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418" marR="9418" marT="94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84530"/>
                  </a:ext>
                </a:extLst>
              </a:tr>
              <a:tr h="3412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Yu Gothic" panose="020B0400000000000000" pitchFamily="34" charset="-128"/>
                        </a:rPr>
                        <a:t>DRU3</a:t>
                      </a:r>
                      <a:br>
                        <a:rPr lang="en-US" sz="1200" kern="100">
                          <a:effectLst/>
                          <a:latin typeface="Times New Roman" panose="02020603050405020304" pitchFamily="18" charset="0"/>
                          <a:ea typeface="Yu Gothic" panose="020B0400000000000000" pitchFamily="34" charset="-128"/>
                        </a:rPr>
                      </a:b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Yu Gothic" panose="020B0400000000000000" pitchFamily="34" charset="-128"/>
                        </a:rPr>
                        <a:t>26-tone [DRU6, DRU7]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Yu Gothic" panose="020B0400000000000000" pitchFamily="34" charset="-128"/>
                      </a:endParaRPr>
                    </a:p>
                  </a:txBody>
                  <a:tcPr marL="9418" marR="9418" marT="94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Yu Gothic" panose="020B0400000000000000" pitchFamily="34" charset="-128"/>
                        </a:rPr>
                        <a:t>DRU4</a:t>
                      </a:r>
                      <a:br>
                        <a:rPr lang="en-US" sz="1200" kern="100">
                          <a:effectLst/>
                          <a:latin typeface="Times New Roman" panose="02020603050405020304" pitchFamily="18" charset="0"/>
                          <a:ea typeface="Yu Gothic" panose="020B0400000000000000" pitchFamily="34" charset="-128"/>
                        </a:rPr>
                      </a:b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Yu Gothic" panose="020B0400000000000000" pitchFamily="34" charset="-128"/>
                        </a:rPr>
                        <a:t>26-tone [DRU8, DRU9]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Yu Gothic" panose="020B0400000000000000" pitchFamily="34" charset="-128"/>
                      </a:endParaRPr>
                    </a:p>
                  </a:txBody>
                  <a:tcPr marL="9418" marR="9418" marT="94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418" marR="9418" marT="94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2995637"/>
                  </a:ext>
                </a:extLst>
              </a:tr>
              <a:tr h="3412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Yu Gothic" panose="020B0400000000000000" pitchFamily="34" charset="-128"/>
                        </a:rPr>
                        <a:t>106-tone DRU</a:t>
                      </a:r>
                      <a:br>
                        <a:rPr lang="en-US" sz="1200" kern="100">
                          <a:effectLst/>
                          <a:latin typeface="Times New Roman" panose="02020603050405020304" pitchFamily="18" charset="0"/>
                          <a:ea typeface="Yu Gothic" panose="020B0400000000000000" pitchFamily="34" charset="-128"/>
                        </a:rPr>
                      </a:b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Yu Gothic" panose="020B0400000000000000" pitchFamily="34" charset="-128"/>
                        </a:rPr>
                        <a:t>i=1:2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Yu Gothic" panose="020B0400000000000000" pitchFamily="34" charset="-128"/>
                      </a:endParaRPr>
                    </a:p>
                  </a:txBody>
                  <a:tcPr marL="9418" marR="9418" marT="94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Yu Gothic" panose="020B0400000000000000" pitchFamily="34" charset="-128"/>
                        </a:rPr>
                        <a:t>DRU1</a:t>
                      </a:r>
                      <a:br>
                        <a:rPr lang="en-US" sz="1200" kern="100">
                          <a:effectLst/>
                          <a:latin typeface="Times New Roman" panose="02020603050405020304" pitchFamily="18" charset="0"/>
                          <a:ea typeface="Yu Gothic" panose="020B0400000000000000" pitchFamily="34" charset="-128"/>
                        </a:rPr>
                      </a:b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Yu Gothic" panose="020B0400000000000000" pitchFamily="34" charset="-128"/>
                        </a:rPr>
                        <a:t>26-tone [DRU1~4], [-4, 3]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Yu Gothic" panose="020B0400000000000000" pitchFamily="34" charset="-128"/>
                      </a:endParaRPr>
                    </a:p>
                  </a:txBody>
                  <a:tcPr marL="9418" marR="9418" marT="94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Yu Gothic" panose="020B0400000000000000" pitchFamily="34" charset="-128"/>
                        </a:rPr>
                        <a:t>DRU2</a:t>
                      </a:r>
                      <a:br>
                        <a:rPr lang="en-US" sz="1200" kern="100">
                          <a:effectLst/>
                          <a:latin typeface="Times New Roman" panose="02020603050405020304" pitchFamily="18" charset="0"/>
                          <a:ea typeface="Yu Gothic" panose="020B0400000000000000" pitchFamily="34" charset="-128"/>
                        </a:rPr>
                      </a:b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Yu Gothic" panose="020B0400000000000000" pitchFamily="34" charset="-128"/>
                        </a:rPr>
                        <a:t>26-tone [DRU6~9], [-3, 4]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Yu Gothic" panose="020B0400000000000000" pitchFamily="34" charset="-128"/>
                      </a:endParaRPr>
                    </a:p>
                  </a:txBody>
                  <a:tcPr marL="9418" marR="9418" marT="94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 kern="10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418" marR="9418" marT="94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437254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0CA790EB-E94B-1C82-4E35-59529D02F32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32975715"/>
                  </p:ext>
                </p:extLst>
              </p:nvPr>
            </p:nvGraphicFramePr>
            <p:xfrm>
              <a:off x="1889656" y="4303155"/>
              <a:ext cx="8905873" cy="1092564"/>
            </p:xfrm>
            <a:graphic>
              <a:graphicData uri="http://schemas.openxmlformats.org/drawingml/2006/table">
                <a:tbl>
                  <a:tblPr>
                    <a:tableStyleId>{616DA210-FB5B-4158-B5E0-FEB733F419BA}</a:tableStyleId>
                  </a:tblPr>
                  <a:tblGrid>
                    <a:gridCol w="1606619">
                      <a:extLst>
                        <a:ext uri="{9D8B030D-6E8A-4147-A177-3AD203B41FA5}">
                          <a16:colId xmlns:a16="http://schemas.microsoft.com/office/drawing/2014/main" val="3109309187"/>
                        </a:ext>
                      </a:extLst>
                    </a:gridCol>
                    <a:gridCol w="7299254">
                      <a:extLst>
                        <a:ext uri="{9D8B030D-6E8A-4147-A177-3AD203B41FA5}">
                          <a16:colId xmlns:a16="http://schemas.microsoft.com/office/drawing/2014/main" val="4189213002"/>
                        </a:ext>
                      </a:extLst>
                    </a:gridCol>
                  </a:tblGrid>
                  <a:tr h="211247"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DRU size</a:t>
                          </a:r>
                          <a:endParaRPr lang="en-US" sz="1600" kern="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45321" marB="45321" anchor="b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Pilot indices for DRU transmission over 20MHz</a:t>
                          </a:r>
                          <a:endParaRPr lang="en-US" sz="1600" kern="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45321" marB="45321" anchor="ctr"/>
                    </a:tc>
                    <a:extLst>
                      <a:ext uri="{0D108BD9-81ED-4DB2-BD59-A6C34878D82A}">
                        <a16:rowId xmlns:a16="http://schemas.microsoft.com/office/drawing/2014/main" val="2933828932"/>
                      </a:ext>
                    </a:extLst>
                  </a:tr>
                  <a:tr h="211247"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DRU26, </a:t>
                          </a:r>
                          <a14:m>
                            <m:oMath xmlns:m="http://schemas.openxmlformats.org/officeDocument/2006/math">
                              <m:r>
                                <a:rPr lang="en-US" sz="1200" kern="100">
                                  <a:effectLst/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200" kern="100">
                                  <a:effectLst/>
                                  <a:latin typeface="Cambria Math" panose="02040503050406030204" pitchFamily="18" charset="0"/>
                                </a:rPr>
                                <m:t>={1…9}</m:t>
                              </m:r>
                            </m:oMath>
                          </a14:m>
                          <a:endParaRPr lang="en-US" sz="1600" kern="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45321" marB="45321" anchor="b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[-94    32], [-</a:t>
                          </a:r>
                          <a:r>
                            <a:rPr lang="en-US" sz="1200" kern="100">
                              <a:effectLst/>
                              <a:latin typeface="+mn-lt"/>
                            </a:rPr>
                            <a:t>27</a:t>
                          </a:r>
                          <a:r>
                            <a:rPr lang="en-US" sz="1200" kern="100">
                              <a:effectLst/>
                            </a:rPr>
                            <a:t>    90], [-92    34], [-25    92], [-86    40], [-93    33], [-26    91], [-91    35], [-24    93]</a:t>
                          </a:r>
                          <a:endParaRPr lang="en-US" sz="1600" kern="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45321" marB="45321" anchor="b"/>
                    </a:tc>
                    <a:extLst>
                      <a:ext uri="{0D108BD9-81ED-4DB2-BD59-A6C34878D82A}">
                        <a16:rowId xmlns:a16="http://schemas.microsoft.com/office/drawing/2014/main" val="1462735266"/>
                      </a:ext>
                    </a:extLst>
                  </a:tr>
                  <a:tr h="211247"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DRU52, </a:t>
                          </a:r>
                          <a14:m>
                            <m:oMath xmlns:m="http://schemas.openxmlformats.org/officeDocument/2006/math">
                              <m:r>
                                <a:rPr lang="en-US" sz="1200" kern="100">
                                  <a:effectLst/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200" kern="100">
                                  <a:effectLst/>
                                  <a:latin typeface="Cambria Math" panose="02040503050406030204" pitchFamily="18" charset="0"/>
                                </a:rPr>
                                <m:t>={1,2,3,4}</m:t>
                              </m:r>
                            </m:oMath>
                          </a14:m>
                          <a:endParaRPr lang="en-US" sz="1600" kern="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45321" marB="45321" anchor="b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[-67   -49    81   113], [-65   -47    83   115], [-66   -48    82   114], [-64   -46    84   116]</a:t>
                          </a:r>
                          <a:endParaRPr lang="en-US" sz="1600" kern="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45321" marB="45321" anchor="b"/>
                    </a:tc>
                    <a:extLst>
                      <a:ext uri="{0D108BD9-81ED-4DB2-BD59-A6C34878D82A}">
                        <a16:rowId xmlns:a16="http://schemas.microsoft.com/office/drawing/2014/main" val="377455192"/>
                      </a:ext>
                    </a:extLst>
                  </a:tr>
                  <a:tr h="211247"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DRU106, </a:t>
                          </a:r>
                          <a14:m>
                            <m:oMath xmlns:m="http://schemas.openxmlformats.org/officeDocument/2006/math">
                              <m:r>
                                <a:rPr lang="en-US" sz="1200" kern="100">
                                  <a:effectLst/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200" kern="100">
                                  <a:effectLst/>
                                  <a:latin typeface="Cambria Math" panose="02040503050406030204" pitchFamily="18" charset="0"/>
                                </a:rPr>
                                <m:t>={1,2}</m:t>
                              </m:r>
                            </m:oMath>
                          </a14:m>
                          <a:endParaRPr lang="en-US" sz="1600" kern="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45321" marB="45321" anchor="b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effectLst/>
                            </a:rPr>
                            <a:t>[-103   -58    54    99], [-102   -80    33   114]</a:t>
                          </a:r>
                          <a:endParaRPr lang="en-US" sz="1600" kern="100" dirty="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45321" marB="45321" anchor="b"/>
                    </a:tc>
                    <a:extLst>
                      <a:ext uri="{0D108BD9-81ED-4DB2-BD59-A6C34878D82A}">
                        <a16:rowId xmlns:a16="http://schemas.microsoft.com/office/drawing/2014/main" val="4291642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0CA790EB-E94B-1C82-4E35-59529D02F32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32975715"/>
                  </p:ext>
                </p:extLst>
              </p:nvPr>
            </p:nvGraphicFramePr>
            <p:xfrm>
              <a:off x="1889656" y="4303155"/>
              <a:ext cx="8905873" cy="1092564"/>
            </p:xfrm>
            <a:graphic>
              <a:graphicData uri="http://schemas.openxmlformats.org/drawingml/2006/table">
                <a:tbl>
                  <a:tblPr>
                    <a:tableStyleId>{616DA210-FB5B-4158-B5E0-FEB733F419BA}</a:tableStyleId>
                  </a:tblPr>
                  <a:tblGrid>
                    <a:gridCol w="1606619">
                      <a:extLst>
                        <a:ext uri="{9D8B030D-6E8A-4147-A177-3AD203B41FA5}">
                          <a16:colId xmlns:a16="http://schemas.microsoft.com/office/drawing/2014/main" val="3109309187"/>
                        </a:ext>
                      </a:extLst>
                    </a:gridCol>
                    <a:gridCol w="7299254">
                      <a:extLst>
                        <a:ext uri="{9D8B030D-6E8A-4147-A177-3AD203B41FA5}">
                          <a16:colId xmlns:a16="http://schemas.microsoft.com/office/drawing/2014/main" val="4189213002"/>
                        </a:ext>
                      </a:extLst>
                    </a:gridCol>
                  </a:tblGrid>
                  <a:tr h="273141"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DRU size</a:t>
                          </a:r>
                          <a:endParaRPr lang="en-US" sz="1600" kern="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45321" marB="45321" anchor="b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Pilot indices for DRU transmission over 20MHz</a:t>
                          </a:r>
                          <a:endParaRPr lang="en-US" sz="1600" kern="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45321" marB="45321" anchor="ctr"/>
                    </a:tc>
                    <a:extLst>
                      <a:ext uri="{0D108BD9-81ED-4DB2-BD59-A6C34878D82A}">
                        <a16:rowId xmlns:a16="http://schemas.microsoft.com/office/drawing/2014/main" val="2933828932"/>
                      </a:ext>
                    </a:extLst>
                  </a:tr>
                  <a:tr h="27314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321" marR="45321" marT="45321" marB="45321" anchor="b">
                        <a:blipFill>
                          <a:blip r:embed="rId3"/>
                          <a:stretch>
                            <a:fillRect l="-379" t="-100000" r="-454924" b="-2108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[-94    32], [-</a:t>
                          </a:r>
                          <a:r>
                            <a:rPr lang="en-US" sz="1200" kern="100">
                              <a:effectLst/>
                              <a:latin typeface="+mn-lt"/>
                            </a:rPr>
                            <a:t>27</a:t>
                          </a:r>
                          <a:r>
                            <a:rPr lang="en-US" sz="1200" kern="100">
                              <a:effectLst/>
                            </a:rPr>
                            <a:t>    90], [-92    34], [-25    92], [-86    40], [-93    33], [-26    91], [-91    35], [-24    93]</a:t>
                          </a:r>
                          <a:endParaRPr lang="en-US" sz="1600" kern="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45321" marB="45321" anchor="b"/>
                    </a:tc>
                    <a:extLst>
                      <a:ext uri="{0D108BD9-81ED-4DB2-BD59-A6C34878D82A}">
                        <a16:rowId xmlns:a16="http://schemas.microsoft.com/office/drawing/2014/main" val="1462735266"/>
                      </a:ext>
                    </a:extLst>
                  </a:tr>
                  <a:tr h="27314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321" marR="45321" marT="45321" marB="45321" anchor="b">
                        <a:blipFill>
                          <a:blip r:embed="rId3"/>
                          <a:stretch>
                            <a:fillRect l="-379" t="-204444" r="-454924" b="-11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[-67   -49    81   113], [-65   -47    83   115], [-66   -48    82   114], [-64   -46    84   116]</a:t>
                          </a:r>
                          <a:endParaRPr lang="en-US" sz="1600" kern="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45321" marB="45321" anchor="b"/>
                    </a:tc>
                    <a:extLst>
                      <a:ext uri="{0D108BD9-81ED-4DB2-BD59-A6C34878D82A}">
                        <a16:rowId xmlns:a16="http://schemas.microsoft.com/office/drawing/2014/main" val="377455192"/>
                      </a:ext>
                    </a:extLst>
                  </a:tr>
                  <a:tr h="27314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321" marR="45321" marT="45321" marB="45321" anchor="b">
                        <a:blipFill>
                          <a:blip r:embed="rId3"/>
                          <a:stretch>
                            <a:fillRect l="-379" t="-304444" r="-454924" b="-1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[-103   -58    54    99], [-102   -80    33   114]</a:t>
                          </a:r>
                          <a:endParaRPr lang="en-US" sz="1600" kern="1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45321" marR="45321" marT="45321" marB="45321" anchor="b"/>
                    </a:tc>
                    <a:extLst>
                      <a:ext uri="{0D108BD9-81ED-4DB2-BD59-A6C34878D82A}">
                        <a16:rowId xmlns:a16="http://schemas.microsoft.com/office/drawing/2014/main" val="42916428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ADE7288F-52C5-CB3D-7F03-944981C3E3BE}"/>
              </a:ext>
            </a:extLst>
          </p:cNvPr>
          <p:cNvSpPr txBox="1"/>
          <p:nvPr/>
        </p:nvSpPr>
        <p:spPr>
          <a:xfrm>
            <a:off x="3905065" y="5704734"/>
            <a:ext cx="4875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The 20-MHz tone plan is based on [4]</a:t>
            </a:r>
          </a:p>
        </p:txBody>
      </p:sp>
    </p:spTree>
    <p:extLst>
      <p:ext uri="{BB962C8B-B14F-4D97-AF65-F5344CB8AC3E}">
        <p14:creationId xmlns:p14="http://schemas.microsoft.com/office/powerpoint/2010/main" val="1778521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92583-A4EC-2D5B-96EE-7E842E3E5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20 MHz DRU 4xLTF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58E0F3-2BA5-843B-9425-D4AD1C38647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5B65C7-B8A1-168A-804A-B14E0A34C15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2024</a:t>
            </a:r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61F63F-2DEF-A961-07DA-7D0633AE6274}"/>
              </a:ext>
            </a:extLst>
          </p:cNvPr>
          <p:cNvSpPr txBox="1"/>
          <p:nvPr/>
        </p:nvSpPr>
        <p:spPr>
          <a:xfrm>
            <a:off x="6498167" y="1651066"/>
            <a:ext cx="4962525" cy="3236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nn-NO" sz="1600">
                <a:solidFill>
                  <a:schemeClr val="tx1"/>
                </a:solidFill>
              </a:rPr>
              <a:t> </a:t>
            </a:r>
            <a:r>
              <a:rPr lang="en-US" sz="16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DLTF</a:t>
            </a:r>
            <a:r>
              <a:rPr lang="en-US" sz="1600" baseline="-250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-122:122 </a:t>
            </a:r>
            <a:r>
              <a:rPr lang="en-US" sz="16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= [0 1 1 1 -1 1 1 -1 1 1 1 1 1 -1 1 1 -1 1 1 1 1 1 -1 1 1 -1 1 1 1i </a:t>
            </a:r>
            <a:r>
              <a:rPr lang="en-US" sz="16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6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</a:t>
            </a:r>
            <a:r>
              <a:rPr lang="en-US" sz="16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6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</a:t>
            </a:r>
            <a:r>
              <a:rPr lang="en-US" sz="16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6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</a:t>
            </a:r>
            <a:r>
              <a:rPr lang="en-US" sz="16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6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</a:t>
            </a:r>
            <a:r>
              <a:rPr lang="en-US" sz="16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6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</a:t>
            </a:r>
            <a:r>
              <a:rPr lang="en-US" sz="16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6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-1 -1 -1 1 -1 -1 1 -1 -1 1 1 1 -1 1 1 -1 1 1 1 1 1 -1 1 1 -1 1 1 -1i -1i -1i </a:t>
            </a:r>
            <a:r>
              <a:rPr lang="en-US" sz="16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6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-1i </a:t>
            </a:r>
            <a:r>
              <a:rPr lang="en-US" sz="16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6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-1i 1 1 1 -1 1 1 -1 1 1 -1 -1 -1 1 -1 -1 1 -1 -1 1 1 1 -1 1 1 -1 1 1 -1i -1i -1i </a:t>
            </a:r>
            <a:r>
              <a:rPr lang="en-US" sz="16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6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-1i </a:t>
            </a:r>
            <a:r>
              <a:rPr lang="en-US" sz="16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6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-1i </a:t>
            </a:r>
            <a:r>
              <a:rPr lang="en-US" sz="16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6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</a:t>
            </a:r>
            <a:r>
              <a:rPr lang="en-US" sz="16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6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</a:t>
            </a:r>
            <a:r>
              <a:rPr lang="en-US" sz="16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6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</a:t>
            </a:r>
            <a:r>
              <a:rPr lang="en-US" sz="16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6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</a:t>
            </a:r>
            <a:r>
              <a:rPr lang="en-US" sz="16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6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</a:t>
            </a:r>
            <a:r>
              <a:rPr lang="en-US" sz="16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6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</a:t>
            </a:r>
            <a:r>
              <a:rPr lang="en-US" sz="16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6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-1i 0 0 0 0 0 1 1 -1 -1 -1 1 1 1 -1 1 -1 1i </a:t>
            </a:r>
            <a:r>
              <a:rPr lang="en-US" sz="16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6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</a:t>
            </a:r>
            <a:r>
              <a:rPr lang="en-US" sz="16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6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-1i -1i </a:t>
            </a:r>
            <a:r>
              <a:rPr lang="en-US" sz="16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6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</a:t>
            </a:r>
            <a:r>
              <a:rPr lang="en-US" sz="16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6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-1i -1i </a:t>
            </a:r>
            <a:r>
              <a:rPr lang="en-US" sz="16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6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</a:t>
            </a:r>
            <a:r>
              <a:rPr lang="en-US" sz="16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6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</a:t>
            </a:r>
            <a:r>
              <a:rPr lang="en-US" sz="16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6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</a:t>
            </a:r>
            <a:r>
              <a:rPr lang="en-US" sz="16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6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-1 -1 -1 1 1 1 -1 1 -1 1i </a:t>
            </a:r>
            <a:r>
              <a:rPr lang="en-US" sz="16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6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</a:t>
            </a:r>
            <a:r>
              <a:rPr lang="en-US" sz="16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6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-1i -1i </a:t>
            </a:r>
            <a:r>
              <a:rPr lang="en-US" sz="16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6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</a:t>
            </a:r>
            <a:r>
              <a:rPr lang="en-US" sz="16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6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</a:t>
            </a:r>
            <a:r>
              <a:rPr lang="en-US" sz="16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6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</a:t>
            </a:r>
            <a:r>
              <a:rPr lang="en-US" sz="16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6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</a:t>
            </a:r>
            <a:r>
              <a:rPr lang="en-US" sz="16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6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-1i -1i </a:t>
            </a:r>
            <a:r>
              <a:rPr lang="en-US" sz="16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6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</a:t>
            </a:r>
            <a:r>
              <a:rPr lang="en-US" sz="16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6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-1i -1i </a:t>
            </a:r>
            <a:r>
              <a:rPr lang="en-US" sz="16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6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</a:t>
            </a:r>
            <a:r>
              <a:rPr lang="en-US" sz="16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6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</a:t>
            </a:r>
            <a:r>
              <a:rPr lang="en-US" sz="16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6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</a:t>
            </a:r>
            <a:r>
              <a:rPr lang="en-US" sz="16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6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1 1 1 -1 -1 -1 1 -1 1 -1i -1i -1i </a:t>
            </a:r>
            <a:r>
              <a:rPr lang="en-US" sz="16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6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</a:t>
            </a:r>
            <a:r>
              <a:rPr lang="en-US" sz="16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6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</a:t>
            </a:r>
            <a:r>
              <a:rPr lang="en-US" sz="16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6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</a:t>
            </a:r>
            <a:r>
              <a:rPr lang="en-US" sz="16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6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-1i -1i -1i </a:t>
            </a:r>
            <a:r>
              <a:rPr lang="en-US" sz="16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6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</a:t>
            </a:r>
            <a:r>
              <a:rPr lang="en-US" sz="16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6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</a:t>
            </a:r>
            <a:r>
              <a:rPr lang="en-US" sz="16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6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</a:t>
            </a:r>
            <a:r>
              <a:rPr lang="en-US" sz="16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6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-1i -1i -1i </a:t>
            </a:r>
            <a:r>
              <a:rPr lang="en-US" sz="16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6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</a:t>
            </a:r>
            <a:r>
              <a:rPr lang="en-US" sz="16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6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</a:t>
            </a:r>
            <a:r>
              <a:rPr lang="en-US" sz="16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6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</a:t>
            </a:r>
            <a:r>
              <a:rPr lang="en-US" sz="16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6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1 1 1 -1 -1 -1 1 -1 1 1i </a:t>
            </a:r>
            <a:r>
              <a:rPr lang="en-US" sz="16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6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</a:t>
            </a:r>
            <a:r>
              <a:rPr lang="en-US" sz="16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6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-1i -1i </a:t>
            </a:r>
            <a:r>
              <a:rPr lang="en-US" sz="16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6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-1i </a:t>
            </a:r>
            <a:r>
              <a:rPr lang="en-US" sz="160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1i</a:t>
            </a:r>
            <a:r>
              <a:rPr lang="en-US" sz="16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Yu Gothic" panose="020B0400000000000000" pitchFamily="34" charset="-128"/>
              </a:rPr>
              <a:t> 0]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82238052-CB2F-A1D5-24F5-1103AED3F82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1092144"/>
                  </p:ext>
                </p:extLst>
              </p:nvPr>
            </p:nvGraphicFramePr>
            <p:xfrm>
              <a:off x="893976" y="1714927"/>
              <a:ext cx="5070010" cy="292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20165">
                      <a:extLst>
                        <a:ext uri="{9D8B030D-6E8A-4147-A177-3AD203B41FA5}">
                          <a16:colId xmlns:a16="http://schemas.microsoft.com/office/drawing/2014/main" val="2011580879"/>
                        </a:ext>
                      </a:extLst>
                    </a:gridCol>
                    <a:gridCol w="2056701">
                      <a:extLst>
                        <a:ext uri="{9D8B030D-6E8A-4147-A177-3AD203B41FA5}">
                          <a16:colId xmlns:a16="http://schemas.microsoft.com/office/drawing/2014/main" val="910555235"/>
                        </a:ext>
                      </a:extLst>
                    </a:gridCol>
                    <a:gridCol w="325148">
                      <a:extLst>
                        <a:ext uri="{9D8B030D-6E8A-4147-A177-3AD203B41FA5}">
                          <a16:colId xmlns:a16="http://schemas.microsoft.com/office/drawing/2014/main" val="3576900141"/>
                        </a:ext>
                      </a:extLst>
                    </a:gridCol>
                    <a:gridCol w="329348">
                      <a:extLst>
                        <a:ext uri="{9D8B030D-6E8A-4147-A177-3AD203B41FA5}">
                          <a16:colId xmlns:a16="http://schemas.microsoft.com/office/drawing/2014/main" val="411294074"/>
                        </a:ext>
                      </a:extLst>
                    </a:gridCol>
                    <a:gridCol w="2138648">
                      <a:extLst>
                        <a:ext uri="{9D8B030D-6E8A-4147-A177-3AD203B41FA5}">
                          <a16:colId xmlns:a16="http://schemas.microsoft.com/office/drawing/2014/main" val="4122500916"/>
                        </a:ext>
                      </a:extLst>
                    </a:gridCol>
                  </a:tblGrid>
                  <a:tr h="23422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oMath>
                            </m:oMathPara>
                          </a14:m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Tone indices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a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b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The values at the tone indices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902150642"/>
                      </a:ext>
                    </a:extLst>
                  </a:tr>
                  <a:tr h="288504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 panose="02020603050405020304" pitchFamily="18" charset="0"/>
                              <a:ea typeface="Yu Gothic" panose="020B0400000000000000" pitchFamily="34" charset="-128"/>
                            </a:rPr>
                            <a:t>−121:9:−13, 5:9:113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436755695"/>
                      </a:ext>
                    </a:extLst>
                  </a:tr>
                  <a:tr h="17967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2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 panose="02020603050405020304" pitchFamily="18" charset="0"/>
                              <a:ea typeface="Yu Gothic" panose="020B0400000000000000" pitchFamily="34" charset="-128"/>
                            </a:rPr>
                            <a:t>−117:9:−9, 9:9:117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-1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766949735"/>
                      </a:ext>
                    </a:extLst>
                  </a:tr>
                  <a:tr h="289094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3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 panose="02020603050405020304" pitchFamily="18" charset="0"/>
                              <a:ea typeface="Yu Gothic" panose="020B0400000000000000" pitchFamily="34" charset="-128"/>
                            </a:rPr>
                            <a:t>−119:9:−11, 7:9:115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803362934"/>
                      </a:ext>
                    </a:extLst>
                  </a:tr>
                  <a:tr h="288322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4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 panose="02020603050405020304" pitchFamily="18" charset="0"/>
                              <a:ea typeface="Yu Gothic" panose="020B0400000000000000" pitchFamily="34" charset="-128"/>
                            </a:rPr>
                            <a:t>−115:9:−7, 11:9:119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-1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85147009"/>
                      </a:ext>
                    </a:extLst>
                  </a:tr>
                  <a:tr h="29004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5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 panose="02020603050405020304" pitchFamily="18" charset="0"/>
                              <a:ea typeface="Yu Gothic" panose="020B0400000000000000" pitchFamily="34" charset="-128"/>
                            </a:rPr>
                            <a:t>−113:9:−5, 13:9:121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59251245"/>
                      </a:ext>
                    </a:extLst>
                  </a:tr>
                  <a:tr h="289094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6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 panose="02020603050405020304" pitchFamily="18" charset="0"/>
                              <a:ea typeface="Yu Gothic" panose="020B0400000000000000" pitchFamily="34" charset="-128"/>
                            </a:rPr>
                            <a:t>−120:9:−12, 6:9:114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340930903"/>
                      </a:ext>
                    </a:extLst>
                  </a:tr>
                  <a:tr h="28845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7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 panose="02020603050405020304" pitchFamily="18" charset="0"/>
                              <a:ea typeface="Yu Gothic" panose="020B0400000000000000" pitchFamily="34" charset="-128"/>
                            </a:rPr>
                            <a:t>−116:9:−8, 10:9:118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-1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083838644"/>
                      </a:ext>
                    </a:extLst>
                  </a:tr>
                  <a:tr h="289094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8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 panose="02020603050405020304" pitchFamily="18" charset="0"/>
                              <a:ea typeface="Yu Gothic" panose="020B0400000000000000" pitchFamily="34" charset="-128"/>
                            </a:rPr>
                            <a:t>−118:9:−10, 8:9:116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-1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-1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038503388"/>
                      </a:ext>
                    </a:extLst>
                  </a:tr>
                  <a:tr h="289094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9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 panose="02020603050405020304" pitchFamily="18" charset="0"/>
                              <a:ea typeface="Yu Gothic" panose="020B0400000000000000" pitchFamily="34" charset="-128"/>
                            </a:rPr>
                            <a:t>−114:9:−6, 12:9:120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-1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878227518"/>
                      </a:ext>
                    </a:extLst>
                  </a:tr>
                  <a:tr h="119612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Extra tones </a:t>
                          </a:r>
                          <a14:m>
                            <m:oMath xmlns:m="http://schemas.openxmlformats.org/officeDocument/2006/math"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{−4 −3 3 4}</m:t>
                              </m:r>
                            </m:oMath>
                          </a14:m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(-1i -1i 1 1)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335675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82238052-CB2F-A1D5-24F5-1103AED3F82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1092144"/>
                  </p:ext>
                </p:extLst>
              </p:nvPr>
            </p:nvGraphicFramePr>
            <p:xfrm>
              <a:off x="893976" y="1714927"/>
              <a:ext cx="5070010" cy="292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20165">
                      <a:extLst>
                        <a:ext uri="{9D8B030D-6E8A-4147-A177-3AD203B41FA5}">
                          <a16:colId xmlns:a16="http://schemas.microsoft.com/office/drawing/2014/main" val="2011580879"/>
                        </a:ext>
                      </a:extLst>
                    </a:gridCol>
                    <a:gridCol w="2056701">
                      <a:extLst>
                        <a:ext uri="{9D8B030D-6E8A-4147-A177-3AD203B41FA5}">
                          <a16:colId xmlns:a16="http://schemas.microsoft.com/office/drawing/2014/main" val="910555235"/>
                        </a:ext>
                      </a:extLst>
                    </a:gridCol>
                    <a:gridCol w="325148">
                      <a:extLst>
                        <a:ext uri="{9D8B030D-6E8A-4147-A177-3AD203B41FA5}">
                          <a16:colId xmlns:a16="http://schemas.microsoft.com/office/drawing/2014/main" val="3576900141"/>
                        </a:ext>
                      </a:extLst>
                    </a:gridCol>
                    <a:gridCol w="329348">
                      <a:extLst>
                        <a:ext uri="{9D8B030D-6E8A-4147-A177-3AD203B41FA5}">
                          <a16:colId xmlns:a16="http://schemas.microsoft.com/office/drawing/2014/main" val="411294074"/>
                        </a:ext>
                      </a:extLst>
                    </a:gridCol>
                    <a:gridCol w="2138648">
                      <a:extLst>
                        <a:ext uri="{9D8B030D-6E8A-4147-A177-3AD203B41FA5}">
                          <a16:colId xmlns:a16="http://schemas.microsoft.com/office/drawing/2014/main" val="4122500916"/>
                        </a:ext>
                      </a:extLst>
                    </a:gridCol>
                  </a:tblGrid>
                  <a:tr h="2342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778" t="-7895" r="-2225000" b="-120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Tone indices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694444" t="-7895" r="-757407" b="-120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794444" t="-7895" r="-657407" b="-120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The values at the tone indices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902150642"/>
                      </a:ext>
                    </a:extLst>
                  </a:tr>
                  <a:tr h="288504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 panose="02020603050405020304" pitchFamily="18" charset="0"/>
                              <a:ea typeface="Yu Gothic" panose="020B0400000000000000" pitchFamily="34" charset="-128"/>
                            </a:rPr>
                            <a:t>−121:9:−13, 5:9:113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37607" t="-85417" r="-1140" b="-85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36755695"/>
                      </a:ext>
                    </a:extLst>
                  </a:tr>
                  <a:tr h="198946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2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 panose="02020603050405020304" pitchFamily="18" charset="0"/>
                              <a:ea typeface="Yu Gothic" panose="020B0400000000000000" pitchFamily="34" charset="-128"/>
                            </a:rPr>
                            <a:t>−117:9:−9, 9:9:117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-1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37607" t="-269697" r="-1140" b="-11424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66949735"/>
                      </a:ext>
                    </a:extLst>
                  </a:tr>
                  <a:tr h="289094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3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 panose="02020603050405020304" pitchFamily="18" charset="0"/>
                              <a:ea typeface="Yu Gothic" panose="020B0400000000000000" pitchFamily="34" charset="-128"/>
                            </a:rPr>
                            <a:t>−119:9:−11, 7:9:115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37607" t="-259574" r="-1140" b="-7021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03362934"/>
                      </a:ext>
                    </a:extLst>
                  </a:tr>
                  <a:tr h="288322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4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 panose="02020603050405020304" pitchFamily="18" charset="0"/>
                              <a:ea typeface="Yu Gothic" panose="020B0400000000000000" pitchFamily="34" charset="-128"/>
                            </a:rPr>
                            <a:t>−115:9:−7, 11:9:119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-1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37607" t="-359574" r="-1140" b="-6021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85147009"/>
                      </a:ext>
                    </a:extLst>
                  </a:tr>
                  <a:tr h="29004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5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 panose="02020603050405020304" pitchFamily="18" charset="0"/>
                              <a:ea typeface="Yu Gothic" panose="020B0400000000000000" pitchFamily="34" charset="-128"/>
                            </a:rPr>
                            <a:t>−113:9:−5, 13:9:121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37607" t="-450000" r="-1140" b="-4895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9251245"/>
                      </a:ext>
                    </a:extLst>
                  </a:tr>
                  <a:tr h="289094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6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 panose="02020603050405020304" pitchFamily="18" charset="0"/>
                              <a:ea typeface="Yu Gothic" panose="020B0400000000000000" pitchFamily="34" charset="-128"/>
                            </a:rPr>
                            <a:t>−120:9:−12, 6:9:114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37607" t="-550000" r="-1140" b="-3895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0930903"/>
                      </a:ext>
                    </a:extLst>
                  </a:tr>
                  <a:tr h="28845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7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 panose="02020603050405020304" pitchFamily="18" charset="0"/>
                              <a:ea typeface="Yu Gothic" panose="020B0400000000000000" pitchFamily="34" charset="-128"/>
                            </a:rPr>
                            <a:t>−116:9:−8, 10:9:118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-1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37607" t="-663830" r="-1140" b="-29787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83838644"/>
                      </a:ext>
                    </a:extLst>
                  </a:tr>
                  <a:tr h="289094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8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 panose="02020603050405020304" pitchFamily="18" charset="0"/>
                              <a:ea typeface="Yu Gothic" panose="020B0400000000000000" pitchFamily="34" charset="-128"/>
                            </a:rPr>
                            <a:t>−118:9:−10, 8:9:116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-1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-1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37607" t="-747917" r="-1140" b="-19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38503388"/>
                      </a:ext>
                    </a:extLst>
                  </a:tr>
                  <a:tr h="289094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9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 panose="02020603050405020304" pitchFamily="18" charset="0"/>
                              <a:ea typeface="Yu Gothic" panose="020B0400000000000000" pitchFamily="34" charset="-128"/>
                            </a:rPr>
                            <a:t>−114:9:−6, 12:9:120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-1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37607" t="-865957" r="-1140" b="-957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78227518"/>
                      </a:ext>
                    </a:extLst>
                  </a:tr>
                  <a:tr h="18249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0947" t="-1513333" r="-136982" b="-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solidFill>
                                <a:schemeClr val="tx1"/>
                              </a:solidFill>
                              <a:effectLst/>
                            </a:rPr>
                            <a:t>(-1i -1i 1 1)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Yu Gothic" panose="020B0400000000000000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3356752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4B0F316-346E-E675-4EE5-63860064C1E6}"/>
                  </a:ext>
                </a:extLst>
              </p:cNvPr>
              <p:cNvSpPr txBox="1"/>
              <p:nvPr/>
            </p:nvSpPr>
            <p:spPr>
              <a:xfrm>
                <a:off x="969711" y="4746050"/>
                <a:ext cx="4994275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  <m:r>
                        <a:rPr lang="en-US" sz="16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1, 1,1,1</m:t>
                          </m:r>
                          <m:r>
                            <a:rPr lang="en-US" sz="16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,−1,1,1,−1</m:t>
                          </m:r>
                          <m:r>
                            <a:rPr lang="en-US" sz="16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1,−1,1,−1</m:t>
                          </m:r>
                          <m:r>
                            <a:rPr lang="en-US" sz="16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,1</m:t>
                          </m:r>
                          <m:r>
                            <a:rPr lang="en-US" sz="16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en-US" sz="1600" b="0" i="1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  <m:r>
                        <a:rPr lang="en-US" sz="16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−1, 1</m:t>
                          </m:r>
                          <m:r>
                            <a:rPr lang="en-US" sz="16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,−1</m:t>
                          </m:r>
                          <m:r>
                            <a:rPr lang="en-US" sz="16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,−1,1</m:t>
                          </m:r>
                          <m:r>
                            <a:rPr lang="en-US" sz="16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,1</m:t>
                          </m:r>
                          <m:r>
                            <a:rPr lang="en-US" sz="16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,−1</m:t>
                          </m:r>
                          <m:r>
                            <a:rPr lang="en-US" sz="16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,1,−1</m:t>
                          </m:r>
                          <m:r>
                            <a:rPr lang="en-US" sz="16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,−1</m:t>
                          </m:r>
                          <m:r>
                            <a:rPr lang="en-US" sz="16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,−1</m:t>
                          </m:r>
                          <m:r>
                            <a:rPr lang="en-US" sz="16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,1,1</m:t>
                          </m:r>
                          <m:r>
                            <a:rPr lang="en-US" sz="16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en-US" sz="16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4B0F316-346E-E675-4EE5-63860064C1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711" y="4746050"/>
                <a:ext cx="4994275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225E5A7E-5834-1F01-1F71-661EDEECC09B}"/>
              </a:ext>
            </a:extLst>
          </p:cNvPr>
          <p:cNvSpPr txBox="1"/>
          <p:nvPr/>
        </p:nvSpPr>
        <p:spPr>
          <a:xfrm>
            <a:off x="969711" y="5593233"/>
            <a:ext cx="10555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>
                <a:solidFill>
                  <a:schemeClr val="tx1"/>
                </a:solidFill>
              </a:rPr>
              <a:t>Note that extra tones (i.e., for DRU106) and the single stream pilots will distort the pair in some cases, but their impact on PAPR can be minimized by exhaustive searching</a:t>
            </a:r>
          </a:p>
        </p:txBody>
      </p:sp>
    </p:spTree>
    <p:extLst>
      <p:ext uri="{BB962C8B-B14F-4D97-AF65-F5344CB8AC3E}">
        <p14:creationId xmlns:p14="http://schemas.microsoft.com/office/powerpoint/2010/main" val="1071535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  <a:txDef>
      <a:spPr>
        <a:noFill/>
      </a:spPr>
      <a:bodyPr wrap="none" rtlCol="0">
        <a:spAutoFit/>
      </a:bodyPr>
      <a:lstStyle>
        <a:defPPr algn="l">
          <a:defRPr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-16-9.potx" id="{5CD6ABF7-B8BD-443A-9DC0-E5B38AC683DA}" vid="{19A33F2F-E7B4-4D20-A394-337028C2415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802-11-Submission-16-9</Template>
  <TotalTime>0</TotalTime>
  <Words>7727</Words>
  <Application>Microsoft Office PowerPoint</Application>
  <PresentationFormat>Widescreen</PresentationFormat>
  <Paragraphs>1302</Paragraphs>
  <Slides>28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Aptos</vt:lpstr>
      <vt:lpstr>Arial</vt:lpstr>
      <vt:lpstr>Arial Unicode MS</vt:lpstr>
      <vt:lpstr>Calibri</vt:lpstr>
      <vt:lpstr>Cambria Math</vt:lpstr>
      <vt:lpstr>Times New Roman</vt:lpstr>
      <vt:lpstr>Wingdings</vt:lpstr>
      <vt:lpstr>Office Theme</vt:lpstr>
      <vt:lpstr>Document</vt:lpstr>
      <vt:lpstr>Complementary Sequence-Based LTF Design for DRU </vt:lpstr>
      <vt:lpstr>Abstract</vt:lpstr>
      <vt:lpstr>Representation of Sequences</vt:lpstr>
      <vt:lpstr>Complementary Sequences [5]</vt:lpstr>
      <vt:lpstr>Complementary Sequences + OFDM = Low PAPR</vt:lpstr>
      <vt:lpstr>Constructing Complementary Sequences</vt:lpstr>
      <vt:lpstr>Examples for 26-DRUs 20 MHz (1/2)</vt:lpstr>
      <vt:lpstr>20 MHz DRU Tone Map and Pilots</vt:lpstr>
      <vt:lpstr>20 MHz DRU 4xLTF</vt:lpstr>
      <vt:lpstr>Cubic Metric</vt:lpstr>
      <vt:lpstr>PAPR and CM Results for 20 MHz DRU LTF</vt:lpstr>
      <vt:lpstr>PAPR CDFs for 20 MHz DRU LTF</vt:lpstr>
      <vt:lpstr>CM CDFs for 20 MHz DRU LTF</vt:lpstr>
      <vt:lpstr>40 MHz DRU Tone Map &amp; Pilots</vt:lpstr>
      <vt:lpstr>40 MHz DRU 4xLTF</vt:lpstr>
      <vt:lpstr>PAPR and CM Results for 40 MHz DRU 4xLTF</vt:lpstr>
      <vt:lpstr>PowerPoint Presentation</vt:lpstr>
      <vt:lpstr>PowerPoint Presentation</vt:lpstr>
      <vt:lpstr>80 MHz DRU Tone Map</vt:lpstr>
      <vt:lpstr>80 MHz DRU Pilots </vt:lpstr>
      <vt:lpstr>80 MHz DRU 4xLTF</vt:lpstr>
      <vt:lpstr>80 MHz DRU 4xLTF</vt:lpstr>
      <vt:lpstr>PAPR and CM  Results for 80 MHz DRU 4xLTF</vt:lpstr>
      <vt:lpstr>PowerPoint Presentation</vt:lpstr>
      <vt:lpstr>PowerPoint Presentation</vt:lpstr>
      <vt:lpstr>Conclusions</vt:lpstr>
      <vt:lpstr>SP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2024-11-05T22:16:13Z</dcterms:created>
  <dcterms:modified xsi:type="dcterms:W3CDTF">2024-11-05T22:16:22Z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d2f777e-4347-4fc6-823a-b44ab313546a_Enabled">
    <vt:lpwstr>true</vt:lpwstr>
  </property>
  <property fmtid="{D5CDD505-2E9C-101B-9397-08002B2CF9AE}" pid="3" name="MSIP_Label_4d2f777e-4347-4fc6-823a-b44ab313546a_SetDate">
    <vt:lpwstr>2024-11-05T22:16:21Z</vt:lpwstr>
  </property>
  <property fmtid="{D5CDD505-2E9C-101B-9397-08002B2CF9AE}" pid="4" name="MSIP_Label_4d2f777e-4347-4fc6-823a-b44ab313546a_Method">
    <vt:lpwstr>Standard</vt:lpwstr>
  </property>
  <property fmtid="{D5CDD505-2E9C-101B-9397-08002B2CF9AE}" pid="5" name="MSIP_Label_4d2f777e-4347-4fc6-823a-b44ab313546a_Name">
    <vt:lpwstr>Non-Public</vt:lpwstr>
  </property>
  <property fmtid="{D5CDD505-2E9C-101B-9397-08002B2CF9AE}" pid="6" name="MSIP_Label_4d2f777e-4347-4fc6-823a-b44ab313546a_SiteId">
    <vt:lpwstr>e351b779-f6d5-4e50-8568-80e922d180ae</vt:lpwstr>
  </property>
  <property fmtid="{D5CDD505-2E9C-101B-9397-08002B2CF9AE}" pid="7" name="MSIP_Label_4d2f777e-4347-4fc6-823a-b44ab313546a_ActionId">
    <vt:lpwstr>6a9a49e7-3b09-4617-9cf4-b8ab80c11de7</vt:lpwstr>
  </property>
  <property fmtid="{D5CDD505-2E9C-101B-9397-08002B2CF9AE}" pid="8" name="MSIP_Label_4d2f777e-4347-4fc6-823a-b44ab313546a_ContentBits">
    <vt:lpwstr>0</vt:lpwstr>
  </property>
</Properties>
</file>