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5" r:id="rId2"/>
    <p:sldId id="2728" r:id="rId3"/>
    <p:sldId id="2727" r:id="rId4"/>
    <p:sldId id="2726" r:id="rId5"/>
    <p:sldId id="2730" r:id="rId6"/>
    <p:sldId id="2731" r:id="rId7"/>
    <p:sldId id="2732" r:id="rId8"/>
    <p:sldId id="2733" r:id="rId9"/>
    <p:sldId id="2734" r:id="rId10"/>
    <p:sldId id="273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99"/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D9D768-9463-42DE-94E9-6050200C5185}" v="6" dt="2024-11-12T21:26:16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5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205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9463" y="6475413"/>
            <a:ext cx="13144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Self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27301" y="394156"/>
            <a:ext cx="30181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400" b="1" dirty="0">
                <a:latin typeface="Arial" pitchFamily="34" charset="0"/>
              </a:rPr>
              <a:t>doc.: IEEE 802.11-24-1721r01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96228"/>
            <a:ext cx="7854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400" b="1" dirty="0">
              <a:latin typeface="Arial" pitchFamily="34" charset="0"/>
            </a:endParaRPr>
          </a:p>
          <a:p>
            <a:pPr marL="0" lvl="3" eaLnBrk="0" hangingPunct="0"/>
            <a:r>
              <a:rPr lang="en-US" sz="1400" b="1" dirty="0">
                <a:latin typeface="Arial" pitchFamily="34" charset="0"/>
              </a:rPr>
              <a:t>Nov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722-02-0jtc-proposed-letter-to-11ax-patent-holders.docx" TargetMode="External"/><Relationship Id="rId2" Type="http://schemas.openxmlformats.org/officeDocument/2006/relationships/hyperlink" Target="https://mentor.ieee.org/802.11/dcn/24/11-24-1722-00-0jtc-proposed-letter-to-11ax-patent-holders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ndrew@myles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osts/andrew-myles_iso-needs-to-act-activity-7204762153566765056-E6im?utm_source=share&amp;utm_medium=member_desktop" TargetMode="External"/><Relationship Id="rId2" Type="http://schemas.openxmlformats.org/officeDocument/2006/relationships/hyperlink" Target="https://www.linkedin.com/in/andrew-myle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nkedin.com/posts/andrew-myles_iso-needs-to-follow-its-own-iso-patent-policy-activity-7230179230599274496-ArhX?utm_source=share&amp;utm_medium=member_desktop" TargetMode="External"/><Relationship Id="rId4" Type="http://schemas.openxmlformats.org/officeDocument/2006/relationships/hyperlink" Target="https://www.linkedin.com/posts/andrew-myles_80211ax-related-patent-declarations-to-iso-activity-7214463322908188673-NlZl?utm_source=share&amp;utm_medium=member_deskto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about/policies/bylaws/sect6-7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d/fetch/iVx8VvrOieNvmnNYaOXTfS33f-gQ707i3o-CbobJ1KOZ_I9FvuI3mggjdGD-d9Vw" TargetMode="External"/><Relationship Id="rId2" Type="http://schemas.openxmlformats.org/officeDocument/2006/relationships/hyperlink" Target="https://www.iso.org/files/live/sites/isoorg/files/developing_standards/resources/docs/20221216_Guidelines_for_Implementation_of_the_Common_Patent_Policy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files/live/sites/isoorg/files/developing_standards/resources/docs/20221216_Guidelines_for_Implementation_of_the_Common_Patent_Policy.pdf" TargetMode="External"/><Relationship Id="rId2" Type="http://schemas.openxmlformats.org/officeDocument/2006/relationships/hyperlink" Target="https://www.iso.org/home.isoDocumentsDownload.do?t=NuFRx8z5hG2ZGpOC9KNxEpOwxRAMywE648EDM8H9ewwQul6WYmNvIl4FLbtK7St3&amp;CSRFTOKEN=0JRW-CBUB-B292-DLLG-ZQ5Y-QFWX-IMRZ-TNV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.org/sd/fetch/iVx8VvrOieNvmnNYaOXTfS33f-gQ707i3o-CbobJ1KOZ_I9FvuI3mggjdGD-d9Vw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d/fetch/iVx8VvrOieNvmnNYaOXTfS33f-gQ707i3o-CbobJ1KOZ_I9FvuI3mggjdGD-d9Vw" TargetMode="External"/><Relationship Id="rId2" Type="http://schemas.openxmlformats.org/officeDocument/2006/relationships/hyperlink" Target="https://standards.ieee.org/wp-content/uploads/import/governance/patcom/xls-files/ieee-802.11-amendments.xls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4/11-24-1722-02-0jtc-proposed-letter-to-11ax-patent-holders.docx" TargetMode="External"/><Relationship Id="rId4" Type="http://schemas.openxmlformats.org/officeDocument/2006/relationships/hyperlink" Target="https://mentor.ieee.org/802.11/dcn/24/11-24-1722-00-0jtc-proposed-letter-to-11ax-patent-holders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A932-9F67-BA0B-D81E-0C7152FF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Resolving the 802.11ax approval blockage in ISO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73EC-B5F9-E2FC-B345-7C1893EB1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2B74C-02DD-5E89-DEC6-CBB029652D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6"/>
          <p:cNvSpPr txBox="1">
            <a:spLocks noChangeArrowheads="1"/>
          </p:cNvSpPr>
          <p:nvPr/>
        </p:nvSpPr>
        <p:spPr bwMode="auto">
          <a:xfrm>
            <a:off x="685800" y="233045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defRPr/>
            </a:pPr>
            <a:r>
              <a:rPr lang="en-US" sz="1800" b="0" kern="0" dirty="0">
                <a:solidFill>
                  <a:schemeClr val="accent2">
                    <a:lumMod val="50000"/>
                  </a:schemeClr>
                </a:solidFill>
              </a:rPr>
              <a:t>12 November 2024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2559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Andrew Myles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+61 418 656587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andrew@myles.au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A1FFDE-1B70-93D6-8AE5-1D150EBCB0E2}"/>
              </a:ext>
            </a:extLst>
          </p:cNvPr>
          <p:cNvSpPr/>
          <p:nvPr/>
        </p:nvSpPr>
        <p:spPr bwMode="auto">
          <a:xfrm>
            <a:off x="685799" y="5486400"/>
            <a:ext cx="7858125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1200"/>
              </a:spcBef>
            </a:pPr>
            <a:r>
              <a:rPr lang="en-GB" sz="1800" i="1" dirty="0">
                <a:effectLst/>
                <a:latin typeface="+mj-lt"/>
                <a:ea typeface="Times New Roman" panose="02020603050405020304" pitchFamily="18" charset="0"/>
              </a:rPr>
              <a:t>Note: this </a:t>
            </a:r>
            <a:r>
              <a:rPr lang="en-GB" sz="1800" i="1" dirty="0" err="1">
                <a:effectLst/>
                <a:latin typeface="+mj-lt"/>
                <a:ea typeface="Times New Roman" panose="02020603050405020304" pitchFamily="18" charset="0"/>
              </a:rPr>
              <a:t>P</a:t>
            </a:r>
            <a:r>
              <a:rPr lang="en-GB" sz="1800" i="1" dirty="0" err="1">
                <a:latin typeface="+mj-lt"/>
                <a:ea typeface="Times New Roman" panose="02020603050405020304" pitchFamily="18" charset="0"/>
              </a:rPr>
              <a:t>owerpoint</a:t>
            </a:r>
            <a:r>
              <a:rPr lang="en-GB" sz="1800" i="1" dirty="0">
                <a:latin typeface="+mj-lt"/>
                <a:ea typeface="Times New Roman" panose="02020603050405020304" pitchFamily="18" charset="0"/>
              </a:rPr>
              <a:t> document </a:t>
            </a:r>
            <a:r>
              <a:rPr lang="en-GB" sz="1800" i="1" dirty="0">
                <a:effectLst/>
                <a:latin typeface="+mj-lt"/>
                <a:ea typeface="Times New Roman" panose="02020603050405020304" pitchFamily="18" charset="0"/>
              </a:rPr>
              <a:t>represents the opinion of the author and does not necessarily represent the view of IEEE 802, IEEE SA or IEEE.</a:t>
            </a:r>
            <a:endParaRPr lang="en-AU" sz="1800" i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067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88133-5392-C5E0-5637-11025933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Individuals &amp; companies could also get involved in unblocking 802.11ax in ISO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14B22-EE33-5B2B-8DA1-5BE5C6800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While IEEE SA works through what it wants to do unblock the approval of 802.11ax as an ISO/IEC/IEEE “international” standard …</a:t>
            </a:r>
          </a:p>
          <a:p>
            <a:pPr lvl="1"/>
            <a:r>
              <a:rPr lang="en-US" dirty="0"/>
              <a:t>… individuals, companies and trade </a:t>
            </a:r>
            <a:r>
              <a:rPr lang="en-US" dirty="0" err="1"/>
              <a:t>organisations</a:t>
            </a:r>
            <a:r>
              <a:rPr lang="en-US" dirty="0"/>
              <a:t> could also take the initiative by:</a:t>
            </a:r>
          </a:p>
          <a:p>
            <a:pPr lvl="2"/>
            <a:r>
              <a:rPr lang="en-US" dirty="0"/>
              <a:t>Sending communications to the six companies mentioned similar to the proposed letter in </a:t>
            </a:r>
            <a:r>
              <a:rPr lang="en-AU" dirty="0">
                <a:hlinkClick r:id="rId2"/>
              </a:rPr>
              <a:t>11-24</a:t>
            </a:r>
            <a:r>
              <a:rPr lang="en-AU" dirty="0">
                <a:hlinkClick r:id="rId3"/>
              </a:rPr>
              <a:t>-1722r2</a:t>
            </a:r>
            <a:endParaRPr lang="en-AU" dirty="0"/>
          </a:p>
          <a:p>
            <a:pPr lvl="2"/>
            <a:r>
              <a:rPr lang="en-AU" dirty="0"/>
              <a:t>Sending </a:t>
            </a:r>
            <a:r>
              <a:rPr lang="en-US" dirty="0"/>
              <a:t>communications to ISO NBs and ISO asking that ISO actually follow their own rules</a:t>
            </a:r>
          </a:p>
          <a:p>
            <a:pPr lvl="1"/>
            <a:r>
              <a:rPr lang="en-US" dirty="0"/>
              <a:t>If anyone is interested in doing this, please notify me, for coordination purposes, at </a:t>
            </a:r>
            <a:r>
              <a:rPr lang="en-US" dirty="0">
                <a:hlinkClick r:id="rId4"/>
              </a:rPr>
              <a:t>andrew@myles.au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1F3E6-F50D-D0CB-5B72-F0E2C2B6A7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DE469-AC6A-C188-72C8-428200FEEB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92142-148B-1762-B768-414EB4384594}"/>
              </a:ext>
            </a:extLst>
          </p:cNvPr>
          <p:cNvSpPr/>
          <p:nvPr/>
        </p:nvSpPr>
        <p:spPr bwMode="auto">
          <a:xfrm rot="2455166">
            <a:off x="7800397" y="1149504"/>
            <a:ext cx="1363086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000" b="1" dirty="0">
                <a:solidFill>
                  <a:srgbClr val="FF0000"/>
                </a:solidFill>
                <a:latin typeface="+mj-lt"/>
              </a:rPr>
              <a:t>New slide</a:t>
            </a:r>
            <a:endParaRPr kumimoji="0" lang="en-AU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230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31C50AA-55DF-C626-B5B7-3169B3F76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This </a:t>
            </a:r>
            <a:r>
              <a:rPr lang="en-US" dirty="0"/>
              <a:t>presentation</a:t>
            </a:r>
            <a:r>
              <a:rPr lang="en-AU" dirty="0"/>
              <a:t> </a:t>
            </a:r>
            <a:r>
              <a:rPr lang="en-US" dirty="0"/>
              <a:t>proposes a mechanism </a:t>
            </a:r>
            <a:r>
              <a:rPr lang="en-AU" dirty="0"/>
              <a:t>to restart the approval of 802.11ax as an ISO/IEC/IEEE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FC0FF-CB1D-ABAF-EFDA-E1A7526E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US" dirty="0"/>
              <a:t>In August 2021, an IPR related problem caused the processing of IEEE 802.11ax as an ISO/IEC/IEEE 8802 standard to halt</a:t>
            </a:r>
          </a:p>
          <a:p>
            <a:pPr lvl="1"/>
            <a:r>
              <a:rPr lang="en-US" dirty="0"/>
              <a:t>In January 2023, after 1.5 years of attempting to resolve the issue, I stepped down as Chair of the IEEE 802 JTC1 SC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In June 2024, I was very disappointed to discover that the IPR problem had still not been resolved …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… and so I published a series of blogs (on </a:t>
            </a:r>
            <a:r>
              <a:rPr lang="en-US" dirty="0">
                <a:hlinkClick r:id="rId2"/>
              </a:rPr>
              <a:t>LinkedIn</a:t>
            </a:r>
            <a:r>
              <a:rPr lang="en-US" dirty="0"/>
              <a:t>) about the problem &amp; a variety of possible solutions</a:t>
            </a:r>
          </a:p>
          <a:p>
            <a:pPr lvl="2"/>
            <a:r>
              <a:rPr lang="en-US" dirty="0"/>
              <a:t>June 2024: </a:t>
            </a:r>
            <a:r>
              <a:rPr lang="en-US" dirty="0">
                <a:hlinkClick r:id="rId3"/>
              </a:rPr>
              <a:t>ISO needs to act</a:t>
            </a:r>
            <a:endParaRPr lang="en-US" dirty="0"/>
          </a:p>
          <a:p>
            <a:pPr lvl="2"/>
            <a:r>
              <a:rPr lang="en-US" dirty="0"/>
              <a:t>July 2024: </a:t>
            </a:r>
            <a:r>
              <a:rPr lang="en-US" dirty="0">
                <a:hlinkClick r:id="rId4"/>
              </a:rPr>
              <a:t>802.11ax related patent declarations to ISO are required!</a:t>
            </a:r>
            <a:endParaRPr lang="en-US" dirty="0"/>
          </a:p>
          <a:p>
            <a:pPr lvl="2"/>
            <a:r>
              <a:rPr lang="en-US" dirty="0"/>
              <a:t>Aug 2024: </a:t>
            </a:r>
            <a:r>
              <a:rPr lang="en-US" dirty="0">
                <a:hlinkClick r:id="rId5"/>
              </a:rPr>
              <a:t>ISO needs to follow its own patent policy!</a:t>
            </a:r>
            <a:endParaRPr lang="en-US" dirty="0"/>
          </a:p>
          <a:p>
            <a:pPr lvl="1"/>
            <a:r>
              <a:rPr lang="en-US" dirty="0"/>
              <a:t>This presentation to IEEE 802 JTC1 SC outlines a proposal for IEEE 802 to progress at least one of the proposed 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587B4-3AD6-C768-EDEE-2E3A5959BA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</p:spPr>
        <p:txBody>
          <a:bodyPr/>
          <a:lstStyle/>
          <a:p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15A4F-F8B2-A5DB-4F77-FD2E8EB7A2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5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75D4-E381-A2DB-22B8-36F6A10D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/>
              <a:t>IEEE 802 has worked with ISO for many years to ensure its standards are recognised as “international”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6285D-DCD2-0BB9-6A17-40E1C4F0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standards are not recognised by everyone as “international” standards … which can cause practical difficulties in some markets!</a:t>
            </a:r>
          </a:p>
          <a:p>
            <a:pPr lvl="1"/>
            <a:r>
              <a:rPr lang="en-AU" dirty="0"/>
              <a:t>IEEE 802 has dealt with this issue pragmatically by working with ISO to have IEEE 802 standards approved as ISO/IEC/IEEE 8802 series “international” standards</a:t>
            </a:r>
          </a:p>
          <a:p>
            <a:pPr lvl="2"/>
            <a:r>
              <a:rPr lang="en-AU" dirty="0"/>
              <a:t>Various approval mechanisms have been</a:t>
            </a:r>
            <a:br>
              <a:rPr lang="en-AU" dirty="0"/>
            </a:br>
            <a:r>
              <a:rPr lang="en-AU" dirty="0"/>
              <a:t>used by ISO over the years …</a:t>
            </a:r>
          </a:p>
          <a:p>
            <a:pPr lvl="2"/>
            <a:r>
              <a:rPr lang="en-AU" dirty="0"/>
              <a:t>... but currently the approval process is</a:t>
            </a:r>
            <a:br>
              <a:rPr lang="en-AU" dirty="0"/>
            </a:br>
            <a:r>
              <a:rPr lang="en-AU" dirty="0"/>
              <a:t>guided by an agreement between ISO &amp;</a:t>
            </a:r>
            <a:br>
              <a:rPr lang="en-AU" dirty="0"/>
            </a:br>
            <a:r>
              <a:rPr lang="en-AU" dirty="0"/>
              <a:t>IEEE-SA called the PSDO agreement</a:t>
            </a:r>
          </a:p>
          <a:p>
            <a:pPr lvl="1"/>
            <a:r>
              <a:rPr lang="en-AU" dirty="0"/>
              <a:t>This approach has </a:t>
            </a:r>
            <a:r>
              <a:rPr lang="en-US" dirty="0"/>
              <a:t>worked pretty</a:t>
            </a:r>
            <a:br>
              <a:rPr lang="en-US" dirty="0"/>
            </a:br>
            <a:r>
              <a:rPr lang="en-US" dirty="0"/>
              <a:t>well for more than 20 years </a:t>
            </a:r>
          </a:p>
          <a:p>
            <a:pPr lvl="2"/>
            <a:r>
              <a:rPr lang="en-US" dirty="0"/>
              <a:t>More than one hundred IEEE 802 series</a:t>
            </a:r>
            <a:br>
              <a:rPr lang="en-US" dirty="0"/>
            </a:br>
            <a:r>
              <a:rPr lang="en-US" dirty="0"/>
              <a:t>standards have been approved as</a:t>
            </a:r>
            <a:br>
              <a:rPr lang="en-US" dirty="0"/>
            </a:br>
            <a:r>
              <a:rPr lang="en-US" dirty="0"/>
              <a:t>ISO/IEC/IEEE 8802 series standards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AD6D8-9B67-93D7-039C-82FA0930B3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1A43F-5C8C-0661-5568-9117CB73E2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BF4285-F95A-5CF7-B667-4997791CC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24182"/>
              </p:ext>
            </p:extLst>
          </p:nvPr>
        </p:nvGraphicFramePr>
        <p:xfrm>
          <a:off x="5105400" y="3576320"/>
          <a:ext cx="3392004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6002">
                  <a:extLst>
                    <a:ext uri="{9D8B030D-6E8A-4147-A177-3AD203B41FA5}">
                      <a16:colId xmlns:a16="http://schemas.microsoft.com/office/drawing/2014/main" val="2157901022"/>
                    </a:ext>
                  </a:extLst>
                </a:gridCol>
                <a:gridCol w="1696002">
                  <a:extLst>
                    <a:ext uri="{9D8B030D-6E8A-4147-A177-3AD203B41FA5}">
                      <a16:colId xmlns:a16="http://schemas.microsoft.com/office/drawing/2014/main" val="1812644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IEEE 802 std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ISO approved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32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099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90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950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670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2604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30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70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A932-9F67-BA0B-D81E-0C7152FF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The ISO approval of IEEE 802.11ax as an “international” standard was held up in late 2021 by an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B704-5826-C8AC-D7B6-5CEF1BFFC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In late 2021, the ISO approval process for IEEE 802.11ax as an ISO/IEC/IEEE “international” standard was held up by an IPR issue …</a:t>
            </a:r>
          </a:p>
          <a:p>
            <a:pPr lvl="1"/>
            <a:r>
              <a:rPr lang="en-AU" dirty="0"/>
              <a:t>… after four ISO National Bodies noted declarations to IEEE SA asserted some claimed IPR owners were unwilling to provide RAND licences</a:t>
            </a:r>
          </a:p>
          <a:p>
            <a:pPr lvl="2"/>
            <a:r>
              <a:rPr lang="en-AU" dirty="0"/>
              <a:t>The NBs were Sweden, Finland, Germany &amp; Japan</a:t>
            </a:r>
          </a:p>
          <a:p>
            <a:pPr lvl="2"/>
            <a:r>
              <a:rPr lang="en-AU" dirty="0"/>
              <a:t>The declarations were from were Ericsson (Sweden), Interdigital (USA), Panasonic (Japan), Huawei (China), KPN (Netherlands), Nokia (Finland)</a:t>
            </a:r>
          </a:p>
          <a:p>
            <a:pPr lvl="1"/>
            <a:r>
              <a:rPr lang="en-US" dirty="0"/>
              <a:t>ISO reasonably used the declarations to IEEE SA (made against the </a:t>
            </a:r>
            <a:r>
              <a:rPr lang="en-US" i="1" dirty="0">
                <a:hlinkClick r:id="rId2"/>
              </a:rPr>
              <a:t>IEEE SA Patent Policy</a:t>
            </a:r>
            <a:r>
              <a:rPr lang="en-US" dirty="0"/>
              <a:t>) as a hint that there might be problem under the similar (but different) </a:t>
            </a:r>
            <a:r>
              <a:rPr lang="en-US" i="1" dirty="0"/>
              <a:t>ISO Patent Policy 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i="1" dirty="0"/>
              <a:t>ISO Patent Policy </a:t>
            </a:r>
            <a:r>
              <a:rPr lang="en-US" dirty="0"/>
              <a:t>does not allow ISO standards to contain IPR where the patent holders are unwilling to provide free or RAND licenses (as defined by the </a:t>
            </a:r>
            <a:r>
              <a:rPr lang="en-US" i="1" dirty="0"/>
              <a:t>ISO Patent Policy</a:t>
            </a:r>
            <a:r>
              <a:rPr lang="en-US" dirty="0"/>
              <a:t>)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73EC-B5F9-E2FC-B345-7C1893EB1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2B74C-02DD-5E89-DEC6-CBB029652D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3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D14C-2C86-3F2A-4697-D8F45A4B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 rules outline a process when there is a concern about IPR in a proposed standard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1DED3B-100D-1B8A-1885-B8BAA1BC1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DD988E-1382-080E-45D9-FAC9926C44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523038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F36F16-B437-45A6-BC3A-83F098ADADFB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flipH="1">
            <a:off x="2971800" y="2641928"/>
            <a:ext cx="8282" cy="329872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92D79B7-B8E8-D891-3D87-8F661CB2CFD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21939" y="3505200"/>
            <a:ext cx="6762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4DE95E-10F8-54F9-6FD1-F0F35AFB4B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970280" y="3507718"/>
            <a:ext cx="1520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A48571C-A0D7-DF56-3C25-5FBD481131D1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2675" y="3505200"/>
            <a:ext cx="1520" cy="356669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7284A12-3DEA-9857-04A0-1787D0FFDDFF}"/>
              </a:ext>
            </a:extLst>
          </p:cNvPr>
          <p:cNvSpPr/>
          <p:nvPr/>
        </p:nvSpPr>
        <p:spPr bwMode="auto">
          <a:xfrm>
            <a:off x="5981694" y="2032328"/>
            <a:ext cx="3009906" cy="40716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>
                <a:latin typeface="+mj-lt"/>
              </a:rPr>
              <a:t>Note</a:t>
            </a:r>
            <a:r>
              <a:rPr lang="en-AU" sz="1600" dirty="0">
                <a:latin typeface="+mj-lt"/>
              </a:rPr>
              <a:t>: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Item 3 in the </a:t>
            </a:r>
            <a:r>
              <a:rPr lang="en-AU" sz="1600" i="1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Guidelines for Implementation of the Common Patent Policy for ITU-T/ITU-R/ISO/IEC</a:t>
            </a:r>
            <a:endParaRPr lang="en-AU" sz="1600" i="1" u="sng" dirty="0">
              <a:solidFill>
                <a:srgbClr val="467886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 specifies that the IPR holder </a:t>
            </a:r>
            <a:r>
              <a:rPr lang="en-AU" sz="1600" b="1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has to provide a written statement </a:t>
            </a:r>
            <a:r>
              <a:rPr lang="en-AU" sz="1600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 be filed at ITU-TSB, ITU-BR or the offices of the CEOs of ISO or IEC, respectively, </a:t>
            </a:r>
            <a:r>
              <a:rPr lang="en-AU" sz="1600" b="1" i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using the appropriate </a:t>
            </a:r>
            <a:r>
              <a:rPr lang="en-AU" sz="1600" b="1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form</a:t>
            </a:r>
            <a:r>
              <a:rPr lang="en-AU" sz="16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effectLst/>
                <a:latin typeface="+mj-lt"/>
                <a:cs typeface="Times New Roman" panose="02020603050405020304" pitchFamily="18" charset="0"/>
              </a:rPr>
              <a:t>In </a:t>
            </a:r>
            <a:r>
              <a:rPr lang="en-AU" sz="1600" dirty="0">
                <a:latin typeface="+mj-lt"/>
                <a:cs typeface="Times New Roman" panose="02020603050405020304" pitchFamily="18" charset="0"/>
              </a:rPr>
              <a:t>the case of </a:t>
            </a:r>
            <a:r>
              <a:rPr lang="en-AU" sz="1600" b="1" dirty="0">
                <a:latin typeface="+mj-lt"/>
                <a:cs typeface="Times New Roman" panose="02020603050405020304" pitchFamily="18" charset="0"/>
              </a:rPr>
              <a:t>Option 3</a:t>
            </a:r>
            <a:r>
              <a:rPr lang="en-AU" sz="1600" dirty="0">
                <a:latin typeface="+mj-lt"/>
                <a:cs typeface="Times New Roman" panose="02020603050405020304" pitchFamily="18" charset="0"/>
              </a:rPr>
              <a:t>, the patent holder is required to provide detailed information about the patent</a:t>
            </a:r>
            <a:endParaRPr kumimoji="0" lang="en-A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964B15-FA63-4A8A-7720-D4A7E03D215E}"/>
              </a:ext>
            </a:extLst>
          </p:cNvPr>
          <p:cNvSpPr/>
          <p:nvPr/>
        </p:nvSpPr>
        <p:spPr bwMode="auto">
          <a:xfrm>
            <a:off x="124240" y="4958938"/>
            <a:ext cx="3732144" cy="1145060"/>
          </a:xfrm>
          <a:prstGeom prst="rect">
            <a:avLst/>
          </a:prstGeom>
          <a:solidFill>
            <a:srgbClr val="CCFF99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The proposed standard can progress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38B923-61BE-2D63-94A0-A1ADA2861937}"/>
              </a:ext>
            </a:extLst>
          </p:cNvPr>
          <p:cNvSpPr/>
          <p:nvPr/>
        </p:nvSpPr>
        <p:spPr bwMode="auto">
          <a:xfrm>
            <a:off x="4013753" y="4969394"/>
            <a:ext cx="1792491" cy="1145060"/>
          </a:xfrm>
          <a:prstGeom prst="rect">
            <a:avLst/>
          </a:prstGeom>
          <a:solidFill>
            <a:srgbClr val="FFCCCC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The proposal can only progress if the specified IPR is excluded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AC8E53-284B-3289-38EA-99B098377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7840" y="4603827"/>
            <a:ext cx="6762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CC6637-AA65-251F-F9D5-477FCBD2EA4C}"/>
              </a:ext>
            </a:extLst>
          </p:cNvPr>
          <p:cNvCxnSpPr>
            <a:cxnSpLocks/>
          </p:cNvCxnSpPr>
          <p:nvPr/>
        </p:nvCxnSpPr>
        <p:spPr bwMode="auto">
          <a:xfrm flipH="1">
            <a:off x="2956181" y="4606345"/>
            <a:ext cx="1520" cy="354151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947E472-DB84-CC40-CC88-FDFA9EDE2DFA}"/>
              </a:ext>
            </a:extLst>
          </p:cNvPr>
          <p:cNvCxnSpPr>
            <a:cxnSpLocks/>
          </p:cNvCxnSpPr>
          <p:nvPr/>
        </p:nvCxnSpPr>
        <p:spPr bwMode="auto">
          <a:xfrm flipH="1">
            <a:off x="4878576" y="4603827"/>
            <a:ext cx="1520" cy="356669"/>
          </a:xfrm>
          <a:prstGeom prst="straightConnector1">
            <a:avLst/>
          </a:prstGeom>
          <a:ln w="635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FAE7EB6-96EA-53AB-86F0-C05F478BD2D1}"/>
              </a:ext>
            </a:extLst>
          </p:cNvPr>
          <p:cNvSpPr/>
          <p:nvPr/>
        </p:nvSpPr>
        <p:spPr bwMode="auto">
          <a:xfrm>
            <a:off x="152400" y="2032328"/>
            <a:ext cx="5655364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A concern is expressed to ISO or by ISO about IPR in a proposed standard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8522B-F25B-7BCF-65A3-6FE102EBCC30}"/>
              </a:ext>
            </a:extLst>
          </p:cNvPr>
          <p:cNvSpPr/>
          <p:nvPr/>
        </p:nvSpPr>
        <p:spPr bwMode="auto">
          <a:xfrm>
            <a:off x="144118" y="2971800"/>
            <a:ext cx="5655364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>
                <a:latin typeface="+mj-lt"/>
              </a:rPr>
              <a:t>ISO requests possible IPR holders to make declarations on </a:t>
            </a:r>
            <a:r>
              <a:rPr lang="en-AU" sz="1600" i="1" u="sng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"Patent Statement and Licensing Declaration" Form</a:t>
            </a:r>
            <a:r>
              <a:rPr lang="en-AU" sz="16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B68F7F-63A5-73B9-338B-22F0CD25BB16}"/>
              </a:ext>
            </a:extLst>
          </p:cNvPr>
          <p:cNvSpPr/>
          <p:nvPr/>
        </p:nvSpPr>
        <p:spPr bwMode="auto">
          <a:xfrm>
            <a:off x="144118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1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Willing to provide free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4C3C75-9FD7-ABDA-AD05-B53D46A7D8B3}"/>
              </a:ext>
            </a:extLst>
          </p:cNvPr>
          <p:cNvSpPr/>
          <p:nvPr/>
        </p:nvSpPr>
        <p:spPr bwMode="auto">
          <a:xfrm>
            <a:off x="2087218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2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Willing to provide a RAND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589923-C717-8AB3-4AF2-7EBE14C7FEA7}"/>
              </a:ext>
            </a:extLst>
          </p:cNvPr>
          <p:cNvSpPr/>
          <p:nvPr/>
        </p:nvSpPr>
        <p:spPr bwMode="auto">
          <a:xfrm>
            <a:off x="4030316" y="3861869"/>
            <a:ext cx="1769166" cy="8113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Option 3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Not willing to license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97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E178F8-EB7F-6C57-1C74-1B6D89A1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 TPM staff did not follow their rules when dealing with the IPR concern related to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CFB81-E134-D8AD-7963-D702294FE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957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A document (6N18159, dated Dec 2023) submitted by </a:t>
            </a:r>
            <a:r>
              <a:rPr lang="en-AU" i="1" dirty="0"/>
              <a:t>ISO TPM </a:t>
            </a:r>
            <a:r>
              <a:rPr lang="en-AU" dirty="0"/>
              <a:t>(Technical Program Management) staff to </a:t>
            </a:r>
            <a:r>
              <a:rPr lang="en-AU" i="1" dirty="0"/>
              <a:t>ISO/IEC JTC1/SC6 </a:t>
            </a:r>
            <a:r>
              <a:rPr lang="en-AU" dirty="0"/>
              <a:t>indicates the process that was followed in relation to 802.11ax …</a:t>
            </a:r>
          </a:p>
          <a:p>
            <a:pPr lvl="2"/>
            <a:r>
              <a:rPr lang="en-AU" i="1" dirty="0"/>
              <a:t>ISO TPM </a:t>
            </a:r>
            <a:r>
              <a:rPr lang="en-AU" dirty="0"/>
              <a:t>staff received the IPR concerns about 802.11ax …</a:t>
            </a:r>
          </a:p>
          <a:p>
            <a:pPr lvl="2"/>
            <a:r>
              <a:rPr lang="en-AU" i="1" dirty="0"/>
              <a:t>… &amp; </a:t>
            </a:r>
            <a:r>
              <a:rPr lang="en-AU" dirty="0"/>
              <a:t>wrote to the alleged IPR holders</a:t>
            </a:r>
          </a:p>
          <a:p>
            <a:pPr lvl="2"/>
            <a:r>
              <a:rPr lang="en-AU" dirty="0"/>
              <a:t>… who may (or may not) have responded</a:t>
            </a:r>
          </a:p>
          <a:p>
            <a:pPr lvl="1"/>
            <a:r>
              <a:rPr lang="en-AU" dirty="0"/>
              <a:t>None of the alleged IPR holders responded on the appropriate form</a:t>
            </a:r>
          </a:p>
          <a:p>
            <a:pPr lvl="2"/>
            <a:r>
              <a:rPr lang="en-AU" dirty="0"/>
              <a:t>Certainly, no form has been uploaded to the </a:t>
            </a:r>
            <a:r>
              <a:rPr lang="en-AU" dirty="0">
                <a:hlinkClick r:id="rId2"/>
              </a:rPr>
              <a:t>ISO patent declaration database</a:t>
            </a:r>
            <a:endParaRPr lang="en-AU" dirty="0"/>
          </a:p>
          <a:p>
            <a:pPr lvl="1"/>
            <a:r>
              <a:rPr lang="en-AU" i="1" dirty="0"/>
              <a:t>ISO TPM </a:t>
            </a:r>
            <a:r>
              <a:rPr lang="en-AU" dirty="0"/>
              <a:t>staff then ruled that an </a:t>
            </a:r>
            <a:r>
              <a:rPr lang="en-AU" i="1" dirty="0"/>
              <a:t>email refusal </a:t>
            </a:r>
            <a:r>
              <a:rPr lang="en-AU" dirty="0"/>
              <a:t>or</a:t>
            </a:r>
            <a:r>
              <a:rPr lang="en-AU" i="1" dirty="0"/>
              <a:t> no response</a:t>
            </a:r>
            <a:r>
              <a:rPr lang="en-AU" dirty="0"/>
              <a:t> from the alleged IPR holders were equivalent to </a:t>
            </a:r>
            <a:r>
              <a:rPr lang="en-AU" i="1" dirty="0"/>
              <a:t>Option 3</a:t>
            </a:r>
          </a:p>
          <a:p>
            <a:pPr lvl="1"/>
            <a:r>
              <a:rPr lang="en-AU" dirty="0"/>
              <a:t>The </a:t>
            </a:r>
            <a:r>
              <a:rPr lang="en-AU" i="1" dirty="0"/>
              <a:t>ISO TPM </a:t>
            </a:r>
            <a:r>
              <a:rPr lang="en-AU" dirty="0"/>
              <a:t>staff position is contrary to the </a:t>
            </a:r>
            <a:r>
              <a:rPr lang="en-AU" i="1" dirty="0">
                <a:hlinkClick r:id="rId3"/>
              </a:rPr>
              <a:t>Guidelines for Implementation of the Common Patent Policy for ITU-T/ITU-R/ISO/IEC</a:t>
            </a:r>
            <a:r>
              <a:rPr lang="en-AU" i="1" dirty="0"/>
              <a:t> </a:t>
            </a:r>
          </a:p>
          <a:p>
            <a:pPr lvl="2"/>
            <a:r>
              <a:rPr lang="en-AU" dirty="0"/>
              <a:t>The resulting problem is </a:t>
            </a:r>
            <a:r>
              <a:rPr lang="en-AU" i="1" dirty="0"/>
              <a:t>email refusal/no response </a:t>
            </a:r>
            <a:r>
              <a:rPr lang="en-AU" dirty="0"/>
              <a:t>doesn’t provide information about the IPR that is claimed … and so it is not possible to know if it is even relevant … or determine if it can be avoided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8A653-EC51-C4FF-F29D-FBA273CA2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</p:spPr>
        <p:txBody>
          <a:bodyPr/>
          <a:lstStyle/>
          <a:p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0007-36DA-3AF0-A5DC-5707C6689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1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41E5-E868-9D35-B0EC-AE09FEB8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It will likely take some time to persuade ISO to follow ISO’s patent rules in relation to 802.11ax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A4A2-1211-9E38-0C3A-AF2CA192C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ideal way to progress the approval of 802.11ax as an ISO/IEC/IEEE standard is for ISO TPM staff to follow ISO’s rules</a:t>
            </a:r>
          </a:p>
          <a:p>
            <a:pPr lvl="2"/>
            <a:r>
              <a:rPr lang="en-AU" dirty="0"/>
              <a:t>ISO should deem a refusal by alleged IPR holders to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use the appropriate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form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as an indication there is no IPR related issue for 802.11ax</a:t>
            </a:r>
          </a:p>
          <a:p>
            <a:pPr lvl="2"/>
            <a:r>
              <a:rPr lang="en-AU" dirty="0">
                <a:latin typeface="+mj-lt"/>
                <a:cs typeface="Times New Roman" panose="02020603050405020304" pitchFamily="18" charset="0"/>
              </a:rPr>
              <a:t>If there is no </a:t>
            </a:r>
            <a:r>
              <a:rPr lang="en-AU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IPR related issue for 802.11ax the process defined by the PSDO agreement can proceed</a:t>
            </a:r>
          </a:p>
          <a:p>
            <a:pPr lvl="1"/>
            <a:r>
              <a:rPr lang="en-AU" dirty="0">
                <a:latin typeface="+mj-lt"/>
                <a:cs typeface="Times New Roman" panose="02020603050405020304" pitchFamily="18" charset="0"/>
              </a:rPr>
              <a:t>However, it is likely to take some time to persuade </a:t>
            </a:r>
            <a:r>
              <a:rPr lang="en-AU" dirty="0"/>
              <a:t>ISO TPM staff (or ISO more generally) that their current position is incorrect</a:t>
            </a:r>
          </a:p>
          <a:p>
            <a:pPr lvl="2"/>
            <a:r>
              <a:rPr lang="en-AU" dirty="0"/>
              <a:t>It is unclear who should be negotiating with ISO TPM staff, </a:t>
            </a:r>
            <a:r>
              <a:rPr lang="en-AU" dirty="0" err="1"/>
              <a:t>eg</a:t>
            </a:r>
            <a:r>
              <a:rPr lang="en-AU" dirty="0"/>
              <a:t> IEEE 802, IEEE SA staff, IEEE SA </a:t>
            </a:r>
            <a:r>
              <a:rPr lang="en-AU" dirty="0" err="1"/>
              <a:t>BoG</a:t>
            </a:r>
            <a:r>
              <a:rPr lang="en-AU" dirty="0"/>
              <a:t>, ISO NBs, …</a:t>
            </a:r>
          </a:p>
          <a:p>
            <a:pPr lvl="2"/>
            <a:r>
              <a:rPr lang="en-AU" dirty="0"/>
              <a:t>It is unclear that ISO TPM staff are the appropriate authority within ISO</a:t>
            </a:r>
          </a:p>
          <a:p>
            <a:pPr lvl="2"/>
            <a:r>
              <a:rPr lang="en-AU" dirty="0"/>
              <a:t>It is human nature that people will take time to budge from an initial position</a:t>
            </a:r>
          </a:p>
          <a:p>
            <a:pPr lvl="1"/>
            <a:r>
              <a:rPr lang="en-AU" dirty="0"/>
              <a:t>It seems likely that another approach is required to unblock the ISO approval process for 802.11ax in the short to medium term …</a:t>
            </a:r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C08E1-C698-2EE9-C61C-90D4D61E0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0C52D-8FB4-CF4A-3BE1-82EED8737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5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6F402-6239-CC0F-F71C-56887D7D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802.11ax approval can restart if we can persuade the six companies to submit declarations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DC3FC-A15A-A5BB-B564-86FE6D0C9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It is suggested, as an alternative, that IEEE 802 take the initiative:</a:t>
            </a:r>
          </a:p>
          <a:p>
            <a:pPr lvl="2"/>
            <a:r>
              <a:rPr lang="en-AU" dirty="0"/>
              <a:t>Write directly to each company that has submitted a “negative </a:t>
            </a:r>
            <a:r>
              <a:rPr lang="en-AU" dirty="0" err="1"/>
              <a:t>LoA</a:t>
            </a:r>
            <a:r>
              <a:rPr lang="en-AU" dirty="0"/>
              <a:t>” to IEEE SA </a:t>
            </a:r>
            <a:r>
              <a:rPr lang="en-AU" dirty="0" err="1"/>
              <a:t>wrt</a:t>
            </a:r>
            <a:r>
              <a:rPr lang="en-AU" dirty="0"/>
              <a:t> IEEE 802.11ax (as documented in </a:t>
            </a:r>
            <a:r>
              <a:rPr lang="en-AU" dirty="0">
                <a:hlinkClick r:id="rId2"/>
              </a:rPr>
              <a:t>IEEE SA’s LOA database</a:t>
            </a:r>
            <a:r>
              <a:rPr lang="en-AU" dirty="0"/>
              <a:t>) …</a:t>
            </a:r>
          </a:p>
          <a:p>
            <a:pPr lvl="2"/>
            <a:r>
              <a:rPr lang="en-AU" dirty="0"/>
              <a:t>… requesting they submit an IPR declaration to ISO on the appropriate </a:t>
            </a:r>
            <a:r>
              <a:rPr lang="en-AU" dirty="0">
                <a:hlinkClick r:id="rId3"/>
              </a:rPr>
              <a:t>form</a:t>
            </a:r>
            <a:endParaRPr lang="en-AU" dirty="0"/>
          </a:p>
          <a:p>
            <a:pPr lvl="2"/>
            <a:r>
              <a:rPr lang="en-AU" dirty="0"/>
              <a:t>… or indicate to IEEE 802 that they will not do so</a:t>
            </a:r>
          </a:p>
          <a:p>
            <a:pPr lvl="2"/>
            <a:r>
              <a:rPr lang="en-AU" dirty="0"/>
              <a:t>… by 15 Jan 2025 (for consideration at the IEEE 802 JTC1 SC meeting)</a:t>
            </a:r>
          </a:p>
          <a:p>
            <a:pPr lvl="1"/>
            <a:r>
              <a:rPr lang="en-AU" dirty="0"/>
              <a:t>The purpose of this suggestion is to enable a possible faster path:</a:t>
            </a:r>
          </a:p>
          <a:p>
            <a:pPr lvl="2"/>
            <a:r>
              <a:rPr lang="en-AU" dirty="0"/>
              <a:t>A declaration with Option 1 or Option 2 will immediately unblock the process</a:t>
            </a:r>
          </a:p>
          <a:p>
            <a:pPr lvl="2"/>
            <a:r>
              <a:rPr lang="en-AU" dirty="0"/>
              <a:t>A declaration with Option 3 will enable IEEE 802 to consider alternatives (a much longer process)</a:t>
            </a:r>
          </a:p>
          <a:p>
            <a:pPr lvl="2"/>
            <a:r>
              <a:rPr lang="en-AU" dirty="0"/>
              <a:t>Any refusal to provide an explicit declaration to ISO will open up other PR or legal alternatives …</a:t>
            </a:r>
          </a:p>
          <a:p>
            <a:pPr lvl="2"/>
            <a:r>
              <a:rPr lang="en-AU" dirty="0"/>
              <a:t>… and will emphasise the importance of asking ISO to follow their own rules</a:t>
            </a:r>
          </a:p>
          <a:p>
            <a:pPr lvl="1"/>
            <a:r>
              <a:rPr lang="en-AU" dirty="0"/>
              <a:t>A draft for the suggested letter from IEEE 802 to the six companies is in </a:t>
            </a:r>
            <a:r>
              <a:rPr lang="en-AU" dirty="0">
                <a:hlinkClick r:id="rId4"/>
              </a:rPr>
              <a:t>11-24</a:t>
            </a:r>
            <a:r>
              <a:rPr lang="en-AU" dirty="0">
                <a:hlinkClick r:id="rId5"/>
              </a:rPr>
              <a:t>-</a:t>
            </a:r>
            <a:r>
              <a:rPr lang="en-AU" dirty="0">
                <a:hlinkClick r:id="rId5"/>
              </a:rPr>
              <a:t>1722r2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31AD2-5909-AF14-212F-56EF972B0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4BC36-29DD-B24C-C3DE-A312FB198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D88D06-3DB9-CAF8-B3F9-AEC4AC4130EF}"/>
              </a:ext>
            </a:extLst>
          </p:cNvPr>
          <p:cNvSpPr/>
          <p:nvPr/>
        </p:nvSpPr>
        <p:spPr bwMode="auto">
          <a:xfrm rot="2455166">
            <a:off x="7525365" y="1046894"/>
            <a:ext cx="16764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000" b="1" dirty="0">
                <a:solidFill>
                  <a:srgbClr val="FF0000"/>
                </a:solidFill>
                <a:latin typeface="+mj-lt"/>
              </a:rPr>
              <a:t>May n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ot be allowed by IEEE SA</a:t>
            </a:r>
          </a:p>
        </p:txBody>
      </p:sp>
    </p:spTree>
    <p:extLst>
      <p:ext uri="{BB962C8B-B14F-4D97-AF65-F5344CB8AC3E}">
        <p14:creationId xmlns:p14="http://schemas.microsoft.com/office/powerpoint/2010/main" val="834122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927B4F3-DB5A-9D41-F1CB-274A8081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needs to drive the unblocking of the approval of 802.11ax as an ISO/IEC/IEEE standard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877D1-6D0A-9569-6E85-C1E15B809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 was very recently contacted by IEEE SA staff &amp; legal counsel:</a:t>
            </a:r>
          </a:p>
          <a:p>
            <a:pPr lvl="2"/>
            <a:r>
              <a:rPr lang="en-AU" dirty="0"/>
              <a:t>I have been directed that it is unacceptable for the proposed letter to be sent by IEEE 802 for reasons </a:t>
            </a:r>
            <a:r>
              <a:rPr lang="en-AU"/>
              <a:t>related to:</a:t>
            </a:r>
            <a:endParaRPr lang="en-AU" dirty="0"/>
          </a:p>
          <a:p>
            <a:pPr lvl="3"/>
            <a:r>
              <a:rPr lang="en-AU" i="1" dirty="0"/>
              <a:t>Alleged</a:t>
            </a:r>
            <a:r>
              <a:rPr lang="en-AU" dirty="0"/>
              <a:t> violations of IEEE SA rules </a:t>
            </a:r>
          </a:p>
          <a:p>
            <a:pPr lvl="3"/>
            <a:r>
              <a:rPr lang="en-AU" dirty="0"/>
              <a:t>The risk of adversely impacting the IEEE SA/ISO relationship</a:t>
            </a:r>
          </a:p>
          <a:p>
            <a:pPr lvl="2"/>
            <a:r>
              <a:rPr lang="en-AU" dirty="0"/>
              <a:t>I have been informed that, according to the IEEE SA</a:t>
            </a:r>
            <a:r>
              <a:rPr lang="en-US" dirty="0"/>
              <a:t> President,</a:t>
            </a:r>
            <a:r>
              <a:rPr lang="en-AU" dirty="0"/>
              <a:t> IEEE SA </a:t>
            </a:r>
            <a:r>
              <a:rPr lang="en-AU" dirty="0" err="1"/>
              <a:t>BoG</a:t>
            </a:r>
            <a:r>
              <a:rPr lang="en-AU" dirty="0"/>
              <a:t> has been dealing with this issue for the last 2-3 years and will continue to do so</a:t>
            </a:r>
          </a:p>
          <a:p>
            <a:pPr lvl="1"/>
            <a:r>
              <a:rPr lang="en-AU" dirty="0"/>
              <a:t>This outreach has made any actions IEEE 802 inadvisable in the short term while the issues above are discussed &amp; resolved within IEEE SA</a:t>
            </a:r>
          </a:p>
          <a:p>
            <a:pPr lvl="1"/>
            <a:r>
              <a:rPr lang="en-AU" dirty="0"/>
              <a:t>In the meantime, a path to progress resolution of the underlying problem (the approval of IEEE 802.11ax as an ISO/IEC/IEEE standard) might be:</a:t>
            </a:r>
          </a:p>
          <a:p>
            <a:pPr lvl="2"/>
            <a:r>
              <a:rPr lang="en-AU" dirty="0"/>
              <a:t>IEEE 802 formally ask the IEEE SA </a:t>
            </a:r>
            <a:r>
              <a:rPr lang="en-AU" dirty="0" err="1"/>
              <a:t>BoG</a:t>
            </a:r>
            <a:r>
              <a:rPr lang="en-AU" dirty="0"/>
              <a:t> to actually resolve the issue soon rather than waiting another 2-3 years</a:t>
            </a:r>
          </a:p>
          <a:p>
            <a:pPr lvl="2"/>
            <a:r>
              <a:rPr lang="en-AU" dirty="0"/>
              <a:t>In parallel, IEEE 802 consider whether they are allowed to or might want to send some variant of the proposed letter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40D0A-62D6-2A1C-328A-17F052C015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29463" y="6475413"/>
            <a:ext cx="1314462" cy="184666"/>
          </a:xfrm>
        </p:spPr>
        <p:txBody>
          <a:bodyPr/>
          <a:lstStyle/>
          <a:p>
            <a:r>
              <a:rPr lang="en-US"/>
              <a:t>Andrew Myles, Self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AE6CB-9C5E-24E8-2ABF-B342BA247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C4E806-91B1-EF29-232C-8FDFB304C16E}"/>
              </a:ext>
            </a:extLst>
          </p:cNvPr>
          <p:cNvSpPr/>
          <p:nvPr/>
        </p:nvSpPr>
        <p:spPr bwMode="auto">
          <a:xfrm rot="2455166">
            <a:off x="7525365" y="1046894"/>
            <a:ext cx="16764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2000" b="1" dirty="0">
                <a:solidFill>
                  <a:srgbClr val="FF0000"/>
                </a:solidFill>
                <a:latin typeface="+mj-lt"/>
              </a:rPr>
              <a:t>New slide</a:t>
            </a:r>
            <a:endParaRPr kumimoji="0" lang="en-AU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6099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1684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Resolving the 802.11ax approval blockage in ISO</vt:lpstr>
      <vt:lpstr>This presentation proposes a mechanism to restart the approval of 802.11ax as an ISO/IEC/IEEE standard</vt:lpstr>
      <vt:lpstr>IEEE 802 has worked with ISO for many years to ensure its standards are recognised as “international”</vt:lpstr>
      <vt:lpstr>The ISO approval of IEEE 802.11ax as an “international” standard was held up in late 2021 by an IPR issue</vt:lpstr>
      <vt:lpstr>ISO rules outline a process when there is a concern about IPR in a proposed standard</vt:lpstr>
      <vt:lpstr>ISO TPM staff did not follow their rules when dealing with the IPR concern related to 802.11ax</vt:lpstr>
      <vt:lpstr>It will likely take some time to persuade ISO to follow ISO’s patent rules in relation to 802.11ax approval</vt:lpstr>
      <vt:lpstr>802.11ax approval can restart if we can persuade the six companies to submit declarations to ISO</vt:lpstr>
      <vt:lpstr>IEEE 802 needs to drive the unblocking of the approval of 802.11ax as an ISO/IEC/IEEE standard</vt:lpstr>
      <vt:lpstr>Individuals &amp; companies could also get involved in unblocking 802.11ax in ISO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2024-11-12T21:27:19Z</dcterms:modified>
</cp:coreProperties>
</file>