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725" r:id="rId2"/>
    <p:sldId id="2728" r:id="rId3"/>
    <p:sldId id="2727" r:id="rId4"/>
    <p:sldId id="2726" r:id="rId5"/>
    <p:sldId id="2730" r:id="rId6"/>
    <p:sldId id="2731" r:id="rId7"/>
    <p:sldId id="2732" r:id="rId8"/>
    <p:sldId id="2733" r:id="rId9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CC"/>
    <a:srgbClr val="CCFF99"/>
    <a:srgbClr val="FA661C"/>
    <a:srgbClr val="FF0000"/>
    <a:srgbClr val="343434"/>
    <a:srgbClr val="000000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9DC8B7C-9671-465F-AF2C-0762A9F9BEB9}" v="2" dt="2024-11-01T06:38:31.35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195" autoAdjust="0"/>
    <p:restoredTop sz="94660" autoAdjust="0"/>
  </p:normalViewPr>
  <p:slideViewPr>
    <p:cSldViewPr>
      <p:cViewPr varScale="1">
        <p:scale>
          <a:sx n="108" d="100"/>
          <a:sy n="108" d="100"/>
        </p:scale>
        <p:origin x="2052" y="102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3008" y="144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24348" y="177284"/>
            <a:ext cx="201452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doc.: IEEE 802.11-23/1344r03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284"/>
            <a:ext cx="68127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September 2023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033026" y="8982075"/>
            <a:ext cx="128522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Peter Yee, AKAYLA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0AC92585-5460-48EC-A28F-298482A080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1142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91143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3450" eaLnBrk="0" hangingPunct="0"/>
            <a:r>
              <a:rPr lang="en-US"/>
              <a:t>Submission</a:t>
            </a:r>
          </a:p>
        </p:txBody>
      </p:sp>
      <p:sp>
        <p:nvSpPr>
          <p:cNvPr id="91144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2149440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67211" y="97909"/>
            <a:ext cx="201452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doc.: IEEE 802.11-23/1344r03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7909"/>
            <a:ext cx="68127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September 2023</a:t>
            </a:r>
            <a:endParaRPr lang="en-US" dirty="0"/>
          </a:p>
        </p:txBody>
      </p:sp>
      <p:sp>
        <p:nvSpPr>
          <p:cNvPr id="675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534850" y="8985250"/>
            <a:ext cx="174688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Peter Yee, AKAYLA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18D10512-F400-46E6-9813-0191A717DA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759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/>
              <a:t>Submission</a:t>
            </a:r>
          </a:p>
        </p:txBody>
      </p:sp>
      <p:sp>
        <p:nvSpPr>
          <p:cNvPr id="6759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6759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3641149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229463" y="6475413"/>
            <a:ext cx="1314462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Andrew Myles, Self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694568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213303" y="6475413"/>
            <a:ext cx="1330622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Andrew Myles, Self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CE5288C-F87B-4810-A6B2-740CE13BD3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93516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29463" y="6475413"/>
            <a:ext cx="131446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Andrew Myles, Self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27525" y="6475413"/>
            <a:ext cx="56515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A469A3A6-7083-48BA-9D7E-342D6AB96B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" name="Rectangle 7"/>
          <p:cNvSpPr>
            <a:spLocks noChangeArrowheads="1"/>
          </p:cNvSpPr>
          <p:nvPr/>
        </p:nvSpPr>
        <p:spPr bwMode="auto">
          <a:xfrm>
            <a:off x="5536306" y="394156"/>
            <a:ext cx="2909194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/>
            <a:r>
              <a:rPr lang="en-US" sz="1400" b="1" dirty="0">
                <a:latin typeface="Arial" pitchFamily="34" charset="0"/>
              </a:rPr>
              <a:t>doc.: IEEE 802.11-24-1721r00</a:t>
            </a:r>
          </a:p>
        </p:txBody>
      </p:sp>
      <p:sp>
        <p:nvSpPr>
          <p:cNvPr id="1031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032" name="Rectangle 9"/>
          <p:cNvSpPr>
            <a:spLocks noChangeArrowheads="1"/>
          </p:cNvSpPr>
          <p:nvPr/>
        </p:nvSpPr>
        <p:spPr bwMode="auto">
          <a:xfrm>
            <a:off x="685800" y="6475413"/>
            <a:ext cx="7842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200">
                <a:latin typeface="Arial" pitchFamily="34" charset="0"/>
              </a:rPr>
              <a:t>Submission</a:t>
            </a:r>
          </a:p>
        </p:txBody>
      </p:sp>
      <p:sp>
        <p:nvSpPr>
          <p:cNvPr id="1033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034" name="Rectangle 7"/>
          <p:cNvSpPr>
            <a:spLocks noChangeArrowheads="1"/>
          </p:cNvSpPr>
          <p:nvPr/>
        </p:nvSpPr>
        <p:spPr bwMode="auto">
          <a:xfrm>
            <a:off x="685800" y="196228"/>
            <a:ext cx="785471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0" lvl="3" eaLnBrk="0" hangingPunct="0"/>
            <a:endParaRPr lang="en-US" sz="1400" b="1" dirty="0">
              <a:latin typeface="Arial" pitchFamily="34" charset="0"/>
            </a:endParaRPr>
          </a:p>
          <a:p>
            <a:pPr marL="0" lvl="3" eaLnBrk="0" hangingPunct="0"/>
            <a:r>
              <a:rPr lang="en-US" sz="1400" b="1" dirty="0">
                <a:latin typeface="Arial" pitchFamily="34" charset="0"/>
              </a:rPr>
              <a:t>Nov 2024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defRPr b="1">
          <a:solidFill>
            <a:schemeClr val="tx1"/>
          </a:solidFill>
          <a:latin typeface="+mn-lt"/>
          <a:ea typeface="+mn-ea"/>
          <a:cs typeface="+mn-cs"/>
        </a:defRPr>
      </a:lvl1pPr>
      <a:lvl2pPr marL="182563" indent="-180975" algn="l" rtl="0" eaLnBrk="0" fontAlgn="base" hangingPunct="0">
        <a:spcBef>
          <a:spcPct val="5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2pPr>
      <a:lvl3pPr marL="365125" indent="-180975" algn="l" rtl="0" eaLnBrk="0" fontAlgn="base" hangingPunct="0">
        <a:spcBef>
          <a:spcPct val="25000"/>
        </a:spcBef>
        <a:spcAft>
          <a:spcPct val="0"/>
        </a:spcAft>
        <a:buFont typeface="Arial" pitchFamily="34" charset="0"/>
        <a:buChar char="–"/>
        <a:defRPr sz="1600">
          <a:solidFill>
            <a:schemeClr val="tx1"/>
          </a:solidFill>
          <a:latin typeface="+mn-lt"/>
        </a:defRPr>
      </a:lvl3pPr>
      <a:lvl4pPr marL="711200" indent="-344488" algn="l" rtl="0" eaLnBrk="0" fontAlgn="base" hangingPunct="0">
        <a:spcBef>
          <a:spcPct val="10000"/>
        </a:spcBef>
        <a:spcAft>
          <a:spcPct val="0"/>
        </a:spcAft>
        <a:buFont typeface="Times New Roman" pitchFamily="18" charset="0"/>
        <a:buChar char="—"/>
        <a:defRPr sz="1400">
          <a:solidFill>
            <a:schemeClr val="tx1"/>
          </a:solidFill>
          <a:latin typeface="+mn-lt"/>
        </a:defRPr>
      </a:lvl4pPr>
      <a:lvl5pPr marL="9699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14271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18843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23415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27987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288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linkedin.com/posts/andrew-myles_iso-needs-to-act-activity-7204762153566765056-E6im?utm_source=share&amp;utm_medium=member_desktop" TargetMode="External"/><Relationship Id="rId2" Type="http://schemas.openxmlformats.org/officeDocument/2006/relationships/hyperlink" Target="https://www.linkedin.com/in/andrew-myles/" TargetMode="Externa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www.linkedin.com/posts/andrew-myles_iso-needs-to-follow-its-own-iso-patent-policy-activity-7230179230599274496-ArhX?utm_source=share&amp;utm_medium=member_desktop" TargetMode="External"/><Relationship Id="rId4" Type="http://schemas.openxmlformats.org/officeDocument/2006/relationships/hyperlink" Target="https://www.linkedin.com/posts/andrew-myles_80211ax-related-patent-declarations-to-iso-activity-7214463322908188673-NlZl?utm_source=share&amp;utm_medium=member_desktop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so.org/home.isoDocumentsDownload.do?t=wb3vnyyk4mNCnmLxOrJKrnqU_CPEUQ4MARB03WwKXHFHXsfUtdjNKENDxGuMLhSV&amp;CSRFTOKEN=0JRW-CBUB-B292-DLLG-ZQ5Y-QFWX-IMRZ-TNVX" TargetMode="External"/><Relationship Id="rId2" Type="http://schemas.openxmlformats.org/officeDocument/2006/relationships/hyperlink" Target="https://standards.ieee.org/about/policies/bylaws/sect6-7/" TargetMode="Externa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so.org/sd/fetch/iVx8VvrOieNvmnNYaOXTfS33f-gQ707i3o-CbobJ1KOZ_I9FvuI3mggjdGD-d9Vw" TargetMode="External"/><Relationship Id="rId2" Type="http://schemas.openxmlformats.org/officeDocument/2006/relationships/hyperlink" Target="https://www.iso.org/files/live/sites/isoorg/files/developing_standards/resources/docs/20221216_Guidelines_for_Implementation_of_the_Common_Patent_Policy.pdf" TargetMode="Externa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so.org/files/live/sites/isoorg/files/developing_standards/resources/docs/20221216_Guidelines_for_Implementation_of_the_Common_Patent_Policy.pdf" TargetMode="External"/><Relationship Id="rId2" Type="http://schemas.openxmlformats.org/officeDocument/2006/relationships/hyperlink" Target="https://www.iso.org/home.isoDocumentsDownload.do?t=NuFRx8z5hG2ZGpOC9KNxEpOwxRAMywE648EDM8H9ewwQul6WYmNvIl4FLbtK7St3&amp;CSRFTOKEN=0JRW-CBUB-B292-DLLG-ZQ5Y-QFWX-IMRZ-TNVX" TargetMode="Externa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iso.org/sd/fetch/iVx8VvrOieNvmnNYaOXTfS33f-gQ707i3o-CbobJ1KOZ_I9FvuI3mggjdGD-d9Vw" TargetMode="Externa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so.org/sd/fetch/iVx8VvrOieNvmnNYaOXTfS33f-gQ707i3o-CbobJ1KOZ_I9FvuI3mggjdGD-d9Vw" TargetMode="External"/><Relationship Id="rId2" Type="http://schemas.openxmlformats.org/officeDocument/2006/relationships/hyperlink" Target="https://standards.ieee.org/wp-content/uploads/import/governance/patcom/xls-files/ieee-802.11-amendments.xlsx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mentor.ieee.org/802.11/dcn/24/11-24-1722-00-0jtc-proposed-letter-to-11ax-patent-holders.docx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D0A932-9F67-BA0B-D81E-0C7152FFC1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AU" dirty="0"/>
              <a:t>Resolving the 802.11ax approval blockage in ISO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84C73EC-B5F9-E2FC-B345-7C1893EB19B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Andrew Myles, Self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D62B74C-02DD-5E89-DEC6-CBB029652D1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1030" name="Rectangle 6"/>
          <p:cNvSpPr txBox="1">
            <a:spLocks noChangeArrowheads="1"/>
          </p:cNvSpPr>
          <p:nvPr/>
        </p:nvSpPr>
        <p:spPr bwMode="auto">
          <a:xfrm>
            <a:off x="685800" y="2330450"/>
            <a:ext cx="77724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82563" indent="-180975" algn="l" rtl="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2pPr>
            <a:lvl3pPr marL="365125" indent="-180975" algn="l" rtl="0" eaLnBrk="0" fontAlgn="base" hangingPunct="0">
              <a:spcBef>
                <a:spcPct val="25000"/>
              </a:spcBef>
              <a:spcAft>
                <a:spcPct val="0"/>
              </a:spcAft>
              <a:buFont typeface="Arial" pitchFamily="34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3pPr>
            <a:lvl4pPr marL="711200" indent="-344488" algn="l" rtl="0" eaLnBrk="0" fontAlgn="base" hangingPunct="0">
              <a:spcBef>
                <a:spcPct val="10000"/>
              </a:spcBef>
              <a:spcAft>
                <a:spcPct val="0"/>
              </a:spcAft>
              <a:buFont typeface="Times New Roman" pitchFamily="18" charset="0"/>
              <a:buChar char="—"/>
              <a:defRPr sz="1400">
                <a:solidFill>
                  <a:schemeClr val="tx1"/>
                </a:solidFill>
                <a:latin typeface="+mn-lt"/>
              </a:defRPr>
            </a:lvl4pPr>
            <a:lvl5pPr marL="9699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+mn-lt"/>
              </a:defRPr>
            </a:lvl5pPr>
            <a:lvl6pPr marL="14271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18843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23415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27987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defRPr/>
            </a:pPr>
            <a:r>
              <a:rPr lang="en-US" sz="1800" b="0" kern="0">
                <a:solidFill>
                  <a:schemeClr val="accent2">
                    <a:lumMod val="50000"/>
                  </a:schemeClr>
                </a:solidFill>
              </a:rPr>
              <a:t>24 October 2024</a:t>
            </a:r>
            <a:endParaRPr lang="en-US" sz="1800" b="0" kern="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2054" name="Rectangle 12"/>
          <p:cNvSpPr>
            <a:spLocks noChangeArrowheads="1"/>
          </p:cNvSpPr>
          <p:nvPr/>
        </p:nvSpPr>
        <p:spPr bwMode="auto">
          <a:xfrm>
            <a:off x="533400" y="274637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eaLnBrk="0" hangingPunct="0">
              <a:spcBef>
                <a:spcPct val="50000"/>
              </a:spcBef>
            </a:pPr>
            <a:r>
              <a:rPr lang="en-US" sz="1600" b="1" dirty="0">
                <a:latin typeface="Arial" pitchFamily="34" charset="0"/>
              </a:rPr>
              <a:t>Author:</a:t>
            </a:r>
            <a:endParaRPr lang="en-US" sz="1600" dirty="0">
              <a:latin typeface="Arial" pitchFamily="34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2325599"/>
              </p:ext>
            </p:extLst>
          </p:nvPr>
        </p:nvGraphicFramePr>
        <p:xfrm>
          <a:off x="685800" y="3429000"/>
          <a:ext cx="7696200" cy="741364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9240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240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240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240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effectLst/>
                        </a:rPr>
                        <a:t>Name</a:t>
                      </a:r>
                      <a:endParaRPr lang="en-AU" sz="1200" b="1" kern="0" dirty="0">
                        <a:effectLst/>
                        <a:latin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Company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Phone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email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200" dirty="0">
                          <a:effectLst/>
                          <a:latin typeface="+mn-lt"/>
                          <a:ea typeface="Times New Roman"/>
                        </a:rPr>
                        <a:t>Andrew Myles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200" dirty="0">
                          <a:effectLst/>
                          <a:latin typeface="+mn-lt"/>
                          <a:ea typeface="Times New Roman"/>
                        </a:rPr>
                        <a:t>None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r>
                        <a:rPr lang="en-AU" sz="1200" dirty="0">
                          <a:effectLst/>
                          <a:latin typeface="+mn-lt"/>
                          <a:ea typeface="Times New Roman"/>
                        </a:rPr>
                        <a:t>+61 418 656587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200" dirty="0">
                          <a:effectLst/>
                          <a:latin typeface="+mn-lt"/>
                          <a:ea typeface="Times New Roman"/>
                        </a:rPr>
                        <a:t>andrew@myles.au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880673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531C50AA-55DF-C626-B5B7-3169B3F76E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8001000" cy="1066800"/>
          </a:xfrm>
        </p:spPr>
        <p:txBody>
          <a:bodyPr/>
          <a:lstStyle/>
          <a:p>
            <a:r>
              <a:rPr lang="en-AU" dirty="0"/>
              <a:t>This </a:t>
            </a:r>
            <a:r>
              <a:rPr lang="en-US" dirty="0"/>
              <a:t>presentation</a:t>
            </a:r>
            <a:r>
              <a:rPr lang="en-AU" dirty="0"/>
              <a:t> </a:t>
            </a:r>
            <a:r>
              <a:rPr lang="en-US" dirty="0"/>
              <a:t>proposes a mechanism </a:t>
            </a:r>
            <a:r>
              <a:rPr lang="en-AU" dirty="0"/>
              <a:t>to restart the approval of 802.11ax as an ISO/IEC/IEEE standard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9FC0FF-CB1D-ABAF-EFDA-E1A7526E1E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1"/>
            <a:r>
              <a:rPr lang="en-US" dirty="0"/>
              <a:t>In August 2021, an IPR related problem caused the processing of IEEE 802.11ax as an ISO/IEC/IEEE 8802 standard to halt</a:t>
            </a:r>
          </a:p>
          <a:p>
            <a:pPr lvl="1"/>
            <a:r>
              <a:rPr lang="en-US" dirty="0"/>
              <a:t>In January 2023, after 1.5 years of attempting to resolve the issue, I stepped down as Chair of the IEEE 802 JTC1 SC </a:t>
            </a:r>
            <a:r>
              <a:rPr lang="en-US" b="1" dirty="0">
                <a:solidFill>
                  <a:srgbClr val="00B050"/>
                </a:solidFill>
                <a:sym typeface="Wingdings" panose="05000000000000000000" pitchFamily="2" charset="2"/>
              </a:rPr>
              <a:t></a:t>
            </a:r>
            <a:endParaRPr lang="en-US" b="1" dirty="0">
              <a:solidFill>
                <a:srgbClr val="00B050"/>
              </a:solidFill>
            </a:endParaRPr>
          </a:p>
          <a:p>
            <a:pPr lvl="1"/>
            <a:r>
              <a:rPr lang="en-US" dirty="0"/>
              <a:t>In June 2024, I was very disappointed to discover that the IPR problem had still not been resolved … </a:t>
            </a:r>
            <a:r>
              <a:rPr lang="en-US" b="1" dirty="0">
                <a:solidFill>
                  <a:srgbClr val="FF0000"/>
                </a:solidFill>
                <a:sym typeface="Wingdings" panose="05000000000000000000" pitchFamily="2" charset="2"/>
              </a:rPr>
              <a:t></a:t>
            </a:r>
            <a:endParaRPr lang="en-US" b="1" dirty="0">
              <a:solidFill>
                <a:srgbClr val="FF0000"/>
              </a:solidFill>
            </a:endParaRPr>
          </a:p>
          <a:p>
            <a:pPr lvl="1"/>
            <a:r>
              <a:rPr lang="en-US" dirty="0"/>
              <a:t>… and so I published a series of blogs (on </a:t>
            </a:r>
            <a:r>
              <a:rPr lang="en-US" dirty="0">
                <a:hlinkClick r:id="rId2"/>
              </a:rPr>
              <a:t>LinkedIn</a:t>
            </a:r>
            <a:r>
              <a:rPr lang="en-US" dirty="0"/>
              <a:t>) about the problem &amp; a variety of possible solutions</a:t>
            </a:r>
          </a:p>
          <a:p>
            <a:pPr lvl="2"/>
            <a:r>
              <a:rPr lang="en-US" dirty="0"/>
              <a:t>June 2024: </a:t>
            </a:r>
            <a:r>
              <a:rPr lang="en-US" dirty="0">
                <a:hlinkClick r:id="rId3"/>
              </a:rPr>
              <a:t>ISO needs to act</a:t>
            </a:r>
            <a:endParaRPr lang="en-US" dirty="0"/>
          </a:p>
          <a:p>
            <a:pPr lvl="2"/>
            <a:r>
              <a:rPr lang="en-US" dirty="0"/>
              <a:t>July 2024: </a:t>
            </a:r>
            <a:r>
              <a:rPr lang="en-US" dirty="0">
                <a:hlinkClick r:id="rId4"/>
              </a:rPr>
              <a:t>802.11ax related patent declarations to ISO are required!</a:t>
            </a:r>
            <a:endParaRPr lang="en-US" dirty="0"/>
          </a:p>
          <a:p>
            <a:pPr lvl="2"/>
            <a:r>
              <a:rPr lang="en-US" dirty="0"/>
              <a:t>Aug 2024: </a:t>
            </a:r>
            <a:r>
              <a:rPr lang="en-US" dirty="0">
                <a:hlinkClick r:id="rId5"/>
              </a:rPr>
              <a:t>ISO needs to follow its own patent policy!</a:t>
            </a:r>
            <a:endParaRPr lang="en-US" dirty="0"/>
          </a:p>
          <a:p>
            <a:pPr lvl="1"/>
            <a:r>
              <a:rPr lang="en-US" dirty="0"/>
              <a:t>This presentation to IEEE 802 JTC1 SC outlines a proposal for IEEE 802 to progress at least one of the proposed solutions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B5587B4-3AD6-C768-EDEE-2E3A5959BA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29463" y="6475413"/>
            <a:ext cx="1314462" cy="184666"/>
          </a:xfrm>
        </p:spPr>
        <p:txBody>
          <a:bodyPr/>
          <a:lstStyle/>
          <a:p>
            <a:r>
              <a:rPr lang="en-US"/>
              <a:t>Andrew Myles, Self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6815A4F-F8B2-A5DB-4F77-FD2E8EB7A2C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327525" y="6475413"/>
            <a:ext cx="565150" cy="182562"/>
          </a:xfrm>
        </p:spPr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92507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9375D4-E381-A2DB-22B8-36F6A10DDF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8153400" cy="1066800"/>
          </a:xfrm>
        </p:spPr>
        <p:txBody>
          <a:bodyPr/>
          <a:lstStyle/>
          <a:p>
            <a:r>
              <a:rPr lang="en-AU" dirty="0"/>
              <a:t>IEEE 802 has worked with ISO for many years to ensure its standards are recognised as “international”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D6285D-DCD2-0BB9-6A17-40E1C4F0AE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dirty="0"/>
              <a:t>IEEE 802 standards are not recognised by everyone as “international” standards … which can cause practical difficulties in some markets!</a:t>
            </a:r>
          </a:p>
          <a:p>
            <a:pPr lvl="1"/>
            <a:r>
              <a:rPr lang="en-AU" dirty="0"/>
              <a:t>IEEE 802 has dealt with this issue pragmatically by working with ISO to have IEEE 802 standards approved as ISO/IEC/IEEE 8802 series “international” standards</a:t>
            </a:r>
          </a:p>
          <a:p>
            <a:pPr lvl="2"/>
            <a:r>
              <a:rPr lang="en-AU" dirty="0"/>
              <a:t>Various approval mechanisms have been</a:t>
            </a:r>
            <a:br>
              <a:rPr lang="en-AU" dirty="0"/>
            </a:br>
            <a:r>
              <a:rPr lang="en-AU" dirty="0"/>
              <a:t>used by ISO over the years …</a:t>
            </a:r>
          </a:p>
          <a:p>
            <a:pPr lvl="2"/>
            <a:r>
              <a:rPr lang="en-AU" dirty="0"/>
              <a:t>.. but currently the approval process is</a:t>
            </a:r>
            <a:br>
              <a:rPr lang="en-AU" dirty="0"/>
            </a:br>
            <a:r>
              <a:rPr lang="en-AU" dirty="0"/>
              <a:t>guided by an agreement between ISO &amp;</a:t>
            </a:r>
            <a:br>
              <a:rPr lang="en-AU" dirty="0"/>
            </a:br>
            <a:r>
              <a:rPr lang="en-AU" dirty="0"/>
              <a:t>IEEE-SA called the PSDO agreement</a:t>
            </a:r>
          </a:p>
          <a:p>
            <a:pPr lvl="1"/>
            <a:r>
              <a:rPr lang="en-AU" dirty="0"/>
              <a:t>This approach has </a:t>
            </a:r>
            <a:r>
              <a:rPr lang="en-US" dirty="0"/>
              <a:t>worked pretty</a:t>
            </a:r>
            <a:br>
              <a:rPr lang="en-US" dirty="0"/>
            </a:br>
            <a:r>
              <a:rPr lang="en-US" dirty="0"/>
              <a:t>well for more than 20 years </a:t>
            </a:r>
          </a:p>
          <a:p>
            <a:pPr lvl="2"/>
            <a:r>
              <a:rPr lang="en-US" dirty="0"/>
              <a:t>More than one hundred IEEE 802 series</a:t>
            </a:r>
            <a:br>
              <a:rPr lang="en-US" dirty="0"/>
            </a:br>
            <a:r>
              <a:rPr lang="en-US" dirty="0"/>
              <a:t>standards have been approved as</a:t>
            </a:r>
            <a:br>
              <a:rPr lang="en-US" dirty="0"/>
            </a:br>
            <a:r>
              <a:rPr lang="en-US" dirty="0"/>
              <a:t>ISO/IEC/IEEE 8802 series standards</a:t>
            </a:r>
            <a:endParaRPr lang="en-AU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FBAD6D8-9B67-93D7-039C-82FA0930B39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Andrew Myles, Self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5F1A43F-5C8C-0661-5568-9117CB73E22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10BF4285-F95A-5CF7-B667-4997791CC32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4124182"/>
              </p:ext>
            </p:extLst>
          </p:nvPr>
        </p:nvGraphicFramePr>
        <p:xfrm>
          <a:off x="5105400" y="3576320"/>
          <a:ext cx="3392004" cy="259588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696002">
                  <a:extLst>
                    <a:ext uri="{9D8B030D-6E8A-4147-A177-3AD203B41FA5}">
                      <a16:colId xmlns:a16="http://schemas.microsoft.com/office/drawing/2014/main" val="2157901022"/>
                    </a:ext>
                  </a:extLst>
                </a:gridCol>
                <a:gridCol w="1696002">
                  <a:extLst>
                    <a:ext uri="{9D8B030D-6E8A-4147-A177-3AD203B41FA5}">
                      <a16:colId xmlns:a16="http://schemas.microsoft.com/office/drawing/2014/main" val="181264432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IEEE 802 std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ISO approved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223249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802.1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50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840990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802.3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32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869065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802.11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13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979502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802.15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446701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802.21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3426046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802.22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1063095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477042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D0A932-9F67-BA0B-D81E-0C7152FFC1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8305800" cy="1066800"/>
          </a:xfrm>
        </p:spPr>
        <p:txBody>
          <a:bodyPr/>
          <a:lstStyle/>
          <a:p>
            <a:r>
              <a:rPr lang="en-AU" dirty="0"/>
              <a:t>The ISO approval of IEEE 802.11ax as an “international” standard was held up in late 2021 by an IPR issue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A8B704-5826-C8AC-D7B6-5CEF1BFFC4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dirty="0"/>
              <a:t>In late 2021, the ISO approval process for IEEE 802.11ax as an ISO/IEC/IEEE “international” standard was held up by an IPR issue …</a:t>
            </a:r>
          </a:p>
          <a:p>
            <a:pPr lvl="1"/>
            <a:r>
              <a:rPr lang="en-AU" dirty="0"/>
              <a:t>… after four ISO National Bodies noted declarations to IEEE SA asserted some claimed IPR owners were unwilling to provide RAND licences</a:t>
            </a:r>
          </a:p>
          <a:p>
            <a:pPr lvl="2"/>
            <a:r>
              <a:rPr lang="en-AU" dirty="0"/>
              <a:t>The NBs were Sweden, Finland, Germany &amp; Japan</a:t>
            </a:r>
          </a:p>
          <a:p>
            <a:pPr lvl="2"/>
            <a:r>
              <a:rPr lang="en-AU" dirty="0"/>
              <a:t>The declarations were from were Ericsson (Sweden), Interdigital (USA), Panasonic (Japan), Huawei (China), KPN (Netherlands), Nokia (Finland)</a:t>
            </a:r>
          </a:p>
          <a:p>
            <a:pPr lvl="1"/>
            <a:r>
              <a:rPr lang="en-US" dirty="0"/>
              <a:t>ISO used the declarations to IEEE SA (made against the </a:t>
            </a:r>
            <a:r>
              <a:rPr lang="en-US" i="1" dirty="0">
                <a:hlinkClick r:id="rId2"/>
              </a:rPr>
              <a:t>IEEE SA Patent Policy</a:t>
            </a:r>
            <a:r>
              <a:rPr lang="en-US" dirty="0"/>
              <a:t>) as a hint that there might be problem under the similar (but different) </a:t>
            </a:r>
            <a:r>
              <a:rPr lang="en-US" i="1" dirty="0">
                <a:hlinkClick r:id="rId3"/>
              </a:rPr>
              <a:t>ISO Patent Policy </a:t>
            </a:r>
            <a:r>
              <a:rPr lang="en-US" dirty="0"/>
              <a:t>…</a:t>
            </a:r>
          </a:p>
          <a:p>
            <a:pPr lvl="1"/>
            <a:r>
              <a:rPr lang="en-US" dirty="0"/>
              <a:t>… which does not allow ISO standards to contain IPR where the patent holders are unwilling to provide free or RAND licenses (as defined by the </a:t>
            </a:r>
            <a:r>
              <a:rPr lang="en-US" i="1" dirty="0"/>
              <a:t>ISO Patent Policy</a:t>
            </a:r>
            <a:r>
              <a:rPr lang="en-US" dirty="0"/>
              <a:t>)</a:t>
            </a:r>
            <a:endParaRPr lang="en-AU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84C73EC-B5F9-E2FC-B345-7C1893EB19B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Andrew Myles, Self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D62B74C-02DD-5E89-DEC6-CBB029652D1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86308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B7D14C-2C86-3F2A-4697-D8F45A4BA7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The ISO rules outline a process when there is a concern about IPR in a proposed standard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51DED3B-100D-1B8A-1885-B8BAA1BC161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Andrew Myles, Self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FDD988E-1382-080E-45D9-FAC9926C449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327525" y="6523038"/>
            <a:ext cx="565150" cy="182562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EF4002E7-DB4D-4CC3-8382-1939D19420D8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44F36F16-B437-45A6-BC3A-83F098ADADFB}"/>
              </a:ext>
            </a:extLst>
          </p:cNvPr>
          <p:cNvCxnSpPr>
            <a:cxnSpLocks/>
            <a:stCxn id="6" idx="2"/>
          </p:cNvCxnSpPr>
          <p:nvPr/>
        </p:nvCxnSpPr>
        <p:spPr bwMode="auto">
          <a:xfrm flipH="1">
            <a:off x="2971800" y="2641928"/>
            <a:ext cx="8282" cy="329872"/>
          </a:xfrm>
          <a:prstGeom prst="straightConnector1">
            <a:avLst/>
          </a:prstGeom>
          <a:ln w="63500">
            <a:headEnd type="none" w="sm" len="sm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692D79B7-B8E8-D891-3D87-8F661CB2CFD9}"/>
              </a:ext>
            </a:extLst>
          </p:cNvPr>
          <p:cNvCxnSpPr>
            <a:cxnSpLocks/>
          </p:cNvCxnSpPr>
          <p:nvPr/>
        </p:nvCxnSpPr>
        <p:spPr bwMode="auto">
          <a:xfrm flipH="1">
            <a:off x="1021939" y="3505200"/>
            <a:ext cx="6762" cy="354151"/>
          </a:xfrm>
          <a:prstGeom prst="straightConnector1">
            <a:avLst/>
          </a:prstGeom>
          <a:ln w="63500">
            <a:headEnd type="none" w="sm" len="sm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B24DE95E-10F8-54F9-6FD1-F0F35AFB4BBF}"/>
              </a:ext>
            </a:extLst>
          </p:cNvPr>
          <p:cNvCxnSpPr>
            <a:cxnSpLocks/>
          </p:cNvCxnSpPr>
          <p:nvPr/>
        </p:nvCxnSpPr>
        <p:spPr bwMode="auto">
          <a:xfrm flipH="1">
            <a:off x="2970280" y="3507718"/>
            <a:ext cx="1520" cy="354151"/>
          </a:xfrm>
          <a:prstGeom prst="straightConnector1">
            <a:avLst/>
          </a:prstGeom>
          <a:ln w="63500">
            <a:headEnd type="none" w="sm" len="sm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1A48571C-A0D7-DF56-3C25-5FBD481131D1}"/>
              </a:ext>
            </a:extLst>
          </p:cNvPr>
          <p:cNvCxnSpPr>
            <a:cxnSpLocks/>
          </p:cNvCxnSpPr>
          <p:nvPr/>
        </p:nvCxnSpPr>
        <p:spPr bwMode="auto">
          <a:xfrm flipH="1">
            <a:off x="4892675" y="3505200"/>
            <a:ext cx="1520" cy="356669"/>
          </a:xfrm>
          <a:prstGeom prst="straightConnector1">
            <a:avLst/>
          </a:prstGeom>
          <a:ln w="63500">
            <a:headEnd type="none" w="sm" len="sm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6" name="Rectangle 15">
            <a:extLst>
              <a:ext uri="{FF2B5EF4-FFF2-40B4-BE49-F238E27FC236}">
                <a16:creationId xmlns:a16="http://schemas.microsoft.com/office/drawing/2014/main" id="{F7284A12-3DEA-9857-04A0-1787D0FFDDFF}"/>
              </a:ext>
            </a:extLst>
          </p:cNvPr>
          <p:cNvSpPr/>
          <p:nvPr/>
        </p:nvSpPr>
        <p:spPr bwMode="auto">
          <a:xfrm>
            <a:off x="5981694" y="2032328"/>
            <a:ext cx="3009906" cy="407167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accent6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AU" sz="1600" b="1" dirty="0">
                <a:latin typeface="+mj-lt"/>
              </a:rPr>
              <a:t>Note</a:t>
            </a:r>
            <a:r>
              <a:rPr lang="en-AU" sz="1600" dirty="0">
                <a:latin typeface="+mj-lt"/>
              </a:rPr>
              <a:t>:</a:t>
            </a:r>
            <a:br>
              <a:rPr lang="en-AU" sz="1600" dirty="0">
                <a:latin typeface="+mj-lt"/>
              </a:rPr>
            </a:br>
            <a:r>
              <a:rPr lang="en-AU" sz="1600" dirty="0">
                <a:latin typeface="+mj-lt"/>
              </a:rPr>
              <a:t>Item 3 in the </a:t>
            </a:r>
            <a:r>
              <a:rPr lang="en-AU" sz="1600" i="1" u="sng" dirty="0">
                <a:solidFill>
                  <a:srgbClr val="467886"/>
                </a:solidFill>
                <a:effectLst/>
                <a:latin typeface="+mj-lt"/>
                <a:ea typeface="Aptos" panose="020B0004020202020204" pitchFamily="34" charset="0"/>
                <a:cs typeface="Times New Roman" panose="02020603050405020304" pitchFamily="18" charset="0"/>
                <a:hlinkClick r:id="rId2"/>
              </a:rPr>
              <a:t>Guidelines for Implementation of the Common Patent Policy for ITU-T/ITU-R/ISO/IEC</a:t>
            </a:r>
            <a:endParaRPr lang="en-AU" sz="1600" i="1" u="sng" dirty="0">
              <a:solidFill>
                <a:srgbClr val="467886"/>
              </a:solidFill>
              <a:latin typeface="+mj-lt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AU" sz="1600" dirty="0">
                <a:latin typeface="+mj-lt"/>
              </a:rPr>
              <a:t> specifies that the IPR holder </a:t>
            </a:r>
            <a:r>
              <a:rPr lang="en-AU" sz="1600" b="1" i="1" dirty="0">
                <a:effectLst/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has to provide a written statement </a:t>
            </a:r>
            <a:r>
              <a:rPr lang="en-AU" sz="1600" i="1" dirty="0">
                <a:effectLst/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to be filed at ITU-TSB, ITU-BR or the offices of the CEOs of ISO or IEC, respectively, </a:t>
            </a:r>
            <a:r>
              <a:rPr lang="en-AU" sz="1600" b="1" i="1" dirty="0">
                <a:effectLst/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using the appropriate </a:t>
            </a:r>
            <a:r>
              <a:rPr lang="en-AU" sz="1600" b="1" dirty="0">
                <a:effectLst/>
                <a:latin typeface="+mj-lt"/>
                <a:ea typeface="Aptos" panose="020B0004020202020204" pitchFamily="34" charset="0"/>
                <a:cs typeface="Times New Roman" panose="02020603050405020304" pitchFamily="18" charset="0"/>
                <a:hlinkClick r:id="rId3"/>
              </a:rPr>
              <a:t>form</a:t>
            </a:r>
            <a:r>
              <a:rPr lang="en-AU" sz="1600" dirty="0">
                <a:effectLst/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.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AU" sz="1600" dirty="0">
                <a:effectLst/>
                <a:latin typeface="+mj-lt"/>
                <a:cs typeface="Times New Roman" panose="02020603050405020304" pitchFamily="18" charset="0"/>
              </a:rPr>
              <a:t>In </a:t>
            </a:r>
            <a:r>
              <a:rPr lang="en-AU" sz="1600" dirty="0">
                <a:latin typeface="+mj-lt"/>
                <a:cs typeface="Times New Roman" panose="02020603050405020304" pitchFamily="18" charset="0"/>
              </a:rPr>
              <a:t>the case of </a:t>
            </a:r>
            <a:r>
              <a:rPr lang="en-AU" sz="1600" b="1" dirty="0">
                <a:latin typeface="+mj-lt"/>
                <a:cs typeface="Times New Roman" panose="02020603050405020304" pitchFamily="18" charset="0"/>
              </a:rPr>
              <a:t>Option 3</a:t>
            </a:r>
            <a:r>
              <a:rPr lang="en-AU" sz="1600" dirty="0">
                <a:latin typeface="+mj-lt"/>
                <a:cs typeface="Times New Roman" panose="02020603050405020304" pitchFamily="18" charset="0"/>
              </a:rPr>
              <a:t>, the patent holder is required to provide detailed information about the patent</a:t>
            </a:r>
            <a:endParaRPr kumimoji="0" lang="en-AU" sz="1600" b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77964B15-FA63-4A8A-7720-D4A7E03D215E}"/>
              </a:ext>
            </a:extLst>
          </p:cNvPr>
          <p:cNvSpPr/>
          <p:nvPr/>
        </p:nvSpPr>
        <p:spPr bwMode="auto">
          <a:xfrm>
            <a:off x="124240" y="4958938"/>
            <a:ext cx="3732144" cy="1145060"/>
          </a:xfrm>
          <a:prstGeom prst="rect">
            <a:avLst/>
          </a:prstGeom>
          <a:solidFill>
            <a:srgbClr val="CCFF99"/>
          </a:solidFill>
          <a:ln w="12700" cap="flat" cmpd="sng" algn="ctr">
            <a:solidFill>
              <a:schemeClr val="accent6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AU" sz="1600" dirty="0">
                <a:latin typeface="+mj-lt"/>
              </a:rPr>
              <a:t>The proposed standard can progress</a:t>
            </a:r>
            <a:endParaRPr kumimoji="0" lang="en-AU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E338B923-61BE-2D63-94A0-A1ADA2861937}"/>
              </a:ext>
            </a:extLst>
          </p:cNvPr>
          <p:cNvSpPr/>
          <p:nvPr/>
        </p:nvSpPr>
        <p:spPr bwMode="auto">
          <a:xfrm>
            <a:off x="4013753" y="4969394"/>
            <a:ext cx="1792491" cy="1145060"/>
          </a:xfrm>
          <a:prstGeom prst="rect">
            <a:avLst/>
          </a:prstGeom>
          <a:solidFill>
            <a:srgbClr val="FFCCCC"/>
          </a:solidFill>
          <a:ln w="12700" cap="flat" cmpd="sng" algn="ctr">
            <a:solidFill>
              <a:schemeClr val="accent6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AU" sz="1600" dirty="0">
                <a:latin typeface="+mj-lt"/>
              </a:rPr>
              <a:t>The proposal can only progress if the specified IPR is excluded</a:t>
            </a:r>
            <a:endParaRPr kumimoji="0" lang="en-AU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5BAC8E53-284B-3289-38EA-99B098377357}"/>
              </a:ext>
            </a:extLst>
          </p:cNvPr>
          <p:cNvCxnSpPr>
            <a:cxnSpLocks/>
          </p:cNvCxnSpPr>
          <p:nvPr/>
        </p:nvCxnSpPr>
        <p:spPr bwMode="auto">
          <a:xfrm flipH="1">
            <a:off x="1007840" y="4603827"/>
            <a:ext cx="6762" cy="354151"/>
          </a:xfrm>
          <a:prstGeom prst="straightConnector1">
            <a:avLst/>
          </a:prstGeom>
          <a:ln w="63500">
            <a:headEnd type="none" w="sm" len="sm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DCCC6637-AA65-251F-F9D5-477FCBD2EA4C}"/>
              </a:ext>
            </a:extLst>
          </p:cNvPr>
          <p:cNvCxnSpPr>
            <a:cxnSpLocks/>
          </p:cNvCxnSpPr>
          <p:nvPr/>
        </p:nvCxnSpPr>
        <p:spPr bwMode="auto">
          <a:xfrm flipH="1">
            <a:off x="2956181" y="4606345"/>
            <a:ext cx="1520" cy="354151"/>
          </a:xfrm>
          <a:prstGeom prst="straightConnector1">
            <a:avLst/>
          </a:prstGeom>
          <a:ln w="63500">
            <a:headEnd type="none" w="sm" len="sm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6947E472-DB84-CC40-CC88-FDFA9EDE2DFA}"/>
              </a:ext>
            </a:extLst>
          </p:cNvPr>
          <p:cNvCxnSpPr>
            <a:cxnSpLocks/>
          </p:cNvCxnSpPr>
          <p:nvPr/>
        </p:nvCxnSpPr>
        <p:spPr bwMode="auto">
          <a:xfrm flipH="1">
            <a:off x="4878576" y="4603827"/>
            <a:ext cx="1520" cy="356669"/>
          </a:xfrm>
          <a:prstGeom prst="straightConnector1">
            <a:avLst/>
          </a:prstGeom>
          <a:ln w="63500">
            <a:headEnd type="none" w="sm" len="sm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6" name="Rectangle 5">
            <a:extLst>
              <a:ext uri="{FF2B5EF4-FFF2-40B4-BE49-F238E27FC236}">
                <a16:creationId xmlns:a16="http://schemas.microsoft.com/office/drawing/2014/main" id="{6FAE7EB6-96EA-53AB-86F0-C05F478BD2D1}"/>
              </a:ext>
            </a:extLst>
          </p:cNvPr>
          <p:cNvSpPr/>
          <p:nvPr/>
        </p:nvSpPr>
        <p:spPr bwMode="auto">
          <a:xfrm>
            <a:off x="152400" y="2032328"/>
            <a:ext cx="5655364" cy="6096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accent6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AU" sz="1600" dirty="0">
                <a:latin typeface="+mj-lt"/>
              </a:rPr>
              <a:t>A concern is expressed to ISO or by ISO about IPR in a proposed standard</a:t>
            </a:r>
            <a:endParaRPr kumimoji="0" lang="en-AU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DF8522B-F25B-7BCF-65A3-6FE102EBCC30}"/>
              </a:ext>
            </a:extLst>
          </p:cNvPr>
          <p:cNvSpPr/>
          <p:nvPr/>
        </p:nvSpPr>
        <p:spPr bwMode="auto">
          <a:xfrm>
            <a:off x="144118" y="2971800"/>
            <a:ext cx="5655364" cy="6096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accent6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AU" sz="1600" dirty="0">
                <a:latin typeface="+mj-lt"/>
              </a:rPr>
              <a:t>ISO requests possible IPR holders to make declarations on </a:t>
            </a:r>
            <a:r>
              <a:rPr lang="en-AU" sz="1600" i="1" u="sng" dirty="0">
                <a:solidFill>
                  <a:srgbClr val="467886"/>
                </a:solidFill>
                <a:effectLst/>
                <a:latin typeface="+mj-lt"/>
                <a:ea typeface="Aptos" panose="020B0004020202020204" pitchFamily="34" charset="0"/>
                <a:cs typeface="Times New Roman" panose="02020603050405020304" pitchFamily="18" charset="0"/>
                <a:hlinkClick r:id="rId3"/>
              </a:rPr>
              <a:t>"Patent Statement and Licensing Declaration" Form</a:t>
            </a:r>
            <a:r>
              <a:rPr lang="en-AU" sz="1600" dirty="0">
                <a:effectLst/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.</a:t>
            </a:r>
            <a:endParaRPr kumimoji="0" lang="en-AU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4B68F7F-63A5-73B9-338B-22F0CD25BB16}"/>
              </a:ext>
            </a:extLst>
          </p:cNvPr>
          <p:cNvSpPr/>
          <p:nvPr/>
        </p:nvSpPr>
        <p:spPr bwMode="auto">
          <a:xfrm>
            <a:off x="144118" y="3861869"/>
            <a:ext cx="1769166" cy="81135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accent6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AU" sz="1600" b="1" dirty="0">
                <a:latin typeface="+mj-lt"/>
              </a:rPr>
              <a:t>Option 1</a:t>
            </a:r>
            <a:br>
              <a:rPr lang="en-AU" sz="1600" dirty="0">
                <a:latin typeface="+mj-lt"/>
              </a:rPr>
            </a:br>
            <a:r>
              <a:rPr lang="en-AU" sz="1600" dirty="0">
                <a:latin typeface="+mj-lt"/>
              </a:rPr>
              <a:t>Willing to provide free license</a:t>
            </a:r>
            <a:endParaRPr kumimoji="0" lang="en-AU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AC4C3C75-9FD7-ABDA-AD05-B53D46A7D8B3}"/>
              </a:ext>
            </a:extLst>
          </p:cNvPr>
          <p:cNvSpPr/>
          <p:nvPr/>
        </p:nvSpPr>
        <p:spPr bwMode="auto">
          <a:xfrm>
            <a:off x="2087218" y="3861869"/>
            <a:ext cx="1769166" cy="81135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accent6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AU" sz="1600" b="1" dirty="0">
                <a:latin typeface="+mj-lt"/>
              </a:rPr>
              <a:t>Option 2</a:t>
            </a:r>
            <a:br>
              <a:rPr lang="en-AU" sz="1600" dirty="0">
                <a:latin typeface="+mj-lt"/>
              </a:rPr>
            </a:br>
            <a:r>
              <a:rPr lang="en-AU" sz="1600" dirty="0">
                <a:latin typeface="+mj-lt"/>
              </a:rPr>
              <a:t>Willing to provide a RAND license</a:t>
            </a:r>
            <a:endParaRPr kumimoji="0" lang="en-AU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E589923-C717-8AB3-4AF2-7EBE14C7FEA7}"/>
              </a:ext>
            </a:extLst>
          </p:cNvPr>
          <p:cNvSpPr/>
          <p:nvPr/>
        </p:nvSpPr>
        <p:spPr bwMode="auto">
          <a:xfrm>
            <a:off x="4030316" y="3861869"/>
            <a:ext cx="1769166" cy="81135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accent6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AU" sz="1600" b="1" dirty="0">
                <a:latin typeface="+mj-lt"/>
              </a:rPr>
              <a:t>Option 3</a:t>
            </a:r>
            <a:br>
              <a:rPr lang="en-AU" sz="1600" dirty="0">
                <a:latin typeface="+mj-lt"/>
              </a:rPr>
            </a:br>
            <a:r>
              <a:rPr lang="en-AU" sz="1600" dirty="0">
                <a:latin typeface="+mj-lt"/>
              </a:rPr>
              <a:t>Not willing to license</a:t>
            </a:r>
            <a:endParaRPr kumimoji="0" lang="en-AU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2239743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>
            <a:extLst>
              <a:ext uri="{FF2B5EF4-FFF2-40B4-BE49-F238E27FC236}">
                <a16:creationId xmlns:a16="http://schemas.microsoft.com/office/drawing/2014/main" id="{E7E178F8-EB7F-6C57-1C74-1B6D89A1A5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ISO TPM staff did not follow their rules when dealing with the IPR concern related to 802.11ax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5CFB81-E134-D8AD-7963-D702294FE6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1"/>
            <a:r>
              <a:rPr lang="en-AU" dirty="0"/>
              <a:t>A document (6N18159, dated Dec 2023) submitted by </a:t>
            </a:r>
            <a:r>
              <a:rPr lang="en-AU" i="1" dirty="0"/>
              <a:t>ISO TPM </a:t>
            </a:r>
            <a:r>
              <a:rPr lang="en-AU" dirty="0"/>
              <a:t>(Technical Program Management) staff to </a:t>
            </a:r>
            <a:r>
              <a:rPr lang="en-AU" i="1" dirty="0"/>
              <a:t>ISO/IEC JTC1/SC6 </a:t>
            </a:r>
            <a:r>
              <a:rPr lang="en-AU" dirty="0"/>
              <a:t>indicates the process that was followed in relation to 802.11ax …</a:t>
            </a:r>
          </a:p>
          <a:p>
            <a:pPr lvl="2"/>
            <a:r>
              <a:rPr lang="en-AU" i="1" dirty="0"/>
              <a:t>ISO TPM </a:t>
            </a:r>
            <a:r>
              <a:rPr lang="en-AU" dirty="0"/>
              <a:t>staff received the IPR concerns about 802.11ax …</a:t>
            </a:r>
          </a:p>
          <a:p>
            <a:pPr lvl="2"/>
            <a:r>
              <a:rPr lang="en-AU" i="1" dirty="0"/>
              <a:t>… &amp; </a:t>
            </a:r>
            <a:r>
              <a:rPr lang="en-AU" dirty="0"/>
              <a:t>wrote to the alleged IPR holders … who may (or may not) have responded</a:t>
            </a:r>
          </a:p>
          <a:p>
            <a:pPr lvl="2"/>
            <a:r>
              <a:rPr lang="en-AU" dirty="0"/>
              <a:t>None of the alleged IPR holders responded on the appropriate form (as no form has been uploaded to the </a:t>
            </a:r>
            <a:r>
              <a:rPr lang="en-AU" dirty="0">
                <a:hlinkClick r:id="rId2"/>
              </a:rPr>
              <a:t>ISO patent declaration database</a:t>
            </a:r>
            <a:r>
              <a:rPr lang="en-AU" dirty="0"/>
              <a:t>)</a:t>
            </a:r>
          </a:p>
          <a:p>
            <a:pPr lvl="1"/>
            <a:r>
              <a:rPr lang="en-AU" i="1" dirty="0"/>
              <a:t>ISO TPM </a:t>
            </a:r>
            <a:r>
              <a:rPr lang="en-AU" dirty="0"/>
              <a:t>staff then ruled that an </a:t>
            </a:r>
            <a:r>
              <a:rPr lang="en-AU" i="1" dirty="0"/>
              <a:t>email refusal, patent declaration form Option 3 filed, or no response</a:t>
            </a:r>
            <a:r>
              <a:rPr lang="en-AU" dirty="0"/>
              <a:t> from the alleged IPR holders were all equivalent to </a:t>
            </a:r>
            <a:r>
              <a:rPr lang="en-AU" i="1" dirty="0"/>
              <a:t>Option 3</a:t>
            </a:r>
          </a:p>
          <a:p>
            <a:pPr lvl="1"/>
            <a:r>
              <a:rPr lang="en-AU" dirty="0"/>
              <a:t>The </a:t>
            </a:r>
            <a:r>
              <a:rPr lang="en-AU" i="1" dirty="0"/>
              <a:t>ISO TPM </a:t>
            </a:r>
            <a:r>
              <a:rPr lang="en-AU" dirty="0"/>
              <a:t>staff position is contrary to the </a:t>
            </a:r>
            <a:r>
              <a:rPr lang="en-AU" i="1" dirty="0">
                <a:hlinkClick r:id="rId3"/>
              </a:rPr>
              <a:t>Guidelines for Implementation of the Common Patent Policy for ITU-T/ITU-R/ISO/IEC</a:t>
            </a:r>
            <a:r>
              <a:rPr lang="en-AU" i="1" dirty="0"/>
              <a:t> </a:t>
            </a:r>
          </a:p>
          <a:p>
            <a:pPr lvl="2"/>
            <a:r>
              <a:rPr lang="en-AU" i="1" dirty="0"/>
              <a:t>Email refusal/no response </a:t>
            </a:r>
            <a:r>
              <a:rPr lang="en-AU" dirty="0"/>
              <a:t>doesn’t provide information about the IPR that is claimed … and so it is not possible to know if it is even relevant … or determine if it can be avoided</a:t>
            </a:r>
          </a:p>
          <a:p>
            <a:pPr lvl="2"/>
            <a:endParaRPr lang="en-AU" dirty="0"/>
          </a:p>
          <a:p>
            <a:pPr lvl="2"/>
            <a:endParaRPr lang="en-AU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2A8A653-EC51-C4FF-F29D-FBA273CA218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29463" y="6475413"/>
            <a:ext cx="1314462" cy="184666"/>
          </a:xfrm>
        </p:spPr>
        <p:txBody>
          <a:bodyPr/>
          <a:lstStyle/>
          <a:p>
            <a:r>
              <a:rPr lang="en-US"/>
              <a:t>Andrew Myles, Self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C640007-36DA-3AF0-A5DC-5707C668916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327525" y="6475413"/>
            <a:ext cx="565150" cy="182562"/>
          </a:xfrm>
        </p:spPr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31101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B441E5-E868-9D35-B0EC-AE09FEB87E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8077200" cy="1066800"/>
          </a:xfrm>
        </p:spPr>
        <p:txBody>
          <a:bodyPr/>
          <a:lstStyle/>
          <a:p>
            <a:r>
              <a:rPr lang="en-AU" dirty="0"/>
              <a:t>It will likely take some time to persuade ISO to follow ISO’s patent rules in relation to 802.11ax approval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32A4A2-1211-9E38-0C3A-AF2CA192C4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dirty="0"/>
              <a:t>The ideal way to progress the approval of 802.11ax as an ISO/IEC/IEEE standard is for ISO TPM staff to follow ISO’s rules</a:t>
            </a:r>
          </a:p>
          <a:p>
            <a:pPr lvl="2"/>
            <a:r>
              <a:rPr lang="en-AU" dirty="0"/>
              <a:t>ISO should deem a refusal by alleged IPR holders to </a:t>
            </a:r>
            <a:r>
              <a:rPr lang="en-AU" dirty="0">
                <a:effectLst/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use the appropriate </a:t>
            </a:r>
            <a:r>
              <a:rPr lang="en-AU" dirty="0">
                <a:effectLst/>
                <a:latin typeface="+mj-lt"/>
                <a:ea typeface="Aptos" panose="020B0004020202020204" pitchFamily="34" charset="0"/>
                <a:cs typeface="Times New Roman" panose="02020603050405020304" pitchFamily="18" charset="0"/>
                <a:hlinkClick r:id="rId2"/>
              </a:rPr>
              <a:t>form</a:t>
            </a:r>
            <a:r>
              <a:rPr lang="en-AU" dirty="0">
                <a:effectLst/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 as an indication there is no IPR related issue for 802.11ax</a:t>
            </a:r>
          </a:p>
          <a:p>
            <a:pPr lvl="2"/>
            <a:r>
              <a:rPr lang="en-AU" dirty="0">
                <a:latin typeface="+mj-lt"/>
                <a:cs typeface="Times New Roman" panose="02020603050405020304" pitchFamily="18" charset="0"/>
              </a:rPr>
              <a:t>If there is no </a:t>
            </a:r>
            <a:r>
              <a:rPr lang="en-AU" dirty="0">
                <a:effectLst/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IPR related issue for 802.11ax the process defined by the PSDO agreement can proceed</a:t>
            </a:r>
          </a:p>
          <a:p>
            <a:pPr lvl="1"/>
            <a:r>
              <a:rPr lang="en-AU" dirty="0">
                <a:latin typeface="+mj-lt"/>
                <a:cs typeface="Times New Roman" panose="02020603050405020304" pitchFamily="18" charset="0"/>
              </a:rPr>
              <a:t>However, it is likely to take some time to persuade </a:t>
            </a:r>
            <a:r>
              <a:rPr lang="en-AU" dirty="0"/>
              <a:t>ISO TPM staff (or ISO more generally) that their current position is incorrect</a:t>
            </a:r>
          </a:p>
          <a:p>
            <a:pPr lvl="2"/>
            <a:r>
              <a:rPr lang="en-AU" dirty="0"/>
              <a:t>It is unclear who should be negotiating with ISO TPM staff, </a:t>
            </a:r>
            <a:r>
              <a:rPr lang="en-AU" dirty="0" err="1"/>
              <a:t>eg</a:t>
            </a:r>
            <a:r>
              <a:rPr lang="en-AU" dirty="0"/>
              <a:t> IEEE 802, IEEE SA staff, ISO NBs, …</a:t>
            </a:r>
          </a:p>
          <a:p>
            <a:pPr lvl="2"/>
            <a:r>
              <a:rPr lang="en-AU" dirty="0"/>
              <a:t>It is unclear that ISO TPM staff are the appropriate authority within ISO</a:t>
            </a:r>
          </a:p>
          <a:p>
            <a:pPr lvl="2"/>
            <a:r>
              <a:rPr lang="en-AU" dirty="0"/>
              <a:t>It is human nature that people will take time to budge from an initial position</a:t>
            </a:r>
          </a:p>
          <a:p>
            <a:pPr lvl="1"/>
            <a:r>
              <a:rPr lang="en-AU" dirty="0"/>
              <a:t>It seems likely that another approach is required to unblock the ISO approval process for 802.11ax in the short to medium term …</a:t>
            </a:r>
          </a:p>
          <a:p>
            <a:pPr marL="1588" lvl="1" indent="0">
              <a:buNone/>
            </a:pPr>
            <a:endParaRPr lang="en-AU" dirty="0"/>
          </a:p>
          <a:p>
            <a:pPr lvl="2"/>
            <a:endParaRPr lang="en-AU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9AC08E1-C698-2EE9-C61C-90D4D61E01B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Andrew Myles, Self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6A0C52D-8FB4-CF4A-3BE1-82EED87373E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35510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76F402-6239-CC0F-F71C-56887D7D9F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802.11ax approval can restart if we can persuade the six companies to submit declarations to ISO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3DC3FC-A15A-A5BB-B564-86FE6D0C9D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pPr lvl="1"/>
            <a:r>
              <a:rPr lang="en-AU" dirty="0"/>
              <a:t>It is suggested, as an alternative, that IEEE 802 take the initiative:</a:t>
            </a:r>
          </a:p>
          <a:p>
            <a:pPr lvl="2"/>
            <a:r>
              <a:rPr lang="en-AU" dirty="0"/>
              <a:t>Write directly to each company that has submitted a “negative </a:t>
            </a:r>
            <a:r>
              <a:rPr lang="en-AU" dirty="0" err="1"/>
              <a:t>LoA</a:t>
            </a:r>
            <a:r>
              <a:rPr lang="en-AU" dirty="0"/>
              <a:t>” to IEEE SA </a:t>
            </a:r>
            <a:r>
              <a:rPr lang="en-AU" dirty="0" err="1"/>
              <a:t>wrt</a:t>
            </a:r>
            <a:r>
              <a:rPr lang="en-AU" dirty="0"/>
              <a:t> IEEE 802.11ax (as documented in </a:t>
            </a:r>
            <a:r>
              <a:rPr lang="en-AU" dirty="0">
                <a:hlinkClick r:id="rId2"/>
              </a:rPr>
              <a:t>IEEE SA’s LOA database</a:t>
            </a:r>
            <a:r>
              <a:rPr lang="en-AU" dirty="0"/>
              <a:t>) …</a:t>
            </a:r>
          </a:p>
          <a:p>
            <a:pPr lvl="2"/>
            <a:r>
              <a:rPr lang="en-AU" dirty="0"/>
              <a:t>… requesting they submit an IPR declaration to ISO on the appropriate </a:t>
            </a:r>
            <a:r>
              <a:rPr lang="en-AU" dirty="0">
                <a:hlinkClick r:id="rId3"/>
              </a:rPr>
              <a:t>form</a:t>
            </a:r>
            <a:endParaRPr lang="en-AU" dirty="0"/>
          </a:p>
          <a:p>
            <a:pPr lvl="2"/>
            <a:r>
              <a:rPr lang="en-AU" dirty="0"/>
              <a:t>… or indicate to IEEE 802 that they will not do so</a:t>
            </a:r>
          </a:p>
          <a:p>
            <a:pPr lvl="2"/>
            <a:r>
              <a:rPr lang="en-AU" dirty="0"/>
              <a:t>… by 15 Jan 2025 (for consideration at the IEEE 802 JTC1 SC meeting)</a:t>
            </a:r>
          </a:p>
          <a:p>
            <a:pPr lvl="1"/>
            <a:r>
              <a:rPr lang="en-AU" dirty="0"/>
              <a:t>The purpose of this suggestion is to enable a possible faster path:</a:t>
            </a:r>
          </a:p>
          <a:p>
            <a:pPr lvl="2"/>
            <a:r>
              <a:rPr lang="en-AU" dirty="0"/>
              <a:t>A declaration with Option 1 or Option 2 will immediately unblock the process</a:t>
            </a:r>
          </a:p>
          <a:p>
            <a:pPr lvl="2"/>
            <a:r>
              <a:rPr lang="en-AU" dirty="0"/>
              <a:t>A declaration with Option 3 will enable IEEE 802 to consider alternatives (a much longer process)</a:t>
            </a:r>
          </a:p>
          <a:p>
            <a:pPr lvl="2"/>
            <a:r>
              <a:rPr lang="en-AU" dirty="0"/>
              <a:t>Any refusal to provide an explicit declaration to ISO will open up other PR or legal alternatives …</a:t>
            </a:r>
          </a:p>
          <a:p>
            <a:pPr lvl="2"/>
            <a:r>
              <a:rPr lang="en-AU" dirty="0"/>
              <a:t>… and will emphasise the importance of asking ISO to follow their own rules</a:t>
            </a:r>
          </a:p>
          <a:p>
            <a:pPr lvl="1"/>
            <a:r>
              <a:rPr lang="en-AU" dirty="0"/>
              <a:t>A draft for the suggested letter from IEEE 802 to the six companies is in </a:t>
            </a:r>
            <a:r>
              <a:rPr lang="en-AU" dirty="0">
                <a:hlinkClick r:id="rId4"/>
              </a:rPr>
              <a:t>11-24-1722r0</a:t>
            </a:r>
            <a:endParaRPr lang="en-AU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3431AD2-5909-AF14-212F-56EF972B038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Andrew Myles, Self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2E4BC36-29DD-B24C-C3DE-A312FB19849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4122565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0</TotalTime>
  <Words>1328</Words>
  <Application>Microsoft Office PowerPoint</Application>
  <PresentationFormat>On-screen Show (4:3)</PresentationFormat>
  <Paragraphs>104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Times New Roman</vt:lpstr>
      <vt:lpstr>Wingdings</vt:lpstr>
      <vt:lpstr>802-11-Submission</vt:lpstr>
      <vt:lpstr>Resolving the 802.11ax approval blockage in ISO</vt:lpstr>
      <vt:lpstr>This presentation proposes a mechanism to restart the approval of 802.11ax as an ISO/IEC/IEEE standard</vt:lpstr>
      <vt:lpstr>IEEE 802 has worked with ISO for many years to ensure its standards are recognised as “international”</vt:lpstr>
      <vt:lpstr>The ISO approval of IEEE 802.11ax as an “international” standard was held up in late 2021 by an IPR issue</vt:lpstr>
      <vt:lpstr>The ISO rules outline a process when there is a concern about IPR in a proposed standard</vt:lpstr>
      <vt:lpstr>ISO TPM staff did not follow their rules when dealing with the IPR concern related to 802.11ax</vt:lpstr>
      <vt:lpstr>It will likely take some time to persuade ISO to follow ISO’s patent rules in relation to 802.11ax approval</vt:lpstr>
      <vt:lpstr>802.11ax approval can restart if we can persuade the six companies to submit declarations to ISO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2011-09-19T06:02:14Z</dcterms:created>
  <dcterms:modified xsi:type="dcterms:W3CDTF">2024-11-01T06:38:38Z</dcterms:modified>
</cp:coreProperties>
</file>