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387" r:id="rId4"/>
    <p:sldId id="2391" r:id="rId5"/>
    <p:sldId id="2390" r:id="rId6"/>
    <p:sldId id="2409" r:id="rId7"/>
    <p:sldId id="2415" r:id="rId8"/>
    <p:sldId id="2412" r:id="rId9"/>
    <p:sldId id="2416" r:id="rId10"/>
    <p:sldId id="2402" r:id="rId1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02" d="100"/>
          <a:sy n="102" d="100"/>
        </p:scale>
        <p:origin x="1152" y="10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1pPr marL="0" indent="0">
              <a:buNone/>
              <a:defRPr/>
            </a:lvl1pPr>
            <a:lvl2pPr marL="274320" indent="-457200">
              <a:defRPr/>
            </a:lvl2pPr>
            <a:lvl3pPr>
              <a:defRPr/>
            </a:lvl3pPr>
          </a:lstStyle>
          <a:p>
            <a:r>
              <a:rPr dirty="0"/>
              <a:t>Body Level One</a:t>
            </a:r>
            <a:endParaRPr lang="en-US"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Body Level Two</a:t>
            </a:r>
            <a:endParaRPr dirty="0"/>
          </a:p>
          <a:p>
            <a:pPr lvl="2"/>
            <a:r>
              <a:rPr lang="en-US" dirty="0"/>
              <a:t>  </a:t>
            </a:r>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71686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rPr lang="en-US" dirty="0"/>
              <a:t>Submission</a:t>
            </a:r>
            <a:endParaRPr dirty="0"/>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a:t>
            </a:r>
            <a:r>
              <a:rPr dirty="0"/>
              <a:t>/</a:t>
            </a:r>
            <a:r>
              <a:rPr lang="en-US" dirty="0"/>
              <a:t>1720r0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51" r:id="rId1"/>
    <p:sldLayoutId id="2147483653" r:id="rId2"/>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688592"/>
            <a:ext cx="7771680" cy="10779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Discussion of AID obfuscation during the transition period</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2024-10-24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FEA69-81DA-F627-DF5E-A647088CE687}"/>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31E85AE9-ED9F-E7BD-F5E5-085C4C43126E}"/>
              </a:ext>
            </a:extLst>
          </p:cNvPr>
          <p:cNvSpPr>
            <a:spLocks noGrp="1"/>
          </p:cNvSpPr>
          <p:nvPr>
            <p:ph idx="1"/>
          </p:nvPr>
        </p:nvSpPr>
        <p:spPr/>
        <p:txBody>
          <a:bodyPr anchor="t"/>
          <a:lstStyle/>
          <a:p>
            <a:r>
              <a:rPr lang="en-US" dirty="0"/>
              <a:t>Do you support the proposal to change the format of the Special User Info field to allow indication of FA parameter set during transition period?</a:t>
            </a:r>
          </a:p>
          <a:p>
            <a:endParaRPr lang="en-US" dirty="0"/>
          </a:p>
        </p:txBody>
      </p:sp>
    </p:spTree>
    <p:extLst>
      <p:ext uri="{BB962C8B-B14F-4D97-AF65-F5344CB8AC3E}">
        <p14:creationId xmlns:p14="http://schemas.microsoft.com/office/powerpoint/2010/main" val="145912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8317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lang="en-US" dirty="0"/>
              <a:t>This submission proposes to improve EDP operation during the transition period between epochs.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Summary</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endParaRPr lang="en-US" dirty="0"/>
          </a:p>
          <a:p>
            <a:r>
              <a:rPr lang="en-US" dirty="0"/>
              <a:t>During a transition period, the same AID might be assigned to two different non-AP MLDs from two different FA parameter sets.</a:t>
            </a:r>
          </a:p>
          <a:p>
            <a:endParaRPr lang="en-US" dirty="0"/>
          </a:p>
          <a:p>
            <a:r>
              <a:rPr lang="en-US" dirty="0"/>
              <a:t>This submission is based on 24/796 and proposes a method of handling that overlap, through using a spare bit in Trigger frame messages.</a:t>
            </a:r>
          </a:p>
          <a:p>
            <a:endParaRPr lang="en-US" dirty="0"/>
          </a:p>
          <a:p>
            <a:pPr marL="0" lvl="1" indent="0"/>
            <a:endParaRPr lang="en-US" dirty="0"/>
          </a:p>
          <a:p>
            <a:pPr marL="0" lvl="1" indent="0"/>
            <a:endParaRPr lang="en-US" dirty="0"/>
          </a:p>
          <a:p>
            <a:endParaRPr lang="en-US" dirty="0"/>
          </a:p>
        </p:txBody>
      </p:sp>
    </p:spTree>
    <p:extLst>
      <p:ext uri="{BB962C8B-B14F-4D97-AF65-F5344CB8AC3E}">
        <p14:creationId xmlns:p14="http://schemas.microsoft.com/office/powerpoint/2010/main" val="279755107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33AF-DAE3-D5C8-F1E2-3DEA6DADEC93}"/>
              </a:ext>
            </a:extLst>
          </p:cNvPr>
          <p:cNvSpPr>
            <a:spLocks noGrp="1"/>
          </p:cNvSpPr>
          <p:nvPr>
            <p:ph type="title"/>
          </p:nvPr>
        </p:nvSpPr>
        <p:spPr/>
        <p:txBody>
          <a:bodyPr/>
          <a:lstStyle/>
          <a:p>
            <a:r>
              <a:rPr lang="en-US" dirty="0"/>
              <a:t>Requirements</a:t>
            </a:r>
          </a:p>
        </p:txBody>
      </p:sp>
      <p:sp>
        <p:nvSpPr>
          <p:cNvPr id="3" name="Text Placeholder 2">
            <a:extLst>
              <a:ext uri="{FF2B5EF4-FFF2-40B4-BE49-F238E27FC236}">
                <a16:creationId xmlns:a16="http://schemas.microsoft.com/office/drawing/2014/main" id="{E6F35DA1-BC68-425B-9640-F1172CD2FB4F}"/>
              </a:ext>
            </a:extLst>
          </p:cNvPr>
          <p:cNvSpPr>
            <a:spLocks noGrp="1"/>
          </p:cNvSpPr>
          <p:nvPr>
            <p:ph type="body" idx="1"/>
          </p:nvPr>
        </p:nvSpPr>
        <p:spPr/>
        <p:txBody>
          <a:bodyPr/>
          <a:lstStyle/>
          <a:p>
            <a:r>
              <a:rPr lang="en-US" dirty="0"/>
              <a:t>The following requirement deals with changing a STA’s AID.</a:t>
            </a:r>
          </a:p>
          <a:p>
            <a:pPr marL="285750" lvl="1" indent="-285750">
              <a:buFont typeface="Arial" panose="020B0604020202020204" pitchFamily="34" charset="0"/>
              <a:buChar char="•"/>
            </a:pPr>
            <a:endParaRPr lang="en-US" dirty="0"/>
          </a:p>
          <a:p>
            <a:pPr marL="0" lvl="1" indent="0"/>
            <a:endParaRPr lang="en-US" dirty="0"/>
          </a:p>
          <a:p>
            <a:endParaRPr lang="en-US" dirty="0"/>
          </a:p>
        </p:txBody>
      </p:sp>
      <p:graphicFrame>
        <p:nvGraphicFramePr>
          <p:cNvPr id="4" name="Table 4">
            <a:extLst>
              <a:ext uri="{FF2B5EF4-FFF2-40B4-BE49-F238E27FC236}">
                <a16:creationId xmlns:a16="http://schemas.microsoft.com/office/drawing/2014/main" id="{DCC68AB2-8B53-74B2-7935-D36F3D2F7FC7}"/>
              </a:ext>
            </a:extLst>
          </p:cNvPr>
          <p:cNvGraphicFramePr>
            <a:graphicFrameLocks noGrp="1"/>
          </p:cNvGraphicFramePr>
          <p:nvPr>
            <p:extLst>
              <p:ext uri="{D42A27DB-BD31-4B8C-83A1-F6EECF244321}">
                <p14:modId xmlns:p14="http://schemas.microsoft.com/office/powerpoint/2010/main" val="2179662091"/>
              </p:ext>
            </p:extLst>
          </p:nvPr>
        </p:nvGraphicFramePr>
        <p:xfrm>
          <a:off x="789197" y="2821196"/>
          <a:ext cx="7201864" cy="1357514"/>
        </p:xfrm>
        <a:graphic>
          <a:graphicData uri="http://schemas.openxmlformats.org/drawingml/2006/table">
            <a:tbl>
              <a:tblPr firstRow="1" bandRow="1">
                <a:tableStyleId>{5940675A-B579-460E-94D1-54222C63F5DA}</a:tableStyleId>
              </a:tblPr>
              <a:tblGrid>
                <a:gridCol w="541505">
                  <a:extLst>
                    <a:ext uri="{9D8B030D-6E8A-4147-A177-3AD203B41FA5}">
                      <a16:colId xmlns:a16="http://schemas.microsoft.com/office/drawing/2014/main" val="113882173"/>
                    </a:ext>
                  </a:extLst>
                </a:gridCol>
                <a:gridCol w="6660359">
                  <a:extLst>
                    <a:ext uri="{9D8B030D-6E8A-4147-A177-3AD203B41FA5}">
                      <a16:colId xmlns:a16="http://schemas.microsoft.com/office/drawing/2014/main" val="1692531632"/>
                    </a:ext>
                  </a:extLst>
                </a:gridCol>
              </a:tblGrid>
              <a:tr h="1357514">
                <a:tc>
                  <a:txBody>
                    <a:bodyPr/>
                    <a:lstStyle/>
                    <a:p>
                      <a:pPr algn="ctr"/>
                      <a:r>
                        <a:rPr lang="en-US" sz="1800" b="0" i="0" u="none" strike="noStrike" cap="none" spc="0" baseline="0" dirty="0">
                          <a:solidFill>
                            <a:schemeClr val="tx1"/>
                          </a:solidFill>
                          <a:effectLst/>
                          <a:uFillTx/>
                          <a:latin typeface="+mn-lt"/>
                          <a:ea typeface="+mn-ea"/>
                          <a:cs typeface="+mn-cs"/>
                          <a:sym typeface="Helvetica"/>
                        </a:rPr>
                        <a:t>11</a:t>
                      </a:r>
                    </a:p>
                  </a:txBody>
                  <a:tcPr anchor="ctr"/>
                </a:tc>
                <a:tc>
                  <a:txBody>
                    <a:bodyPr/>
                    <a:lstStyle/>
                    <a:p>
                      <a:r>
                        <a:rPr lang="en-US" sz="1800" b="0" i="0" u="none" strike="noStrike" cap="none" spc="0" baseline="0" dirty="0">
                          <a:solidFill>
                            <a:schemeClr val="tx1"/>
                          </a:solidFill>
                          <a:effectLst/>
                          <a:uFillTx/>
                          <a:latin typeface="+mn-lt"/>
                          <a:ea typeface="+mn-ea"/>
                          <a:cs typeface="+mn-cs"/>
                          <a:sym typeface="Helvetica"/>
                        </a:rPr>
                        <a:t>11bi shall define a mechanism for a CPE Client and CPE AP to change the CPE Client’s AID to an uncorrelated new value in Associate STA State 4, without any loss of connection when the OTA MAC address of the CPE Client is changed.</a:t>
                      </a:r>
                    </a:p>
                  </a:txBody>
                  <a:tcPr marL="68580" marR="68580" marT="0" marB="0"/>
                </a:tc>
                <a:extLst>
                  <a:ext uri="{0D108BD9-81ED-4DB2-BD59-A6C34878D82A}">
                    <a16:rowId xmlns:a16="http://schemas.microsoft.com/office/drawing/2014/main" val="277478750"/>
                  </a:ext>
                </a:extLst>
              </a:tr>
            </a:tbl>
          </a:graphicData>
        </a:graphic>
      </p:graphicFrame>
    </p:spTree>
    <p:extLst>
      <p:ext uri="{BB962C8B-B14F-4D97-AF65-F5344CB8AC3E}">
        <p14:creationId xmlns:p14="http://schemas.microsoft.com/office/powerpoint/2010/main" val="114122255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A74FB-A099-D0D0-85FC-7663DA459F45}"/>
              </a:ext>
            </a:extLst>
          </p:cNvPr>
          <p:cNvSpPr>
            <a:spLocks noGrp="1"/>
          </p:cNvSpPr>
          <p:nvPr>
            <p:ph type="title"/>
          </p:nvPr>
        </p:nvSpPr>
        <p:spPr/>
        <p:txBody>
          <a:bodyPr/>
          <a:lstStyle/>
          <a:p>
            <a:r>
              <a:rPr lang="en-US" dirty="0"/>
              <a:t>AID Subfield discussion - background</a:t>
            </a:r>
          </a:p>
        </p:txBody>
      </p:sp>
      <p:sp>
        <p:nvSpPr>
          <p:cNvPr id="3" name="Content Placeholder 2">
            <a:extLst>
              <a:ext uri="{FF2B5EF4-FFF2-40B4-BE49-F238E27FC236}">
                <a16:creationId xmlns:a16="http://schemas.microsoft.com/office/drawing/2014/main" id="{9DEBAA93-76A4-82CE-CE34-EF9BDADBCABD}"/>
              </a:ext>
            </a:extLst>
          </p:cNvPr>
          <p:cNvSpPr>
            <a:spLocks noGrp="1"/>
          </p:cNvSpPr>
          <p:nvPr>
            <p:ph idx="1"/>
          </p:nvPr>
        </p:nvSpPr>
        <p:spPr>
          <a:xfrm>
            <a:off x="685800" y="1592981"/>
            <a:ext cx="7771680" cy="4783756"/>
          </a:xfrm>
        </p:spPr>
        <p:txBody>
          <a:bodyPr anchor="t">
            <a:normAutofit/>
          </a:bodyPr>
          <a:lstStyle/>
          <a:p>
            <a:r>
              <a:rPr lang="en-US" dirty="0"/>
              <a:t>In our discussions, we have targeted initially MLDs as the only devices to have access to MAC randomization during association.</a:t>
            </a:r>
          </a:p>
          <a:p>
            <a:endParaRPr lang="en-US" dirty="0"/>
          </a:p>
          <a:p>
            <a:r>
              <a:rPr lang="en-US" dirty="0"/>
              <a:t>A non-AP MLD gets a single AID to use for all of its associated non-AP STAs. (35.3.5.1 in TGbeD7.0. p550.26)</a:t>
            </a:r>
          </a:p>
          <a:p>
            <a:endParaRPr lang="en-US" dirty="0"/>
          </a:p>
          <a:p>
            <a:r>
              <a:rPr lang="en-US" dirty="0"/>
              <a:t>We have discussed reserving a block of AIDs for EDP non-AP MLDs so that the AP can rotate the AIDs while not disturbing the legacy STAs and legacy non-AP MLDs.</a:t>
            </a:r>
          </a:p>
          <a:p>
            <a:endParaRPr lang="en-US" dirty="0"/>
          </a:p>
          <a:p>
            <a:r>
              <a:rPr lang="en-US" dirty="0"/>
              <a:t>The issue is that during a transition period, we need space for 2x MAC addresses (not a problem) and 2x AIDs (a problem).</a:t>
            </a:r>
          </a:p>
          <a:p>
            <a:endParaRPr lang="en-US" dirty="0"/>
          </a:p>
          <a:p>
            <a:r>
              <a:rPr lang="en-US" dirty="0"/>
              <a:t>This problem is important because it will restrict the number of STAs and non-AP MLDs that an AP MLD can associate.</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4841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52A7E1-C141-1809-A621-A719D678BA74}"/>
              </a:ext>
            </a:extLst>
          </p:cNvPr>
          <p:cNvSpPr>
            <a:spLocks noGrp="1"/>
          </p:cNvSpPr>
          <p:nvPr>
            <p:ph type="title"/>
          </p:nvPr>
        </p:nvSpPr>
        <p:spPr/>
        <p:txBody>
          <a:bodyPr/>
          <a:lstStyle/>
          <a:p>
            <a:r>
              <a:rPr lang="en-US" dirty="0"/>
              <a:t>Summary of Transition Period assumptions</a:t>
            </a:r>
          </a:p>
        </p:txBody>
      </p:sp>
      <p:sp>
        <p:nvSpPr>
          <p:cNvPr id="5" name="Text Placeholder 4">
            <a:extLst>
              <a:ext uri="{FF2B5EF4-FFF2-40B4-BE49-F238E27FC236}">
                <a16:creationId xmlns:a16="http://schemas.microsoft.com/office/drawing/2014/main" id="{B206E93C-20EA-368B-05BA-180CBC74658C}"/>
              </a:ext>
            </a:extLst>
          </p:cNvPr>
          <p:cNvSpPr>
            <a:spLocks noGrp="1"/>
          </p:cNvSpPr>
          <p:nvPr>
            <p:ph type="body" idx="1"/>
          </p:nvPr>
        </p:nvSpPr>
        <p:spPr/>
        <p:txBody>
          <a:bodyPr/>
          <a:lstStyle/>
          <a:p>
            <a:r>
              <a:rPr lang="en-US" dirty="0"/>
              <a:t>The transition period happens when a new EDP epoch begins.</a:t>
            </a:r>
          </a:p>
          <a:p>
            <a:endParaRPr lang="en-US" dirty="0"/>
          </a:p>
          <a:p>
            <a:r>
              <a:rPr lang="en-US" dirty="0"/>
              <a:t>An MLD is expected to be able to receive and correctly act upon frames with its new AID once the transition period has begun.  </a:t>
            </a:r>
          </a:p>
          <a:p>
            <a:endParaRPr lang="en-US" dirty="0"/>
          </a:p>
          <a:p>
            <a:r>
              <a:rPr lang="en-US" dirty="0"/>
              <a:t>The purpose of the transition period is to allow stored/buffered frames or frames subject to retransmission an opportunity to be transmitted versus just being deleted to clear the buffers.</a:t>
            </a:r>
          </a:p>
          <a:p>
            <a:endParaRPr lang="en-US" dirty="0"/>
          </a:p>
        </p:txBody>
      </p:sp>
    </p:spTree>
    <p:extLst>
      <p:ext uri="{BB962C8B-B14F-4D97-AF65-F5344CB8AC3E}">
        <p14:creationId xmlns:p14="http://schemas.microsoft.com/office/powerpoint/2010/main" val="33904496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032865-4FE9-7598-545B-5FE895FC94FC}"/>
              </a:ext>
            </a:extLst>
          </p:cNvPr>
          <p:cNvSpPr>
            <a:spLocks noGrp="1"/>
          </p:cNvSpPr>
          <p:nvPr>
            <p:ph type="title"/>
          </p:nvPr>
        </p:nvSpPr>
        <p:spPr/>
        <p:txBody>
          <a:bodyPr/>
          <a:lstStyle/>
          <a:p>
            <a:r>
              <a:rPr lang="en-US" dirty="0"/>
              <a:t>Discussion – Trigger frame</a:t>
            </a:r>
          </a:p>
        </p:txBody>
      </p:sp>
      <p:sp>
        <p:nvSpPr>
          <p:cNvPr id="5" name="Text Placeholder 4">
            <a:extLst>
              <a:ext uri="{FF2B5EF4-FFF2-40B4-BE49-F238E27FC236}">
                <a16:creationId xmlns:a16="http://schemas.microsoft.com/office/drawing/2014/main" id="{D7FBB0AA-3D8B-87FF-5B5A-CB38DA3FFFCE}"/>
              </a:ext>
            </a:extLst>
          </p:cNvPr>
          <p:cNvSpPr>
            <a:spLocks noGrp="1"/>
          </p:cNvSpPr>
          <p:nvPr>
            <p:ph type="body" idx="1"/>
          </p:nvPr>
        </p:nvSpPr>
        <p:spPr/>
        <p:txBody>
          <a:bodyPr/>
          <a:lstStyle/>
          <a:p>
            <a:pPr marL="0" indent="0">
              <a:buNone/>
            </a:pPr>
            <a:r>
              <a:rPr lang="en-US" dirty="0"/>
              <a:t>9.3.1.22 Trigger frame format</a:t>
            </a:r>
          </a:p>
          <a:p>
            <a:pPr marL="0" indent="0">
              <a:buNone/>
            </a:pPr>
            <a:r>
              <a:rPr lang="en-US" dirty="0"/>
              <a:t>Based on the changes in TGbeD7.0, a Special User Info field is always present when an EHT User Info field is used.  One of the reserved bits in that field can be used by the AP to indicate if the EHT AIDs of EDP non-AP STAs are from the current FA parameter set or from the previous set.</a:t>
            </a:r>
          </a:p>
          <a:p>
            <a:endParaRPr lang="en-US" dirty="0"/>
          </a:p>
        </p:txBody>
      </p:sp>
      <p:pic>
        <p:nvPicPr>
          <p:cNvPr id="7" name="Picture 6">
            <a:extLst>
              <a:ext uri="{FF2B5EF4-FFF2-40B4-BE49-F238E27FC236}">
                <a16:creationId xmlns:a16="http://schemas.microsoft.com/office/drawing/2014/main" id="{190ABC03-5B89-9580-478D-27BAFB7FA882}"/>
              </a:ext>
            </a:extLst>
          </p:cNvPr>
          <p:cNvPicPr>
            <a:picLocks noChangeAspect="1"/>
          </p:cNvPicPr>
          <p:nvPr/>
        </p:nvPicPr>
        <p:blipFill>
          <a:blip r:embed="rId2"/>
          <a:stretch>
            <a:fillRect/>
          </a:stretch>
        </p:blipFill>
        <p:spPr>
          <a:xfrm>
            <a:off x="1632097" y="3563333"/>
            <a:ext cx="6062123" cy="2531828"/>
          </a:xfrm>
          <a:prstGeom prst="rect">
            <a:avLst/>
          </a:prstGeom>
        </p:spPr>
      </p:pic>
      <p:sp>
        <p:nvSpPr>
          <p:cNvPr id="8" name="Rectangle: Rounded Corners 7">
            <a:extLst>
              <a:ext uri="{FF2B5EF4-FFF2-40B4-BE49-F238E27FC236}">
                <a16:creationId xmlns:a16="http://schemas.microsoft.com/office/drawing/2014/main" id="{1D8AE055-7E89-F3B8-A85A-088F400C6B0C}"/>
              </a:ext>
            </a:extLst>
          </p:cNvPr>
          <p:cNvSpPr/>
          <p:nvPr/>
        </p:nvSpPr>
        <p:spPr>
          <a:xfrm>
            <a:off x="1866507" y="4939645"/>
            <a:ext cx="5533534" cy="735291"/>
          </a:xfrm>
          <a:prstGeom prst="roundRect">
            <a:avLst/>
          </a:prstGeom>
          <a:noFill/>
          <a:ln w="38100" cap="flat">
            <a:solidFill>
              <a:schemeClr val="accent1"/>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Tree>
    <p:extLst>
      <p:ext uri="{BB962C8B-B14F-4D97-AF65-F5344CB8AC3E}">
        <p14:creationId xmlns:p14="http://schemas.microsoft.com/office/powerpoint/2010/main" val="369608194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CC8ED-B4E8-D9DF-AEE3-0B5F46073D25}"/>
              </a:ext>
            </a:extLst>
          </p:cNvPr>
          <p:cNvSpPr>
            <a:spLocks noGrp="1"/>
          </p:cNvSpPr>
          <p:nvPr>
            <p:ph type="title"/>
          </p:nvPr>
        </p:nvSpPr>
        <p:spPr/>
        <p:txBody>
          <a:bodyPr/>
          <a:lstStyle/>
          <a:p>
            <a:r>
              <a:rPr lang="en-US" dirty="0"/>
              <a:t>Discussion – Trigger frame</a:t>
            </a:r>
          </a:p>
        </p:txBody>
      </p:sp>
      <p:sp>
        <p:nvSpPr>
          <p:cNvPr id="3" name="Content Placeholder 2">
            <a:extLst>
              <a:ext uri="{FF2B5EF4-FFF2-40B4-BE49-F238E27FC236}">
                <a16:creationId xmlns:a16="http://schemas.microsoft.com/office/drawing/2014/main" id="{EA3A3098-EFA2-864F-D249-BE9744F0F44A}"/>
              </a:ext>
            </a:extLst>
          </p:cNvPr>
          <p:cNvSpPr>
            <a:spLocks noGrp="1"/>
          </p:cNvSpPr>
          <p:nvPr>
            <p:ph idx="1"/>
          </p:nvPr>
        </p:nvSpPr>
        <p:spPr>
          <a:xfrm>
            <a:off x="685800" y="1751762"/>
            <a:ext cx="7771680" cy="4343398"/>
          </a:xfrm>
        </p:spPr>
        <p:txBody>
          <a:bodyPr anchor="t">
            <a:normAutofit/>
          </a:bodyPr>
          <a:lstStyle/>
          <a:p>
            <a:pPr marL="0" indent="0">
              <a:buNone/>
            </a:pPr>
            <a:endParaRPr lang="en-US" dirty="0"/>
          </a:p>
          <a:p>
            <a:pPr marL="0" indent="0">
              <a:buNone/>
            </a:pPr>
            <a:r>
              <a:rPr lang="en-US" dirty="0"/>
              <a:t>Proposed text defines a currently reserved bit for use to indicate the presence of AIDs from the previous FA parameter set.</a:t>
            </a:r>
          </a:p>
          <a:p>
            <a:pPr marL="0" indent="0">
              <a:buNone/>
            </a:pPr>
            <a:endParaRPr lang="en-US" dirty="0"/>
          </a:p>
          <a:p>
            <a:pPr marL="0" indent="0">
              <a:buNone/>
            </a:pPr>
            <a:r>
              <a:rPr lang="en-US" dirty="0"/>
              <a:t>Because of the variety of Trigger frames and Trigger frame uses, this change would contain the needed text alterations to a single section versus trying to note the change in all of the different uses.</a:t>
            </a:r>
          </a:p>
          <a:p>
            <a:pPr marL="0" indent="0">
              <a:buNone/>
            </a:pPr>
            <a:endParaRPr lang="en-US" dirty="0"/>
          </a:p>
          <a:p>
            <a:pPr marL="0" indent="0">
              <a:buNone/>
            </a:pPr>
            <a:r>
              <a:rPr lang="en-US" sz="1600" dirty="0"/>
              <a:t>Alternatively, the AP could be instructed to only use AIDs from the current FA parameter set.  This approach would use text similar to the NDP Announcement frame text added to 35.2.1.2.1, 35.2.2.1, and maybe other sections as appropriate.</a:t>
            </a:r>
          </a:p>
          <a:p>
            <a:pPr marL="0" indent="0">
              <a:buNone/>
            </a:pPr>
            <a:endParaRPr lang="en-US" dirty="0"/>
          </a:p>
        </p:txBody>
      </p:sp>
    </p:spTree>
    <p:extLst>
      <p:ext uri="{BB962C8B-B14F-4D97-AF65-F5344CB8AC3E}">
        <p14:creationId xmlns:p14="http://schemas.microsoft.com/office/powerpoint/2010/main" val="302945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1370A12B-C686-B7DA-8166-ECE0B97BCA3B}"/>
              </a:ext>
            </a:extLst>
          </p:cNvPr>
          <p:cNvSpPr>
            <a:spLocks noGrp="1"/>
          </p:cNvSpPr>
          <p:nvPr>
            <p:ph type="title"/>
          </p:nvPr>
        </p:nvSpPr>
        <p:spPr/>
        <p:txBody>
          <a:bodyPr/>
          <a:lstStyle/>
          <a:p>
            <a:r>
              <a:rPr lang="en-US" dirty="0"/>
              <a:t>Discussion – Trigger Frame</a:t>
            </a:r>
          </a:p>
        </p:txBody>
      </p:sp>
      <p:sp>
        <p:nvSpPr>
          <p:cNvPr id="21" name="Text Placeholder 20">
            <a:extLst>
              <a:ext uri="{FF2B5EF4-FFF2-40B4-BE49-F238E27FC236}">
                <a16:creationId xmlns:a16="http://schemas.microsoft.com/office/drawing/2014/main" id="{D79FC21B-DF10-B9B5-67F8-10EA669F9E11}"/>
              </a:ext>
            </a:extLst>
          </p:cNvPr>
          <p:cNvSpPr>
            <a:spLocks noGrp="1"/>
          </p:cNvSpPr>
          <p:nvPr>
            <p:ph type="body" idx="1"/>
          </p:nvPr>
        </p:nvSpPr>
        <p:spPr>
          <a:xfrm>
            <a:off x="685800" y="1948102"/>
            <a:ext cx="7771680" cy="4114080"/>
          </a:xfrm>
        </p:spPr>
        <p:txBody>
          <a:bodyPr>
            <a:normAutofit/>
          </a:bodyPr>
          <a:lstStyle/>
          <a:p>
            <a:r>
              <a:rPr kumimoji="0" lang="en-US" altLang="en-US" sz="1400" b="0" i="0" u="none" strike="noStrike" cap="none" normalizeH="0" baseline="0" dirty="0">
                <a:ln>
                  <a:noFill/>
                </a:ln>
                <a:solidFill>
                  <a:srgbClr val="000000"/>
                </a:solidFill>
                <a:effectLst/>
                <a:latin typeface="+mj-lt"/>
                <a:ea typeface="Times New Roman" panose="02020603050405020304" pitchFamily="18" charset="0"/>
                <a:cs typeface="Times New Roman" panose="02020603050405020304" pitchFamily="18" charset="0"/>
              </a:rPr>
              <a:t>Proposed text: (section 9.3.1.22.3 - change to table 9-90d and new text)</a:t>
            </a:r>
          </a:p>
          <a:p>
            <a:endPar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format of the Special User Info field is defined in Figure 9-90d (Special User Info field format).</a:t>
            </a:r>
          </a:p>
          <a:p>
            <a:endParaRPr lang="en-US" altLang="en-US" sz="1400" dirty="0">
              <a:latin typeface="Times New Roman" panose="02020603050405020304" pitchFamily="18" charset="0"/>
              <a:cs typeface="Times New Roman" panose="02020603050405020304" pitchFamily="18" charset="0"/>
            </a:endParaRPr>
          </a:p>
          <a:p>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kumimoji="0" lang="en-US" altLang="en-US" sz="600" b="0" i="0" u="none" strike="noStrike" cap="none" normalizeH="0" baseline="0" dirty="0">
              <a:ln>
                <a:noFill/>
              </a:ln>
              <a:solidFill>
                <a:schemeClr val="tx1"/>
              </a:solidFill>
              <a:effectLst/>
            </a:endParaRP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altLang="en-US" sz="1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During an EDP transition period, the Transition Active subfield of the BA Control field is set to 1 if the AIDs in the AID TID Info subfield are from the FA parameters of the previous EDP epoch. The Transition Active subfield is set to 0 if the AIDs in the AID TID Info subfield are from the current EDP epoch. </a:t>
            </a: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endParaRPr kumimoji="0" lang="en-US" altLang="en-US"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pPr>
            <a:r>
              <a:rPr kumimoji="0" lang="en-US" altLang="en-US" sz="1400" b="0" i="0" u="sng"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NOTE—A Trigger frame can only contain AIDs for EDP non-AP MLDs from a single set of FA parameters</a:t>
            </a:r>
            <a:r>
              <a:rPr kumimoji="0" lang="en-US" altLang="en-US" sz="1400" b="0" i="0" u="none" strike="noStrike" cap="none" normalizeH="0" baseline="0" dirty="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Arial" panose="020B0604020202020204" pitchFamily="34" charset="0"/>
            </a:endParaRPr>
          </a:p>
          <a:p>
            <a:endParaRPr lang="en-US" sz="1400" dirty="0"/>
          </a:p>
          <a:p>
            <a:endParaRPr lang="en-US" sz="1400" dirty="0"/>
          </a:p>
          <a:p>
            <a:endParaRPr lang="en-US" sz="1400" dirty="0"/>
          </a:p>
        </p:txBody>
      </p:sp>
      <p:grpSp>
        <p:nvGrpSpPr>
          <p:cNvPr id="30" name="Group 29">
            <a:extLst>
              <a:ext uri="{FF2B5EF4-FFF2-40B4-BE49-F238E27FC236}">
                <a16:creationId xmlns:a16="http://schemas.microsoft.com/office/drawing/2014/main" id="{F80BD065-B581-F569-3DE8-E4AD104ACF2A}"/>
              </a:ext>
            </a:extLst>
          </p:cNvPr>
          <p:cNvGrpSpPr/>
          <p:nvPr/>
        </p:nvGrpSpPr>
        <p:grpSpPr>
          <a:xfrm>
            <a:off x="1132689" y="2862214"/>
            <a:ext cx="6124575" cy="1495425"/>
            <a:chOff x="1057275" y="2400301"/>
            <a:chExt cx="6124575" cy="1495425"/>
          </a:xfrm>
        </p:grpSpPr>
        <p:pic>
          <p:nvPicPr>
            <p:cNvPr id="2077" name="Picture 1">
              <a:extLst>
                <a:ext uri="{FF2B5EF4-FFF2-40B4-BE49-F238E27FC236}">
                  <a16:creationId xmlns:a16="http://schemas.microsoft.com/office/drawing/2014/main" id="{542ED051-5768-3B2B-47BE-5E4AFFE4FE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275" y="2400301"/>
              <a:ext cx="5943600" cy="1495425"/>
            </a:xfrm>
            <a:prstGeom prst="rect">
              <a:avLst/>
            </a:prstGeom>
            <a:noFill/>
            <a:extLst>
              <a:ext uri="{909E8E84-426E-40DD-AFC4-6F175D3DCCD1}">
                <a14:hiddenFill xmlns:a14="http://schemas.microsoft.com/office/drawing/2010/main">
                  <a:solidFill>
                    <a:srgbClr val="FFFFFF"/>
                  </a:solidFill>
                </a14:hiddenFill>
              </a:ext>
            </a:extLst>
          </p:spPr>
        </p:pic>
        <p:sp>
          <p:nvSpPr>
            <p:cNvPr id="22" name="Text Box 2">
              <a:extLst>
                <a:ext uri="{FF2B5EF4-FFF2-40B4-BE49-F238E27FC236}">
                  <a16:creationId xmlns:a16="http://schemas.microsoft.com/office/drawing/2014/main" id="{C038BAFF-346C-648C-65B0-5633EE8D0288}"/>
                </a:ext>
              </a:extLst>
            </p:cNvPr>
            <p:cNvSpPr txBox="1">
              <a:spLocks noChangeArrowheads="1"/>
            </p:cNvSpPr>
            <p:nvPr/>
          </p:nvSpPr>
          <p:spPr bwMode="auto">
            <a:xfrm>
              <a:off x="5343525" y="2743201"/>
              <a:ext cx="638175"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GB"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Transition Active</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3" name="Text Box 32">
              <a:extLst>
                <a:ext uri="{FF2B5EF4-FFF2-40B4-BE49-F238E27FC236}">
                  <a16:creationId xmlns:a16="http://schemas.microsoft.com/office/drawing/2014/main" id="{9ABE5944-2C9D-FFD6-A226-810D4CF203FE}"/>
                </a:ext>
              </a:extLst>
            </p:cNvPr>
            <p:cNvSpPr txBox="1">
              <a:spLocks noChangeArrowheads="1"/>
            </p:cNvSpPr>
            <p:nvPr/>
          </p:nvSpPr>
          <p:spPr bwMode="auto">
            <a:xfrm>
              <a:off x="5886450" y="2743201"/>
              <a:ext cx="647700"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Reserved</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4" name="Text Box 31">
              <a:extLst>
                <a:ext uri="{FF2B5EF4-FFF2-40B4-BE49-F238E27FC236}">
                  <a16:creationId xmlns:a16="http://schemas.microsoft.com/office/drawing/2014/main" id="{D6DA2EFB-2D9E-A612-9CE2-1CDA48F58045}"/>
                </a:ext>
              </a:extLst>
            </p:cNvPr>
            <p:cNvSpPr txBox="1">
              <a:spLocks noChangeArrowheads="1"/>
            </p:cNvSpPr>
            <p:nvPr/>
          </p:nvSpPr>
          <p:spPr bwMode="auto">
            <a:xfrm>
              <a:off x="6534150" y="2743201"/>
              <a:ext cx="647700" cy="514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Trigger Dependent User Info</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5" name="Text Box 33">
              <a:extLst>
                <a:ext uri="{FF2B5EF4-FFF2-40B4-BE49-F238E27FC236}">
                  <a16:creationId xmlns:a16="http://schemas.microsoft.com/office/drawing/2014/main" id="{E2009F3A-4400-9A29-5F36-10EBEEA53EEB}"/>
                </a:ext>
              </a:extLst>
            </p:cNvPr>
            <p:cNvSpPr txBox="1">
              <a:spLocks noChangeArrowheads="1"/>
            </p:cNvSpPr>
            <p:nvPr/>
          </p:nvSpPr>
          <p:spPr bwMode="auto">
            <a:xfrm>
              <a:off x="5334000" y="3333751"/>
              <a:ext cx="1847850" cy="20002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1                     2               variable</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
          <p:nvSpPr>
            <p:cNvPr id="26" name="Text Box 34">
              <a:extLst>
                <a:ext uri="{FF2B5EF4-FFF2-40B4-BE49-F238E27FC236}">
                  <a16:creationId xmlns:a16="http://schemas.microsoft.com/office/drawing/2014/main" id="{2CE0482F-468E-845F-ED32-F2FAC994AC17}"/>
                </a:ext>
              </a:extLst>
            </p:cNvPr>
            <p:cNvSpPr txBox="1">
              <a:spLocks noChangeArrowheads="1"/>
            </p:cNvSpPr>
            <p:nvPr/>
          </p:nvSpPr>
          <p:spPr bwMode="auto">
            <a:xfrm>
              <a:off x="5286375" y="2486026"/>
              <a:ext cx="1847850" cy="200025"/>
            </a:xfrm>
            <a:prstGeom prst="rect">
              <a:avLst/>
            </a:prstGeom>
            <a:solidFill>
              <a:srgbClr val="FFFFFF"/>
            </a:solidFill>
            <a:ln w="6350">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800" b="0" i="0" u="none" strike="noStrike" cap="none" normalizeH="0" baseline="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B37               B38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grpSp>
      <p:sp>
        <p:nvSpPr>
          <p:cNvPr id="28" name="Rectangle 41">
            <a:extLst>
              <a:ext uri="{FF2B5EF4-FFF2-40B4-BE49-F238E27FC236}">
                <a16:creationId xmlns:a16="http://schemas.microsoft.com/office/drawing/2014/main" id="{8EF1B7B5-731C-2D11-5D84-DBD279669397}"/>
              </a:ext>
            </a:extLst>
          </p:cNvPr>
          <p:cNvSpPr>
            <a:spLocks noChangeArrowheads="1"/>
          </p:cNvSpPr>
          <p:nvPr/>
        </p:nvSpPr>
        <p:spPr bwMode="auto">
          <a:xfrm>
            <a:off x="466725" y="1543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29507650"/>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53925</TotalTime>
  <Words>698</Words>
  <Application>Microsoft Office PowerPoint</Application>
  <PresentationFormat>On-screen Show (4:3)</PresentationFormat>
  <Paragraphs>79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Unicode MS</vt:lpstr>
      <vt:lpstr>Helvetica</vt:lpstr>
      <vt:lpstr>Helvetica Neue</vt:lpstr>
      <vt:lpstr>Times New Roman</vt:lpstr>
      <vt:lpstr>Office Theme</vt:lpstr>
      <vt:lpstr>PowerPoint Presentation</vt:lpstr>
      <vt:lpstr>PowerPoint Presentation</vt:lpstr>
      <vt:lpstr>Summary</vt:lpstr>
      <vt:lpstr>Requirements</vt:lpstr>
      <vt:lpstr>AID Subfield discussion - background</vt:lpstr>
      <vt:lpstr>Summary of Transition Period assumptions</vt:lpstr>
      <vt:lpstr>Discussion – Trigger frame</vt:lpstr>
      <vt:lpstr>Discussion – Trigger frame</vt:lpstr>
      <vt:lpstr>Discussion – Trigger Frame</vt:lpstr>
      <vt:lpstr>Straw Poll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237</cp:revision>
  <dcterms:modified xsi:type="dcterms:W3CDTF">2024-10-27T23:36:11Z</dcterms:modified>
</cp:coreProperties>
</file>