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387" r:id="rId4"/>
    <p:sldId id="2391" r:id="rId5"/>
    <p:sldId id="2390" r:id="rId6"/>
    <p:sldId id="2409" r:id="rId7"/>
    <p:sldId id="2420" r:id="rId8"/>
    <p:sldId id="2403" r:id="rId9"/>
    <p:sldId id="2426" r:id="rId10"/>
    <p:sldId id="2424" r:id="rId11"/>
    <p:sldId id="2425" r:id="rId12"/>
    <p:sldId id="2423" r:id="rId13"/>
    <p:sldId id="2402" r:id="rId1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3" autoAdjust="0"/>
    <p:restoredTop sz="92792" autoAdjust="0"/>
  </p:normalViewPr>
  <p:slideViewPr>
    <p:cSldViewPr snapToGrid="0" snapToObjects="1">
      <p:cViewPr varScale="1">
        <p:scale>
          <a:sx n="95" d="100"/>
          <a:sy n="95" d="100"/>
        </p:scale>
        <p:origin x="1332" y="78"/>
      </p:cViewPr>
      <p:guideLst/>
    </p:cSldViewPr>
  </p:slideViewPr>
  <p:notesTextViewPr>
    <p:cViewPr>
      <p:scale>
        <a:sx n="1" d="1"/>
        <a:sy n="1" d="1"/>
      </p:scale>
      <p:origin x="0" y="0"/>
    </p:cViewPr>
  </p:notesTextViewPr>
  <p:sorterViewPr>
    <p:cViewPr>
      <p:scale>
        <a:sx n="100" d="100"/>
        <a:sy n="100" d="100"/>
      </p:scale>
      <p:origin x="0" y="-8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B5DC41D8-65A4-45B0-8E75-1AB5CAD86944}"/>
    <pc:docChg chg="modMainMaster">
      <pc:chgData name="Ansley, Carol (CCI-Atlanta)" userId="cbcdc21a-90c4-4b2f-81f7-da4165205229" providerId="ADAL" clId="{B5DC41D8-65A4-45B0-8E75-1AB5CAD86944}" dt="2024-10-27T23:30:24.878" v="16" actId="20577"/>
      <pc:docMkLst>
        <pc:docMk/>
      </pc:docMkLst>
      <pc:sldMasterChg chg="modSp mod">
        <pc:chgData name="Ansley, Carol (CCI-Atlanta)" userId="cbcdc21a-90c4-4b2f-81f7-da4165205229" providerId="ADAL" clId="{B5DC41D8-65A4-45B0-8E75-1AB5CAD86944}" dt="2024-10-27T23:30:24.878" v="16" actId="20577"/>
        <pc:sldMasterMkLst>
          <pc:docMk/>
          <pc:sldMasterMk cId="0" sldId="2147483648"/>
        </pc:sldMasterMkLst>
        <pc:spChg chg="mod">
          <ac:chgData name="Ansley, Carol (CCI-Atlanta)" userId="cbcdc21a-90c4-4b2f-81f7-da4165205229" providerId="ADAL" clId="{B5DC41D8-65A4-45B0-8E75-1AB5CAD86944}" dt="2024-10-27T23:30:24.878" v="16" actId="20577"/>
          <ac:spMkLst>
            <pc:docMk/>
            <pc:sldMasterMk cId="0" sldId="2147483648"/>
            <ac:spMk id="2" creationId="{00000000-0000-0000-0000-000000000000}"/>
          </ac:spMkLst>
        </pc:spChg>
        <pc:spChg chg="mod">
          <ac:chgData name="Ansley, Carol (CCI-Atlanta)" userId="cbcdc21a-90c4-4b2f-81f7-da4165205229" providerId="ADAL" clId="{B5DC41D8-65A4-45B0-8E75-1AB5CAD86944}" dt="2024-10-27T23:30:17.098" v="8" actId="20577"/>
          <ac:spMkLst>
            <pc:docMk/>
            <pc:sldMasterMk cId="0" sldId="2147483648"/>
            <ac:spMk id="5" creationId="{00000000-0000-0000-0000-00000000000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this scenario allows an observer to correlate the previous AID/MAC to the new MAC</a:t>
            </a:r>
          </a:p>
        </p:txBody>
      </p:sp>
    </p:spTree>
    <p:extLst>
      <p:ext uri="{BB962C8B-B14F-4D97-AF65-F5344CB8AC3E}">
        <p14:creationId xmlns:p14="http://schemas.microsoft.com/office/powerpoint/2010/main" val="3953014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this scenario allows an observer to correlate the previous AID/MAC to the new MAC</a:t>
            </a:r>
          </a:p>
        </p:txBody>
      </p:sp>
    </p:spTree>
    <p:extLst>
      <p:ext uri="{BB962C8B-B14F-4D97-AF65-F5344CB8AC3E}">
        <p14:creationId xmlns:p14="http://schemas.microsoft.com/office/powerpoint/2010/main" val="3343359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this scenario allows an observer to correlate the previous AID/MAC to the new MAC</a:t>
            </a:r>
          </a:p>
        </p:txBody>
      </p:sp>
    </p:spTree>
    <p:extLst>
      <p:ext uri="{BB962C8B-B14F-4D97-AF65-F5344CB8AC3E}">
        <p14:creationId xmlns:p14="http://schemas.microsoft.com/office/powerpoint/2010/main" val="2781206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1pPr marL="0" indent="0">
              <a:buNone/>
              <a:defRPr/>
            </a:lvl1pPr>
            <a:lvl2pPr marL="274320" indent="-457200">
              <a:defRPr/>
            </a:lvl2pPr>
            <a:lvl3pPr>
              <a:defRPr/>
            </a:lvl3pPr>
          </a:lstStyle>
          <a:p>
            <a:r>
              <a:rPr dirty="0"/>
              <a:t>Body Level One</a:t>
            </a: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Body Level Two</a:t>
            </a:r>
            <a:endParaRPr dirty="0"/>
          </a:p>
          <a:p>
            <a:pPr lvl="2"/>
            <a:r>
              <a:rPr lang="en-US" dirty="0"/>
              <a:t>  </a:t>
            </a:r>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716863"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rPr lang="en-US" dirty="0"/>
              <a:t>Submission</a:t>
            </a:r>
            <a:endParaRPr dirty="0"/>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a:t>
            </a:r>
            <a:r>
              <a:rPr dirty="0"/>
              <a:t>/</a:t>
            </a:r>
            <a:r>
              <a:rPr lang="en-US" dirty="0"/>
              <a:t>1719r0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51" r:id="rId1"/>
    <p:sldLayoutId id="2147483653" r:id="rId2"/>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688592"/>
            <a:ext cx="7771680" cy="1077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Discussion of AID obfuscation during the transition period – NDP</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2024-10-21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(1)</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72641" y="4999759"/>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1" y="341218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81401" y="3077954"/>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NDP Announcement</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205157" y="4652623"/>
            <a:ext cx="4017525" cy="215444"/>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Compressed Beamforming/CQI</a:t>
            </a: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Arrow Connector 2">
            <a:extLst>
              <a:ext uri="{FF2B5EF4-FFF2-40B4-BE49-F238E27FC236}">
                <a16:creationId xmlns:a16="http://schemas.microsoft.com/office/drawing/2014/main" id="{E6E68657-EB1C-82B2-8E97-C2163EB2D1A8}"/>
              </a:ext>
            </a:extLst>
          </p:cNvPr>
          <p:cNvCxnSpPr>
            <a:cxnSpLocks/>
          </p:cNvCxnSpPr>
          <p:nvPr/>
        </p:nvCxnSpPr>
        <p:spPr>
          <a:xfrm flipV="1">
            <a:off x="2472641" y="3989586"/>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D5E5A797-2C39-6B74-9833-292E6F86B348}"/>
              </a:ext>
            </a:extLst>
          </p:cNvPr>
          <p:cNvSpPr txBox="1"/>
          <p:nvPr/>
        </p:nvSpPr>
        <p:spPr>
          <a:xfrm>
            <a:off x="3330676" y="3689110"/>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sounding NDP</a:t>
            </a:r>
          </a:p>
        </p:txBody>
      </p:sp>
      <p:sp>
        <p:nvSpPr>
          <p:cNvPr id="10" name="TextBox 9">
            <a:extLst>
              <a:ext uri="{FF2B5EF4-FFF2-40B4-BE49-F238E27FC236}">
                <a16:creationId xmlns:a16="http://schemas.microsoft.com/office/drawing/2014/main" id="{18810E54-D1AA-D310-D24B-B6F51C954160}"/>
              </a:ext>
            </a:extLst>
          </p:cNvPr>
          <p:cNvSpPr txBox="1"/>
          <p:nvPr/>
        </p:nvSpPr>
        <p:spPr>
          <a:xfrm>
            <a:off x="7315519" y="3086747"/>
            <a:ext cx="773326"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14" name="TextBox 13">
            <a:extLst>
              <a:ext uri="{FF2B5EF4-FFF2-40B4-BE49-F238E27FC236}">
                <a16:creationId xmlns:a16="http://schemas.microsoft.com/office/drawing/2014/main" id="{25CFB46C-DF98-6B1A-A303-7D17C88EE7F4}"/>
              </a:ext>
            </a:extLst>
          </p:cNvPr>
          <p:cNvSpPr txBox="1"/>
          <p:nvPr/>
        </p:nvSpPr>
        <p:spPr>
          <a:xfrm>
            <a:off x="7200956" y="4648006"/>
            <a:ext cx="968107"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OLD MAC</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cxnSp>
        <p:nvCxnSpPr>
          <p:cNvPr id="11" name="Straight Connector 10">
            <a:extLst>
              <a:ext uri="{FF2B5EF4-FFF2-40B4-BE49-F238E27FC236}">
                <a16:creationId xmlns:a16="http://schemas.microsoft.com/office/drawing/2014/main" id="{161B2265-2CFA-F4D7-2454-B792E21B3E4F}"/>
              </a:ext>
            </a:extLst>
          </p:cNvPr>
          <p:cNvCxnSpPr/>
          <p:nvPr/>
        </p:nvCxnSpPr>
        <p:spPr>
          <a:xfrm>
            <a:off x="1065334" y="3560138"/>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17" name="TextBox 16">
            <a:extLst>
              <a:ext uri="{FF2B5EF4-FFF2-40B4-BE49-F238E27FC236}">
                <a16:creationId xmlns:a16="http://schemas.microsoft.com/office/drawing/2014/main" id="{E61DD4B9-8948-34F3-A322-909380E8E8F9}"/>
              </a:ext>
            </a:extLst>
          </p:cNvPr>
          <p:cNvSpPr txBox="1"/>
          <p:nvPr/>
        </p:nvSpPr>
        <p:spPr>
          <a:xfrm>
            <a:off x="478505" y="3324656"/>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Tree>
    <p:extLst>
      <p:ext uri="{BB962C8B-B14F-4D97-AF65-F5344CB8AC3E}">
        <p14:creationId xmlns:p14="http://schemas.microsoft.com/office/powerpoint/2010/main" val="274364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(1)</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72641" y="4999759"/>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1" y="341218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81401" y="3077954"/>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NDP Announcement</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205157" y="4652623"/>
            <a:ext cx="4017525" cy="215444"/>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Compressed Beamforming/CQI</a:t>
            </a: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Arrow Connector 2">
            <a:extLst>
              <a:ext uri="{FF2B5EF4-FFF2-40B4-BE49-F238E27FC236}">
                <a16:creationId xmlns:a16="http://schemas.microsoft.com/office/drawing/2014/main" id="{E6E68657-EB1C-82B2-8E97-C2163EB2D1A8}"/>
              </a:ext>
            </a:extLst>
          </p:cNvPr>
          <p:cNvCxnSpPr>
            <a:cxnSpLocks/>
          </p:cNvCxnSpPr>
          <p:nvPr/>
        </p:nvCxnSpPr>
        <p:spPr>
          <a:xfrm flipV="1">
            <a:off x="2472641" y="3989586"/>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D5E5A797-2C39-6B74-9833-292E6F86B348}"/>
              </a:ext>
            </a:extLst>
          </p:cNvPr>
          <p:cNvSpPr txBox="1"/>
          <p:nvPr/>
        </p:nvSpPr>
        <p:spPr>
          <a:xfrm>
            <a:off x="3330676" y="3689110"/>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sounding NDP</a:t>
            </a:r>
          </a:p>
        </p:txBody>
      </p:sp>
      <p:cxnSp>
        <p:nvCxnSpPr>
          <p:cNvPr id="6" name="Straight Connector 5">
            <a:extLst>
              <a:ext uri="{FF2B5EF4-FFF2-40B4-BE49-F238E27FC236}">
                <a16:creationId xmlns:a16="http://schemas.microsoft.com/office/drawing/2014/main" id="{CBE74F19-914D-1A1C-F3A2-EFEA11DE1309}"/>
              </a:ext>
            </a:extLst>
          </p:cNvPr>
          <p:cNvCxnSpPr/>
          <p:nvPr/>
        </p:nvCxnSpPr>
        <p:spPr>
          <a:xfrm>
            <a:off x="1048010" y="4276257"/>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8" name="TextBox 7">
            <a:extLst>
              <a:ext uri="{FF2B5EF4-FFF2-40B4-BE49-F238E27FC236}">
                <a16:creationId xmlns:a16="http://schemas.microsoft.com/office/drawing/2014/main" id="{BD9C1DC0-65DB-5B9F-1931-2ECAC6B31749}"/>
              </a:ext>
            </a:extLst>
          </p:cNvPr>
          <p:cNvSpPr txBox="1"/>
          <p:nvPr/>
        </p:nvSpPr>
        <p:spPr>
          <a:xfrm>
            <a:off x="461181" y="4040775"/>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10" name="TextBox 9">
            <a:extLst>
              <a:ext uri="{FF2B5EF4-FFF2-40B4-BE49-F238E27FC236}">
                <a16:creationId xmlns:a16="http://schemas.microsoft.com/office/drawing/2014/main" id="{18810E54-D1AA-D310-D24B-B6F51C954160}"/>
              </a:ext>
            </a:extLst>
          </p:cNvPr>
          <p:cNvSpPr txBox="1"/>
          <p:nvPr/>
        </p:nvSpPr>
        <p:spPr>
          <a:xfrm>
            <a:off x="7315519" y="3086747"/>
            <a:ext cx="773326"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14" name="TextBox 13">
            <a:extLst>
              <a:ext uri="{FF2B5EF4-FFF2-40B4-BE49-F238E27FC236}">
                <a16:creationId xmlns:a16="http://schemas.microsoft.com/office/drawing/2014/main" id="{25CFB46C-DF98-6B1A-A303-7D17C88EE7F4}"/>
              </a:ext>
            </a:extLst>
          </p:cNvPr>
          <p:cNvSpPr txBox="1"/>
          <p:nvPr/>
        </p:nvSpPr>
        <p:spPr>
          <a:xfrm>
            <a:off x="7200956" y="4648006"/>
            <a:ext cx="968107"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OLD MAC</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Tree>
    <p:extLst>
      <p:ext uri="{BB962C8B-B14F-4D97-AF65-F5344CB8AC3E}">
        <p14:creationId xmlns:p14="http://schemas.microsoft.com/office/powerpoint/2010/main" val="1532899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(1)</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72641" y="4999759"/>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1" y="341218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81401" y="3077954"/>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NDP Announcement</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205157" y="4652623"/>
            <a:ext cx="4017525" cy="215444"/>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Compressed Beamforming/CQI</a:t>
            </a: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Arrow Connector 2">
            <a:extLst>
              <a:ext uri="{FF2B5EF4-FFF2-40B4-BE49-F238E27FC236}">
                <a16:creationId xmlns:a16="http://schemas.microsoft.com/office/drawing/2014/main" id="{E6E68657-EB1C-82B2-8E97-C2163EB2D1A8}"/>
              </a:ext>
            </a:extLst>
          </p:cNvPr>
          <p:cNvCxnSpPr>
            <a:cxnSpLocks/>
          </p:cNvCxnSpPr>
          <p:nvPr/>
        </p:nvCxnSpPr>
        <p:spPr>
          <a:xfrm flipV="1">
            <a:off x="2472641" y="3989586"/>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D5E5A797-2C39-6B74-9833-292E6F86B348}"/>
              </a:ext>
            </a:extLst>
          </p:cNvPr>
          <p:cNvSpPr txBox="1"/>
          <p:nvPr/>
        </p:nvSpPr>
        <p:spPr>
          <a:xfrm>
            <a:off x="3330676" y="3689110"/>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sounding NDP</a:t>
            </a:r>
          </a:p>
        </p:txBody>
      </p:sp>
      <p:cxnSp>
        <p:nvCxnSpPr>
          <p:cNvPr id="6" name="Straight Connector 5">
            <a:extLst>
              <a:ext uri="{FF2B5EF4-FFF2-40B4-BE49-F238E27FC236}">
                <a16:creationId xmlns:a16="http://schemas.microsoft.com/office/drawing/2014/main" id="{CBE74F19-914D-1A1C-F3A2-EFEA11DE1309}"/>
              </a:ext>
            </a:extLst>
          </p:cNvPr>
          <p:cNvCxnSpPr/>
          <p:nvPr/>
        </p:nvCxnSpPr>
        <p:spPr>
          <a:xfrm>
            <a:off x="1048010" y="4276257"/>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8" name="TextBox 7">
            <a:extLst>
              <a:ext uri="{FF2B5EF4-FFF2-40B4-BE49-F238E27FC236}">
                <a16:creationId xmlns:a16="http://schemas.microsoft.com/office/drawing/2014/main" id="{BD9C1DC0-65DB-5B9F-1931-2ECAC6B31749}"/>
              </a:ext>
            </a:extLst>
          </p:cNvPr>
          <p:cNvSpPr txBox="1"/>
          <p:nvPr/>
        </p:nvSpPr>
        <p:spPr>
          <a:xfrm>
            <a:off x="461181" y="4040775"/>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10" name="TextBox 9">
            <a:extLst>
              <a:ext uri="{FF2B5EF4-FFF2-40B4-BE49-F238E27FC236}">
                <a16:creationId xmlns:a16="http://schemas.microsoft.com/office/drawing/2014/main" id="{18810E54-D1AA-D310-D24B-B6F51C954160}"/>
              </a:ext>
            </a:extLst>
          </p:cNvPr>
          <p:cNvSpPr txBox="1"/>
          <p:nvPr/>
        </p:nvSpPr>
        <p:spPr>
          <a:xfrm>
            <a:off x="7315519" y="3086747"/>
            <a:ext cx="773326"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14" name="TextBox 13">
            <a:extLst>
              <a:ext uri="{FF2B5EF4-FFF2-40B4-BE49-F238E27FC236}">
                <a16:creationId xmlns:a16="http://schemas.microsoft.com/office/drawing/2014/main" id="{25CFB46C-DF98-6B1A-A303-7D17C88EE7F4}"/>
              </a:ext>
            </a:extLst>
          </p:cNvPr>
          <p:cNvSpPr txBox="1"/>
          <p:nvPr/>
        </p:nvSpPr>
        <p:spPr>
          <a:xfrm>
            <a:off x="7200956" y="4648006"/>
            <a:ext cx="968107"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NEW MAC</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Tree>
    <p:extLst>
      <p:ext uri="{BB962C8B-B14F-4D97-AF65-F5344CB8AC3E}">
        <p14:creationId xmlns:p14="http://schemas.microsoft.com/office/powerpoint/2010/main" val="1292314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FEA69-81DA-F627-DF5E-A647088CE687}"/>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31E85AE9-ED9F-E7BD-F5E5-085C4C43126E}"/>
              </a:ext>
            </a:extLst>
          </p:cNvPr>
          <p:cNvSpPr>
            <a:spLocks noGrp="1"/>
          </p:cNvSpPr>
          <p:nvPr>
            <p:ph idx="1"/>
          </p:nvPr>
        </p:nvSpPr>
        <p:spPr/>
        <p:txBody>
          <a:bodyPr anchor="t"/>
          <a:lstStyle/>
          <a:p>
            <a:r>
              <a:rPr lang="en-US" dirty="0"/>
              <a:t>Do you support restricting the use of sounding sequences during transition periods?</a:t>
            </a:r>
          </a:p>
          <a:p>
            <a:endParaRPr lang="en-US" dirty="0"/>
          </a:p>
        </p:txBody>
      </p:sp>
    </p:spTree>
    <p:extLst>
      <p:ext uri="{BB962C8B-B14F-4D97-AF65-F5344CB8AC3E}">
        <p14:creationId xmlns:p14="http://schemas.microsoft.com/office/powerpoint/2010/main" val="145912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8317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lang="en-US" dirty="0"/>
              <a:t>This submission proposes to improve EDP operation during the transition period between epochs.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endParaRPr lang="en-US" dirty="0"/>
          </a:p>
          <a:p>
            <a:r>
              <a:rPr lang="en-US" dirty="0"/>
              <a:t>During a transition period, the same AID might be assigned to two different non-AP MLDs from two different FA parameter sets.</a:t>
            </a:r>
          </a:p>
          <a:p>
            <a:endParaRPr lang="en-US" dirty="0"/>
          </a:p>
          <a:p>
            <a:r>
              <a:rPr lang="en-US" dirty="0"/>
              <a:t>This submission is based on 24/796 and proposes NDP </a:t>
            </a:r>
          </a:p>
          <a:p>
            <a:endParaRPr lang="en-US" dirty="0"/>
          </a:p>
          <a:p>
            <a:pPr marL="0" lvl="1" indent="0"/>
            <a:endParaRPr lang="en-US" dirty="0"/>
          </a:p>
          <a:p>
            <a:pPr marL="0" lvl="1" indent="0"/>
            <a:endParaRPr lang="en-US" dirty="0"/>
          </a:p>
          <a:p>
            <a:endParaRPr lang="en-US" dirty="0"/>
          </a:p>
        </p:txBody>
      </p:sp>
    </p:spTree>
    <p:extLst>
      <p:ext uri="{BB962C8B-B14F-4D97-AF65-F5344CB8AC3E}">
        <p14:creationId xmlns:p14="http://schemas.microsoft.com/office/powerpoint/2010/main" val="279755107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Requirements</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The following requirement deals with changing a STA’s AID.</a:t>
            </a:r>
          </a:p>
          <a:p>
            <a:pPr marL="285750" lvl="1" indent="-285750">
              <a:buFont typeface="Arial" panose="020B0604020202020204" pitchFamily="34" charset="0"/>
              <a:buChar char="•"/>
            </a:pPr>
            <a:endParaRPr lang="en-US" dirty="0"/>
          </a:p>
          <a:p>
            <a:pPr marL="0" lvl="1" indent="0"/>
            <a:endParaRPr lang="en-US" dirty="0"/>
          </a:p>
          <a:p>
            <a:endParaRPr lang="en-US" dirty="0"/>
          </a:p>
        </p:txBody>
      </p:sp>
      <p:graphicFrame>
        <p:nvGraphicFramePr>
          <p:cNvPr id="4" name="Table 4">
            <a:extLst>
              <a:ext uri="{FF2B5EF4-FFF2-40B4-BE49-F238E27FC236}">
                <a16:creationId xmlns:a16="http://schemas.microsoft.com/office/drawing/2014/main" id="{DCC68AB2-8B53-74B2-7935-D36F3D2F7FC7}"/>
              </a:ext>
            </a:extLst>
          </p:cNvPr>
          <p:cNvGraphicFramePr>
            <a:graphicFrameLocks noGrp="1"/>
          </p:cNvGraphicFramePr>
          <p:nvPr>
            <p:extLst>
              <p:ext uri="{D42A27DB-BD31-4B8C-83A1-F6EECF244321}">
                <p14:modId xmlns:p14="http://schemas.microsoft.com/office/powerpoint/2010/main" val="2179662091"/>
              </p:ext>
            </p:extLst>
          </p:nvPr>
        </p:nvGraphicFramePr>
        <p:xfrm>
          <a:off x="789197" y="2821196"/>
          <a:ext cx="7201864" cy="1357514"/>
        </p:xfrm>
        <a:graphic>
          <a:graphicData uri="http://schemas.openxmlformats.org/drawingml/2006/table">
            <a:tbl>
              <a:tblPr firstRow="1" bandRow="1">
                <a:tableStyleId>{5940675A-B579-460E-94D1-54222C63F5DA}</a:tableStyleId>
              </a:tblPr>
              <a:tblGrid>
                <a:gridCol w="541505">
                  <a:extLst>
                    <a:ext uri="{9D8B030D-6E8A-4147-A177-3AD203B41FA5}">
                      <a16:colId xmlns:a16="http://schemas.microsoft.com/office/drawing/2014/main" val="113882173"/>
                    </a:ext>
                  </a:extLst>
                </a:gridCol>
                <a:gridCol w="6660359">
                  <a:extLst>
                    <a:ext uri="{9D8B030D-6E8A-4147-A177-3AD203B41FA5}">
                      <a16:colId xmlns:a16="http://schemas.microsoft.com/office/drawing/2014/main" val="1692531632"/>
                    </a:ext>
                  </a:extLst>
                </a:gridCol>
              </a:tblGrid>
              <a:tr h="1357514">
                <a:tc>
                  <a:txBody>
                    <a:bodyPr/>
                    <a:lstStyle/>
                    <a:p>
                      <a:pPr algn="ctr"/>
                      <a:r>
                        <a:rPr lang="en-US" sz="1800" b="0" i="0" u="none" strike="noStrike" cap="none" spc="0" baseline="0" dirty="0">
                          <a:solidFill>
                            <a:schemeClr val="tx1"/>
                          </a:solidFill>
                          <a:effectLst/>
                          <a:uFillTx/>
                          <a:latin typeface="+mn-lt"/>
                          <a:ea typeface="+mn-ea"/>
                          <a:cs typeface="+mn-cs"/>
                          <a:sym typeface="Helvetica"/>
                        </a:rPr>
                        <a:t>11</a:t>
                      </a:r>
                    </a:p>
                  </a:txBody>
                  <a:tcPr anchor="ctr"/>
                </a:tc>
                <a:tc>
                  <a:txBody>
                    <a:bodyPr/>
                    <a:lstStyle/>
                    <a:p>
                      <a:r>
                        <a:rPr lang="en-US" sz="1800" b="0" i="0" u="none" strike="noStrike" cap="none" spc="0" baseline="0" dirty="0">
                          <a:solidFill>
                            <a:schemeClr val="tx1"/>
                          </a:solidFill>
                          <a:effectLst/>
                          <a:uFillTx/>
                          <a:latin typeface="+mn-lt"/>
                          <a:ea typeface="+mn-ea"/>
                          <a:cs typeface="+mn-cs"/>
                          <a:sym typeface="Helvetica"/>
                        </a:rPr>
                        <a:t>11bi shall define a mechanism for a CPE Client and CPE AP to change the CPE Client’s AID to an uncorrelated new value in Associate STA State 4, without any loss of connection when the OTA MAC address of the CPE Client is changed.</a:t>
                      </a:r>
                    </a:p>
                  </a:txBody>
                  <a:tcPr marL="68580" marR="68580" marT="0" marB="0"/>
                </a:tc>
                <a:extLst>
                  <a:ext uri="{0D108BD9-81ED-4DB2-BD59-A6C34878D82A}">
                    <a16:rowId xmlns:a16="http://schemas.microsoft.com/office/drawing/2014/main" val="277478750"/>
                  </a:ext>
                </a:extLst>
              </a:tr>
            </a:tbl>
          </a:graphicData>
        </a:graphic>
      </p:graphicFrame>
    </p:spTree>
    <p:extLst>
      <p:ext uri="{BB962C8B-B14F-4D97-AF65-F5344CB8AC3E}">
        <p14:creationId xmlns:p14="http://schemas.microsoft.com/office/powerpoint/2010/main" val="11412225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A74FB-A099-D0D0-85FC-7663DA459F45}"/>
              </a:ext>
            </a:extLst>
          </p:cNvPr>
          <p:cNvSpPr>
            <a:spLocks noGrp="1"/>
          </p:cNvSpPr>
          <p:nvPr>
            <p:ph type="title"/>
          </p:nvPr>
        </p:nvSpPr>
        <p:spPr/>
        <p:txBody>
          <a:bodyPr/>
          <a:lstStyle/>
          <a:p>
            <a:r>
              <a:rPr lang="en-US" dirty="0"/>
              <a:t>AID Subfield discussion - background</a:t>
            </a:r>
          </a:p>
        </p:txBody>
      </p:sp>
      <p:sp>
        <p:nvSpPr>
          <p:cNvPr id="3" name="Content Placeholder 2">
            <a:extLst>
              <a:ext uri="{FF2B5EF4-FFF2-40B4-BE49-F238E27FC236}">
                <a16:creationId xmlns:a16="http://schemas.microsoft.com/office/drawing/2014/main" id="{9DEBAA93-76A4-82CE-CE34-EF9BDADBCABD}"/>
              </a:ext>
            </a:extLst>
          </p:cNvPr>
          <p:cNvSpPr>
            <a:spLocks noGrp="1"/>
          </p:cNvSpPr>
          <p:nvPr>
            <p:ph idx="1"/>
          </p:nvPr>
        </p:nvSpPr>
        <p:spPr>
          <a:xfrm>
            <a:off x="685800" y="1592981"/>
            <a:ext cx="7771680" cy="4783756"/>
          </a:xfrm>
        </p:spPr>
        <p:txBody>
          <a:bodyPr anchor="t">
            <a:normAutofit/>
          </a:bodyPr>
          <a:lstStyle/>
          <a:p>
            <a:r>
              <a:rPr lang="en-US" dirty="0"/>
              <a:t>In our discussions, we have targeted initially MLDs as the only devices to have access to MAC randomization during association.</a:t>
            </a:r>
          </a:p>
          <a:p>
            <a:endParaRPr lang="en-US" dirty="0"/>
          </a:p>
          <a:p>
            <a:r>
              <a:rPr lang="en-US" dirty="0"/>
              <a:t>A non-AP MLD gets a single AID to use for all of its associated non-AP STAs. (35.3.5.1 in TGbeD7.0. p550.26)</a:t>
            </a:r>
          </a:p>
          <a:p>
            <a:endParaRPr lang="en-US" dirty="0"/>
          </a:p>
          <a:p>
            <a:r>
              <a:rPr lang="en-US" dirty="0"/>
              <a:t>We have discussed reserving a block of AIDs for EDP non-AP MLDs so that the AP can rotate the AIDs while not disturbing the legacy STAs and legacy non-AP MLDs.</a:t>
            </a:r>
          </a:p>
          <a:p>
            <a:endParaRPr lang="en-US" dirty="0"/>
          </a:p>
          <a:p>
            <a:r>
              <a:rPr lang="en-US" dirty="0"/>
              <a:t>The issue is that during a transition period, we need space for 2x MAC addresses (not a problem) and 2x AIDs (a problem).</a:t>
            </a:r>
          </a:p>
          <a:p>
            <a:endParaRPr lang="en-US" dirty="0"/>
          </a:p>
          <a:p>
            <a:r>
              <a:rPr lang="en-US" dirty="0"/>
              <a:t>This problem is important because it will restrict the number of STAs and non-AP MLDs that an AP MLD can associate.</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48417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52A7E1-C141-1809-A621-A719D678BA74}"/>
              </a:ext>
            </a:extLst>
          </p:cNvPr>
          <p:cNvSpPr>
            <a:spLocks noGrp="1"/>
          </p:cNvSpPr>
          <p:nvPr>
            <p:ph type="title"/>
          </p:nvPr>
        </p:nvSpPr>
        <p:spPr/>
        <p:txBody>
          <a:bodyPr/>
          <a:lstStyle/>
          <a:p>
            <a:r>
              <a:rPr lang="en-US" dirty="0"/>
              <a:t>Summary of Transition Period assumptions</a:t>
            </a:r>
          </a:p>
        </p:txBody>
      </p:sp>
      <p:sp>
        <p:nvSpPr>
          <p:cNvPr id="5" name="Text Placeholder 4">
            <a:extLst>
              <a:ext uri="{FF2B5EF4-FFF2-40B4-BE49-F238E27FC236}">
                <a16:creationId xmlns:a16="http://schemas.microsoft.com/office/drawing/2014/main" id="{B206E93C-20EA-368B-05BA-180CBC74658C}"/>
              </a:ext>
            </a:extLst>
          </p:cNvPr>
          <p:cNvSpPr>
            <a:spLocks noGrp="1"/>
          </p:cNvSpPr>
          <p:nvPr>
            <p:ph type="body" idx="1"/>
          </p:nvPr>
        </p:nvSpPr>
        <p:spPr/>
        <p:txBody>
          <a:bodyPr/>
          <a:lstStyle/>
          <a:p>
            <a:r>
              <a:rPr lang="en-US" dirty="0"/>
              <a:t>The transition period happens when a new EDP epoch begins.</a:t>
            </a:r>
          </a:p>
          <a:p>
            <a:endParaRPr lang="en-US" dirty="0"/>
          </a:p>
          <a:p>
            <a:r>
              <a:rPr lang="en-US" dirty="0"/>
              <a:t>An MLD is expected to be able to receive and correctly act upon frames with its new AID once the transition period has begun.  </a:t>
            </a:r>
          </a:p>
          <a:p>
            <a:endParaRPr lang="en-US" dirty="0"/>
          </a:p>
          <a:p>
            <a:r>
              <a:rPr lang="en-US" dirty="0"/>
              <a:t>The purpose of the transition period is to allow stored/buffered frames or frames subject to retransmission an opportunity to be transmitted versus just being deleted to clear the buffers.</a:t>
            </a:r>
          </a:p>
          <a:p>
            <a:endParaRPr lang="en-US" dirty="0"/>
          </a:p>
        </p:txBody>
      </p:sp>
    </p:spTree>
    <p:extLst>
      <p:ext uri="{BB962C8B-B14F-4D97-AF65-F5344CB8AC3E}">
        <p14:creationId xmlns:p14="http://schemas.microsoft.com/office/powerpoint/2010/main" val="33904496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(1)</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72641" y="4999759"/>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55099" y="345994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81401" y="3077954"/>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NDP Announcement</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205157" y="4652623"/>
            <a:ext cx="4017525" cy="215444"/>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Compressed Beamforming/CQI</a:t>
            </a: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Arrow Connector 2">
            <a:extLst>
              <a:ext uri="{FF2B5EF4-FFF2-40B4-BE49-F238E27FC236}">
                <a16:creationId xmlns:a16="http://schemas.microsoft.com/office/drawing/2014/main" id="{E6E68657-EB1C-82B2-8E97-C2163EB2D1A8}"/>
              </a:ext>
            </a:extLst>
          </p:cNvPr>
          <p:cNvCxnSpPr>
            <a:cxnSpLocks/>
          </p:cNvCxnSpPr>
          <p:nvPr/>
        </p:nvCxnSpPr>
        <p:spPr>
          <a:xfrm flipV="1">
            <a:off x="2472641" y="3989586"/>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D5E5A797-2C39-6B74-9833-292E6F86B348}"/>
              </a:ext>
            </a:extLst>
          </p:cNvPr>
          <p:cNvSpPr txBox="1"/>
          <p:nvPr/>
        </p:nvSpPr>
        <p:spPr>
          <a:xfrm>
            <a:off x="3298943" y="3607592"/>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sounding NDP</a:t>
            </a:r>
          </a:p>
        </p:txBody>
      </p:sp>
    </p:spTree>
    <p:extLst>
      <p:ext uri="{BB962C8B-B14F-4D97-AF65-F5344CB8AC3E}">
        <p14:creationId xmlns:p14="http://schemas.microsoft.com/office/powerpoint/2010/main" val="778167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 – NDP Announcement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661327"/>
            <a:ext cx="7771680" cy="4343398"/>
          </a:xfrm>
        </p:spPr>
        <p:txBody>
          <a:bodyPr anchor="t">
            <a:normAutofit/>
          </a:bodyPr>
          <a:lstStyle/>
          <a:p>
            <a:pPr marL="0" indent="0">
              <a:buNone/>
            </a:pPr>
            <a:r>
              <a:rPr lang="en-US" dirty="0"/>
              <a:t>9.3.1.19 NDP Announcement frame format</a:t>
            </a:r>
          </a:p>
          <a:p>
            <a:pPr marL="0" indent="0">
              <a:buNone/>
            </a:pPr>
            <a:r>
              <a:rPr lang="en-US" dirty="0"/>
              <a:t>While it could be possible to redefine a bit to handle indicating whether the frame contains old or new AIDs, the STA’s response could leak information allowing an observer to link the old AID with the new MAC.</a:t>
            </a:r>
          </a:p>
          <a:p>
            <a:pPr marL="0" indent="0">
              <a:buNone/>
            </a:pPr>
            <a:endParaRPr lang="en-US" dirty="0"/>
          </a:p>
          <a:p>
            <a:pPr marL="0" indent="0">
              <a:buNone/>
            </a:pPr>
            <a:r>
              <a:rPr lang="en-US" dirty="0"/>
              <a:t>The rules for EHT sounding in 35.7.3 make it clear that only an AP sends EHT NDP Announcement frames that use AID11 identifiers for STAs.  It is sufficient to add an additional rule restricting the use of EHT sounding during transition periods.</a:t>
            </a:r>
          </a:p>
          <a:p>
            <a:pPr marL="0" indent="0">
              <a:buNone/>
            </a:pPr>
            <a:endParaRPr lang="en-US" dirty="0"/>
          </a:p>
          <a:p>
            <a:pPr marL="0" indent="0">
              <a:buNone/>
            </a:pPr>
            <a:r>
              <a:rPr lang="en-US" dirty="0"/>
              <a:t>Note that while we are adding a protected compressed beamforming frame option, the MAC head is not included in the protected fields, so the information about the responding STA is still exposed.</a:t>
            </a:r>
          </a:p>
        </p:txBody>
      </p:sp>
    </p:spTree>
    <p:extLst>
      <p:ext uri="{BB962C8B-B14F-4D97-AF65-F5344CB8AC3E}">
        <p14:creationId xmlns:p14="http://schemas.microsoft.com/office/powerpoint/2010/main" val="570073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 – NDP Announcement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661327"/>
            <a:ext cx="7771680" cy="4343398"/>
          </a:xfrm>
        </p:spPr>
        <p:txBody>
          <a:bodyPr anchor="t">
            <a:normAutofit/>
          </a:bodyPr>
          <a:lstStyle/>
          <a:p>
            <a:pPr marL="0" indent="0">
              <a:buNone/>
            </a:pPr>
            <a:r>
              <a:rPr lang="en-US" dirty="0"/>
              <a:t>Proposed text:</a:t>
            </a:r>
          </a:p>
          <a:p>
            <a:pPr marL="0" indent="0">
              <a:buNone/>
            </a:pPr>
            <a:endParaRPr lang="en-US" dirty="0"/>
          </a:p>
          <a:p>
            <a:pPr marL="0" indent="0">
              <a:lnSpc>
                <a:spcPct val="110000"/>
              </a:lnSpc>
              <a:buNone/>
            </a:pPr>
            <a:r>
              <a:rPr lang="en-US" dirty="0"/>
              <a:t>35.7.3 (TGbeD7.0)</a:t>
            </a:r>
          </a:p>
          <a:p>
            <a:pPr marL="0" marR="0" indent="0">
              <a:lnSpc>
                <a:spcPct val="110000"/>
              </a:lnSpc>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800" dirty="0">
                <a:solidFill>
                  <a:srgbClr val="000000"/>
                </a:solidFill>
                <a:effectLst/>
                <a:latin typeface="Times New Roman" panose="02020603050405020304" pitchFamily="18" charset="0"/>
                <a:ea typeface="Times New Roman" panose="02020603050405020304" pitchFamily="18" charset="0"/>
              </a:rPr>
              <a:t>When an EHT beamformer is an AP and EHT </a:t>
            </a:r>
            <a:r>
              <a:rPr lang="en-US" sz="1800" dirty="0" err="1">
                <a:solidFill>
                  <a:srgbClr val="000000"/>
                </a:solidFill>
                <a:effectLst/>
                <a:latin typeface="Times New Roman" panose="02020603050405020304" pitchFamily="18" charset="0"/>
                <a:ea typeface="Times New Roman" panose="02020603050405020304" pitchFamily="18" charset="0"/>
              </a:rPr>
              <a:t>beamformees</a:t>
            </a:r>
            <a:r>
              <a:rPr lang="en-US" sz="1800" dirty="0">
                <a:solidFill>
                  <a:srgbClr val="000000"/>
                </a:solidFill>
                <a:effectLst/>
                <a:latin typeface="Times New Roman" panose="02020603050405020304" pitchFamily="18" charset="0"/>
                <a:ea typeface="Times New Roman" panose="02020603050405020304" pitchFamily="18" charset="0"/>
              </a:rPr>
              <a:t> are non-AP STAs, the EHT beamformer that transmits an EHT NDP Announcement frame to one or more EHT </a:t>
            </a:r>
            <a:r>
              <a:rPr lang="en-US" sz="1800" dirty="0" err="1">
                <a:solidFill>
                  <a:srgbClr val="000000"/>
                </a:solidFill>
                <a:effectLst/>
                <a:latin typeface="Times New Roman" panose="02020603050405020304" pitchFamily="18" charset="0"/>
                <a:ea typeface="Times New Roman" panose="02020603050405020304" pitchFamily="18" charset="0"/>
              </a:rPr>
              <a:t>beamformees</a:t>
            </a:r>
            <a:r>
              <a:rPr lang="en-US" sz="1800" dirty="0">
                <a:solidFill>
                  <a:srgbClr val="000000"/>
                </a:solidFill>
                <a:effectLst/>
                <a:latin typeface="Times New Roman" panose="02020603050405020304" pitchFamily="18" charset="0"/>
                <a:ea typeface="Times New Roman" panose="02020603050405020304" pitchFamily="18" charset="0"/>
              </a:rPr>
              <a:t> shall set the AID11 subfield to the 11 LSBs of the AID of each EHT </a:t>
            </a:r>
            <a:r>
              <a:rPr lang="en-US" sz="1800" dirty="0" err="1">
                <a:solidFill>
                  <a:srgbClr val="000000"/>
                </a:solidFill>
                <a:effectLst/>
                <a:latin typeface="Times New Roman" panose="02020603050405020304" pitchFamily="18" charset="0"/>
                <a:ea typeface="Times New Roman" panose="02020603050405020304" pitchFamily="18" charset="0"/>
              </a:rPr>
              <a:t>beamformee</a:t>
            </a:r>
            <a:r>
              <a:rPr lang="en-US" sz="1800"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Malgun Gothic" panose="020B0503020000020004" pitchFamily="34" charset="-127"/>
            </a:endParaRPr>
          </a:p>
          <a:p>
            <a:pPr marL="0" marR="0" indent="0">
              <a:lnSpc>
                <a:spcPct val="110000"/>
              </a:lnSpc>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800" u="sng" dirty="0">
                <a:solidFill>
                  <a:srgbClr val="000000"/>
                </a:solidFill>
                <a:effectLst/>
                <a:latin typeface="Times New Roman" panose="02020603050405020304" pitchFamily="18" charset="0"/>
                <a:ea typeface="Times New Roman" panose="02020603050405020304" pitchFamily="18" charset="0"/>
              </a:rPr>
              <a:t>An EHT beamformer that is an EDP AP MLD shall not initiate a new EHT sounding sequence that may continue into an EDP epoch transition period.</a:t>
            </a:r>
            <a:endParaRPr lang="en-US" sz="1800" dirty="0">
              <a:effectLst/>
              <a:latin typeface="Times New Roman" panose="02020603050405020304" pitchFamily="18" charset="0"/>
              <a:ea typeface="Malgun Gothic" panose="020B0503020000020004" pitchFamily="34" charset="-127"/>
            </a:endParaRPr>
          </a:p>
          <a:p>
            <a:pPr marL="0" marR="0" indent="0">
              <a:lnSpc>
                <a:spcPct val="110000"/>
              </a:lnSpc>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800" dirty="0">
                <a:solidFill>
                  <a:srgbClr val="000000"/>
                </a:solidFill>
                <a:effectLst/>
                <a:latin typeface="Times New Roman" panose="02020603050405020304" pitchFamily="18" charset="0"/>
                <a:ea typeface="Times New Roman" panose="02020603050405020304" pitchFamily="18" charset="0"/>
              </a:rPr>
              <a:t>An EHT NDP Announcement frame shall not include multiple STA Info fields that have the same value in the AID11 subfield.</a:t>
            </a:r>
            <a:endParaRPr lang="en-US" sz="1800" dirty="0">
              <a:effectLst/>
              <a:latin typeface="Times New Roman" panose="02020603050405020304" pitchFamily="18" charset="0"/>
              <a:ea typeface="Malgun Gothic" panose="020B0503020000020004" pitchFamily="34" charset="-127"/>
            </a:endParaRPr>
          </a:p>
          <a:p>
            <a:pPr marL="0" indent="0">
              <a:buNone/>
            </a:pPr>
            <a:endParaRPr lang="en-US" dirty="0"/>
          </a:p>
        </p:txBody>
      </p:sp>
    </p:spTree>
    <p:extLst>
      <p:ext uri="{BB962C8B-B14F-4D97-AF65-F5344CB8AC3E}">
        <p14:creationId xmlns:p14="http://schemas.microsoft.com/office/powerpoint/2010/main" val="2951754347"/>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58179</TotalTime>
  <Words>759</Words>
  <Application>Microsoft Office PowerPoint</Application>
  <PresentationFormat>On-screen Show (4:3)</PresentationFormat>
  <Paragraphs>95</Paragraphs>
  <Slides>13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Unicode MS</vt:lpstr>
      <vt:lpstr>Helvetica</vt:lpstr>
      <vt:lpstr>Helvetica Neue</vt:lpstr>
      <vt:lpstr>Times New Roman</vt:lpstr>
      <vt:lpstr>Office Theme</vt:lpstr>
      <vt:lpstr>PowerPoint Presentation</vt:lpstr>
      <vt:lpstr>PowerPoint Presentation</vt:lpstr>
      <vt:lpstr>Summary</vt:lpstr>
      <vt:lpstr>Requirements</vt:lpstr>
      <vt:lpstr>AID Subfield discussion - background</vt:lpstr>
      <vt:lpstr>Summary of Transition Period assumptions</vt:lpstr>
      <vt:lpstr>Example Interaction with AID tie-ins (1)</vt:lpstr>
      <vt:lpstr>Discussion – NDP Announcement frame</vt:lpstr>
      <vt:lpstr>Discussion – NDP Announcement frame</vt:lpstr>
      <vt:lpstr>Example Interaction with AID tie-ins (1)</vt:lpstr>
      <vt:lpstr>Example Interaction with AID tie-ins (1)</vt:lpstr>
      <vt:lpstr>Example Interaction with AID tie-ins (1)</vt:lpstr>
      <vt:lpstr>Straw Poll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239</cp:revision>
  <dcterms:modified xsi:type="dcterms:W3CDTF">2024-10-27T23:30:36Z</dcterms:modified>
</cp:coreProperties>
</file>