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387" r:id="rId4"/>
    <p:sldId id="2391" r:id="rId5"/>
    <p:sldId id="2390" r:id="rId6"/>
    <p:sldId id="2409" r:id="rId7"/>
    <p:sldId id="2424" r:id="rId8"/>
    <p:sldId id="2420" r:id="rId9"/>
    <p:sldId id="2401" r:id="rId10"/>
    <p:sldId id="2414" r:id="rId11"/>
    <p:sldId id="2422" r:id="rId12"/>
    <p:sldId id="2402" r:id="rId1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02" d="100"/>
          <a:sy n="102" d="100"/>
        </p:scale>
        <p:origin x="1152" y="108"/>
      </p:cViewPr>
      <p:guideLst/>
    </p:cSldViewPr>
  </p:slideViewPr>
  <p:notesTextViewPr>
    <p:cViewPr>
      <p:scale>
        <a:sx n="1" d="1"/>
        <a:sy n="1" d="1"/>
      </p:scale>
      <p:origin x="0" y="0"/>
    </p:cViewPr>
  </p:notesTextViewPr>
  <p:sorterViewPr>
    <p:cViewPr>
      <p:scale>
        <a:sx n="100" d="100"/>
        <a:sy n="100" d="100"/>
      </p:scale>
      <p:origin x="0" y="-8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1718r0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AID obfuscation during the transition period – Multi-STA </a:t>
            </a:r>
            <a:r>
              <a:rPr lang="en-US" dirty="0" err="1"/>
              <a:t>BlockAck</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2024-10-21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(2)</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74945" y="3620200"/>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5238085"/>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97896" y="4560120"/>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2873162" y="3017839"/>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4" name="Straight Connector 3">
            <a:extLst>
              <a:ext uri="{FF2B5EF4-FFF2-40B4-BE49-F238E27FC236}">
                <a16:creationId xmlns:a16="http://schemas.microsoft.com/office/drawing/2014/main" id="{6CC5F78E-753F-E575-E144-494975412584}"/>
              </a:ext>
            </a:extLst>
          </p:cNvPr>
          <p:cNvCxnSpPr/>
          <p:nvPr/>
        </p:nvCxnSpPr>
        <p:spPr>
          <a:xfrm>
            <a:off x="1048010" y="4276257"/>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6" name="TextBox 5">
            <a:extLst>
              <a:ext uri="{FF2B5EF4-FFF2-40B4-BE49-F238E27FC236}">
                <a16:creationId xmlns:a16="http://schemas.microsoft.com/office/drawing/2014/main" id="{83E3F2F9-9729-F86B-2FF8-2F5D62CC9E8C}"/>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TextBox 7">
            <a:extLst>
              <a:ext uri="{FF2B5EF4-FFF2-40B4-BE49-F238E27FC236}">
                <a16:creationId xmlns:a16="http://schemas.microsoft.com/office/drawing/2014/main" id="{FE9A5B44-9602-0FC6-AFDE-09D9DA13D1DF}"/>
              </a:ext>
            </a:extLst>
          </p:cNvPr>
          <p:cNvSpPr txBox="1"/>
          <p:nvPr/>
        </p:nvSpPr>
        <p:spPr>
          <a:xfrm>
            <a:off x="6890687" y="3018500"/>
            <a:ext cx="1149054"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t>
            </a:r>
            <a:r>
              <a:rPr lang="en-US" sz="1400" dirty="0"/>
              <a:t>parameter set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10" name="TextBox 9">
            <a:extLst>
              <a:ext uri="{FF2B5EF4-FFF2-40B4-BE49-F238E27FC236}">
                <a16:creationId xmlns:a16="http://schemas.microsoft.com/office/drawing/2014/main" id="{A29EFC04-D9C7-B413-9C88-69FDC429804C}"/>
              </a:ext>
            </a:extLst>
          </p:cNvPr>
          <p:cNvSpPr txBox="1"/>
          <p:nvPr/>
        </p:nvSpPr>
        <p:spPr>
          <a:xfrm>
            <a:off x="7323341" y="4558643"/>
            <a:ext cx="630685"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AID(s)</a:t>
            </a:r>
          </a:p>
        </p:txBody>
      </p:sp>
      <p:sp>
        <p:nvSpPr>
          <p:cNvPr id="11" name="Speech Bubble: Rectangle with Corners Rounded 10">
            <a:extLst>
              <a:ext uri="{FF2B5EF4-FFF2-40B4-BE49-F238E27FC236}">
                <a16:creationId xmlns:a16="http://schemas.microsoft.com/office/drawing/2014/main" id="{A987B587-CED8-A896-A2FC-BC3A15855B1C}"/>
              </a:ext>
            </a:extLst>
          </p:cNvPr>
          <p:cNvSpPr/>
          <p:nvPr/>
        </p:nvSpPr>
        <p:spPr>
          <a:xfrm>
            <a:off x="2568050" y="4471662"/>
            <a:ext cx="610225" cy="612934"/>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Old AIDs</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4" name="Speech Bubble: Rectangle with Corners Rounded 13">
            <a:extLst>
              <a:ext uri="{FF2B5EF4-FFF2-40B4-BE49-F238E27FC236}">
                <a16:creationId xmlns:a16="http://schemas.microsoft.com/office/drawing/2014/main" id="{00231DBE-9ABD-5F38-2CB3-18F4344C0BA9}"/>
              </a:ext>
            </a:extLst>
          </p:cNvPr>
          <p:cNvSpPr/>
          <p:nvPr/>
        </p:nvSpPr>
        <p:spPr>
          <a:xfrm>
            <a:off x="692388" y="5248436"/>
            <a:ext cx="1118865" cy="919401"/>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 AID marker in frame</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Tree>
    <p:extLst>
      <p:ext uri="{BB962C8B-B14F-4D97-AF65-F5344CB8AC3E}">
        <p14:creationId xmlns:p14="http://schemas.microsoft.com/office/powerpoint/2010/main" val="890576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(3)</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40910" y="3674179"/>
            <a:ext cx="576406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5238085"/>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97896" y="4560120"/>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348000" y="3008327"/>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cxnSp>
        <p:nvCxnSpPr>
          <p:cNvPr id="4" name="Straight Connector 3">
            <a:extLst>
              <a:ext uri="{FF2B5EF4-FFF2-40B4-BE49-F238E27FC236}">
                <a16:creationId xmlns:a16="http://schemas.microsoft.com/office/drawing/2014/main" id="{6CC5F78E-753F-E575-E144-494975412584}"/>
              </a:ext>
            </a:extLst>
          </p:cNvPr>
          <p:cNvCxnSpPr/>
          <p:nvPr/>
        </p:nvCxnSpPr>
        <p:spPr>
          <a:xfrm>
            <a:off x="1393678" y="4329051"/>
            <a:ext cx="7171151" cy="0"/>
          </a:xfrm>
          <a:prstGeom prst="line">
            <a:avLst/>
          </a:prstGeom>
          <a:noFill/>
          <a:ln w="25400" cap="flat">
            <a:solidFill>
              <a:srgbClr val="FF0000"/>
            </a:solidFill>
            <a:prstDash val="sysDash"/>
            <a:round/>
          </a:ln>
          <a:effectLst/>
          <a:sp3d/>
        </p:spPr>
        <p:style>
          <a:lnRef idx="0">
            <a:scrgbClr r="0" g="0" b="0"/>
          </a:lnRef>
          <a:fillRef idx="0">
            <a:scrgbClr r="0" g="0" b="0"/>
          </a:fillRef>
          <a:effectRef idx="0">
            <a:scrgbClr r="0" g="0" b="0"/>
          </a:effectRef>
          <a:fontRef idx="none"/>
        </p:style>
      </p:cxnSp>
      <p:sp>
        <p:nvSpPr>
          <p:cNvPr id="6" name="TextBox 5">
            <a:extLst>
              <a:ext uri="{FF2B5EF4-FFF2-40B4-BE49-F238E27FC236}">
                <a16:creationId xmlns:a16="http://schemas.microsoft.com/office/drawing/2014/main" id="{83E3F2F9-9729-F86B-2FF8-2F5D62CC9E8C}"/>
              </a:ext>
            </a:extLst>
          </p:cNvPr>
          <p:cNvSpPr txBox="1"/>
          <p:nvPr/>
        </p:nvSpPr>
        <p:spPr>
          <a:xfrm>
            <a:off x="461181" y="4040775"/>
            <a:ext cx="107264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Transitio</a:t>
            </a:r>
            <a:r>
              <a:rPr lang="en-US" sz="1400" dirty="0"/>
              <a:t>n start</a:t>
            </a: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8" name="TextBox 7">
            <a:extLst>
              <a:ext uri="{FF2B5EF4-FFF2-40B4-BE49-F238E27FC236}">
                <a16:creationId xmlns:a16="http://schemas.microsoft.com/office/drawing/2014/main" id="{FE9A5B44-9602-0FC6-AFDE-09D9DA13D1DF}"/>
              </a:ext>
            </a:extLst>
          </p:cNvPr>
          <p:cNvSpPr txBox="1"/>
          <p:nvPr/>
        </p:nvSpPr>
        <p:spPr>
          <a:xfrm>
            <a:off x="7385820" y="3008327"/>
            <a:ext cx="542250"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OLD AID(s)</a:t>
            </a:r>
          </a:p>
        </p:txBody>
      </p:sp>
      <p:sp>
        <p:nvSpPr>
          <p:cNvPr id="10" name="TextBox 9">
            <a:extLst>
              <a:ext uri="{FF2B5EF4-FFF2-40B4-BE49-F238E27FC236}">
                <a16:creationId xmlns:a16="http://schemas.microsoft.com/office/drawing/2014/main" id="{A29EFC04-D9C7-B413-9C88-69FDC429804C}"/>
              </a:ext>
            </a:extLst>
          </p:cNvPr>
          <p:cNvSpPr txBox="1"/>
          <p:nvPr/>
        </p:nvSpPr>
        <p:spPr>
          <a:xfrm>
            <a:off x="7323341" y="4558643"/>
            <a:ext cx="630685" cy="430887"/>
          </a:xfrm>
          <a:prstGeom prst="rect">
            <a:avLst/>
          </a:prstGeom>
          <a:solidFill>
            <a:schemeClr val="bg1"/>
          </a:solidFill>
          <a:ln w="190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lang="en-US" sz="1400" dirty="0"/>
              <a:t>NEW</a:t>
            </a:r>
            <a:r>
              <a:rPr kumimoji="0" lang="en-US" sz="1400" b="0" i="0" u="none" strike="noStrike" cap="none" spc="0" normalizeH="0" baseline="0" dirty="0">
                <a:ln>
                  <a:noFill/>
                </a:ln>
                <a:solidFill>
                  <a:srgbClr val="000000"/>
                </a:solidFill>
                <a:effectLst/>
                <a:uFillTx/>
                <a:latin typeface="+mn-lt"/>
                <a:ea typeface="+mn-ea"/>
                <a:cs typeface="+mn-cs"/>
                <a:sym typeface="Helvetica"/>
              </a:rPr>
              <a:t> AID(s)</a:t>
            </a:r>
          </a:p>
        </p:txBody>
      </p:sp>
      <p:sp>
        <p:nvSpPr>
          <p:cNvPr id="3" name="Speech Bubble: Rectangle with Corners Rounded 2">
            <a:extLst>
              <a:ext uri="{FF2B5EF4-FFF2-40B4-BE49-F238E27FC236}">
                <a16:creationId xmlns:a16="http://schemas.microsoft.com/office/drawing/2014/main" id="{4FEAFAA0-41E7-57AA-A95F-0D02FD390852}"/>
              </a:ext>
            </a:extLst>
          </p:cNvPr>
          <p:cNvSpPr/>
          <p:nvPr/>
        </p:nvSpPr>
        <p:spPr>
          <a:xfrm>
            <a:off x="2568050" y="4471662"/>
            <a:ext cx="610225" cy="612934"/>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New AIDs</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1" name="Speech Bubble: Rectangle with Corners Rounded 10">
            <a:extLst>
              <a:ext uri="{FF2B5EF4-FFF2-40B4-BE49-F238E27FC236}">
                <a16:creationId xmlns:a16="http://schemas.microsoft.com/office/drawing/2014/main" id="{5FB5AAD4-1510-2357-E922-ECFEF8D145BF}"/>
              </a:ext>
            </a:extLst>
          </p:cNvPr>
          <p:cNvSpPr/>
          <p:nvPr/>
        </p:nvSpPr>
        <p:spPr>
          <a:xfrm>
            <a:off x="565745" y="4964508"/>
            <a:ext cx="1118865" cy="919401"/>
          </a:xfrm>
          <a:prstGeom prst="wedgeRoundRectCallout">
            <a:avLst>
              <a:gd name="adj1" fmla="val 65380"/>
              <a:gd name="adj2" fmla="val -1455"/>
              <a:gd name="adj3" fmla="val 16667"/>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US" dirty="0">
                <a:ln w="0"/>
                <a:solidFill>
                  <a:schemeClr val="accent1"/>
                </a:solidFill>
                <a:effectLst>
                  <a:outerShdw blurRad="38100" dist="25400" dir="5400000" algn="ctr" rotWithShape="0">
                    <a:srgbClr val="6E747A">
                      <a:alpha val="43000"/>
                    </a:srgbClr>
                  </a:outerShdw>
                </a:effectLst>
              </a:rPr>
              <a:t> AID marker in frame</a:t>
            </a:r>
            <a:endParaRPr kumimoji="0" lang="en-US" sz="1800" i="0" u="none" strike="noStrike" normalizeH="0" baseline="0" dirty="0">
              <a:ln w="0"/>
              <a:solidFill>
                <a:schemeClr val="accent1"/>
              </a:solidFill>
              <a:effectLst>
                <a:outerShdw blurRad="38100" dist="25400" dir="5400000" algn="ctr" rotWithShape="0">
                  <a:srgbClr val="6E747A">
                    <a:alpha val="43000"/>
                  </a:srgbClr>
                </a:outerShdw>
              </a:effectLst>
              <a:uFillTx/>
              <a:latin typeface="+mn-lt"/>
              <a:ea typeface="+mn-ea"/>
              <a:cs typeface="+mn-cs"/>
              <a:sym typeface="Helvetica"/>
            </a:endParaRPr>
          </a:p>
        </p:txBody>
      </p:sp>
      <p:sp>
        <p:nvSpPr>
          <p:cNvPr id="14" name="TextBox 13">
            <a:extLst>
              <a:ext uri="{FF2B5EF4-FFF2-40B4-BE49-F238E27FC236}">
                <a16:creationId xmlns:a16="http://schemas.microsoft.com/office/drawing/2014/main" id="{E3DE30DD-A3FE-9A9C-00E9-B6B6D312697B}"/>
              </a:ext>
            </a:extLst>
          </p:cNvPr>
          <p:cNvSpPr txBox="1"/>
          <p:nvPr/>
        </p:nvSpPr>
        <p:spPr>
          <a:xfrm>
            <a:off x="2011305" y="5830688"/>
            <a:ext cx="5556347"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Not desirable because an observer could correlate the OLD FA parameter set to the new AID(s).</a:t>
            </a:r>
          </a:p>
        </p:txBody>
      </p:sp>
    </p:spTree>
    <p:extLst>
      <p:ext uri="{BB962C8B-B14F-4D97-AF65-F5344CB8AC3E}">
        <p14:creationId xmlns:p14="http://schemas.microsoft.com/office/powerpoint/2010/main" val="3290827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approve the direction taken in the proposed text updates ?</a:t>
            </a:r>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proposes to improve EDP operation during the transition period between epochs.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During a transition period, the same AID might be assigned to two different non-AP MLDs from two different FA parameter sets.</a:t>
            </a:r>
          </a:p>
          <a:p>
            <a:endParaRPr lang="en-US" dirty="0"/>
          </a:p>
          <a:p>
            <a:r>
              <a:rPr lang="en-US" dirty="0"/>
              <a:t>This submission is based on 24/796 and considers AID remediation options specifically for the Multi-STA </a:t>
            </a:r>
            <a:r>
              <a:rPr lang="en-US" dirty="0" err="1"/>
              <a:t>BlockAck</a:t>
            </a:r>
            <a:r>
              <a:rPr lang="en-US" dirty="0"/>
              <a:t> case.</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179662091"/>
              </p:ext>
            </p:extLst>
          </p:nvPr>
        </p:nvGraphicFramePr>
        <p:xfrm>
          <a:off x="789197" y="2821196"/>
          <a:ext cx="7201864" cy="135751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35751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AID Subfield discussion - background</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a:xfrm>
            <a:off x="685800" y="1592981"/>
            <a:ext cx="7771680" cy="4783756"/>
          </a:xfrm>
        </p:spPr>
        <p:txBody>
          <a:bodyPr anchor="t">
            <a:normAutofit/>
          </a:bodyPr>
          <a:lstStyle/>
          <a:p>
            <a:r>
              <a:rPr lang="en-US" dirty="0"/>
              <a:t>In our discussions, we have targeted initially MLDs as the only devices to have access to MAC randomization during association.</a:t>
            </a:r>
          </a:p>
          <a:p>
            <a:endParaRPr lang="en-US" dirty="0"/>
          </a:p>
          <a:p>
            <a:r>
              <a:rPr lang="en-US" dirty="0"/>
              <a:t>A non-AP MLD gets a single AID to use for all of its associated non-AP STAs. (35.3.5.1 in TGbeD7.0. p550.26)</a:t>
            </a:r>
          </a:p>
          <a:p>
            <a:endParaRPr lang="en-US" dirty="0"/>
          </a:p>
          <a:p>
            <a:r>
              <a:rPr lang="en-US" dirty="0"/>
              <a:t>We have discussed reserving a block of AIDs for EDP non-AP MLDs so that the AP can rotate the AIDs while not disturbing the legacy STAs and legacy non-AP MLDs.</a:t>
            </a:r>
          </a:p>
          <a:p>
            <a:endParaRPr lang="en-US" dirty="0"/>
          </a:p>
          <a:p>
            <a:r>
              <a:rPr lang="en-US" dirty="0"/>
              <a:t>The issue is that during a transition period, we need space for 2x MAC addresses (not a problem) and 2x AIDs (a problem).</a:t>
            </a:r>
          </a:p>
          <a:p>
            <a:endParaRPr lang="en-US" dirty="0"/>
          </a:p>
          <a:p>
            <a:r>
              <a:rPr lang="en-US" dirty="0"/>
              <a:t>This problem is important because it will restrict the number of STAs and non-AP MLDs that an AP MLD can associate.</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An MLD is expected to be able to receive and correctly act upon frames with its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p:txBody>
      </p:sp>
    </p:spTree>
    <p:extLst>
      <p:ext uri="{BB962C8B-B14F-4D97-AF65-F5344CB8AC3E}">
        <p14:creationId xmlns:p14="http://schemas.microsoft.com/office/powerpoint/2010/main" val="33904496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FCA952-0EAB-7CFC-2F63-48E8AA335F63}"/>
              </a:ext>
            </a:extLst>
          </p:cNvPr>
          <p:cNvSpPr>
            <a:spLocks noGrp="1"/>
          </p:cNvSpPr>
          <p:nvPr>
            <p:ph type="title"/>
          </p:nvPr>
        </p:nvSpPr>
        <p:spPr/>
        <p:txBody>
          <a:bodyPr/>
          <a:lstStyle/>
          <a:p>
            <a:r>
              <a:rPr lang="en-US" dirty="0"/>
              <a:t>Multi-STA </a:t>
            </a:r>
            <a:r>
              <a:rPr lang="en-US" dirty="0" err="1"/>
              <a:t>BlockAck</a:t>
            </a:r>
            <a:r>
              <a:rPr lang="en-US" dirty="0"/>
              <a:t> Details</a:t>
            </a:r>
          </a:p>
        </p:txBody>
      </p:sp>
      <p:sp>
        <p:nvSpPr>
          <p:cNvPr id="3" name="Content Placeholder 2">
            <a:extLst>
              <a:ext uri="{FF2B5EF4-FFF2-40B4-BE49-F238E27FC236}">
                <a16:creationId xmlns:a16="http://schemas.microsoft.com/office/drawing/2014/main" id="{01395DAA-9BFD-78D4-FD67-7016CE09C5D2}"/>
              </a:ext>
            </a:extLst>
          </p:cNvPr>
          <p:cNvSpPr>
            <a:spLocks noGrp="1"/>
          </p:cNvSpPr>
          <p:nvPr>
            <p:ph type="body" idx="1"/>
          </p:nvPr>
        </p:nvSpPr>
        <p:spPr/>
        <p:txBody>
          <a:bodyPr>
            <a:normAutofit fontScale="92500" lnSpcReduction="20000"/>
          </a:bodyPr>
          <a:lstStyle/>
          <a:p>
            <a:pPr marL="0" indent="0">
              <a:buNone/>
            </a:pPr>
            <a:r>
              <a:rPr lang="en-US" dirty="0"/>
              <a:t>The BA Control field is defined in Figure 9-53 (BA Control field format):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a:p>
            <a:endParaRPr lang="en-US" dirty="0"/>
          </a:p>
          <a:p>
            <a:r>
              <a:rPr lang="en-US" dirty="0"/>
              <a:t>Multi-STA </a:t>
            </a:r>
            <a:r>
              <a:rPr lang="en-US" dirty="0" err="1"/>
              <a:t>BlockAck</a:t>
            </a:r>
            <a:r>
              <a:rPr lang="en-US" dirty="0"/>
              <a:t> variant (9.3.1.8.6) –  </a:t>
            </a:r>
          </a:p>
          <a:p>
            <a:pPr lvl="1"/>
            <a:r>
              <a:rPr lang="en-US" dirty="0"/>
              <a:t> This variant is the only </a:t>
            </a:r>
            <a:r>
              <a:rPr lang="en-US" dirty="0" err="1"/>
              <a:t>BlockAck</a:t>
            </a:r>
            <a:r>
              <a:rPr lang="en-US" dirty="0"/>
              <a:t> frame making use of AID11. But for this frame type, the TID_INFO subfield in the BA Control field is reserved.  A bit from that field can be used to indicate which epoch the AID values are from.</a:t>
            </a:r>
          </a:p>
          <a:p>
            <a:pPr lvl="2"/>
            <a:endParaRPr lang="en-US" dirty="0"/>
          </a:p>
          <a:p>
            <a:pPr lvl="1"/>
            <a:r>
              <a:rPr lang="en-US" dirty="0"/>
              <a:t> If the AP MLD does mark a multi-STA </a:t>
            </a:r>
            <a:r>
              <a:rPr lang="en-US" dirty="0" err="1"/>
              <a:t>BlockAck</a:t>
            </a:r>
            <a:r>
              <a:rPr lang="en-US" dirty="0"/>
              <a:t> as containing AIDs from the previous epoch, it should only contain AIDs from the previous epoch and AIDs of legacy STAs.</a:t>
            </a:r>
          </a:p>
          <a:p>
            <a:pPr lvl="1"/>
            <a:endParaRPr lang="en-US" dirty="0"/>
          </a:p>
          <a:p>
            <a:r>
              <a:rPr lang="en-US" dirty="0"/>
              <a:t>See also 26.4.2 Acknowledgement context in a Multi-STA </a:t>
            </a:r>
            <a:r>
              <a:rPr lang="en-US" dirty="0" err="1"/>
              <a:t>BlockAck</a:t>
            </a:r>
            <a:r>
              <a:rPr lang="en-US" dirty="0"/>
              <a:t> frame</a:t>
            </a:r>
          </a:p>
          <a:p>
            <a:pPr lvl="1"/>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graphicFrame>
        <p:nvGraphicFramePr>
          <p:cNvPr id="4" name="Table 3">
            <a:extLst>
              <a:ext uri="{FF2B5EF4-FFF2-40B4-BE49-F238E27FC236}">
                <a16:creationId xmlns:a16="http://schemas.microsoft.com/office/drawing/2014/main" id="{3289BDAF-CE5C-CA63-04A1-B9EE4F58B887}"/>
              </a:ext>
            </a:extLst>
          </p:cNvPr>
          <p:cNvGraphicFramePr>
            <a:graphicFrameLocks noGrp="1"/>
          </p:cNvGraphicFramePr>
          <p:nvPr>
            <p:extLst>
              <p:ext uri="{D42A27DB-BD31-4B8C-83A1-F6EECF244321}">
                <p14:modId xmlns:p14="http://schemas.microsoft.com/office/powerpoint/2010/main" val="4013686226"/>
              </p:ext>
            </p:extLst>
          </p:nvPr>
        </p:nvGraphicFramePr>
        <p:xfrm>
          <a:off x="1375415" y="2330954"/>
          <a:ext cx="6392449" cy="1452602"/>
        </p:xfrm>
        <a:graphic>
          <a:graphicData uri="http://schemas.openxmlformats.org/drawingml/2006/table">
            <a:tbl>
              <a:tblPr firstRow="1" bandRow="1">
                <a:tableStyleId>{5940675A-B579-460E-94D1-54222C63F5DA}</a:tableStyleId>
              </a:tblPr>
              <a:tblGrid>
                <a:gridCol w="913207">
                  <a:extLst>
                    <a:ext uri="{9D8B030D-6E8A-4147-A177-3AD203B41FA5}">
                      <a16:colId xmlns:a16="http://schemas.microsoft.com/office/drawing/2014/main" val="986406477"/>
                    </a:ext>
                  </a:extLst>
                </a:gridCol>
                <a:gridCol w="913207">
                  <a:extLst>
                    <a:ext uri="{9D8B030D-6E8A-4147-A177-3AD203B41FA5}">
                      <a16:colId xmlns:a16="http://schemas.microsoft.com/office/drawing/2014/main" val="131987301"/>
                    </a:ext>
                  </a:extLst>
                </a:gridCol>
                <a:gridCol w="913207">
                  <a:extLst>
                    <a:ext uri="{9D8B030D-6E8A-4147-A177-3AD203B41FA5}">
                      <a16:colId xmlns:a16="http://schemas.microsoft.com/office/drawing/2014/main" val="311629992"/>
                    </a:ext>
                  </a:extLst>
                </a:gridCol>
                <a:gridCol w="913207">
                  <a:extLst>
                    <a:ext uri="{9D8B030D-6E8A-4147-A177-3AD203B41FA5}">
                      <a16:colId xmlns:a16="http://schemas.microsoft.com/office/drawing/2014/main" val="1038618229"/>
                    </a:ext>
                  </a:extLst>
                </a:gridCol>
                <a:gridCol w="913207">
                  <a:extLst>
                    <a:ext uri="{9D8B030D-6E8A-4147-A177-3AD203B41FA5}">
                      <a16:colId xmlns:a16="http://schemas.microsoft.com/office/drawing/2014/main" val="3090234745"/>
                    </a:ext>
                  </a:extLst>
                </a:gridCol>
                <a:gridCol w="913207">
                  <a:extLst>
                    <a:ext uri="{9D8B030D-6E8A-4147-A177-3AD203B41FA5}">
                      <a16:colId xmlns:a16="http://schemas.microsoft.com/office/drawing/2014/main" val="433128076"/>
                    </a:ext>
                  </a:extLst>
                </a:gridCol>
                <a:gridCol w="913207">
                  <a:extLst>
                    <a:ext uri="{9D8B030D-6E8A-4147-A177-3AD203B41FA5}">
                      <a16:colId xmlns:a16="http://schemas.microsoft.com/office/drawing/2014/main" val="894675075"/>
                    </a:ext>
                  </a:extLst>
                </a:gridCol>
              </a:tblGrid>
              <a:tr h="370840">
                <a:tc>
                  <a:txBody>
                    <a:bodyPr/>
                    <a:lstStyle/>
                    <a:p>
                      <a:pPr algn="ctr"/>
                      <a:r>
                        <a:rPr lang="en-US" sz="1200" dirty="0"/>
                        <a:t>B0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  B4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B5  B8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B9</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a:t>B11</a:t>
                      </a:r>
                      <a:endParaRPr lang="en-US" sz="12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B12  B15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8666534"/>
                  </a:ext>
                </a:extLst>
              </a:tr>
              <a:tr h="370840">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BA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No Memory Kept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Memory Configuration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t>Management 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highlight>
                            <a:srgbClr val="FFFF00"/>
                          </a:highlight>
                        </a:rPr>
                        <a:t>TID_INFO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5497570"/>
                  </a:ext>
                </a:extLst>
              </a:tr>
              <a:tr h="441682">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en-US"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69647492"/>
                  </a:ext>
                </a:extLst>
              </a:tr>
            </a:tbl>
          </a:graphicData>
        </a:graphic>
      </p:graphicFrame>
    </p:spTree>
    <p:extLst>
      <p:ext uri="{BB962C8B-B14F-4D97-AF65-F5344CB8AC3E}">
        <p14:creationId xmlns:p14="http://schemas.microsoft.com/office/powerpoint/2010/main" val="394100837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E1FFA-7510-FEE3-2803-A6AFF9740D2E}"/>
              </a:ext>
            </a:extLst>
          </p:cNvPr>
          <p:cNvSpPr>
            <a:spLocks noGrp="1"/>
          </p:cNvSpPr>
          <p:nvPr>
            <p:ph type="title"/>
          </p:nvPr>
        </p:nvSpPr>
        <p:spPr>
          <a:xfrm>
            <a:off x="685800" y="685800"/>
            <a:ext cx="7771680" cy="838439"/>
          </a:xfrm>
        </p:spPr>
        <p:txBody>
          <a:bodyPr/>
          <a:lstStyle/>
          <a:p>
            <a:r>
              <a:rPr lang="en-US" dirty="0"/>
              <a:t>Example Interaction with AID tie-ins (1)</a:t>
            </a:r>
          </a:p>
        </p:txBody>
      </p:sp>
      <p:pic>
        <p:nvPicPr>
          <p:cNvPr id="5" name="Graphic 4" descr="Wireless router outline">
            <a:extLst>
              <a:ext uri="{FF2B5EF4-FFF2-40B4-BE49-F238E27FC236}">
                <a16:creationId xmlns:a16="http://schemas.microsoft.com/office/drawing/2014/main" id="{A320DB77-2D0D-5471-499B-8749C36709C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83710" y="1751762"/>
            <a:ext cx="914400" cy="914400"/>
          </a:xfrm>
          <a:prstGeom prst="rect">
            <a:avLst/>
          </a:prstGeom>
        </p:spPr>
      </p:pic>
      <p:pic>
        <p:nvPicPr>
          <p:cNvPr id="7" name="Graphic 6" descr="Smart Phone outline">
            <a:extLst>
              <a:ext uri="{FF2B5EF4-FFF2-40B4-BE49-F238E27FC236}">
                <a16:creationId xmlns:a16="http://schemas.microsoft.com/office/drawing/2014/main" id="{BC9AEED2-33E1-8A22-53EE-207430EE4F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745683" y="1877023"/>
            <a:ext cx="914400" cy="914400"/>
          </a:xfrm>
          <a:prstGeom prst="rect">
            <a:avLst/>
          </a:prstGeom>
        </p:spPr>
      </p:pic>
      <p:cxnSp>
        <p:nvCxnSpPr>
          <p:cNvPr id="9" name="Straight Arrow Connector 8">
            <a:extLst>
              <a:ext uri="{FF2B5EF4-FFF2-40B4-BE49-F238E27FC236}">
                <a16:creationId xmlns:a16="http://schemas.microsoft.com/office/drawing/2014/main" id="{B8449F23-8225-0994-E767-C7AAE6D21C6F}"/>
              </a:ext>
            </a:extLst>
          </p:cNvPr>
          <p:cNvCxnSpPr>
            <a:cxnSpLocks/>
          </p:cNvCxnSpPr>
          <p:nvPr/>
        </p:nvCxnSpPr>
        <p:spPr>
          <a:xfrm flipH="1">
            <a:off x="2490182" y="3814009"/>
            <a:ext cx="5698510" cy="0"/>
          </a:xfrm>
          <a:prstGeom prst="straightConnector1">
            <a:avLst/>
          </a:prstGeom>
          <a:noFill/>
          <a:ln w="25400" cap="flat">
            <a:solidFill>
              <a:schemeClr val="accent2"/>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cxnSp>
        <p:nvCxnSpPr>
          <p:cNvPr id="12" name="Straight Arrow Connector 11">
            <a:extLst>
              <a:ext uri="{FF2B5EF4-FFF2-40B4-BE49-F238E27FC236}">
                <a16:creationId xmlns:a16="http://schemas.microsoft.com/office/drawing/2014/main" id="{2127C05D-5BE2-BEC4-CF88-BEA1354D4CB6}"/>
              </a:ext>
            </a:extLst>
          </p:cNvPr>
          <p:cNvCxnSpPr>
            <a:cxnSpLocks/>
          </p:cNvCxnSpPr>
          <p:nvPr/>
        </p:nvCxnSpPr>
        <p:spPr>
          <a:xfrm flipV="1">
            <a:off x="2472642" y="4951238"/>
            <a:ext cx="5698510" cy="10351"/>
          </a:xfrm>
          <a:prstGeom prst="straightConnector1">
            <a:avLst/>
          </a:prstGeom>
          <a:noFill/>
          <a:ln w="25400" cap="flat">
            <a:solidFill>
              <a:schemeClr val="accent1"/>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13" name="TextBox 12">
            <a:extLst>
              <a:ext uri="{FF2B5EF4-FFF2-40B4-BE49-F238E27FC236}">
                <a16:creationId xmlns:a16="http://schemas.microsoft.com/office/drawing/2014/main" id="{791812BF-E6C9-1BF1-C3AD-88CB197FF6DD}"/>
              </a:ext>
            </a:extLst>
          </p:cNvPr>
          <p:cNvSpPr txBox="1"/>
          <p:nvPr/>
        </p:nvSpPr>
        <p:spPr>
          <a:xfrm>
            <a:off x="3281402" y="4357672"/>
            <a:ext cx="4031717" cy="430887"/>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Multi-Link </a:t>
            </a:r>
            <a:r>
              <a:rPr kumimoji="0" lang="en-US" sz="1400" b="0" i="0" u="none" strike="noStrike" cap="none" spc="0" normalizeH="0" baseline="0" dirty="0" err="1">
                <a:ln>
                  <a:noFill/>
                </a:ln>
                <a:solidFill>
                  <a:srgbClr val="000000"/>
                </a:solidFill>
                <a:effectLst/>
                <a:uFillTx/>
                <a:latin typeface="+mn-lt"/>
                <a:ea typeface="+mn-ea"/>
                <a:cs typeface="+mn-cs"/>
                <a:sym typeface="Helvetica"/>
              </a:rPr>
              <a:t>BlockAck</a:t>
            </a:r>
            <a:r>
              <a:rPr kumimoji="0" lang="en-US" sz="1400" b="0" i="0" u="none" strike="noStrike" cap="none" spc="0" normalizeH="0" baseline="0" dirty="0">
                <a:ln>
                  <a:noFill/>
                </a:ln>
                <a:solidFill>
                  <a:srgbClr val="000000"/>
                </a:solidFill>
                <a:effectLst/>
                <a:uFillTx/>
                <a:latin typeface="+mn-lt"/>
                <a:ea typeface="+mn-ea"/>
                <a:cs typeface="+mn-cs"/>
                <a:sym typeface="Helvetica"/>
              </a:rPr>
              <a:t> sent in response to receipt of  above</a:t>
            </a:r>
          </a:p>
        </p:txBody>
      </p:sp>
      <p:cxnSp>
        <p:nvCxnSpPr>
          <p:cNvPr id="15" name="Straight Connector 14">
            <a:extLst>
              <a:ext uri="{FF2B5EF4-FFF2-40B4-BE49-F238E27FC236}">
                <a16:creationId xmlns:a16="http://schemas.microsoft.com/office/drawing/2014/main" id="{08379DA9-F4FC-DF3A-E201-C50DE54E5A05}"/>
              </a:ext>
            </a:extLst>
          </p:cNvPr>
          <p:cNvCxnSpPr>
            <a:cxnSpLocks/>
          </p:cNvCxnSpPr>
          <p:nvPr/>
        </p:nvCxnSpPr>
        <p:spPr>
          <a:xfrm>
            <a:off x="2440910" y="2666162"/>
            <a:ext cx="0" cy="3165954"/>
          </a:xfrm>
          <a:prstGeom prst="line">
            <a:avLst/>
          </a:prstGeom>
          <a:noFill/>
          <a:ln w="57150" cap="flat">
            <a:solidFill>
              <a:schemeClr val="accent1"/>
            </a:solidFill>
            <a:prstDash val="solid"/>
            <a:round/>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FDFF7C6-097B-E1F9-055A-D4E51C5154B1}"/>
              </a:ext>
            </a:extLst>
          </p:cNvPr>
          <p:cNvCxnSpPr>
            <a:cxnSpLocks/>
            <a:stCxn id="7" idx="2"/>
          </p:cNvCxnSpPr>
          <p:nvPr/>
        </p:nvCxnSpPr>
        <p:spPr>
          <a:xfrm>
            <a:off x="8202883" y="2791423"/>
            <a:ext cx="2087" cy="3325661"/>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280A6CE2-0EAE-4546-2CAC-B126A96B650A}"/>
              </a:ext>
            </a:extLst>
          </p:cNvPr>
          <p:cNvSpPr txBox="1"/>
          <p:nvPr/>
        </p:nvSpPr>
        <p:spPr>
          <a:xfrm>
            <a:off x="3313133" y="3220444"/>
            <a:ext cx="4017525" cy="430887"/>
          </a:xfrm>
          <a:prstGeom prst="rect">
            <a:avLst/>
          </a:prstGeom>
          <a:noFill/>
          <a:ln w="19050" cap="flat">
            <a:solidFill>
              <a:schemeClr val="accent2"/>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Tx/>
                <a:latin typeface="+mn-lt"/>
                <a:ea typeface="+mn-ea"/>
                <a:cs typeface="+mn-cs"/>
                <a:sym typeface="Helvetica"/>
              </a:rPr>
              <a:t>HE TB PPDU or multi-STA Multi-TID, Multi-STA single-TID, or single-STA multi-TID A-MPDUs.</a:t>
            </a:r>
          </a:p>
        </p:txBody>
      </p:sp>
      <p:cxnSp>
        <p:nvCxnSpPr>
          <p:cNvPr id="35" name="Straight Arrow Connector 34">
            <a:extLst>
              <a:ext uri="{FF2B5EF4-FFF2-40B4-BE49-F238E27FC236}">
                <a16:creationId xmlns:a16="http://schemas.microsoft.com/office/drawing/2014/main" id="{7FD52523-54B6-3D1F-FD8F-398A2602FA1E}"/>
              </a:ext>
            </a:extLst>
          </p:cNvPr>
          <p:cNvCxnSpPr>
            <a:cxnSpLocks/>
          </p:cNvCxnSpPr>
          <p:nvPr/>
        </p:nvCxnSpPr>
        <p:spPr>
          <a:xfrm>
            <a:off x="1164921" y="3104574"/>
            <a:ext cx="1275989" cy="0"/>
          </a:xfrm>
          <a:prstGeom prst="straightConnector1">
            <a:avLst/>
          </a:prstGeom>
          <a:noFill/>
          <a:ln w="25400" cap="flat">
            <a:solidFill>
              <a:srgbClr val="FFC000"/>
            </a:solidFill>
            <a:prstDash val="solid"/>
            <a:round/>
            <a:headEnd w="lg" len="lg"/>
            <a:tailEnd type="triangle" w="lg" len="lg"/>
          </a:ln>
          <a:effectLst/>
          <a:sp3d/>
        </p:spPr>
        <p:style>
          <a:lnRef idx="0">
            <a:scrgbClr r="0" g="0" b="0"/>
          </a:lnRef>
          <a:fillRef idx="0">
            <a:scrgbClr r="0" g="0" b="0"/>
          </a:fillRef>
          <a:effectRef idx="0">
            <a:scrgbClr r="0" g="0" b="0"/>
          </a:effectRef>
          <a:fontRef idx="none"/>
        </p:style>
      </p:cxnSp>
      <p:sp>
        <p:nvSpPr>
          <p:cNvPr id="38" name="TextBox 37">
            <a:extLst>
              <a:ext uri="{FF2B5EF4-FFF2-40B4-BE49-F238E27FC236}">
                <a16:creationId xmlns:a16="http://schemas.microsoft.com/office/drawing/2014/main" id="{FD1F14B9-1CB7-0122-3785-E0B3A57685AC}"/>
              </a:ext>
            </a:extLst>
          </p:cNvPr>
          <p:cNvSpPr txBox="1"/>
          <p:nvPr/>
        </p:nvSpPr>
        <p:spPr>
          <a:xfrm>
            <a:off x="194775" y="2127553"/>
            <a:ext cx="1618565" cy="172354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endParaRPr lang="en-US" sz="1400" dirty="0">
              <a:solidFill>
                <a:srgbClr val="000000"/>
              </a:solidFill>
            </a:endParaRPr>
          </a:p>
          <a:p>
            <a:pPr marL="0" marR="0" indent="0" algn="ctr" defTabSz="914400" rtl="0" fontAlgn="auto" latinLnBrk="0" hangingPunct="0">
              <a:lnSpc>
                <a:spcPct val="100000"/>
              </a:lnSpc>
              <a:spcBef>
                <a:spcPts val="0"/>
              </a:spcBef>
              <a:spcAft>
                <a:spcPts val="0"/>
              </a:spcAft>
              <a:buClrTx/>
              <a:buSzTx/>
              <a:buFontTx/>
              <a:buNone/>
              <a:tabLst/>
            </a:pPr>
            <a:r>
              <a:rPr lang="en-US" sz="1400" dirty="0">
                <a:solidFill>
                  <a:srgbClr val="000000"/>
                </a:solidFill>
              </a:rPr>
              <a:t>AP MLD supports Multi-Link </a:t>
            </a:r>
            <a:r>
              <a:rPr lang="en-US" sz="1400" dirty="0" err="1">
                <a:solidFill>
                  <a:srgbClr val="000000"/>
                </a:solidFill>
              </a:rPr>
              <a:t>BlockAck</a:t>
            </a:r>
            <a:r>
              <a:rPr lang="en-US" sz="1400" dirty="0">
                <a:solidFill>
                  <a:srgbClr val="000000"/>
                </a:solidFill>
              </a:rPr>
              <a:t> if either UL MU or multi-TID A-MPDU operation is supported.</a:t>
            </a:r>
          </a:p>
          <a:p>
            <a:pPr marL="0" marR="0" indent="0" algn="ctr" defTabSz="914400" rtl="0" fontAlgn="auto" latinLnBrk="0" hangingPunct="0">
              <a:lnSpc>
                <a:spcPct val="100000"/>
              </a:lnSpc>
              <a:spcBef>
                <a:spcPts val="0"/>
              </a:spcBef>
              <a:spcAft>
                <a:spcPts val="0"/>
              </a:spcAft>
              <a:buClrTx/>
              <a:buSzTx/>
              <a:buFontTx/>
              <a:buNone/>
              <a:tabLst/>
            </a:pPr>
            <a:endParaRPr kumimoji="0" lang="en-US" sz="1400" b="0" i="0" u="none" strike="noStrike" cap="none" spc="0" normalizeH="0" baseline="0" dirty="0">
              <a:ln>
                <a:noFill/>
              </a:ln>
              <a:solidFill>
                <a:srgbClr val="000000"/>
              </a:solidFill>
              <a:effectLst/>
              <a:uFillTx/>
              <a:latin typeface="+mn-lt"/>
              <a:ea typeface="+mn-ea"/>
              <a:cs typeface="+mn-cs"/>
              <a:sym typeface="Helvetica"/>
            </a:endParaRPr>
          </a:p>
        </p:txBody>
      </p:sp>
      <p:sp>
        <p:nvSpPr>
          <p:cNvPr id="39" name="TextBox 38">
            <a:extLst>
              <a:ext uri="{FF2B5EF4-FFF2-40B4-BE49-F238E27FC236}">
                <a16:creationId xmlns:a16="http://schemas.microsoft.com/office/drawing/2014/main" id="{DCBCC8F1-EA25-B03F-9774-DB47A4D931F2}"/>
              </a:ext>
            </a:extLst>
          </p:cNvPr>
          <p:cNvSpPr txBox="1"/>
          <p:nvPr/>
        </p:nvSpPr>
        <p:spPr>
          <a:xfrm>
            <a:off x="2011305" y="1587499"/>
            <a:ext cx="859210"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AP MLD</a:t>
            </a:r>
          </a:p>
        </p:txBody>
      </p:sp>
      <p:sp>
        <p:nvSpPr>
          <p:cNvPr id="40" name="TextBox 39">
            <a:extLst>
              <a:ext uri="{FF2B5EF4-FFF2-40B4-BE49-F238E27FC236}">
                <a16:creationId xmlns:a16="http://schemas.microsoft.com/office/drawing/2014/main" id="{57DD8BB4-AF88-6B5E-F294-7CBF149395C1}"/>
              </a:ext>
            </a:extLst>
          </p:cNvPr>
          <p:cNvSpPr txBox="1"/>
          <p:nvPr/>
        </p:nvSpPr>
        <p:spPr>
          <a:xfrm>
            <a:off x="7865914" y="1355906"/>
            <a:ext cx="85921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0000"/>
                </a:solidFill>
                <a:effectLst/>
                <a:uFillTx/>
                <a:latin typeface="+mn-lt"/>
                <a:ea typeface="+mn-ea"/>
                <a:cs typeface="+mn-cs"/>
                <a:sym typeface="Helvetica"/>
              </a:rPr>
              <a:t>Non-AP MLD</a:t>
            </a:r>
          </a:p>
        </p:txBody>
      </p:sp>
    </p:spTree>
    <p:extLst>
      <p:ext uri="{BB962C8B-B14F-4D97-AF65-F5344CB8AC3E}">
        <p14:creationId xmlns:p14="http://schemas.microsoft.com/office/powerpoint/2010/main" val="778167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Multi-STA </a:t>
            </a:r>
            <a:r>
              <a:rPr lang="en-US" dirty="0" err="1"/>
              <a:t>BlockAck</a:t>
            </a:r>
            <a:endParaRPr lang="en-US" dirty="0"/>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marR="0">
              <a:lnSpc>
                <a:spcPts val="1200"/>
              </a:lnSpc>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t>Proposed text: </a:t>
            </a:r>
          </a:p>
          <a:p>
            <a:pPr marL="0" marR="0" indent="0">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dirty="0"/>
              <a:t>9.3.1.8.6 Multi-STA </a:t>
            </a:r>
            <a:r>
              <a:rPr lang="en-US" dirty="0" err="1"/>
              <a:t>BlockAck</a:t>
            </a:r>
            <a:r>
              <a:rPr lang="en-US" dirty="0"/>
              <a:t> variant (inserting new paragraphs as shown and modifying previous 5</a:t>
            </a:r>
            <a:r>
              <a:rPr lang="en-US" baseline="30000" dirty="0"/>
              <a:t>th</a:t>
            </a:r>
            <a:r>
              <a:rPr lang="en-US" dirty="0"/>
              <a:t> paragraph)</a:t>
            </a: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During an EDP transition period, the most significant bit of the TID_INFO subfield of the BA Control field is set to 1 if the AIDs in the AID TID Info subfield are from the previous EDP epoch. The MSB is set to 0 if the AIDs in the AID TID Info subfield are from the current EDP epoch. </a:t>
            </a:r>
            <a:endParaRPr lang="en-US" sz="1800" dirty="0">
              <a:effectLst/>
              <a:latin typeface="Times New Roman" panose="02020603050405020304" pitchFamily="18" charset="0"/>
              <a:ea typeface="Malgun Gothic" panose="020B0503020000020004" pitchFamily="34" charset="-127"/>
            </a:endParaRP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Otherwise, the</a:t>
            </a:r>
            <a:r>
              <a:rPr lang="en-US" sz="1800" strike="sngStrike" dirty="0">
                <a:solidFill>
                  <a:srgbClr val="000000"/>
                </a:solidFill>
                <a:effectLst/>
                <a:latin typeface="Times New Roman" panose="02020603050405020304" pitchFamily="18" charset="0"/>
                <a:ea typeface="Times New Roman" panose="02020603050405020304" pitchFamily="18" charset="0"/>
              </a:rPr>
              <a:t> </a:t>
            </a:r>
            <a:r>
              <a:rPr lang="en-US" sz="1800" strike="sngStrike" dirty="0" err="1">
                <a:solidFill>
                  <a:srgbClr val="000000"/>
                </a:solidFill>
                <a:effectLst/>
                <a:latin typeface="Times New Roman" panose="02020603050405020304" pitchFamily="18" charset="0"/>
                <a:ea typeface="Times New Roman" panose="02020603050405020304" pitchFamily="18" charset="0"/>
              </a:rPr>
              <a:t>The</a:t>
            </a:r>
            <a:r>
              <a:rPr lang="en-US" sz="1800" dirty="0">
                <a:solidFill>
                  <a:srgbClr val="000000"/>
                </a:solidFill>
                <a:effectLst/>
                <a:latin typeface="Times New Roman" panose="02020603050405020304" pitchFamily="18" charset="0"/>
                <a:ea typeface="Times New Roman" panose="02020603050405020304" pitchFamily="18" charset="0"/>
              </a:rPr>
              <a:t> TID_INFO subfield of the BA Control field of the Multi-STA </a:t>
            </a:r>
            <a:r>
              <a:rPr lang="en-US" sz="1800" dirty="0" err="1">
                <a:solidFill>
                  <a:srgbClr val="000000"/>
                </a:solidFill>
                <a:effectLst/>
                <a:latin typeface="Times New Roman" panose="02020603050405020304" pitchFamily="18" charset="0"/>
                <a:ea typeface="Times New Roman" panose="02020603050405020304" pitchFamily="18" charset="0"/>
              </a:rPr>
              <a:t>BlockAck</a:t>
            </a:r>
            <a:r>
              <a:rPr lang="en-US" sz="1800" dirty="0">
                <a:solidFill>
                  <a:srgbClr val="000000"/>
                </a:solidFill>
                <a:effectLst/>
                <a:latin typeface="Times New Roman" panose="02020603050405020304" pitchFamily="18" charset="0"/>
                <a:ea typeface="Times New Roman" panose="02020603050405020304" pitchFamily="18" charset="0"/>
              </a:rPr>
              <a:t> frame is reserved.</a:t>
            </a:r>
            <a:endParaRPr lang="en-US" sz="1800" dirty="0">
              <a:effectLst/>
              <a:latin typeface="Times New Roman" panose="02020603050405020304" pitchFamily="18" charset="0"/>
              <a:ea typeface="Malgun Gothic" panose="020B0503020000020004" pitchFamily="34" charset="-127"/>
            </a:endParaRPr>
          </a:p>
          <a:p>
            <a:pPr marL="0" marR="0" indent="0">
              <a:lnSpc>
                <a:spcPct val="120000"/>
              </a:lnSpc>
              <a:spcBef>
                <a:spcPts val="600"/>
              </a:spcBef>
              <a:spcAft>
                <a:spcPts val="600"/>
              </a:spcAft>
              <a:buNone/>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800" u="sng" dirty="0">
                <a:solidFill>
                  <a:srgbClr val="000000"/>
                </a:solidFill>
                <a:effectLst/>
                <a:latin typeface="Times New Roman" panose="02020603050405020304" pitchFamily="18" charset="0"/>
                <a:ea typeface="Times New Roman" panose="02020603050405020304" pitchFamily="18" charset="0"/>
              </a:rPr>
              <a:t>NOTE—A Multi-STA </a:t>
            </a:r>
            <a:r>
              <a:rPr lang="en-US" sz="1800" u="sng" dirty="0" err="1">
                <a:solidFill>
                  <a:srgbClr val="000000"/>
                </a:solidFill>
                <a:effectLst/>
                <a:latin typeface="Times New Roman" panose="02020603050405020304" pitchFamily="18" charset="0"/>
                <a:ea typeface="Times New Roman" panose="02020603050405020304" pitchFamily="18" charset="0"/>
              </a:rPr>
              <a:t>BlockAck</a:t>
            </a:r>
            <a:r>
              <a:rPr lang="en-US" sz="1800" u="sng" dirty="0">
                <a:solidFill>
                  <a:srgbClr val="000000"/>
                </a:solidFill>
                <a:effectLst/>
                <a:latin typeface="Times New Roman" panose="02020603050405020304" pitchFamily="18" charset="0"/>
                <a:ea typeface="Times New Roman" panose="02020603050405020304" pitchFamily="18" charset="0"/>
              </a:rPr>
              <a:t> frame can only contain AIDs for EDP non-AP MLDs from a single set of FA parameters</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Malgun Gothic" panose="020B0503020000020004" pitchFamily="34" charset="-127"/>
            </a:endParaRPr>
          </a:p>
          <a:p>
            <a:endParaRPr lang="en-US" dirty="0"/>
          </a:p>
        </p:txBody>
      </p:sp>
    </p:spTree>
    <p:extLst>
      <p:ext uri="{BB962C8B-B14F-4D97-AF65-F5344CB8AC3E}">
        <p14:creationId xmlns:p14="http://schemas.microsoft.com/office/powerpoint/2010/main" val="12346366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57938</TotalTime>
  <Words>850</Words>
  <Application>Microsoft Office PowerPoint</Application>
  <PresentationFormat>On-screen Show (4:3)</PresentationFormat>
  <Paragraphs>118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Arial Unicode MS</vt:lpstr>
      <vt:lpstr>Helvetica</vt:lpstr>
      <vt:lpstr>Helvetica Neue</vt:lpstr>
      <vt:lpstr>Times New Roman</vt:lpstr>
      <vt:lpstr>Office Theme</vt:lpstr>
      <vt:lpstr>PowerPoint Presentation</vt:lpstr>
      <vt:lpstr>PowerPoint Presentation</vt:lpstr>
      <vt:lpstr>Summary</vt:lpstr>
      <vt:lpstr>Requirements</vt:lpstr>
      <vt:lpstr>AID Subfield discussion - background</vt:lpstr>
      <vt:lpstr>Summary of Transition Period assumptions</vt:lpstr>
      <vt:lpstr>Multi-STA BlockAck Details</vt:lpstr>
      <vt:lpstr>Example Interaction with AID tie-ins (1)</vt:lpstr>
      <vt:lpstr>Discussion – Multi-STA BlockAck</vt:lpstr>
      <vt:lpstr>Example Interaction with AID tie-ins (2)</vt:lpstr>
      <vt:lpstr>Example Interaction with AID tie-ins (3)</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238</cp:revision>
  <dcterms:modified xsi:type="dcterms:W3CDTF">2024-10-27T23:23:41Z</dcterms:modified>
</cp:coreProperties>
</file>