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8"/>
  </p:notesMasterIdLst>
  <p:sldIdLst>
    <p:sldId id="256" r:id="rId2"/>
    <p:sldId id="257" r:id="rId3"/>
    <p:sldId id="2387" r:id="rId4"/>
    <p:sldId id="2391" r:id="rId5"/>
    <p:sldId id="2409" r:id="rId6"/>
    <p:sldId id="2414" r:id="rId7"/>
    <p:sldId id="2420" r:id="rId8"/>
    <p:sldId id="2417" r:id="rId9"/>
    <p:sldId id="2421" r:id="rId10"/>
    <p:sldId id="2423" r:id="rId11"/>
    <p:sldId id="2418" r:id="rId12"/>
    <p:sldId id="2422" r:id="rId13"/>
    <p:sldId id="2424" r:id="rId14"/>
    <p:sldId id="2419" r:id="rId15"/>
    <p:sldId id="2413" r:id="rId16"/>
    <p:sldId id="2402" r:id="rId17"/>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3" autoAdjust="0"/>
    <p:restoredTop sz="96786"/>
  </p:normalViewPr>
  <p:slideViewPr>
    <p:cSldViewPr snapToGrid="0" snapToObjects="1">
      <p:cViewPr varScale="1">
        <p:scale>
          <a:sx n="102" d="100"/>
          <a:sy n="102" d="100"/>
        </p:scale>
        <p:origin x="1152" y="108"/>
      </p:cViewPr>
      <p:guideLst/>
    </p:cSldViewPr>
  </p:slideViewPr>
  <p:notesTextViewPr>
    <p:cViewPr>
      <p:scale>
        <a:sx n="1" d="1"/>
        <a:sy n="1" d="1"/>
      </p:scale>
      <p:origin x="0" y="0"/>
    </p:cViewPr>
  </p:notesTextViewPr>
  <p:sorterViewPr>
    <p:cViewPr>
      <p:scale>
        <a:sx n="100" d="100"/>
        <a:sy n="100" d="100"/>
      </p:scale>
      <p:origin x="0" y="-88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1pPr marL="0" indent="0">
              <a:buNone/>
              <a:defRPr/>
            </a:lvl1pPr>
            <a:lvl2pPr marL="274320" indent="-457200">
              <a:defRPr/>
            </a:lvl2pPr>
            <a:lvl3pPr>
              <a:defRPr/>
            </a:lvl3pPr>
          </a:lstStyle>
          <a:p>
            <a:r>
              <a:rPr dirty="0"/>
              <a:t>Body Level One</a:t>
            </a:r>
            <a:endParaRPr lang="en-US" dirty="0"/>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Body Level Two</a:t>
            </a:r>
            <a:endParaRPr dirty="0"/>
          </a:p>
          <a:p>
            <a:pPr lvl="2"/>
            <a:r>
              <a:rPr lang="en-US" dirty="0"/>
              <a:t>  </a:t>
            </a:r>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325748"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October </a:t>
            </a:r>
            <a:r>
              <a:rPr dirty="0"/>
              <a:t>202</a:t>
            </a:r>
            <a:r>
              <a:rPr lang="en-US" dirty="0"/>
              <a:t>4</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716863"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rPr lang="en-US" dirty="0"/>
              <a:t>Submission</a:t>
            </a:r>
            <a:endParaRPr dirty="0"/>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4</a:t>
            </a:r>
            <a:r>
              <a:rPr dirty="0"/>
              <a:t>/</a:t>
            </a:r>
            <a:r>
              <a:rPr lang="en-US" dirty="0"/>
              <a:t>1717r0</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51" r:id="rId1"/>
    <p:sldLayoutId id="2147483653" r:id="rId2"/>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688592"/>
            <a:ext cx="7771680" cy="10779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Discussion of AID use during the transition period – Buffered frame retrieval</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2024-10-25</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CC8ED-B4E8-D9DF-AEE3-0B5F46073D25}"/>
              </a:ext>
            </a:extLst>
          </p:cNvPr>
          <p:cNvSpPr>
            <a:spLocks noGrp="1"/>
          </p:cNvSpPr>
          <p:nvPr>
            <p:ph type="title"/>
          </p:nvPr>
        </p:nvSpPr>
        <p:spPr/>
        <p:txBody>
          <a:bodyPr/>
          <a:lstStyle/>
          <a:p>
            <a:r>
              <a:rPr lang="en-US" dirty="0"/>
              <a:t>Details – PS-Poll frame</a:t>
            </a:r>
          </a:p>
        </p:txBody>
      </p:sp>
      <p:sp>
        <p:nvSpPr>
          <p:cNvPr id="3" name="Content Placeholder 2">
            <a:extLst>
              <a:ext uri="{FF2B5EF4-FFF2-40B4-BE49-F238E27FC236}">
                <a16:creationId xmlns:a16="http://schemas.microsoft.com/office/drawing/2014/main" id="{EA3A3098-EFA2-864F-D249-BE9744F0F44A}"/>
              </a:ext>
            </a:extLst>
          </p:cNvPr>
          <p:cNvSpPr>
            <a:spLocks noGrp="1"/>
          </p:cNvSpPr>
          <p:nvPr>
            <p:ph idx="1"/>
          </p:nvPr>
        </p:nvSpPr>
        <p:spPr>
          <a:xfrm>
            <a:off x="685800" y="1751762"/>
            <a:ext cx="7771680" cy="4343398"/>
          </a:xfrm>
        </p:spPr>
        <p:txBody>
          <a:bodyPr anchor="t">
            <a:normAutofit/>
          </a:bodyPr>
          <a:lstStyle/>
          <a:p>
            <a:pPr marL="0" indent="0">
              <a:buNone/>
            </a:pPr>
            <a:r>
              <a:rPr lang="en-US" dirty="0"/>
              <a:t>Proposed text:</a:t>
            </a:r>
          </a:p>
          <a:p>
            <a:pPr marL="0" indent="0">
              <a:buNone/>
            </a:pPr>
            <a:endParaRPr lang="en-US" dirty="0"/>
          </a:p>
          <a:p>
            <a:pPr marL="0" indent="0">
              <a:buNone/>
            </a:pPr>
            <a:r>
              <a:rPr lang="en-US" dirty="0"/>
              <a:t>9.3.1.5 PS-Poll frame format</a:t>
            </a:r>
          </a:p>
          <a:p>
            <a:pPr marL="0" indent="0">
              <a:buNone/>
            </a:pPr>
            <a:r>
              <a:rPr lang="en-US" dirty="0"/>
              <a:t>9.3.1.5.2 Non-BDT variant of the PS-Poll frame format</a:t>
            </a:r>
          </a:p>
          <a:p>
            <a:pPr marL="0" indent="0">
              <a:buNone/>
            </a:pPr>
            <a:r>
              <a:rPr lang="en-US" sz="1800" b="0" i="0" u="none" strike="sngStrike" baseline="0" dirty="0">
                <a:latin typeface="TimesNewRoman"/>
              </a:rPr>
              <a:t>T</a:t>
            </a:r>
            <a:r>
              <a:rPr lang="en-US" sz="1800" b="0" i="0" u="sng" baseline="0" dirty="0">
                <a:latin typeface="TimesNewRoman"/>
              </a:rPr>
              <a:t>if the STA is not an EDP non-AP MLD affiliated STA, t</a:t>
            </a:r>
            <a:r>
              <a:rPr lang="en-US" sz="1800" b="0" i="0" u="none" baseline="0" dirty="0">
                <a:latin typeface="TimesNewRoman"/>
              </a:rPr>
              <a:t>he </a:t>
            </a:r>
            <a:r>
              <a:rPr lang="en-US" sz="1800" b="0" i="0" u="none" strike="noStrike" baseline="0" dirty="0">
                <a:latin typeface="TimesNewRoman"/>
              </a:rPr>
              <a:t>Duration/ID field contains the AID value assigned to the STA transmitting the frame by the AP in the (Re)Association Response frame that established that STA’s current association, with the two MSBs set to 1. </a:t>
            </a:r>
          </a:p>
          <a:p>
            <a:pPr marL="0" indent="0">
              <a:buNone/>
            </a:pPr>
            <a:endParaRPr lang="en-US" dirty="0">
              <a:effectLst/>
              <a:latin typeface="TimesNewRoman"/>
              <a:ea typeface="Malgun Gothic" panose="020B0503020000020004" pitchFamily="34" charset="-127"/>
            </a:endParaRPr>
          </a:p>
          <a:p>
            <a:pPr marL="0" indent="0">
              <a:buNone/>
            </a:pPr>
            <a:r>
              <a:rPr lang="en-US" sz="1800" u="sng" dirty="0">
                <a:effectLst/>
                <a:latin typeface="Times New Roman" panose="02020603050405020304" pitchFamily="18" charset="0"/>
                <a:ea typeface="Malgun Gothic" panose="020B0503020000020004" pitchFamily="34" charset="-127"/>
              </a:rPr>
              <a:t>If the STA is an EDP non-AP MLD affiliated STA, the STA shall use the AID value assigned to it in the current FA parameter set</a:t>
            </a:r>
            <a:r>
              <a:rPr lang="en-US" u="sng" dirty="0">
                <a:latin typeface="Times New Roman" panose="02020603050405020304" pitchFamily="18" charset="0"/>
                <a:ea typeface="Malgun Gothic" panose="020B0503020000020004" pitchFamily="34" charset="-127"/>
              </a:rPr>
              <a:t>, unless a transition period is active.  During a transition period, the STA shall use the AID used by the AP MLD in its most recent Multi-Link Traffic Indication element.</a:t>
            </a:r>
            <a:endParaRPr lang="en-US" sz="1800" dirty="0">
              <a:effectLst/>
              <a:latin typeface="Times New Roman" panose="02020603050405020304" pitchFamily="18" charset="0"/>
              <a:ea typeface="Malgun Gothic" panose="020B0503020000020004" pitchFamily="34" charset="-127"/>
            </a:endParaRPr>
          </a:p>
          <a:p>
            <a:pPr marL="0" indent="0" algn="l">
              <a:buNone/>
            </a:pPr>
            <a:endParaRPr lang="en-US" sz="1800" b="0" i="0" u="none" strike="noStrike" baseline="0" dirty="0">
              <a:latin typeface="TimesNewRoman"/>
            </a:endParaRPr>
          </a:p>
          <a:p>
            <a:pPr marL="0" indent="0">
              <a:buNone/>
            </a:pPr>
            <a:endParaRPr lang="en-US" dirty="0"/>
          </a:p>
        </p:txBody>
      </p:sp>
    </p:spTree>
    <p:extLst>
      <p:ext uri="{BB962C8B-B14F-4D97-AF65-F5344CB8AC3E}">
        <p14:creationId xmlns:p14="http://schemas.microsoft.com/office/powerpoint/2010/main" val="15213309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E1FFA-7510-FEE3-2803-A6AFF9740D2E}"/>
              </a:ext>
            </a:extLst>
          </p:cNvPr>
          <p:cNvSpPr>
            <a:spLocks noGrp="1"/>
          </p:cNvSpPr>
          <p:nvPr>
            <p:ph type="title"/>
          </p:nvPr>
        </p:nvSpPr>
        <p:spPr>
          <a:xfrm>
            <a:off x="685800" y="685800"/>
            <a:ext cx="7771680" cy="838439"/>
          </a:xfrm>
        </p:spPr>
        <p:txBody>
          <a:bodyPr/>
          <a:lstStyle/>
          <a:p>
            <a:r>
              <a:rPr lang="en-US" dirty="0"/>
              <a:t>Example Interaction with AID tie-ins (3)</a:t>
            </a:r>
          </a:p>
        </p:txBody>
      </p:sp>
      <p:pic>
        <p:nvPicPr>
          <p:cNvPr id="5" name="Graphic 4" descr="Wireless router outline">
            <a:extLst>
              <a:ext uri="{FF2B5EF4-FFF2-40B4-BE49-F238E27FC236}">
                <a16:creationId xmlns:a16="http://schemas.microsoft.com/office/drawing/2014/main" id="{A320DB77-2D0D-5471-499B-8749C36709C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983710" y="1751762"/>
            <a:ext cx="914400" cy="914400"/>
          </a:xfrm>
          <a:prstGeom prst="rect">
            <a:avLst/>
          </a:prstGeom>
        </p:spPr>
      </p:pic>
      <p:pic>
        <p:nvPicPr>
          <p:cNvPr id="7" name="Graphic 6" descr="Smart Phone outline">
            <a:extLst>
              <a:ext uri="{FF2B5EF4-FFF2-40B4-BE49-F238E27FC236}">
                <a16:creationId xmlns:a16="http://schemas.microsoft.com/office/drawing/2014/main" id="{BC9AEED2-33E1-8A22-53EE-207430EE4F66}"/>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745683" y="1877023"/>
            <a:ext cx="914400" cy="914400"/>
          </a:xfrm>
          <a:prstGeom prst="rect">
            <a:avLst/>
          </a:prstGeom>
        </p:spPr>
      </p:pic>
      <p:cxnSp>
        <p:nvCxnSpPr>
          <p:cNvPr id="9" name="Straight Arrow Connector 8">
            <a:extLst>
              <a:ext uri="{FF2B5EF4-FFF2-40B4-BE49-F238E27FC236}">
                <a16:creationId xmlns:a16="http://schemas.microsoft.com/office/drawing/2014/main" id="{B8449F23-8225-0994-E767-C7AAE6D21C6F}"/>
              </a:ext>
            </a:extLst>
          </p:cNvPr>
          <p:cNvCxnSpPr>
            <a:cxnSpLocks/>
          </p:cNvCxnSpPr>
          <p:nvPr/>
        </p:nvCxnSpPr>
        <p:spPr>
          <a:xfrm flipH="1">
            <a:off x="2490182" y="4404147"/>
            <a:ext cx="5714788" cy="0"/>
          </a:xfrm>
          <a:prstGeom prst="straightConnector1">
            <a:avLst/>
          </a:prstGeom>
          <a:noFill/>
          <a:ln w="25400" cap="flat">
            <a:solidFill>
              <a:schemeClr val="accent2"/>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cxnSp>
        <p:nvCxnSpPr>
          <p:cNvPr id="12" name="Straight Arrow Connector 11">
            <a:extLst>
              <a:ext uri="{FF2B5EF4-FFF2-40B4-BE49-F238E27FC236}">
                <a16:creationId xmlns:a16="http://schemas.microsoft.com/office/drawing/2014/main" id="{2127C05D-5BE2-BEC4-CF88-BEA1354D4CB6}"/>
              </a:ext>
            </a:extLst>
          </p:cNvPr>
          <p:cNvCxnSpPr>
            <a:cxnSpLocks/>
          </p:cNvCxnSpPr>
          <p:nvPr/>
        </p:nvCxnSpPr>
        <p:spPr>
          <a:xfrm flipV="1">
            <a:off x="2490182" y="3522628"/>
            <a:ext cx="5698510" cy="10351"/>
          </a:xfrm>
          <a:prstGeom prst="straightConnector1">
            <a:avLst/>
          </a:prstGeom>
          <a:noFill/>
          <a:ln w="25400" cap="flat">
            <a:solidFill>
              <a:schemeClr val="accent1"/>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sp>
        <p:nvSpPr>
          <p:cNvPr id="13" name="TextBox 12">
            <a:extLst>
              <a:ext uri="{FF2B5EF4-FFF2-40B4-BE49-F238E27FC236}">
                <a16:creationId xmlns:a16="http://schemas.microsoft.com/office/drawing/2014/main" id="{791812BF-E6C9-1BF1-C3AD-88CB197FF6DD}"/>
              </a:ext>
            </a:extLst>
          </p:cNvPr>
          <p:cNvSpPr txBox="1"/>
          <p:nvPr/>
        </p:nvSpPr>
        <p:spPr>
          <a:xfrm>
            <a:off x="3256767" y="2813037"/>
            <a:ext cx="4031717" cy="646331"/>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Multi-Link Traffic Indication element in Beacon frame i</a:t>
            </a:r>
            <a:r>
              <a:rPr lang="en-US" sz="1400" dirty="0"/>
              <a:t>ncludes Per-Link traffic Indication Bitmap</a:t>
            </a:r>
            <a:r>
              <a:rPr kumimoji="0" lang="en-US" sz="1400" b="0" i="0" u="none" strike="noStrike" cap="none" spc="0" normalizeH="0" baseline="0" dirty="0">
                <a:ln>
                  <a:noFill/>
                </a:ln>
                <a:solidFill>
                  <a:srgbClr val="000000"/>
                </a:solidFill>
                <a:effectLst/>
                <a:uFillTx/>
                <a:latin typeface="+mn-lt"/>
                <a:ea typeface="+mn-ea"/>
                <a:cs typeface="+mn-cs"/>
                <a:sym typeface="Helvetica"/>
              </a:rPr>
              <a:t> with bit corresponding to AID of non-AP MLD = 1</a:t>
            </a:r>
          </a:p>
        </p:txBody>
      </p:sp>
      <p:cxnSp>
        <p:nvCxnSpPr>
          <p:cNvPr id="15" name="Straight Connector 14">
            <a:extLst>
              <a:ext uri="{FF2B5EF4-FFF2-40B4-BE49-F238E27FC236}">
                <a16:creationId xmlns:a16="http://schemas.microsoft.com/office/drawing/2014/main" id="{08379DA9-F4FC-DF3A-E201-C50DE54E5A05}"/>
              </a:ext>
            </a:extLst>
          </p:cNvPr>
          <p:cNvCxnSpPr>
            <a:cxnSpLocks/>
          </p:cNvCxnSpPr>
          <p:nvPr/>
        </p:nvCxnSpPr>
        <p:spPr>
          <a:xfrm>
            <a:off x="2440910" y="2666162"/>
            <a:ext cx="0" cy="3165954"/>
          </a:xfrm>
          <a:prstGeom prst="line">
            <a:avLst/>
          </a:prstGeom>
          <a:noFill/>
          <a:ln w="57150" cap="flat">
            <a:solidFill>
              <a:schemeClr val="accent1"/>
            </a:solidFill>
            <a:prstDash val="solid"/>
            <a:round/>
          </a:ln>
          <a:effectLst/>
          <a:sp3d/>
        </p:spPr>
        <p:style>
          <a:lnRef idx="0">
            <a:scrgbClr r="0" g="0" b="0"/>
          </a:lnRef>
          <a:fillRef idx="0">
            <a:scrgbClr r="0" g="0" b="0"/>
          </a:fillRef>
          <a:effectRef idx="0">
            <a:scrgbClr r="0" g="0" b="0"/>
          </a:effectRef>
          <a:fontRef idx="none"/>
        </p:style>
      </p:cxnSp>
      <p:cxnSp>
        <p:nvCxnSpPr>
          <p:cNvPr id="16" name="Straight Connector 15">
            <a:extLst>
              <a:ext uri="{FF2B5EF4-FFF2-40B4-BE49-F238E27FC236}">
                <a16:creationId xmlns:a16="http://schemas.microsoft.com/office/drawing/2014/main" id="{8FDFF7C6-097B-E1F9-055A-D4E51C5154B1}"/>
              </a:ext>
            </a:extLst>
          </p:cNvPr>
          <p:cNvCxnSpPr>
            <a:cxnSpLocks/>
            <a:stCxn id="7" idx="2"/>
          </p:cNvCxnSpPr>
          <p:nvPr/>
        </p:nvCxnSpPr>
        <p:spPr>
          <a:xfrm>
            <a:off x="8202883" y="2791423"/>
            <a:ext cx="2087" cy="3325661"/>
          </a:xfrm>
          <a:prstGeom prst="line">
            <a:avLst/>
          </a:prstGeom>
          <a:ln w="57150"/>
        </p:spPr>
        <p:style>
          <a:lnRef idx="1">
            <a:schemeClr val="accent2"/>
          </a:lnRef>
          <a:fillRef idx="0">
            <a:schemeClr val="accent2"/>
          </a:fillRef>
          <a:effectRef idx="0">
            <a:schemeClr val="accent2"/>
          </a:effectRef>
          <a:fontRef idx="minor">
            <a:schemeClr val="tx1"/>
          </a:fontRef>
        </p:style>
      </p:cxnSp>
      <p:sp>
        <p:nvSpPr>
          <p:cNvPr id="20" name="TextBox 19">
            <a:extLst>
              <a:ext uri="{FF2B5EF4-FFF2-40B4-BE49-F238E27FC236}">
                <a16:creationId xmlns:a16="http://schemas.microsoft.com/office/drawing/2014/main" id="{280A6CE2-0EAE-4546-2CAC-B126A96B650A}"/>
              </a:ext>
            </a:extLst>
          </p:cNvPr>
          <p:cNvSpPr txBox="1"/>
          <p:nvPr/>
        </p:nvSpPr>
        <p:spPr>
          <a:xfrm>
            <a:off x="3518148" y="3873063"/>
            <a:ext cx="3355310" cy="430887"/>
          </a:xfrm>
          <a:prstGeom prst="rect">
            <a:avLst/>
          </a:prstGeom>
          <a:noFill/>
          <a:ln w="19050" cap="flat">
            <a:solidFill>
              <a:schemeClr val="accent2"/>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PS-Poll frame sent by a STA affiliated with the non-AP MLD to retrieve buffered traffic</a:t>
            </a:r>
          </a:p>
        </p:txBody>
      </p:sp>
      <p:cxnSp>
        <p:nvCxnSpPr>
          <p:cNvPr id="21" name="Straight Arrow Connector 20">
            <a:extLst>
              <a:ext uri="{FF2B5EF4-FFF2-40B4-BE49-F238E27FC236}">
                <a16:creationId xmlns:a16="http://schemas.microsoft.com/office/drawing/2014/main" id="{1EB08C48-55AF-6F08-1FE2-DBBDA54AA172}"/>
              </a:ext>
            </a:extLst>
          </p:cNvPr>
          <p:cNvCxnSpPr>
            <a:cxnSpLocks/>
          </p:cNvCxnSpPr>
          <p:nvPr/>
        </p:nvCxnSpPr>
        <p:spPr>
          <a:xfrm>
            <a:off x="2440910" y="5396529"/>
            <a:ext cx="5747782" cy="0"/>
          </a:xfrm>
          <a:prstGeom prst="straightConnector1">
            <a:avLst/>
          </a:prstGeom>
          <a:noFill/>
          <a:ln w="25400" cap="flat">
            <a:solidFill>
              <a:schemeClr val="accent1"/>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sp>
        <p:nvSpPr>
          <p:cNvPr id="22" name="TextBox 21">
            <a:extLst>
              <a:ext uri="{FF2B5EF4-FFF2-40B4-BE49-F238E27FC236}">
                <a16:creationId xmlns:a16="http://schemas.microsoft.com/office/drawing/2014/main" id="{CD67AFD8-BC1B-7800-49D4-30A9C2C17232}"/>
              </a:ext>
            </a:extLst>
          </p:cNvPr>
          <p:cNvSpPr txBox="1"/>
          <p:nvPr/>
        </p:nvSpPr>
        <p:spPr>
          <a:xfrm>
            <a:off x="2777881" y="4826401"/>
            <a:ext cx="3243762" cy="430887"/>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AP MLD sends the buffered traffic to the non-AP MLD over an appropriate link</a:t>
            </a:r>
          </a:p>
        </p:txBody>
      </p:sp>
      <p:cxnSp>
        <p:nvCxnSpPr>
          <p:cNvPr id="35" name="Straight Arrow Connector 34">
            <a:extLst>
              <a:ext uri="{FF2B5EF4-FFF2-40B4-BE49-F238E27FC236}">
                <a16:creationId xmlns:a16="http://schemas.microsoft.com/office/drawing/2014/main" id="{7FD52523-54B6-3D1F-FD8F-398A2602FA1E}"/>
              </a:ext>
            </a:extLst>
          </p:cNvPr>
          <p:cNvCxnSpPr>
            <a:cxnSpLocks/>
          </p:cNvCxnSpPr>
          <p:nvPr/>
        </p:nvCxnSpPr>
        <p:spPr>
          <a:xfrm>
            <a:off x="1164921" y="3104574"/>
            <a:ext cx="1275989" cy="0"/>
          </a:xfrm>
          <a:prstGeom prst="straightConnector1">
            <a:avLst/>
          </a:prstGeom>
          <a:noFill/>
          <a:ln w="25400" cap="flat">
            <a:solidFill>
              <a:srgbClr val="FFC000"/>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sp>
        <p:nvSpPr>
          <p:cNvPr id="38" name="TextBox 37">
            <a:extLst>
              <a:ext uri="{FF2B5EF4-FFF2-40B4-BE49-F238E27FC236}">
                <a16:creationId xmlns:a16="http://schemas.microsoft.com/office/drawing/2014/main" id="{FD1F14B9-1CB7-0122-3785-E0B3A57685AC}"/>
              </a:ext>
            </a:extLst>
          </p:cNvPr>
          <p:cNvSpPr txBox="1"/>
          <p:nvPr/>
        </p:nvSpPr>
        <p:spPr>
          <a:xfrm>
            <a:off x="194776" y="2127553"/>
            <a:ext cx="1560334" cy="1077218"/>
          </a:xfrm>
          <a:prstGeom prst="rect">
            <a:avLst/>
          </a:prstGeom>
          <a:ln>
            <a:solidFill>
              <a:srgbClr val="FFC000"/>
            </a:solidFill>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lang="en-US" sz="1400" dirty="0">
                <a:solidFill>
                  <a:srgbClr val="000000"/>
                </a:solidFill>
              </a:rPr>
              <a:t>AP MLD receives traffic for non-AP MLD currently in PS and stores it in a buffer</a:t>
            </a:r>
            <a:endParaRPr kumimoji="0" lang="en-US" sz="1400" b="0" i="0" u="none" strike="noStrike" cap="none" spc="0" normalizeH="0" baseline="0" dirty="0">
              <a:ln>
                <a:noFill/>
              </a:ln>
              <a:solidFill>
                <a:srgbClr val="000000"/>
              </a:solidFill>
              <a:effectLst/>
              <a:uFillTx/>
              <a:latin typeface="+mn-lt"/>
              <a:ea typeface="+mn-ea"/>
              <a:cs typeface="+mn-cs"/>
              <a:sym typeface="Helvetica"/>
            </a:endParaRPr>
          </a:p>
        </p:txBody>
      </p:sp>
      <p:sp>
        <p:nvSpPr>
          <p:cNvPr id="39" name="TextBox 38">
            <a:extLst>
              <a:ext uri="{FF2B5EF4-FFF2-40B4-BE49-F238E27FC236}">
                <a16:creationId xmlns:a16="http://schemas.microsoft.com/office/drawing/2014/main" id="{DCBCC8F1-EA25-B03F-9774-DB47A4D931F2}"/>
              </a:ext>
            </a:extLst>
          </p:cNvPr>
          <p:cNvSpPr txBox="1"/>
          <p:nvPr/>
        </p:nvSpPr>
        <p:spPr>
          <a:xfrm>
            <a:off x="2011305" y="1587499"/>
            <a:ext cx="859210" cy="27699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AP MLD</a:t>
            </a:r>
          </a:p>
        </p:txBody>
      </p:sp>
      <p:sp>
        <p:nvSpPr>
          <p:cNvPr id="40" name="TextBox 39">
            <a:extLst>
              <a:ext uri="{FF2B5EF4-FFF2-40B4-BE49-F238E27FC236}">
                <a16:creationId xmlns:a16="http://schemas.microsoft.com/office/drawing/2014/main" id="{57DD8BB4-AF88-6B5E-F294-7CBF149395C1}"/>
              </a:ext>
            </a:extLst>
          </p:cNvPr>
          <p:cNvSpPr txBox="1"/>
          <p:nvPr/>
        </p:nvSpPr>
        <p:spPr>
          <a:xfrm>
            <a:off x="7865914" y="1355906"/>
            <a:ext cx="859210"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Non-AP MLD</a:t>
            </a:r>
          </a:p>
        </p:txBody>
      </p:sp>
      <p:cxnSp>
        <p:nvCxnSpPr>
          <p:cNvPr id="3" name="Straight Connector 2">
            <a:extLst>
              <a:ext uri="{FF2B5EF4-FFF2-40B4-BE49-F238E27FC236}">
                <a16:creationId xmlns:a16="http://schemas.microsoft.com/office/drawing/2014/main" id="{EB1A9A47-F872-2645-B3B4-B1B28A588BD8}"/>
              </a:ext>
            </a:extLst>
          </p:cNvPr>
          <p:cNvCxnSpPr/>
          <p:nvPr/>
        </p:nvCxnSpPr>
        <p:spPr>
          <a:xfrm>
            <a:off x="998332" y="4723455"/>
            <a:ext cx="7171151" cy="0"/>
          </a:xfrm>
          <a:prstGeom prst="line">
            <a:avLst/>
          </a:prstGeom>
          <a:noFill/>
          <a:ln w="25400" cap="flat">
            <a:solidFill>
              <a:srgbClr val="FF0000"/>
            </a:solidFill>
            <a:prstDash val="sysDash"/>
            <a:round/>
          </a:ln>
          <a:effectLst/>
          <a:sp3d/>
        </p:spPr>
        <p:style>
          <a:lnRef idx="0">
            <a:scrgbClr r="0" g="0" b="0"/>
          </a:lnRef>
          <a:fillRef idx="0">
            <a:scrgbClr r="0" g="0" b="0"/>
          </a:fillRef>
          <a:effectRef idx="0">
            <a:scrgbClr r="0" g="0" b="0"/>
          </a:effectRef>
          <a:fontRef idx="none"/>
        </p:style>
      </p:cxnSp>
      <p:sp>
        <p:nvSpPr>
          <p:cNvPr id="4" name="TextBox 3">
            <a:extLst>
              <a:ext uri="{FF2B5EF4-FFF2-40B4-BE49-F238E27FC236}">
                <a16:creationId xmlns:a16="http://schemas.microsoft.com/office/drawing/2014/main" id="{EB828E5D-E5A2-3227-01D4-F3B7401955B8}"/>
              </a:ext>
            </a:extLst>
          </p:cNvPr>
          <p:cNvSpPr txBox="1"/>
          <p:nvPr/>
        </p:nvSpPr>
        <p:spPr>
          <a:xfrm>
            <a:off x="291033" y="4469466"/>
            <a:ext cx="1072640" cy="430887"/>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Transitio</a:t>
            </a:r>
            <a:r>
              <a:rPr lang="en-US" sz="1400" dirty="0"/>
              <a:t>n start</a:t>
            </a:r>
            <a:endParaRPr kumimoji="0" lang="en-US" sz="1400" b="0" i="0" u="none" strike="noStrike" cap="none" spc="0" normalizeH="0" baseline="0" dirty="0">
              <a:ln>
                <a:noFill/>
              </a:ln>
              <a:solidFill>
                <a:srgbClr val="000000"/>
              </a:solidFill>
              <a:effectLst/>
              <a:uFillTx/>
              <a:latin typeface="+mn-lt"/>
              <a:ea typeface="+mn-ea"/>
              <a:cs typeface="+mn-cs"/>
              <a:sym typeface="Helvetica"/>
            </a:endParaRPr>
          </a:p>
        </p:txBody>
      </p:sp>
      <p:sp>
        <p:nvSpPr>
          <p:cNvPr id="6" name="TextBox 5">
            <a:extLst>
              <a:ext uri="{FF2B5EF4-FFF2-40B4-BE49-F238E27FC236}">
                <a16:creationId xmlns:a16="http://schemas.microsoft.com/office/drawing/2014/main" id="{80A5BA38-39EC-22AA-17E5-3C95A806C905}"/>
              </a:ext>
            </a:extLst>
          </p:cNvPr>
          <p:cNvSpPr txBox="1"/>
          <p:nvPr/>
        </p:nvSpPr>
        <p:spPr>
          <a:xfrm>
            <a:off x="7286622" y="2892035"/>
            <a:ext cx="429014" cy="430887"/>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OLD AID</a:t>
            </a:r>
          </a:p>
        </p:txBody>
      </p:sp>
      <p:sp>
        <p:nvSpPr>
          <p:cNvPr id="8" name="TextBox 7">
            <a:extLst>
              <a:ext uri="{FF2B5EF4-FFF2-40B4-BE49-F238E27FC236}">
                <a16:creationId xmlns:a16="http://schemas.microsoft.com/office/drawing/2014/main" id="{1D267E9C-87A5-1BD5-1E74-C06DC7302F22}"/>
              </a:ext>
            </a:extLst>
          </p:cNvPr>
          <p:cNvSpPr txBox="1"/>
          <p:nvPr/>
        </p:nvSpPr>
        <p:spPr>
          <a:xfrm>
            <a:off x="6895590" y="3883754"/>
            <a:ext cx="429014" cy="430887"/>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OLD AID</a:t>
            </a:r>
          </a:p>
        </p:txBody>
      </p:sp>
      <p:sp>
        <p:nvSpPr>
          <p:cNvPr id="10" name="TextBox 9">
            <a:extLst>
              <a:ext uri="{FF2B5EF4-FFF2-40B4-BE49-F238E27FC236}">
                <a16:creationId xmlns:a16="http://schemas.microsoft.com/office/drawing/2014/main" id="{B3E3D1EC-1BF7-6882-1D9B-790E94743E7C}"/>
              </a:ext>
            </a:extLst>
          </p:cNvPr>
          <p:cNvSpPr txBox="1"/>
          <p:nvPr/>
        </p:nvSpPr>
        <p:spPr>
          <a:xfrm>
            <a:off x="6021643" y="4837794"/>
            <a:ext cx="2010951" cy="430887"/>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OLD parameters or NEW parameters</a:t>
            </a:r>
          </a:p>
        </p:txBody>
      </p:sp>
    </p:spTree>
    <p:extLst>
      <p:ext uri="{BB962C8B-B14F-4D97-AF65-F5344CB8AC3E}">
        <p14:creationId xmlns:p14="http://schemas.microsoft.com/office/powerpoint/2010/main" val="16801723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CC8ED-B4E8-D9DF-AEE3-0B5F46073D25}"/>
              </a:ext>
            </a:extLst>
          </p:cNvPr>
          <p:cNvSpPr>
            <a:spLocks noGrp="1"/>
          </p:cNvSpPr>
          <p:nvPr>
            <p:ph type="title"/>
          </p:nvPr>
        </p:nvSpPr>
        <p:spPr/>
        <p:txBody>
          <a:bodyPr/>
          <a:lstStyle/>
          <a:p>
            <a:r>
              <a:rPr lang="en-US" dirty="0"/>
              <a:t>Details – PS-Poll frame – case 3</a:t>
            </a:r>
          </a:p>
        </p:txBody>
      </p:sp>
      <p:sp>
        <p:nvSpPr>
          <p:cNvPr id="3" name="Content Placeholder 2">
            <a:extLst>
              <a:ext uri="{FF2B5EF4-FFF2-40B4-BE49-F238E27FC236}">
                <a16:creationId xmlns:a16="http://schemas.microsoft.com/office/drawing/2014/main" id="{EA3A3098-EFA2-864F-D249-BE9744F0F44A}"/>
              </a:ext>
            </a:extLst>
          </p:cNvPr>
          <p:cNvSpPr>
            <a:spLocks noGrp="1"/>
          </p:cNvSpPr>
          <p:nvPr>
            <p:ph idx="1"/>
          </p:nvPr>
        </p:nvSpPr>
        <p:spPr>
          <a:xfrm>
            <a:off x="685800" y="1751762"/>
            <a:ext cx="7771680" cy="4343398"/>
          </a:xfrm>
        </p:spPr>
        <p:txBody>
          <a:bodyPr anchor="t">
            <a:normAutofit/>
          </a:bodyPr>
          <a:lstStyle/>
          <a:p>
            <a:pPr marL="0" indent="0">
              <a:buNone/>
            </a:pPr>
            <a:r>
              <a:rPr lang="en-US" dirty="0"/>
              <a:t>In case 3, the use of parameters from the new FA parameter set could allow an observer to correlate the old AID/MAC with the new AID MAC for that STA.</a:t>
            </a:r>
          </a:p>
          <a:p>
            <a:pPr marL="0" indent="0">
              <a:buNone/>
            </a:pPr>
            <a:endParaRPr lang="en-US" dirty="0"/>
          </a:p>
          <a:p>
            <a:pPr marL="0" indent="0">
              <a:buNone/>
            </a:pPr>
            <a:r>
              <a:rPr lang="en-US" dirty="0"/>
              <a:t>The AP MLD should respond with frames using the previous FA parameter set.</a:t>
            </a:r>
          </a:p>
          <a:p>
            <a:pPr marL="0" indent="0">
              <a:buNone/>
            </a:pPr>
            <a:endParaRPr lang="en-US" dirty="0"/>
          </a:p>
          <a:p>
            <a:pPr marL="0" indent="0">
              <a:buNone/>
            </a:pPr>
            <a:endParaRPr lang="en-US" dirty="0"/>
          </a:p>
          <a:p>
            <a:pPr marL="0" indent="0" algn="l">
              <a:buNone/>
            </a:pPr>
            <a:endParaRPr lang="en-US" sz="1800" b="0" i="0" u="none" strike="noStrike" baseline="0" dirty="0">
              <a:latin typeface="TimesNewRoman"/>
            </a:endParaRPr>
          </a:p>
          <a:p>
            <a:pPr marL="0" indent="0">
              <a:buNone/>
            </a:pPr>
            <a:endParaRPr lang="en-US" dirty="0"/>
          </a:p>
        </p:txBody>
      </p:sp>
    </p:spTree>
    <p:extLst>
      <p:ext uri="{BB962C8B-B14F-4D97-AF65-F5344CB8AC3E}">
        <p14:creationId xmlns:p14="http://schemas.microsoft.com/office/powerpoint/2010/main" val="19031387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CC8ED-B4E8-D9DF-AEE3-0B5F46073D25}"/>
              </a:ext>
            </a:extLst>
          </p:cNvPr>
          <p:cNvSpPr>
            <a:spLocks noGrp="1"/>
          </p:cNvSpPr>
          <p:nvPr>
            <p:ph type="title"/>
          </p:nvPr>
        </p:nvSpPr>
        <p:spPr/>
        <p:txBody>
          <a:bodyPr/>
          <a:lstStyle/>
          <a:p>
            <a:r>
              <a:rPr lang="en-US" dirty="0"/>
              <a:t>Details – PS-Poll frame – case 3</a:t>
            </a:r>
          </a:p>
        </p:txBody>
      </p:sp>
      <p:sp>
        <p:nvSpPr>
          <p:cNvPr id="3" name="Content Placeholder 2">
            <a:extLst>
              <a:ext uri="{FF2B5EF4-FFF2-40B4-BE49-F238E27FC236}">
                <a16:creationId xmlns:a16="http://schemas.microsoft.com/office/drawing/2014/main" id="{EA3A3098-EFA2-864F-D249-BE9744F0F44A}"/>
              </a:ext>
            </a:extLst>
          </p:cNvPr>
          <p:cNvSpPr>
            <a:spLocks noGrp="1"/>
          </p:cNvSpPr>
          <p:nvPr>
            <p:ph idx="1"/>
          </p:nvPr>
        </p:nvSpPr>
        <p:spPr>
          <a:xfrm>
            <a:off x="685800" y="1751762"/>
            <a:ext cx="7771680" cy="4343398"/>
          </a:xfrm>
        </p:spPr>
        <p:txBody>
          <a:bodyPr anchor="t">
            <a:normAutofit fontScale="92500" lnSpcReduction="10000"/>
          </a:bodyPr>
          <a:lstStyle/>
          <a:p>
            <a:pPr marL="0" indent="0">
              <a:buNone/>
            </a:pPr>
            <a:r>
              <a:rPr lang="en-US" dirty="0"/>
              <a:t>Proposed text:</a:t>
            </a:r>
          </a:p>
          <a:p>
            <a:pPr marL="0" indent="0">
              <a:buNone/>
            </a:pPr>
            <a:endParaRPr lang="en-US" dirty="0"/>
          </a:p>
          <a:p>
            <a:pPr marL="0" indent="0">
              <a:buNone/>
            </a:pPr>
            <a:r>
              <a:rPr lang="en-US" dirty="0"/>
              <a:t>35.3.12.4 Traffic indication (modify paragraph 17 and add new 18</a:t>
            </a:r>
            <a:r>
              <a:rPr lang="en-US" baseline="30000" dirty="0"/>
              <a:t>th</a:t>
            </a:r>
            <a:r>
              <a:rPr lang="en-US" dirty="0"/>
              <a:t> paragraph)</a:t>
            </a:r>
          </a:p>
          <a:p>
            <a:pPr marL="0" indent="0">
              <a:buNone/>
            </a:pPr>
            <a:endParaRPr lang="en-US" dirty="0"/>
          </a:p>
          <a:p>
            <a:pPr marL="0" indent="0">
              <a:buNone/>
            </a:pPr>
            <a:r>
              <a:rPr lang="en-US" sz="1800" b="0" i="0" u="none" strike="noStrike" baseline="0" dirty="0">
                <a:solidFill>
                  <a:srgbClr val="000000"/>
                </a:solidFill>
              </a:rPr>
              <a:t>When an AP affiliated with an AP MLD receives a PS-Poll frame or a U-APSD trigger frame from a </a:t>
            </a:r>
            <a:r>
              <a:rPr lang="en-US" sz="1800" b="0" i="0" u="sng" strike="noStrike" baseline="0" dirty="0">
                <a:solidFill>
                  <a:srgbClr val="000000"/>
                </a:solidFill>
              </a:rPr>
              <a:t>non-EDP </a:t>
            </a:r>
            <a:r>
              <a:rPr lang="en-US" sz="1800" b="0" i="0" u="none" strike="noStrike" baseline="0" dirty="0">
                <a:solidFill>
                  <a:srgbClr val="000000"/>
                </a:solidFill>
              </a:rPr>
              <a:t>non-AP STA affiliated with an associated non-AP MLD that is in power save mode, it shall transmit buffered BU(s) to the STA, if the buffered BU(s) are available and not discarded for implementation dependent reasons, otherwise, it may transmit a QoS Null frame.</a:t>
            </a:r>
          </a:p>
          <a:p>
            <a:pPr marL="0" indent="0">
              <a:buNone/>
            </a:pPr>
            <a:endParaRPr lang="en-US" sz="1800" b="0" i="0" u="none" strike="noStrike" baseline="0" dirty="0">
              <a:solidFill>
                <a:srgbClr val="000000"/>
              </a:solidFill>
            </a:endParaRPr>
          </a:p>
          <a:p>
            <a:pPr marL="0" indent="0">
              <a:buNone/>
            </a:pPr>
            <a:r>
              <a:rPr lang="en-US" sz="1800" b="0" i="0" u="sng" strike="noStrike" baseline="0" dirty="0">
                <a:solidFill>
                  <a:srgbClr val="000000"/>
                </a:solidFill>
              </a:rPr>
              <a:t>When an AP affiliated with an AP MLD receives a PS-Poll frame or a U-APSD trigger frame from an EDP non-AP STA affiliated with an associated non-AP MLD that is in power save mode, it shall transmit buffered BU(s) to the STA using FA parameters for those buffered frames from the same FA parameter set as the STA used in the PS-Poll frame or U-APSD trigger frame, if the buffered BU(s) are available and not discarded for implementation dependent reasons, otherwise, it may transmit a QoS Null frame.</a:t>
            </a:r>
            <a:endParaRPr lang="en-US" u="sng" dirty="0"/>
          </a:p>
          <a:p>
            <a:pPr marL="0" indent="0">
              <a:buNone/>
            </a:pPr>
            <a:endParaRPr lang="en-US" dirty="0"/>
          </a:p>
          <a:p>
            <a:pPr marL="0" indent="0">
              <a:buNone/>
            </a:pPr>
            <a:endParaRPr lang="en-US" dirty="0"/>
          </a:p>
          <a:p>
            <a:pPr marL="0" indent="0" algn="l">
              <a:buNone/>
            </a:pPr>
            <a:endParaRPr lang="en-US" sz="1800" b="0" i="0" u="none" strike="noStrike" baseline="0" dirty="0">
              <a:latin typeface="TimesNewRoman"/>
            </a:endParaRPr>
          </a:p>
          <a:p>
            <a:pPr marL="0" indent="0">
              <a:buNone/>
            </a:pPr>
            <a:endParaRPr lang="en-US" dirty="0"/>
          </a:p>
        </p:txBody>
      </p:sp>
    </p:spTree>
    <p:extLst>
      <p:ext uri="{BB962C8B-B14F-4D97-AF65-F5344CB8AC3E}">
        <p14:creationId xmlns:p14="http://schemas.microsoft.com/office/powerpoint/2010/main" val="15581169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E1FFA-7510-FEE3-2803-A6AFF9740D2E}"/>
              </a:ext>
            </a:extLst>
          </p:cNvPr>
          <p:cNvSpPr>
            <a:spLocks noGrp="1"/>
          </p:cNvSpPr>
          <p:nvPr>
            <p:ph type="title"/>
          </p:nvPr>
        </p:nvSpPr>
        <p:spPr>
          <a:xfrm>
            <a:off x="685800" y="685800"/>
            <a:ext cx="7771680" cy="838439"/>
          </a:xfrm>
        </p:spPr>
        <p:txBody>
          <a:bodyPr/>
          <a:lstStyle/>
          <a:p>
            <a:r>
              <a:rPr lang="en-US" dirty="0"/>
              <a:t>Example Interaction with AID tie-ins (4)</a:t>
            </a:r>
          </a:p>
        </p:txBody>
      </p:sp>
      <p:pic>
        <p:nvPicPr>
          <p:cNvPr id="5" name="Graphic 4" descr="Wireless router outline">
            <a:extLst>
              <a:ext uri="{FF2B5EF4-FFF2-40B4-BE49-F238E27FC236}">
                <a16:creationId xmlns:a16="http://schemas.microsoft.com/office/drawing/2014/main" id="{A320DB77-2D0D-5471-499B-8749C36709C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983710" y="1751762"/>
            <a:ext cx="914400" cy="914400"/>
          </a:xfrm>
          <a:prstGeom prst="rect">
            <a:avLst/>
          </a:prstGeom>
        </p:spPr>
      </p:pic>
      <p:pic>
        <p:nvPicPr>
          <p:cNvPr id="7" name="Graphic 6" descr="Smart Phone outline">
            <a:extLst>
              <a:ext uri="{FF2B5EF4-FFF2-40B4-BE49-F238E27FC236}">
                <a16:creationId xmlns:a16="http://schemas.microsoft.com/office/drawing/2014/main" id="{BC9AEED2-33E1-8A22-53EE-207430EE4F66}"/>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745683" y="1877023"/>
            <a:ext cx="914400" cy="914400"/>
          </a:xfrm>
          <a:prstGeom prst="rect">
            <a:avLst/>
          </a:prstGeom>
        </p:spPr>
      </p:pic>
      <p:cxnSp>
        <p:nvCxnSpPr>
          <p:cNvPr id="9" name="Straight Arrow Connector 8">
            <a:extLst>
              <a:ext uri="{FF2B5EF4-FFF2-40B4-BE49-F238E27FC236}">
                <a16:creationId xmlns:a16="http://schemas.microsoft.com/office/drawing/2014/main" id="{B8449F23-8225-0994-E767-C7AAE6D21C6F}"/>
              </a:ext>
            </a:extLst>
          </p:cNvPr>
          <p:cNvCxnSpPr>
            <a:cxnSpLocks/>
          </p:cNvCxnSpPr>
          <p:nvPr/>
        </p:nvCxnSpPr>
        <p:spPr>
          <a:xfrm flipH="1">
            <a:off x="2440910" y="4867610"/>
            <a:ext cx="5778251" cy="0"/>
          </a:xfrm>
          <a:prstGeom prst="straightConnector1">
            <a:avLst/>
          </a:prstGeom>
          <a:noFill/>
          <a:ln w="25400" cap="flat">
            <a:solidFill>
              <a:schemeClr val="accent2"/>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cxnSp>
        <p:nvCxnSpPr>
          <p:cNvPr id="12" name="Straight Arrow Connector 11">
            <a:extLst>
              <a:ext uri="{FF2B5EF4-FFF2-40B4-BE49-F238E27FC236}">
                <a16:creationId xmlns:a16="http://schemas.microsoft.com/office/drawing/2014/main" id="{2127C05D-5BE2-BEC4-CF88-BEA1354D4CB6}"/>
              </a:ext>
            </a:extLst>
          </p:cNvPr>
          <p:cNvCxnSpPr>
            <a:cxnSpLocks/>
          </p:cNvCxnSpPr>
          <p:nvPr/>
        </p:nvCxnSpPr>
        <p:spPr>
          <a:xfrm flipV="1">
            <a:off x="2440910" y="4163094"/>
            <a:ext cx="5747782" cy="10351"/>
          </a:xfrm>
          <a:prstGeom prst="straightConnector1">
            <a:avLst/>
          </a:prstGeom>
          <a:noFill/>
          <a:ln w="25400" cap="flat">
            <a:solidFill>
              <a:schemeClr val="accent1"/>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sp>
        <p:nvSpPr>
          <p:cNvPr id="13" name="TextBox 12">
            <a:extLst>
              <a:ext uri="{FF2B5EF4-FFF2-40B4-BE49-F238E27FC236}">
                <a16:creationId xmlns:a16="http://schemas.microsoft.com/office/drawing/2014/main" id="{791812BF-E6C9-1BF1-C3AD-88CB197FF6DD}"/>
              </a:ext>
            </a:extLst>
          </p:cNvPr>
          <p:cNvSpPr txBox="1"/>
          <p:nvPr/>
        </p:nvSpPr>
        <p:spPr>
          <a:xfrm>
            <a:off x="3256767" y="3453503"/>
            <a:ext cx="4031717" cy="646331"/>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Multi-Link Traffic Indication element in Beacon frame i</a:t>
            </a:r>
            <a:r>
              <a:rPr lang="en-US" sz="1400" dirty="0"/>
              <a:t>ncludes Per-Link traffic Indication Bitmap</a:t>
            </a:r>
            <a:r>
              <a:rPr kumimoji="0" lang="en-US" sz="1400" b="0" i="0" u="none" strike="noStrike" cap="none" spc="0" normalizeH="0" baseline="0" dirty="0">
                <a:ln>
                  <a:noFill/>
                </a:ln>
                <a:solidFill>
                  <a:srgbClr val="000000"/>
                </a:solidFill>
                <a:effectLst/>
                <a:uFillTx/>
                <a:latin typeface="+mn-lt"/>
                <a:ea typeface="+mn-ea"/>
                <a:cs typeface="+mn-cs"/>
                <a:sym typeface="Helvetica"/>
              </a:rPr>
              <a:t> with bit corresponding to AID of non-AP MLD = 1</a:t>
            </a:r>
          </a:p>
        </p:txBody>
      </p:sp>
      <p:cxnSp>
        <p:nvCxnSpPr>
          <p:cNvPr id="15" name="Straight Connector 14">
            <a:extLst>
              <a:ext uri="{FF2B5EF4-FFF2-40B4-BE49-F238E27FC236}">
                <a16:creationId xmlns:a16="http://schemas.microsoft.com/office/drawing/2014/main" id="{08379DA9-F4FC-DF3A-E201-C50DE54E5A05}"/>
              </a:ext>
            </a:extLst>
          </p:cNvPr>
          <p:cNvCxnSpPr>
            <a:cxnSpLocks/>
          </p:cNvCxnSpPr>
          <p:nvPr/>
        </p:nvCxnSpPr>
        <p:spPr>
          <a:xfrm>
            <a:off x="2440910" y="2666162"/>
            <a:ext cx="0" cy="3165954"/>
          </a:xfrm>
          <a:prstGeom prst="line">
            <a:avLst/>
          </a:prstGeom>
          <a:noFill/>
          <a:ln w="57150" cap="flat">
            <a:solidFill>
              <a:schemeClr val="accent1"/>
            </a:solidFill>
            <a:prstDash val="solid"/>
            <a:round/>
          </a:ln>
          <a:effectLst/>
          <a:sp3d/>
        </p:spPr>
        <p:style>
          <a:lnRef idx="0">
            <a:scrgbClr r="0" g="0" b="0"/>
          </a:lnRef>
          <a:fillRef idx="0">
            <a:scrgbClr r="0" g="0" b="0"/>
          </a:fillRef>
          <a:effectRef idx="0">
            <a:scrgbClr r="0" g="0" b="0"/>
          </a:effectRef>
          <a:fontRef idx="none"/>
        </p:style>
      </p:cxnSp>
      <p:cxnSp>
        <p:nvCxnSpPr>
          <p:cNvPr id="16" name="Straight Connector 15">
            <a:extLst>
              <a:ext uri="{FF2B5EF4-FFF2-40B4-BE49-F238E27FC236}">
                <a16:creationId xmlns:a16="http://schemas.microsoft.com/office/drawing/2014/main" id="{8FDFF7C6-097B-E1F9-055A-D4E51C5154B1}"/>
              </a:ext>
            </a:extLst>
          </p:cNvPr>
          <p:cNvCxnSpPr>
            <a:cxnSpLocks/>
            <a:stCxn id="7" idx="2"/>
          </p:cNvCxnSpPr>
          <p:nvPr/>
        </p:nvCxnSpPr>
        <p:spPr>
          <a:xfrm>
            <a:off x="8202883" y="2791423"/>
            <a:ext cx="2087" cy="3325661"/>
          </a:xfrm>
          <a:prstGeom prst="line">
            <a:avLst/>
          </a:prstGeom>
          <a:ln w="57150"/>
        </p:spPr>
        <p:style>
          <a:lnRef idx="1">
            <a:schemeClr val="accent2"/>
          </a:lnRef>
          <a:fillRef idx="0">
            <a:schemeClr val="accent2"/>
          </a:fillRef>
          <a:effectRef idx="0">
            <a:schemeClr val="accent2"/>
          </a:effectRef>
          <a:fontRef idx="minor">
            <a:schemeClr val="tx1"/>
          </a:fontRef>
        </p:style>
      </p:cxnSp>
      <p:sp>
        <p:nvSpPr>
          <p:cNvPr id="20" name="TextBox 19">
            <a:extLst>
              <a:ext uri="{FF2B5EF4-FFF2-40B4-BE49-F238E27FC236}">
                <a16:creationId xmlns:a16="http://schemas.microsoft.com/office/drawing/2014/main" id="{280A6CE2-0EAE-4546-2CAC-B126A96B650A}"/>
              </a:ext>
            </a:extLst>
          </p:cNvPr>
          <p:cNvSpPr txBox="1"/>
          <p:nvPr/>
        </p:nvSpPr>
        <p:spPr>
          <a:xfrm>
            <a:off x="3450400" y="4324943"/>
            <a:ext cx="3355310" cy="430887"/>
          </a:xfrm>
          <a:prstGeom prst="rect">
            <a:avLst/>
          </a:prstGeom>
          <a:noFill/>
          <a:ln w="19050" cap="flat">
            <a:solidFill>
              <a:schemeClr val="accent2"/>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PS-Poll frame sent by a STA affiliated with the non-AP MLD to retrieve buffered traffic</a:t>
            </a:r>
          </a:p>
        </p:txBody>
      </p:sp>
      <p:cxnSp>
        <p:nvCxnSpPr>
          <p:cNvPr id="21" name="Straight Arrow Connector 20">
            <a:extLst>
              <a:ext uri="{FF2B5EF4-FFF2-40B4-BE49-F238E27FC236}">
                <a16:creationId xmlns:a16="http://schemas.microsoft.com/office/drawing/2014/main" id="{1EB08C48-55AF-6F08-1FE2-DBBDA54AA172}"/>
              </a:ext>
            </a:extLst>
          </p:cNvPr>
          <p:cNvCxnSpPr>
            <a:cxnSpLocks/>
          </p:cNvCxnSpPr>
          <p:nvPr/>
        </p:nvCxnSpPr>
        <p:spPr>
          <a:xfrm>
            <a:off x="2440910" y="5659575"/>
            <a:ext cx="5747782" cy="0"/>
          </a:xfrm>
          <a:prstGeom prst="straightConnector1">
            <a:avLst/>
          </a:prstGeom>
          <a:noFill/>
          <a:ln w="25400" cap="flat">
            <a:solidFill>
              <a:schemeClr val="accent1"/>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sp>
        <p:nvSpPr>
          <p:cNvPr id="22" name="TextBox 21">
            <a:extLst>
              <a:ext uri="{FF2B5EF4-FFF2-40B4-BE49-F238E27FC236}">
                <a16:creationId xmlns:a16="http://schemas.microsoft.com/office/drawing/2014/main" id="{CD67AFD8-BC1B-7800-49D4-30A9C2C17232}"/>
              </a:ext>
            </a:extLst>
          </p:cNvPr>
          <p:cNvSpPr txBox="1"/>
          <p:nvPr/>
        </p:nvSpPr>
        <p:spPr>
          <a:xfrm>
            <a:off x="2728316" y="5142129"/>
            <a:ext cx="3267131" cy="430887"/>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AP MLD sends the buffered traffic to the non-AP MLD over an appropriate link</a:t>
            </a:r>
          </a:p>
        </p:txBody>
      </p:sp>
      <p:cxnSp>
        <p:nvCxnSpPr>
          <p:cNvPr id="35" name="Straight Arrow Connector 34">
            <a:extLst>
              <a:ext uri="{FF2B5EF4-FFF2-40B4-BE49-F238E27FC236}">
                <a16:creationId xmlns:a16="http://schemas.microsoft.com/office/drawing/2014/main" id="{7FD52523-54B6-3D1F-FD8F-398A2602FA1E}"/>
              </a:ext>
            </a:extLst>
          </p:cNvPr>
          <p:cNvCxnSpPr>
            <a:cxnSpLocks/>
          </p:cNvCxnSpPr>
          <p:nvPr/>
        </p:nvCxnSpPr>
        <p:spPr>
          <a:xfrm>
            <a:off x="1164921" y="3104574"/>
            <a:ext cx="1275989" cy="0"/>
          </a:xfrm>
          <a:prstGeom prst="straightConnector1">
            <a:avLst/>
          </a:prstGeom>
          <a:noFill/>
          <a:ln w="25400" cap="flat">
            <a:solidFill>
              <a:srgbClr val="FFC000"/>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sp>
        <p:nvSpPr>
          <p:cNvPr id="38" name="TextBox 37">
            <a:extLst>
              <a:ext uri="{FF2B5EF4-FFF2-40B4-BE49-F238E27FC236}">
                <a16:creationId xmlns:a16="http://schemas.microsoft.com/office/drawing/2014/main" id="{FD1F14B9-1CB7-0122-3785-E0B3A57685AC}"/>
              </a:ext>
            </a:extLst>
          </p:cNvPr>
          <p:cNvSpPr txBox="1"/>
          <p:nvPr/>
        </p:nvSpPr>
        <p:spPr>
          <a:xfrm>
            <a:off x="194776" y="2127553"/>
            <a:ext cx="1560334" cy="1077218"/>
          </a:xfrm>
          <a:prstGeom prst="rect">
            <a:avLst/>
          </a:prstGeom>
          <a:ln>
            <a:solidFill>
              <a:srgbClr val="FFC000"/>
            </a:solidFill>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lang="en-US" sz="1400" dirty="0">
                <a:solidFill>
                  <a:srgbClr val="000000"/>
                </a:solidFill>
              </a:rPr>
              <a:t>AP MLD receives traffic for non-AP MLD currently in PS and stores it in a buffer</a:t>
            </a:r>
            <a:endParaRPr kumimoji="0" lang="en-US" sz="1400" b="0" i="0" u="none" strike="noStrike" cap="none" spc="0" normalizeH="0" baseline="0" dirty="0">
              <a:ln>
                <a:noFill/>
              </a:ln>
              <a:solidFill>
                <a:srgbClr val="000000"/>
              </a:solidFill>
              <a:effectLst/>
              <a:uFillTx/>
              <a:latin typeface="+mn-lt"/>
              <a:ea typeface="+mn-ea"/>
              <a:cs typeface="+mn-cs"/>
              <a:sym typeface="Helvetica"/>
            </a:endParaRPr>
          </a:p>
        </p:txBody>
      </p:sp>
      <p:sp>
        <p:nvSpPr>
          <p:cNvPr id="39" name="TextBox 38">
            <a:extLst>
              <a:ext uri="{FF2B5EF4-FFF2-40B4-BE49-F238E27FC236}">
                <a16:creationId xmlns:a16="http://schemas.microsoft.com/office/drawing/2014/main" id="{DCBCC8F1-EA25-B03F-9774-DB47A4D931F2}"/>
              </a:ext>
            </a:extLst>
          </p:cNvPr>
          <p:cNvSpPr txBox="1"/>
          <p:nvPr/>
        </p:nvSpPr>
        <p:spPr>
          <a:xfrm>
            <a:off x="2011305" y="1587499"/>
            <a:ext cx="859210" cy="27699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AP MLD</a:t>
            </a:r>
          </a:p>
        </p:txBody>
      </p:sp>
      <p:sp>
        <p:nvSpPr>
          <p:cNvPr id="40" name="TextBox 39">
            <a:extLst>
              <a:ext uri="{FF2B5EF4-FFF2-40B4-BE49-F238E27FC236}">
                <a16:creationId xmlns:a16="http://schemas.microsoft.com/office/drawing/2014/main" id="{57DD8BB4-AF88-6B5E-F294-7CBF149395C1}"/>
              </a:ext>
            </a:extLst>
          </p:cNvPr>
          <p:cNvSpPr txBox="1"/>
          <p:nvPr/>
        </p:nvSpPr>
        <p:spPr>
          <a:xfrm>
            <a:off x="7865914" y="1355906"/>
            <a:ext cx="859210"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Non-AP MLD</a:t>
            </a:r>
          </a:p>
        </p:txBody>
      </p:sp>
      <p:cxnSp>
        <p:nvCxnSpPr>
          <p:cNvPr id="3" name="Straight Connector 2">
            <a:extLst>
              <a:ext uri="{FF2B5EF4-FFF2-40B4-BE49-F238E27FC236}">
                <a16:creationId xmlns:a16="http://schemas.microsoft.com/office/drawing/2014/main" id="{EB1A9A47-F872-2645-B3B4-B1B28A588BD8}"/>
              </a:ext>
            </a:extLst>
          </p:cNvPr>
          <p:cNvCxnSpPr/>
          <p:nvPr/>
        </p:nvCxnSpPr>
        <p:spPr>
          <a:xfrm>
            <a:off x="1286329" y="3307533"/>
            <a:ext cx="7171151" cy="0"/>
          </a:xfrm>
          <a:prstGeom prst="line">
            <a:avLst/>
          </a:prstGeom>
          <a:noFill/>
          <a:ln w="25400" cap="flat">
            <a:solidFill>
              <a:srgbClr val="FF0000"/>
            </a:solidFill>
            <a:prstDash val="sysDash"/>
            <a:round/>
          </a:ln>
          <a:effectLst/>
          <a:sp3d/>
        </p:spPr>
        <p:style>
          <a:lnRef idx="0">
            <a:scrgbClr r="0" g="0" b="0"/>
          </a:lnRef>
          <a:fillRef idx="0">
            <a:scrgbClr r="0" g="0" b="0"/>
          </a:fillRef>
          <a:effectRef idx="0">
            <a:scrgbClr r="0" g="0" b="0"/>
          </a:effectRef>
          <a:fontRef idx="none"/>
        </p:style>
      </p:cxnSp>
      <p:sp>
        <p:nvSpPr>
          <p:cNvPr id="4" name="TextBox 3">
            <a:extLst>
              <a:ext uri="{FF2B5EF4-FFF2-40B4-BE49-F238E27FC236}">
                <a16:creationId xmlns:a16="http://schemas.microsoft.com/office/drawing/2014/main" id="{EB828E5D-E5A2-3227-01D4-F3B7401955B8}"/>
              </a:ext>
            </a:extLst>
          </p:cNvPr>
          <p:cNvSpPr txBox="1"/>
          <p:nvPr/>
        </p:nvSpPr>
        <p:spPr>
          <a:xfrm>
            <a:off x="4591735" y="2876646"/>
            <a:ext cx="1072640" cy="430887"/>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Transitio</a:t>
            </a:r>
            <a:r>
              <a:rPr lang="en-US" sz="1400" dirty="0"/>
              <a:t>n start</a:t>
            </a:r>
            <a:endParaRPr kumimoji="0" lang="en-US" sz="1400" b="0" i="0" u="none" strike="noStrike" cap="none" spc="0" normalizeH="0" baseline="0" dirty="0">
              <a:ln>
                <a:noFill/>
              </a:ln>
              <a:solidFill>
                <a:srgbClr val="000000"/>
              </a:solidFill>
              <a:effectLst/>
              <a:uFillTx/>
              <a:latin typeface="+mn-lt"/>
              <a:ea typeface="+mn-ea"/>
              <a:cs typeface="+mn-cs"/>
              <a:sym typeface="Helvetica"/>
            </a:endParaRPr>
          </a:p>
        </p:txBody>
      </p:sp>
      <p:sp>
        <p:nvSpPr>
          <p:cNvPr id="6" name="TextBox 5">
            <a:extLst>
              <a:ext uri="{FF2B5EF4-FFF2-40B4-BE49-F238E27FC236}">
                <a16:creationId xmlns:a16="http://schemas.microsoft.com/office/drawing/2014/main" id="{80A5BA38-39EC-22AA-17E5-3C95A806C905}"/>
              </a:ext>
            </a:extLst>
          </p:cNvPr>
          <p:cNvSpPr txBox="1"/>
          <p:nvPr/>
        </p:nvSpPr>
        <p:spPr>
          <a:xfrm>
            <a:off x="7286622" y="3532501"/>
            <a:ext cx="429014" cy="430887"/>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lang="en-US" sz="1400" dirty="0"/>
              <a:t>NEW</a:t>
            </a:r>
            <a:r>
              <a:rPr kumimoji="0" lang="en-US" sz="1400" b="0" i="0" u="none" strike="noStrike" cap="none" spc="0" normalizeH="0" baseline="0" dirty="0">
                <a:ln>
                  <a:noFill/>
                </a:ln>
                <a:solidFill>
                  <a:srgbClr val="000000"/>
                </a:solidFill>
                <a:effectLst/>
                <a:uFillTx/>
                <a:latin typeface="+mn-lt"/>
                <a:ea typeface="+mn-ea"/>
                <a:cs typeface="+mn-cs"/>
                <a:sym typeface="Helvetica"/>
              </a:rPr>
              <a:t> AID</a:t>
            </a:r>
          </a:p>
        </p:txBody>
      </p:sp>
      <p:sp>
        <p:nvSpPr>
          <p:cNvPr id="8" name="TextBox 7">
            <a:extLst>
              <a:ext uri="{FF2B5EF4-FFF2-40B4-BE49-F238E27FC236}">
                <a16:creationId xmlns:a16="http://schemas.microsoft.com/office/drawing/2014/main" id="{1D267E9C-87A5-1BD5-1E74-C06DC7302F22}"/>
              </a:ext>
            </a:extLst>
          </p:cNvPr>
          <p:cNvSpPr txBox="1"/>
          <p:nvPr/>
        </p:nvSpPr>
        <p:spPr>
          <a:xfrm>
            <a:off x="6808988" y="4326207"/>
            <a:ext cx="429014" cy="430887"/>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lang="en-US" sz="1400" dirty="0"/>
              <a:t>NEW</a:t>
            </a:r>
            <a:r>
              <a:rPr kumimoji="0" lang="en-US" sz="1400" b="0" i="0" u="none" strike="noStrike" cap="none" spc="0" normalizeH="0" baseline="0" dirty="0">
                <a:ln>
                  <a:noFill/>
                </a:ln>
                <a:solidFill>
                  <a:srgbClr val="000000"/>
                </a:solidFill>
                <a:effectLst/>
                <a:uFillTx/>
                <a:latin typeface="+mn-lt"/>
                <a:ea typeface="+mn-ea"/>
                <a:cs typeface="+mn-cs"/>
                <a:sym typeface="Helvetica"/>
              </a:rPr>
              <a:t> AID</a:t>
            </a:r>
          </a:p>
        </p:txBody>
      </p:sp>
      <p:sp>
        <p:nvSpPr>
          <p:cNvPr id="10" name="TextBox 9">
            <a:extLst>
              <a:ext uri="{FF2B5EF4-FFF2-40B4-BE49-F238E27FC236}">
                <a16:creationId xmlns:a16="http://schemas.microsoft.com/office/drawing/2014/main" id="{EDF2946E-BFD4-A1F7-BBF6-3DF5714F93E7}"/>
              </a:ext>
            </a:extLst>
          </p:cNvPr>
          <p:cNvSpPr txBox="1"/>
          <p:nvPr/>
        </p:nvSpPr>
        <p:spPr>
          <a:xfrm>
            <a:off x="6004576" y="5149708"/>
            <a:ext cx="2010951" cy="215444"/>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NEW parameters</a:t>
            </a:r>
          </a:p>
        </p:txBody>
      </p:sp>
      <p:sp>
        <p:nvSpPr>
          <p:cNvPr id="11" name="TextBox 10">
            <a:extLst>
              <a:ext uri="{FF2B5EF4-FFF2-40B4-BE49-F238E27FC236}">
                <a16:creationId xmlns:a16="http://schemas.microsoft.com/office/drawing/2014/main" id="{A270F7B5-7F1A-ADA5-64BC-3F754D6F9856}"/>
              </a:ext>
            </a:extLst>
          </p:cNvPr>
          <p:cNvSpPr txBox="1"/>
          <p:nvPr/>
        </p:nvSpPr>
        <p:spPr>
          <a:xfrm>
            <a:off x="491491" y="5839448"/>
            <a:ext cx="7675905" cy="21544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lang="en-US" sz="1400" dirty="0"/>
              <a:t>Based on MLO model, this should be fine.</a:t>
            </a:r>
            <a:endParaRPr kumimoji="0" lang="en-US" sz="1400" b="0" i="0" u="none" strike="noStrike" cap="none" spc="0" normalizeH="0" baseline="0" dirty="0">
              <a:ln>
                <a:noFill/>
              </a:ln>
              <a:solidFill>
                <a:srgbClr val="000000"/>
              </a:solidFill>
              <a:effectLst/>
              <a:uFillTx/>
              <a:latin typeface="+mn-lt"/>
              <a:ea typeface="+mn-ea"/>
              <a:cs typeface="+mn-cs"/>
              <a:sym typeface="Helvetica"/>
            </a:endParaRPr>
          </a:p>
        </p:txBody>
      </p:sp>
    </p:spTree>
    <p:extLst>
      <p:ext uri="{BB962C8B-B14F-4D97-AF65-F5344CB8AC3E}">
        <p14:creationId xmlns:p14="http://schemas.microsoft.com/office/powerpoint/2010/main" val="14558794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CC8ED-B4E8-D9DF-AEE3-0B5F46073D25}"/>
              </a:ext>
            </a:extLst>
          </p:cNvPr>
          <p:cNvSpPr>
            <a:spLocks noGrp="1"/>
          </p:cNvSpPr>
          <p:nvPr>
            <p:ph type="title"/>
          </p:nvPr>
        </p:nvSpPr>
        <p:spPr/>
        <p:txBody>
          <a:bodyPr/>
          <a:lstStyle/>
          <a:p>
            <a:r>
              <a:rPr lang="en-US" dirty="0"/>
              <a:t>Details – PS-Poll frame – case 4</a:t>
            </a:r>
          </a:p>
        </p:txBody>
      </p:sp>
      <p:sp>
        <p:nvSpPr>
          <p:cNvPr id="3" name="Content Placeholder 2">
            <a:extLst>
              <a:ext uri="{FF2B5EF4-FFF2-40B4-BE49-F238E27FC236}">
                <a16:creationId xmlns:a16="http://schemas.microsoft.com/office/drawing/2014/main" id="{EA3A3098-EFA2-864F-D249-BE9744F0F44A}"/>
              </a:ext>
            </a:extLst>
          </p:cNvPr>
          <p:cNvSpPr>
            <a:spLocks noGrp="1"/>
          </p:cNvSpPr>
          <p:nvPr>
            <p:ph idx="1"/>
          </p:nvPr>
        </p:nvSpPr>
        <p:spPr>
          <a:xfrm>
            <a:off x="685800" y="1751762"/>
            <a:ext cx="7771680" cy="4343398"/>
          </a:xfrm>
        </p:spPr>
        <p:txBody>
          <a:bodyPr anchor="t">
            <a:normAutofit/>
          </a:bodyPr>
          <a:lstStyle/>
          <a:p>
            <a:pPr marL="0" indent="0">
              <a:buNone/>
            </a:pPr>
            <a:r>
              <a:rPr lang="en-US" dirty="0"/>
              <a:t>Case 4 should be covered by the texts already proposed.</a:t>
            </a:r>
            <a:endParaRPr lang="en-US" sz="1800" dirty="0">
              <a:effectLst/>
              <a:latin typeface="Times New Roman" panose="02020603050405020304" pitchFamily="18" charset="0"/>
              <a:ea typeface="Malgun Gothic" panose="020B0503020000020004" pitchFamily="34" charset="-127"/>
            </a:endParaRPr>
          </a:p>
          <a:p>
            <a:pPr marL="0" indent="0" algn="l">
              <a:buNone/>
            </a:pPr>
            <a:endParaRPr lang="en-US" sz="1800" b="0" i="0" u="none" strike="noStrike" baseline="0" dirty="0">
              <a:latin typeface="TimesNewRoman"/>
            </a:endParaRPr>
          </a:p>
          <a:p>
            <a:pPr marL="0" indent="0">
              <a:buNone/>
            </a:pPr>
            <a:endParaRPr lang="en-US" dirty="0"/>
          </a:p>
        </p:txBody>
      </p:sp>
    </p:spTree>
    <p:extLst>
      <p:ext uri="{BB962C8B-B14F-4D97-AF65-F5344CB8AC3E}">
        <p14:creationId xmlns:p14="http://schemas.microsoft.com/office/powerpoint/2010/main" val="21525704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FEA69-81DA-F627-DF5E-A647088CE687}"/>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31E85AE9-ED9F-E7BD-F5E5-085C4C43126E}"/>
              </a:ext>
            </a:extLst>
          </p:cNvPr>
          <p:cNvSpPr>
            <a:spLocks noGrp="1"/>
          </p:cNvSpPr>
          <p:nvPr>
            <p:ph idx="1"/>
          </p:nvPr>
        </p:nvSpPr>
        <p:spPr/>
        <p:txBody>
          <a:bodyPr anchor="t"/>
          <a:lstStyle/>
          <a:p>
            <a:r>
              <a:rPr lang="en-US" dirty="0"/>
              <a:t>Do you approve the direction taken in the proposed text updates for handling buffered frame retrieval?</a:t>
            </a:r>
          </a:p>
        </p:txBody>
      </p:sp>
    </p:spTree>
    <p:extLst>
      <p:ext uri="{BB962C8B-B14F-4D97-AF65-F5344CB8AC3E}">
        <p14:creationId xmlns:p14="http://schemas.microsoft.com/office/powerpoint/2010/main" val="1459121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8317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lang="en-US" dirty="0"/>
              <a:t>This submission proposes to improve EDP operation during the transition period between epochs.</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8833AF-DAE3-D5C8-F1E2-3DEA6DADEC93}"/>
              </a:ext>
            </a:extLst>
          </p:cNvPr>
          <p:cNvSpPr>
            <a:spLocks noGrp="1"/>
          </p:cNvSpPr>
          <p:nvPr>
            <p:ph type="title"/>
          </p:nvPr>
        </p:nvSpPr>
        <p:spPr/>
        <p:txBody>
          <a:bodyPr/>
          <a:lstStyle/>
          <a:p>
            <a:r>
              <a:rPr lang="en-US" dirty="0"/>
              <a:t>Summary</a:t>
            </a:r>
          </a:p>
        </p:txBody>
      </p:sp>
      <p:sp>
        <p:nvSpPr>
          <p:cNvPr id="3" name="Text Placeholder 2">
            <a:extLst>
              <a:ext uri="{FF2B5EF4-FFF2-40B4-BE49-F238E27FC236}">
                <a16:creationId xmlns:a16="http://schemas.microsoft.com/office/drawing/2014/main" id="{E6F35DA1-BC68-425B-9640-F1172CD2FB4F}"/>
              </a:ext>
            </a:extLst>
          </p:cNvPr>
          <p:cNvSpPr>
            <a:spLocks noGrp="1"/>
          </p:cNvSpPr>
          <p:nvPr>
            <p:ph type="body" idx="1"/>
          </p:nvPr>
        </p:nvSpPr>
        <p:spPr/>
        <p:txBody>
          <a:bodyPr/>
          <a:lstStyle/>
          <a:p>
            <a:endParaRPr lang="en-US" dirty="0"/>
          </a:p>
          <a:p>
            <a:r>
              <a:rPr lang="en-US" dirty="0"/>
              <a:t>During a transition period, the same AID might be assigned to two different non-AP MLDs from two different FA parameter sets.</a:t>
            </a:r>
          </a:p>
          <a:p>
            <a:endParaRPr lang="en-US" dirty="0"/>
          </a:p>
          <a:p>
            <a:r>
              <a:rPr lang="en-US" dirty="0"/>
              <a:t>This submission is based on 24/796 which proposed a method of handling that overlap, through a combination of restricting which FA parameter set is used during a transition period, suspending AID-related messaging during the transition period and/or using a spare bit in AID-related messages.</a:t>
            </a:r>
          </a:p>
          <a:p>
            <a:endParaRPr lang="en-US" dirty="0"/>
          </a:p>
          <a:p>
            <a:pPr marL="0" lvl="1" indent="0"/>
            <a:endParaRPr lang="en-US" dirty="0"/>
          </a:p>
          <a:p>
            <a:pPr marL="0" lvl="1" indent="0"/>
            <a:endParaRPr lang="en-US" dirty="0"/>
          </a:p>
          <a:p>
            <a:endParaRPr lang="en-US" dirty="0"/>
          </a:p>
        </p:txBody>
      </p:sp>
    </p:spTree>
    <p:extLst>
      <p:ext uri="{BB962C8B-B14F-4D97-AF65-F5344CB8AC3E}">
        <p14:creationId xmlns:p14="http://schemas.microsoft.com/office/powerpoint/2010/main" val="2797551078"/>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8833AF-DAE3-D5C8-F1E2-3DEA6DADEC93}"/>
              </a:ext>
            </a:extLst>
          </p:cNvPr>
          <p:cNvSpPr>
            <a:spLocks noGrp="1"/>
          </p:cNvSpPr>
          <p:nvPr>
            <p:ph type="title"/>
          </p:nvPr>
        </p:nvSpPr>
        <p:spPr/>
        <p:txBody>
          <a:bodyPr/>
          <a:lstStyle/>
          <a:p>
            <a:r>
              <a:rPr lang="en-US" dirty="0"/>
              <a:t>Requirements</a:t>
            </a:r>
          </a:p>
        </p:txBody>
      </p:sp>
      <p:sp>
        <p:nvSpPr>
          <p:cNvPr id="3" name="Text Placeholder 2">
            <a:extLst>
              <a:ext uri="{FF2B5EF4-FFF2-40B4-BE49-F238E27FC236}">
                <a16:creationId xmlns:a16="http://schemas.microsoft.com/office/drawing/2014/main" id="{E6F35DA1-BC68-425B-9640-F1172CD2FB4F}"/>
              </a:ext>
            </a:extLst>
          </p:cNvPr>
          <p:cNvSpPr>
            <a:spLocks noGrp="1"/>
          </p:cNvSpPr>
          <p:nvPr>
            <p:ph type="body" idx="1"/>
          </p:nvPr>
        </p:nvSpPr>
        <p:spPr/>
        <p:txBody>
          <a:bodyPr/>
          <a:lstStyle/>
          <a:p>
            <a:r>
              <a:rPr lang="en-US" dirty="0"/>
              <a:t>The following requirement deals with changing a STA’s AID.</a:t>
            </a:r>
          </a:p>
          <a:p>
            <a:pPr marL="285750" lvl="1" indent="-285750">
              <a:buFont typeface="Arial" panose="020B0604020202020204" pitchFamily="34" charset="0"/>
              <a:buChar char="•"/>
            </a:pPr>
            <a:endParaRPr lang="en-US" dirty="0"/>
          </a:p>
          <a:p>
            <a:pPr marL="0" lvl="1" indent="0"/>
            <a:endParaRPr lang="en-US" dirty="0"/>
          </a:p>
          <a:p>
            <a:endParaRPr lang="en-US" dirty="0"/>
          </a:p>
        </p:txBody>
      </p:sp>
      <p:graphicFrame>
        <p:nvGraphicFramePr>
          <p:cNvPr id="4" name="Table 4">
            <a:extLst>
              <a:ext uri="{FF2B5EF4-FFF2-40B4-BE49-F238E27FC236}">
                <a16:creationId xmlns:a16="http://schemas.microsoft.com/office/drawing/2014/main" id="{DCC68AB2-8B53-74B2-7935-D36F3D2F7FC7}"/>
              </a:ext>
            </a:extLst>
          </p:cNvPr>
          <p:cNvGraphicFramePr>
            <a:graphicFrameLocks noGrp="1"/>
          </p:cNvGraphicFramePr>
          <p:nvPr>
            <p:extLst>
              <p:ext uri="{D42A27DB-BD31-4B8C-83A1-F6EECF244321}">
                <p14:modId xmlns:p14="http://schemas.microsoft.com/office/powerpoint/2010/main" val="2179662091"/>
              </p:ext>
            </p:extLst>
          </p:nvPr>
        </p:nvGraphicFramePr>
        <p:xfrm>
          <a:off x="789197" y="2821196"/>
          <a:ext cx="7201864" cy="1357514"/>
        </p:xfrm>
        <a:graphic>
          <a:graphicData uri="http://schemas.openxmlformats.org/drawingml/2006/table">
            <a:tbl>
              <a:tblPr firstRow="1" bandRow="1">
                <a:tableStyleId>{5940675A-B579-460E-94D1-54222C63F5DA}</a:tableStyleId>
              </a:tblPr>
              <a:tblGrid>
                <a:gridCol w="541505">
                  <a:extLst>
                    <a:ext uri="{9D8B030D-6E8A-4147-A177-3AD203B41FA5}">
                      <a16:colId xmlns:a16="http://schemas.microsoft.com/office/drawing/2014/main" val="113882173"/>
                    </a:ext>
                  </a:extLst>
                </a:gridCol>
                <a:gridCol w="6660359">
                  <a:extLst>
                    <a:ext uri="{9D8B030D-6E8A-4147-A177-3AD203B41FA5}">
                      <a16:colId xmlns:a16="http://schemas.microsoft.com/office/drawing/2014/main" val="1692531632"/>
                    </a:ext>
                  </a:extLst>
                </a:gridCol>
              </a:tblGrid>
              <a:tr h="1357514">
                <a:tc>
                  <a:txBody>
                    <a:bodyPr/>
                    <a:lstStyle/>
                    <a:p>
                      <a:pPr algn="ctr"/>
                      <a:r>
                        <a:rPr lang="en-US" sz="1800" b="0" i="0" u="none" strike="noStrike" cap="none" spc="0" baseline="0" dirty="0">
                          <a:solidFill>
                            <a:schemeClr val="tx1"/>
                          </a:solidFill>
                          <a:effectLst/>
                          <a:uFillTx/>
                          <a:latin typeface="+mn-lt"/>
                          <a:ea typeface="+mn-ea"/>
                          <a:cs typeface="+mn-cs"/>
                          <a:sym typeface="Helvetica"/>
                        </a:rPr>
                        <a:t>11</a:t>
                      </a:r>
                    </a:p>
                  </a:txBody>
                  <a:tcPr anchor="ctr"/>
                </a:tc>
                <a:tc>
                  <a:txBody>
                    <a:bodyPr/>
                    <a:lstStyle/>
                    <a:p>
                      <a:r>
                        <a:rPr lang="en-US" sz="1800" b="0" i="0" u="none" strike="noStrike" cap="none" spc="0" baseline="0" dirty="0">
                          <a:solidFill>
                            <a:schemeClr val="tx1"/>
                          </a:solidFill>
                          <a:effectLst/>
                          <a:uFillTx/>
                          <a:latin typeface="+mn-lt"/>
                          <a:ea typeface="+mn-ea"/>
                          <a:cs typeface="+mn-cs"/>
                          <a:sym typeface="Helvetica"/>
                        </a:rPr>
                        <a:t>11bi shall define a mechanism for a CPE Client and CPE AP to change the CPE Client’s AID to an uncorrelated new value in Associate STA State 4, without any loss of connection when the OTA MAC address of the CPE Client is changed.</a:t>
                      </a:r>
                    </a:p>
                  </a:txBody>
                  <a:tcPr marL="68580" marR="68580" marT="0" marB="0"/>
                </a:tc>
                <a:extLst>
                  <a:ext uri="{0D108BD9-81ED-4DB2-BD59-A6C34878D82A}">
                    <a16:rowId xmlns:a16="http://schemas.microsoft.com/office/drawing/2014/main" val="277478750"/>
                  </a:ext>
                </a:extLst>
              </a:tr>
            </a:tbl>
          </a:graphicData>
        </a:graphic>
      </p:graphicFrame>
    </p:spTree>
    <p:extLst>
      <p:ext uri="{BB962C8B-B14F-4D97-AF65-F5344CB8AC3E}">
        <p14:creationId xmlns:p14="http://schemas.microsoft.com/office/powerpoint/2010/main" val="1141222551"/>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D52A7E1-C141-1809-A621-A719D678BA74}"/>
              </a:ext>
            </a:extLst>
          </p:cNvPr>
          <p:cNvSpPr>
            <a:spLocks noGrp="1"/>
          </p:cNvSpPr>
          <p:nvPr>
            <p:ph type="title"/>
          </p:nvPr>
        </p:nvSpPr>
        <p:spPr/>
        <p:txBody>
          <a:bodyPr/>
          <a:lstStyle/>
          <a:p>
            <a:r>
              <a:rPr lang="en-US" dirty="0"/>
              <a:t>Summary of Transition Period assumptions</a:t>
            </a:r>
          </a:p>
        </p:txBody>
      </p:sp>
      <p:sp>
        <p:nvSpPr>
          <p:cNvPr id="5" name="Text Placeholder 4">
            <a:extLst>
              <a:ext uri="{FF2B5EF4-FFF2-40B4-BE49-F238E27FC236}">
                <a16:creationId xmlns:a16="http://schemas.microsoft.com/office/drawing/2014/main" id="{B206E93C-20EA-368B-05BA-180CBC74658C}"/>
              </a:ext>
            </a:extLst>
          </p:cNvPr>
          <p:cNvSpPr>
            <a:spLocks noGrp="1"/>
          </p:cNvSpPr>
          <p:nvPr>
            <p:ph type="body" idx="1"/>
          </p:nvPr>
        </p:nvSpPr>
        <p:spPr/>
        <p:txBody>
          <a:bodyPr/>
          <a:lstStyle/>
          <a:p>
            <a:r>
              <a:rPr lang="en-US" dirty="0"/>
              <a:t>The transition period happens when a new EDP epoch begins.</a:t>
            </a:r>
          </a:p>
          <a:p>
            <a:endParaRPr lang="en-US" dirty="0"/>
          </a:p>
          <a:p>
            <a:r>
              <a:rPr lang="en-US" dirty="0"/>
              <a:t>A non-AP MLD is expected to be able to receive and correctly act upon frames with its new FA parameters, including new AID, once the transition period has begun.  </a:t>
            </a:r>
          </a:p>
          <a:p>
            <a:endParaRPr lang="en-US" dirty="0"/>
          </a:p>
          <a:p>
            <a:r>
              <a:rPr lang="en-US" dirty="0"/>
              <a:t>The purpose of the transition period is to allow stored/buffered frames or frames subject to retransmission an opportunity to be transmitted versus just being deleted to clear the buffers.</a:t>
            </a:r>
          </a:p>
          <a:p>
            <a:endParaRPr lang="en-US" dirty="0"/>
          </a:p>
          <a:p>
            <a:r>
              <a:rPr lang="en-US" dirty="0"/>
              <a:t>This presentation looks at frames buffered while the non-AP MLD was in doze/power save.</a:t>
            </a:r>
          </a:p>
        </p:txBody>
      </p:sp>
    </p:spTree>
    <p:extLst>
      <p:ext uri="{BB962C8B-B14F-4D97-AF65-F5344CB8AC3E}">
        <p14:creationId xmlns:p14="http://schemas.microsoft.com/office/powerpoint/2010/main" val="339044961"/>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E1FFA-7510-FEE3-2803-A6AFF9740D2E}"/>
              </a:ext>
            </a:extLst>
          </p:cNvPr>
          <p:cNvSpPr>
            <a:spLocks noGrp="1"/>
          </p:cNvSpPr>
          <p:nvPr>
            <p:ph type="title"/>
          </p:nvPr>
        </p:nvSpPr>
        <p:spPr>
          <a:xfrm>
            <a:off x="685800" y="685800"/>
            <a:ext cx="7771680" cy="838439"/>
          </a:xfrm>
        </p:spPr>
        <p:txBody>
          <a:bodyPr/>
          <a:lstStyle/>
          <a:p>
            <a:r>
              <a:rPr lang="en-US" dirty="0"/>
              <a:t>Example Interaction with AID tie-ins (1)</a:t>
            </a:r>
          </a:p>
        </p:txBody>
      </p:sp>
      <p:pic>
        <p:nvPicPr>
          <p:cNvPr id="5" name="Graphic 4" descr="Wireless router outline">
            <a:extLst>
              <a:ext uri="{FF2B5EF4-FFF2-40B4-BE49-F238E27FC236}">
                <a16:creationId xmlns:a16="http://schemas.microsoft.com/office/drawing/2014/main" id="{A320DB77-2D0D-5471-499B-8749C36709C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983710" y="1751762"/>
            <a:ext cx="914400" cy="914400"/>
          </a:xfrm>
          <a:prstGeom prst="rect">
            <a:avLst/>
          </a:prstGeom>
        </p:spPr>
      </p:pic>
      <p:pic>
        <p:nvPicPr>
          <p:cNvPr id="7" name="Graphic 6" descr="Smart Phone outline">
            <a:extLst>
              <a:ext uri="{FF2B5EF4-FFF2-40B4-BE49-F238E27FC236}">
                <a16:creationId xmlns:a16="http://schemas.microsoft.com/office/drawing/2014/main" id="{BC9AEED2-33E1-8A22-53EE-207430EE4F66}"/>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745683" y="1877023"/>
            <a:ext cx="914400" cy="914400"/>
          </a:xfrm>
          <a:prstGeom prst="rect">
            <a:avLst/>
          </a:prstGeom>
        </p:spPr>
      </p:pic>
      <p:cxnSp>
        <p:nvCxnSpPr>
          <p:cNvPr id="9" name="Straight Arrow Connector 8">
            <a:extLst>
              <a:ext uri="{FF2B5EF4-FFF2-40B4-BE49-F238E27FC236}">
                <a16:creationId xmlns:a16="http://schemas.microsoft.com/office/drawing/2014/main" id="{B8449F23-8225-0994-E767-C7AAE6D21C6F}"/>
              </a:ext>
            </a:extLst>
          </p:cNvPr>
          <p:cNvCxnSpPr>
            <a:cxnSpLocks/>
          </p:cNvCxnSpPr>
          <p:nvPr/>
        </p:nvCxnSpPr>
        <p:spPr>
          <a:xfrm flipH="1">
            <a:off x="2490182" y="4404147"/>
            <a:ext cx="5714788" cy="0"/>
          </a:xfrm>
          <a:prstGeom prst="straightConnector1">
            <a:avLst/>
          </a:prstGeom>
          <a:noFill/>
          <a:ln w="25400" cap="flat">
            <a:solidFill>
              <a:schemeClr val="accent2"/>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cxnSp>
        <p:nvCxnSpPr>
          <p:cNvPr id="12" name="Straight Arrow Connector 11">
            <a:extLst>
              <a:ext uri="{FF2B5EF4-FFF2-40B4-BE49-F238E27FC236}">
                <a16:creationId xmlns:a16="http://schemas.microsoft.com/office/drawing/2014/main" id="{2127C05D-5BE2-BEC4-CF88-BEA1354D4CB6}"/>
              </a:ext>
            </a:extLst>
          </p:cNvPr>
          <p:cNvCxnSpPr>
            <a:cxnSpLocks/>
          </p:cNvCxnSpPr>
          <p:nvPr/>
        </p:nvCxnSpPr>
        <p:spPr>
          <a:xfrm flipV="1">
            <a:off x="2490182" y="3522628"/>
            <a:ext cx="5698510" cy="10351"/>
          </a:xfrm>
          <a:prstGeom prst="straightConnector1">
            <a:avLst/>
          </a:prstGeom>
          <a:noFill/>
          <a:ln w="25400" cap="flat">
            <a:solidFill>
              <a:schemeClr val="accent1"/>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sp>
        <p:nvSpPr>
          <p:cNvPr id="13" name="TextBox 12">
            <a:extLst>
              <a:ext uri="{FF2B5EF4-FFF2-40B4-BE49-F238E27FC236}">
                <a16:creationId xmlns:a16="http://schemas.microsoft.com/office/drawing/2014/main" id="{791812BF-E6C9-1BF1-C3AD-88CB197FF6DD}"/>
              </a:ext>
            </a:extLst>
          </p:cNvPr>
          <p:cNvSpPr txBox="1"/>
          <p:nvPr/>
        </p:nvSpPr>
        <p:spPr>
          <a:xfrm>
            <a:off x="3256767" y="2813037"/>
            <a:ext cx="4031717" cy="646331"/>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Multi-Link Traffic Indication element in Beacon frame i</a:t>
            </a:r>
            <a:r>
              <a:rPr lang="en-US" sz="1400" dirty="0"/>
              <a:t>ncludes Per-Link traffic Indication Bitmap</a:t>
            </a:r>
            <a:r>
              <a:rPr kumimoji="0" lang="en-US" sz="1400" b="0" i="0" u="none" strike="noStrike" cap="none" spc="0" normalizeH="0" baseline="0" dirty="0">
                <a:ln>
                  <a:noFill/>
                </a:ln>
                <a:solidFill>
                  <a:srgbClr val="000000"/>
                </a:solidFill>
                <a:effectLst/>
                <a:uFillTx/>
                <a:latin typeface="+mn-lt"/>
                <a:ea typeface="+mn-ea"/>
                <a:cs typeface="+mn-cs"/>
                <a:sym typeface="Helvetica"/>
              </a:rPr>
              <a:t> with bit corresponding to AID of non-AP MLD = 1</a:t>
            </a:r>
          </a:p>
        </p:txBody>
      </p:sp>
      <p:cxnSp>
        <p:nvCxnSpPr>
          <p:cNvPr id="15" name="Straight Connector 14">
            <a:extLst>
              <a:ext uri="{FF2B5EF4-FFF2-40B4-BE49-F238E27FC236}">
                <a16:creationId xmlns:a16="http://schemas.microsoft.com/office/drawing/2014/main" id="{08379DA9-F4FC-DF3A-E201-C50DE54E5A05}"/>
              </a:ext>
            </a:extLst>
          </p:cNvPr>
          <p:cNvCxnSpPr>
            <a:cxnSpLocks/>
          </p:cNvCxnSpPr>
          <p:nvPr/>
        </p:nvCxnSpPr>
        <p:spPr>
          <a:xfrm>
            <a:off x="2440910" y="2666162"/>
            <a:ext cx="0" cy="3165954"/>
          </a:xfrm>
          <a:prstGeom prst="line">
            <a:avLst/>
          </a:prstGeom>
          <a:noFill/>
          <a:ln w="57150" cap="flat">
            <a:solidFill>
              <a:schemeClr val="accent1"/>
            </a:solidFill>
            <a:prstDash val="solid"/>
            <a:round/>
          </a:ln>
          <a:effectLst/>
          <a:sp3d/>
        </p:spPr>
        <p:style>
          <a:lnRef idx="0">
            <a:scrgbClr r="0" g="0" b="0"/>
          </a:lnRef>
          <a:fillRef idx="0">
            <a:scrgbClr r="0" g="0" b="0"/>
          </a:fillRef>
          <a:effectRef idx="0">
            <a:scrgbClr r="0" g="0" b="0"/>
          </a:effectRef>
          <a:fontRef idx="none"/>
        </p:style>
      </p:cxnSp>
      <p:cxnSp>
        <p:nvCxnSpPr>
          <p:cNvPr id="16" name="Straight Connector 15">
            <a:extLst>
              <a:ext uri="{FF2B5EF4-FFF2-40B4-BE49-F238E27FC236}">
                <a16:creationId xmlns:a16="http://schemas.microsoft.com/office/drawing/2014/main" id="{8FDFF7C6-097B-E1F9-055A-D4E51C5154B1}"/>
              </a:ext>
            </a:extLst>
          </p:cNvPr>
          <p:cNvCxnSpPr>
            <a:cxnSpLocks/>
            <a:stCxn id="7" idx="2"/>
          </p:cNvCxnSpPr>
          <p:nvPr/>
        </p:nvCxnSpPr>
        <p:spPr>
          <a:xfrm>
            <a:off x="8202883" y="2791423"/>
            <a:ext cx="2087" cy="3325661"/>
          </a:xfrm>
          <a:prstGeom prst="line">
            <a:avLst/>
          </a:prstGeom>
          <a:ln w="57150"/>
        </p:spPr>
        <p:style>
          <a:lnRef idx="1">
            <a:schemeClr val="accent2"/>
          </a:lnRef>
          <a:fillRef idx="0">
            <a:schemeClr val="accent2"/>
          </a:fillRef>
          <a:effectRef idx="0">
            <a:schemeClr val="accent2"/>
          </a:effectRef>
          <a:fontRef idx="minor">
            <a:schemeClr val="tx1"/>
          </a:fontRef>
        </p:style>
      </p:cxnSp>
      <p:sp>
        <p:nvSpPr>
          <p:cNvPr id="20" name="TextBox 19">
            <a:extLst>
              <a:ext uri="{FF2B5EF4-FFF2-40B4-BE49-F238E27FC236}">
                <a16:creationId xmlns:a16="http://schemas.microsoft.com/office/drawing/2014/main" id="{280A6CE2-0EAE-4546-2CAC-B126A96B650A}"/>
              </a:ext>
            </a:extLst>
          </p:cNvPr>
          <p:cNvSpPr txBox="1"/>
          <p:nvPr/>
        </p:nvSpPr>
        <p:spPr>
          <a:xfrm>
            <a:off x="3518148" y="3873063"/>
            <a:ext cx="3355310" cy="430887"/>
          </a:xfrm>
          <a:prstGeom prst="rect">
            <a:avLst/>
          </a:prstGeom>
          <a:noFill/>
          <a:ln w="19050" cap="flat">
            <a:solidFill>
              <a:schemeClr val="accent2"/>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PS-Poll frame sent by a STA affiliated with the non-AP MLD to retrieve buffered traffic</a:t>
            </a:r>
          </a:p>
        </p:txBody>
      </p:sp>
      <p:cxnSp>
        <p:nvCxnSpPr>
          <p:cNvPr id="21" name="Straight Arrow Connector 20">
            <a:extLst>
              <a:ext uri="{FF2B5EF4-FFF2-40B4-BE49-F238E27FC236}">
                <a16:creationId xmlns:a16="http://schemas.microsoft.com/office/drawing/2014/main" id="{1EB08C48-55AF-6F08-1FE2-DBBDA54AA172}"/>
              </a:ext>
            </a:extLst>
          </p:cNvPr>
          <p:cNvCxnSpPr>
            <a:cxnSpLocks/>
          </p:cNvCxnSpPr>
          <p:nvPr/>
        </p:nvCxnSpPr>
        <p:spPr>
          <a:xfrm>
            <a:off x="2440910" y="5396529"/>
            <a:ext cx="5747782" cy="0"/>
          </a:xfrm>
          <a:prstGeom prst="straightConnector1">
            <a:avLst/>
          </a:prstGeom>
          <a:noFill/>
          <a:ln w="25400" cap="flat">
            <a:solidFill>
              <a:schemeClr val="accent1"/>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sp>
        <p:nvSpPr>
          <p:cNvPr id="22" name="TextBox 21">
            <a:extLst>
              <a:ext uri="{FF2B5EF4-FFF2-40B4-BE49-F238E27FC236}">
                <a16:creationId xmlns:a16="http://schemas.microsoft.com/office/drawing/2014/main" id="{CD67AFD8-BC1B-7800-49D4-30A9C2C17232}"/>
              </a:ext>
            </a:extLst>
          </p:cNvPr>
          <p:cNvSpPr txBox="1"/>
          <p:nvPr/>
        </p:nvSpPr>
        <p:spPr>
          <a:xfrm>
            <a:off x="3355310" y="4832552"/>
            <a:ext cx="4031717" cy="430887"/>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AP MLD sends the buffered traffic to the non-AP MLD over an appropriate link</a:t>
            </a:r>
          </a:p>
        </p:txBody>
      </p:sp>
      <p:cxnSp>
        <p:nvCxnSpPr>
          <p:cNvPr id="35" name="Straight Arrow Connector 34">
            <a:extLst>
              <a:ext uri="{FF2B5EF4-FFF2-40B4-BE49-F238E27FC236}">
                <a16:creationId xmlns:a16="http://schemas.microsoft.com/office/drawing/2014/main" id="{7FD52523-54B6-3D1F-FD8F-398A2602FA1E}"/>
              </a:ext>
            </a:extLst>
          </p:cNvPr>
          <p:cNvCxnSpPr>
            <a:cxnSpLocks/>
          </p:cNvCxnSpPr>
          <p:nvPr/>
        </p:nvCxnSpPr>
        <p:spPr>
          <a:xfrm>
            <a:off x="1164921" y="3104574"/>
            <a:ext cx="1275989" cy="0"/>
          </a:xfrm>
          <a:prstGeom prst="straightConnector1">
            <a:avLst/>
          </a:prstGeom>
          <a:noFill/>
          <a:ln w="25400" cap="flat">
            <a:solidFill>
              <a:srgbClr val="FFC000"/>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sp>
        <p:nvSpPr>
          <p:cNvPr id="38" name="TextBox 37">
            <a:extLst>
              <a:ext uri="{FF2B5EF4-FFF2-40B4-BE49-F238E27FC236}">
                <a16:creationId xmlns:a16="http://schemas.microsoft.com/office/drawing/2014/main" id="{FD1F14B9-1CB7-0122-3785-E0B3A57685AC}"/>
              </a:ext>
            </a:extLst>
          </p:cNvPr>
          <p:cNvSpPr txBox="1"/>
          <p:nvPr/>
        </p:nvSpPr>
        <p:spPr>
          <a:xfrm>
            <a:off x="194776" y="2127553"/>
            <a:ext cx="1560334" cy="1077218"/>
          </a:xfrm>
          <a:prstGeom prst="rect">
            <a:avLst/>
          </a:prstGeom>
          <a:ln>
            <a:solidFill>
              <a:srgbClr val="FFC000"/>
            </a:solidFill>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lang="en-US" sz="1400" dirty="0">
                <a:solidFill>
                  <a:srgbClr val="000000"/>
                </a:solidFill>
              </a:rPr>
              <a:t>AP MLD receives traffic for non-AP MLD currently in PS and stores it in a buffer</a:t>
            </a:r>
            <a:endParaRPr kumimoji="0" lang="en-US" sz="1400" b="0" i="0" u="none" strike="noStrike" cap="none" spc="0" normalizeH="0" baseline="0" dirty="0">
              <a:ln>
                <a:noFill/>
              </a:ln>
              <a:solidFill>
                <a:srgbClr val="000000"/>
              </a:solidFill>
              <a:effectLst/>
              <a:uFillTx/>
              <a:latin typeface="+mn-lt"/>
              <a:ea typeface="+mn-ea"/>
              <a:cs typeface="+mn-cs"/>
              <a:sym typeface="Helvetica"/>
            </a:endParaRPr>
          </a:p>
        </p:txBody>
      </p:sp>
      <p:sp>
        <p:nvSpPr>
          <p:cNvPr id="39" name="TextBox 38">
            <a:extLst>
              <a:ext uri="{FF2B5EF4-FFF2-40B4-BE49-F238E27FC236}">
                <a16:creationId xmlns:a16="http://schemas.microsoft.com/office/drawing/2014/main" id="{DCBCC8F1-EA25-B03F-9774-DB47A4D931F2}"/>
              </a:ext>
            </a:extLst>
          </p:cNvPr>
          <p:cNvSpPr txBox="1"/>
          <p:nvPr/>
        </p:nvSpPr>
        <p:spPr>
          <a:xfrm>
            <a:off x="2011305" y="1587499"/>
            <a:ext cx="859210" cy="27699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AP MLD</a:t>
            </a:r>
          </a:p>
        </p:txBody>
      </p:sp>
      <p:sp>
        <p:nvSpPr>
          <p:cNvPr id="40" name="TextBox 39">
            <a:extLst>
              <a:ext uri="{FF2B5EF4-FFF2-40B4-BE49-F238E27FC236}">
                <a16:creationId xmlns:a16="http://schemas.microsoft.com/office/drawing/2014/main" id="{57DD8BB4-AF88-6B5E-F294-7CBF149395C1}"/>
              </a:ext>
            </a:extLst>
          </p:cNvPr>
          <p:cNvSpPr txBox="1"/>
          <p:nvPr/>
        </p:nvSpPr>
        <p:spPr>
          <a:xfrm>
            <a:off x="7865914" y="1355906"/>
            <a:ext cx="859210"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Non-AP MLD</a:t>
            </a:r>
          </a:p>
        </p:txBody>
      </p:sp>
    </p:spTree>
    <p:extLst>
      <p:ext uri="{BB962C8B-B14F-4D97-AF65-F5344CB8AC3E}">
        <p14:creationId xmlns:p14="http://schemas.microsoft.com/office/powerpoint/2010/main" val="8905767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CC8ED-B4E8-D9DF-AEE3-0B5F46073D25}"/>
              </a:ext>
            </a:extLst>
          </p:cNvPr>
          <p:cNvSpPr>
            <a:spLocks noGrp="1"/>
          </p:cNvSpPr>
          <p:nvPr>
            <p:ph type="title"/>
          </p:nvPr>
        </p:nvSpPr>
        <p:spPr/>
        <p:txBody>
          <a:bodyPr/>
          <a:lstStyle/>
          <a:p>
            <a:r>
              <a:rPr lang="en-US" dirty="0"/>
              <a:t>Details – PS-Poll frame</a:t>
            </a:r>
          </a:p>
        </p:txBody>
      </p:sp>
      <p:sp>
        <p:nvSpPr>
          <p:cNvPr id="3" name="Content Placeholder 2">
            <a:extLst>
              <a:ext uri="{FF2B5EF4-FFF2-40B4-BE49-F238E27FC236}">
                <a16:creationId xmlns:a16="http://schemas.microsoft.com/office/drawing/2014/main" id="{EA3A3098-EFA2-864F-D249-BE9744F0F44A}"/>
              </a:ext>
            </a:extLst>
          </p:cNvPr>
          <p:cNvSpPr>
            <a:spLocks noGrp="1"/>
          </p:cNvSpPr>
          <p:nvPr>
            <p:ph idx="1"/>
          </p:nvPr>
        </p:nvSpPr>
        <p:spPr>
          <a:xfrm>
            <a:off x="685800" y="1751762"/>
            <a:ext cx="7771680" cy="4343398"/>
          </a:xfrm>
        </p:spPr>
        <p:txBody>
          <a:bodyPr anchor="t">
            <a:normAutofit/>
          </a:bodyPr>
          <a:lstStyle/>
          <a:p>
            <a:pPr marL="0" indent="0">
              <a:buNone/>
            </a:pPr>
            <a:r>
              <a:rPr lang="en-US" dirty="0"/>
              <a:t>A PS-Poll frame is generated by a STA, which can be an affiliated STA that is part of a non-AP MLD.</a:t>
            </a:r>
          </a:p>
          <a:p>
            <a:pPr marL="0" indent="0">
              <a:buNone/>
            </a:pPr>
            <a:endParaRPr lang="en-US" dirty="0"/>
          </a:p>
          <a:p>
            <a:pPr marL="0" indent="0">
              <a:buNone/>
            </a:pPr>
            <a:r>
              <a:rPr lang="en-US" dirty="0"/>
              <a:t>The PS-Poll frame indicates that the transmitting STA has left PS mode and generally wants to retrieve any buffered traffic.</a:t>
            </a:r>
          </a:p>
          <a:p>
            <a:pPr marL="0" indent="0">
              <a:buNone/>
            </a:pPr>
            <a:endParaRPr lang="en-US" dirty="0"/>
          </a:p>
          <a:p>
            <a:pPr marL="0" indent="0">
              <a:buNone/>
            </a:pPr>
            <a:r>
              <a:rPr lang="en-US" dirty="0"/>
              <a:t>Since the PS-Poll frame is generated by the non-AP MLD’s affiliated STA, the STA can choose to which AID to use (and other FA parameters). </a:t>
            </a:r>
          </a:p>
          <a:p>
            <a:pPr marL="0" indent="0">
              <a:buNone/>
            </a:pPr>
            <a:endParaRPr lang="en-US" dirty="0"/>
          </a:p>
          <a:p>
            <a:pPr marL="0" indent="0" algn="l">
              <a:buNone/>
            </a:pPr>
            <a:endParaRPr lang="en-US" sz="1800" b="0" i="0" u="none" strike="noStrike" baseline="0" dirty="0">
              <a:latin typeface="TimesNewRoman"/>
            </a:endParaRPr>
          </a:p>
          <a:p>
            <a:pPr marL="0" indent="0">
              <a:buNone/>
            </a:pPr>
            <a:endParaRPr lang="en-US" dirty="0"/>
          </a:p>
        </p:txBody>
      </p:sp>
    </p:spTree>
    <p:extLst>
      <p:ext uri="{BB962C8B-B14F-4D97-AF65-F5344CB8AC3E}">
        <p14:creationId xmlns:p14="http://schemas.microsoft.com/office/powerpoint/2010/main" val="7234843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E1FFA-7510-FEE3-2803-A6AFF9740D2E}"/>
              </a:ext>
            </a:extLst>
          </p:cNvPr>
          <p:cNvSpPr>
            <a:spLocks noGrp="1"/>
          </p:cNvSpPr>
          <p:nvPr>
            <p:ph type="title"/>
          </p:nvPr>
        </p:nvSpPr>
        <p:spPr>
          <a:xfrm>
            <a:off x="685800" y="685800"/>
            <a:ext cx="7771680" cy="838439"/>
          </a:xfrm>
        </p:spPr>
        <p:txBody>
          <a:bodyPr/>
          <a:lstStyle/>
          <a:p>
            <a:r>
              <a:rPr lang="en-US" dirty="0"/>
              <a:t>Example Interaction with AID tie-ins (2)</a:t>
            </a:r>
          </a:p>
        </p:txBody>
      </p:sp>
      <p:pic>
        <p:nvPicPr>
          <p:cNvPr id="5" name="Graphic 4" descr="Wireless router outline">
            <a:extLst>
              <a:ext uri="{FF2B5EF4-FFF2-40B4-BE49-F238E27FC236}">
                <a16:creationId xmlns:a16="http://schemas.microsoft.com/office/drawing/2014/main" id="{A320DB77-2D0D-5471-499B-8749C36709C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983710" y="1751762"/>
            <a:ext cx="914400" cy="914400"/>
          </a:xfrm>
          <a:prstGeom prst="rect">
            <a:avLst/>
          </a:prstGeom>
        </p:spPr>
      </p:pic>
      <p:pic>
        <p:nvPicPr>
          <p:cNvPr id="7" name="Graphic 6" descr="Smart Phone outline">
            <a:extLst>
              <a:ext uri="{FF2B5EF4-FFF2-40B4-BE49-F238E27FC236}">
                <a16:creationId xmlns:a16="http://schemas.microsoft.com/office/drawing/2014/main" id="{BC9AEED2-33E1-8A22-53EE-207430EE4F66}"/>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745683" y="1877023"/>
            <a:ext cx="914400" cy="914400"/>
          </a:xfrm>
          <a:prstGeom prst="rect">
            <a:avLst/>
          </a:prstGeom>
        </p:spPr>
      </p:pic>
      <p:cxnSp>
        <p:nvCxnSpPr>
          <p:cNvPr id="9" name="Straight Arrow Connector 8">
            <a:extLst>
              <a:ext uri="{FF2B5EF4-FFF2-40B4-BE49-F238E27FC236}">
                <a16:creationId xmlns:a16="http://schemas.microsoft.com/office/drawing/2014/main" id="{B8449F23-8225-0994-E767-C7AAE6D21C6F}"/>
              </a:ext>
            </a:extLst>
          </p:cNvPr>
          <p:cNvCxnSpPr>
            <a:cxnSpLocks/>
          </p:cNvCxnSpPr>
          <p:nvPr/>
        </p:nvCxnSpPr>
        <p:spPr>
          <a:xfrm flipH="1">
            <a:off x="2440910" y="4404147"/>
            <a:ext cx="5764060" cy="0"/>
          </a:xfrm>
          <a:prstGeom prst="straightConnector1">
            <a:avLst/>
          </a:prstGeom>
          <a:noFill/>
          <a:ln w="25400" cap="flat">
            <a:solidFill>
              <a:schemeClr val="accent2"/>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cxnSp>
        <p:nvCxnSpPr>
          <p:cNvPr id="12" name="Straight Arrow Connector 11">
            <a:extLst>
              <a:ext uri="{FF2B5EF4-FFF2-40B4-BE49-F238E27FC236}">
                <a16:creationId xmlns:a16="http://schemas.microsoft.com/office/drawing/2014/main" id="{2127C05D-5BE2-BEC4-CF88-BEA1354D4CB6}"/>
              </a:ext>
            </a:extLst>
          </p:cNvPr>
          <p:cNvCxnSpPr>
            <a:cxnSpLocks/>
          </p:cNvCxnSpPr>
          <p:nvPr/>
        </p:nvCxnSpPr>
        <p:spPr>
          <a:xfrm flipV="1">
            <a:off x="2490182" y="3522628"/>
            <a:ext cx="5698510" cy="10351"/>
          </a:xfrm>
          <a:prstGeom prst="straightConnector1">
            <a:avLst/>
          </a:prstGeom>
          <a:noFill/>
          <a:ln w="25400" cap="flat">
            <a:solidFill>
              <a:schemeClr val="accent1"/>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sp>
        <p:nvSpPr>
          <p:cNvPr id="13" name="TextBox 12">
            <a:extLst>
              <a:ext uri="{FF2B5EF4-FFF2-40B4-BE49-F238E27FC236}">
                <a16:creationId xmlns:a16="http://schemas.microsoft.com/office/drawing/2014/main" id="{791812BF-E6C9-1BF1-C3AD-88CB197FF6DD}"/>
              </a:ext>
            </a:extLst>
          </p:cNvPr>
          <p:cNvSpPr txBox="1"/>
          <p:nvPr/>
        </p:nvSpPr>
        <p:spPr>
          <a:xfrm>
            <a:off x="3256767" y="2813037"/>
            <a:ext cx="4031717" cy="646331"/>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Multi-Link Traffic Indication element in Beacon frame i</a:t>
            </a:r>
            <a:r>
              <a:rPr lang="en-US" sz="1400" dirty="0"/>
              <a:t>ncludes Per-Link traffic Indication Bitmap</a:t>
            </a:r>
            <a:r>
              <a:rPr kumimoji="0" lang="en-US" sz="1400" b="0" i="0" u="none" strike="noStrike" cap="none" spc="0" normalizeH="0" baseline="0" dirty="0">
                <a:ln>
                  <a:noFill/>
                </a:ln>
                <a:solidFill>
                  <a:srgbClr val="000000"/>
                </a:solidFill>
                <a:effectLst/>
                <a:uFillTx/>
                <a:latin typeface="+mn-lt"/>
                <a:ea typeface="+mn-ea"/>
                <a:cs typeface="+mn-cs"/>
                <a:sym typeface="Helvetica"/>
              </a:rPr>
              <a:t> with bit corresponding to AID of non-AP MLD = 1</a:t>
            </a:r>
          </a:p>
        </p:txBody>
      </p:sp>
      <p:cxnSp>
        <p:nvCxnSpPr>
          <p:cNvPr id="15" name="Straight Connector 14">
            <a:extLst>
              <a:ext uri="{FF2B5EF4-FFF2-40B4-BE49-F238E27FC236}">
                <a16:creationId xmlns:a16="http://schemas.microsoft.com/office/drawing/2014/main" id="{08379DA9-F4FC-DF3A-E201-C50DE54E5A05}"/>
              </a:ext>
            </a:extLst>
          </p:cNvPr>
          <p:cNvCxnSpPr>
            <a:cxnSpLocks/>
          </p:cNvCxnSpPr>
          <p:nvPr/>
        </p:nvCxnSpPr>
        <p:spPr>
          <a:xfrm>
            <a:off x="2440910" y="2666162"/>
            <a:ext cx="0" cy="3165954"/>
          </a:xfrm>
          <a:prstGeom prst="line">
            <a:avLst/>
          </a:prstGeom>
          <a:noFill/>
          <a:ln w="57150" cap="flat">
            <a:solidFill>
              <a:schemeClr val="accent1"/>
            </a:solidFill>
            <a:prstDash val="solid"/>
            <a:round/>
          </a:ln>
          <a:effectLst/>
          <a:sp3d/>
        </p:spPr>
        <p:style>
          <a:lnRef idx="0">
            <a:scrgbClr r="0" g="0" b="0"/>
          </a:lnRef>
          <a:fillRef idx="0">
            <a:scrgbClr r="0" g="0" b="0"/>
          </a:fillRef>
          <a:effectRef idx="0">
            <a:scrgbClr r="0" g="0" b="0"/>
          </a:effectRef>
          <a:fontRef idx="none"/>
        </p:style>
      </p:cxnSp>
      <p:cxnSp>
        <p:nvCxnSpPr>
          <p:cNvPr id="16" name="Straight Connector 15">
            <a:extLst>
              <a:ext uri="{FF2B5EF4-FFF2-40B4-BE49-F238E27FC236}">
                <a16:creationId xmlns:a16="http://schemas.microsoft.com/office/drawing/2014/main" id="{8FDFF7C6-097B-E1F9-055A-D4E51C5154B1}"/>
              </a:ext>
            </a:extLst>
          </p:cNvPr>
          <p:cNvCxnSpPr>
            <a:cxnSpLocks/>
            <a:stCxn id="7" idx="2"/>
          </p:cNvCxnSpPr>
          <p:nvPr/>
        </p:nvCxnSpPr>
        <p:spPr>
          <a:xfrm>
            <a:off x="8202883" y="2791423"/>
            <a:ext cx="2087" cy="3325661"/>
          </a:xfrm>
          <a:prstGeom prst="line">
            <a:avLst/>
          </a:prstGeom>
          <a:ln w="57150"/>
        </p:spPr>
        <p:style>
          <a:lnRef idx="1">
            <a:schemeClr val="accent2"/>
          </a:lnRef>
          <a:fillRef idx="0">
            <a:schemeClr val="accent2"/>
          </a:fillRef>
          <a:effectRef idx="0">
            <a:schemeClr val="accent2"/>
          </a:effectRef>
          <a:fontRef idx="minor">
            <a:schemeClr val="tx1"/>
          </a:fontRef>
        </p:style>
      </p:cxnSp>
      <p:sp>
        <p:nvSpPr>
          <p:cNvPr id="20" name="TextBox 19">
            <a:extLst>
              <a:ext uri="{FF2B5EF4-FFF2-40B4-BE49-F238E27FC236}">
                <a16:creationId xmlns:a16="http://schemas.microsoft.com/office/drawing/2014/main" id="{280A6CE2-0EAE-4546-2CAC-B126A96B650A}"/>
              </a:ext>
            </a:extLst>
          </p:cNvPr>
          <p:cNvSpPr txBox="1"/>
          <p:nvPr/>
        </p:nvSpPr>
        <p:spPr>
          <a:xfrm>
            <a:off x="3518148" y="3873063"/>
            <a:ext cx="3355310" cy="430887"/>
          </a:xfrm>
          <a:prstGeom prst="rect">
            <a:avLst/>
          </a:prstGeom>
          <a:noFill/>
          <a:ln w="19050" cap="flat">
            <a:solidFill>
              <a:schemeClr val="accent2"/>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PS-Poll frame sent by a STA affiliated with the non-AP MLD to retrieve buffered traffic</a:t>
            </a:r>
          </a:p>
        </p:txBody>
      </p:sp>
      <p:cxnSp>
        <p:nvCxnSpPr>
          <p:cNvPr id="21" name="Straight Arrow Connector 20">
            <a:extLst>
              <a:ext uri="{FF2B5EF4-FFF2-40B4-BE49-F238E27FC236}">
                <a16:creationId xmlns:a16="http://schemas.microsoft.com/office/drawing/2014/main" id="{1EB08C48-55AF-6F08-1FE2-DBBDA54AA172}"/>
              </a:ext>
            </a:extLst>
          </p:cNvPr>
          <p:cNvCxnSpPr>
            <a:cxnSpLocks/>
          </p:cNvCxnSpPr>
          <p:nvPr/>
        </p:nvCxnSpPr>
        <p:spPr>
          <a:xfrm>
            <a:off x="2440910" y="5396529"/>
            <a:ext cx="5747782" cy="0"/>
          </a:xfrm>
          <a:prstGeom prst="straightConnector1">
            <a:avLst/>
          </a:prstGeom>
          <a:noFill/>
          <a:ln w="25400" cap="flat">
            <a:solidFill>
              <a:schemeClr val="accent1"/>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cxnSp>
        <p:nvCxnSpPr>
          <p:cNvPr id="35" name="Straight Arrow Connector 34">
            <a:extLst>
              <a:ext uri="{FF2B5EF4-FFF2-40B4-BE49-F238E27FC236}">
                <a16:creationId xmlns:a16="http://schemas.microsoft.com/office/drawing/2014/main" id="{7FD52523-54B6-3D1F-FD8F-398A2602FA1E}"/>
              </a:ext>
            </a:extLst>
          </p:cNvPr>
          <p:cNvCxnSpPr>
            <a:cxnSpLocks/>
          </p:cNvCxnSpPr>
          <p:nvPr/>
        </p:nvCxnSpPr>
        <p:spPr>
          <a:xfrm>
            <a:off x="1164921" y="3104574"/>
            <a:ext cx="1275989" cy="0"/>
          </a:xfrm>
          <a:prstGeom prst="straightConnector1">
            <a:avLst/>
          </a:prstGeom>
          <a:noFill/>
          <a:ln w="25400" cap="flat">
            <a:solidFill>
              <a:srgbClr val="FFC000"/>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sp>
        <p:nvSpPr>
          <p:cNvPr id="38" name="TextBox 37">
            <a:extLst>
              <a:ext uri="{FF2B5EF4-FFF2-40B4-BE49-F238E27FC236}">
                <a16:creationId xmlns:a16="http://schemas.microsoft.com/office/drawing/2014/main" id="{FD1F14B9-1CB7-0122-3785-E0B3A57685AC}"/>
              </a:ext>
            </a:extLst>
          </p:cNvPr>
          <p:cNvSpPr txBox="1"/>
          <p:nvPr/>
        </p:nvSpPr>
        <p:spPr>
          <a:xfrm>
            <a:off x="194776" y="2127553"/>
            <a:ext cx="1560334" cy="1077218"/>
          </a:xfrm>
          <a:prstGeom prst="rect">
            <a:avLst/>
          </a:prstGeom>
          <a:ln>
            <a:solidFill>
              <a:srgbClr val="FFC000"/>
            </a:solidFill>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lang="en-US" sz="1400" dirty="0">
                <a:solidFill>
                  <a:srgbClr val="000000"/>
                </a:solidFill>
              </a:rPr>
              <a:t>AP MLD receives traffic for non-AP MLD currently in PS and stores it in a buffer</a:t>
            </a:r>
            <a:endParaRPr kumimoji="0" lang="en-US" sz="1400" b="0" i="0" u="none" strike="noStrike" cap="none" spc="0" normalizeH="0" baseline="0" dirty="0">
              <a:ln>
                <a:noFill/>
              </a:ln>
              <a:solidFill>
                <a:srgbClr val="000000"/>
              </a:solidFill>
              <a:effectLst/>
              <a:uFillTx/>
              <a:latin typeface="+mn-lt"/>
              <a:ea typeface="+mn-ea"/>
              <a:cs typeface="+mn-cs"/>
              <a:sym typeface="Helvetica"/>
            </a:endParaRPr>
          </a:p>
        </p:txBody>
      </p:sp>
      <p:sp>
        <p:nvSpPr>
          <p:cNvPr id="39" name="TextBox 38">
            <a:extLst>
              <a:ext uri="{FF2B5EF4-FFF2-40B4-BE49-F238E27FC236}">
                <a16:creationId xmlns:a16="http://schemas.microsoft.com/office/drawing/2014/main" id="{DCBCC8F1-EA25-B03F-9774-DB47A4D931F2}"/>
              </a:ext>
            </a:extLst>
          </p:cNvPr>
          <p:cNvSpPr txBox="1"/>
          <p:nvPr/>
        </p:nvSpPr>
        <p:spPr>
          <a:xfrm>
            <a:off x="2011305" y="1587499"/>
            <a:ext cx="859210" cy="27699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AP MLD</a:t>
            </a:r>
          </a:p>
        </p:txBody>
      </p:sp>
      <p:sp>
        <p:nvSpPr>
          <p:cNvPr id="40" name="TextBox 39">
            <a:extLst>
              <a:ext uri="{FF2B5EF4-FFF2-40B4-BE49-F238E27FC236}">
                <a16:creationId xmlns:a16="http://schemas.microsoft.com/office/drawing/2014/main" id="{57DD8BB4-AF88-6B5E-F294-7CBF149395C1}"/>
              </a:ext>
            </a:extLst>
          </p:cNvPr>
          <p:cNvSpPr txBox="1"/>
          <p:nvPr/>
        </p:nvSpPr>
        <p:spPr>
          <a:xfrm>
            <a:off x="7865914" y="1355906"/>
            <a:ext cx="859210"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Non-AP MLD</a:t>
            </a:r>
          </a:p>
        </p:txBody>
      </p:sp>
      <p:cxnSp>
        <p:nvCxnSpPr>
          <p:cNvPr id="3" name="Straight Connector 2">
            <a:extLst>
              <a:ext uri="{FF2B5EF4-FFF2-40B4-BE49-F238E27FC236}">
                <a16:creationId xmlns:a16="http://schemas.microsoft.com/office/drawing/2014/main" id="{EB1A9A47-F872-2645-B3B4-B1B28A588BD8}"/>
              </a:ext>
            </a:extLst>
          </p:cNvPr>
          <p:cNvCxnSpPr/>
          <p:nvPr/>
        </p:nvCxnSpPr>
        <p:spPr>
          <a:xfrm>
            <a:off x="1048010" y="3708366"/>
            <a:ext cx="7171151" cy="0"/>
          </a:xfrm>
          <a:prstGeom prst="line">
            <a:avLst/>
          </a:prstGeom>
          <a:noFill/>
          <a:ln w="25400" cap="flat">
            <a:solidFill>
              <a:srgbClr val="FF0000"/>
            </a:solidFill>
            <a:prstDash val="sysDash"/>
            <a:round/>
          </a:ln>
          <a:effectLst/>
          <a:sp3d/>
        </p:spPr>
        <p:style>
          <a:lnRef idx="0">
            <a:scrgbClr r="0" g="0" b="0"/>
          </a:lnRef>
          <a:fillRef idx="0">
            <a:scrgbClr r="0" g="0" b="0"/>
          </a:fillRef>
          <a:effectRef idx="0">
            <a:scrgbClr r="0" g="0" b="0"/>
          </a:effectRef>
          <a:fontRef idx="none"/>
        </p:style>
      </p:cxnSp>
      <p:sp>
        <p:nvSpPr>
          <p:cNvPr id="4" name="TextBox 3">
            <a:extLst>
              <a:ext uri="{FF2B5EF4-FFF2-40B4-BE49-F238E27FC236}">
                <a16:creationId xmlns:a16="http://schemas.microsoft.com/office/drawing/2014/main" id="{EB828E5D-E5A2-3227-01D4-F3B7401955B8}"/>
              </a:ext>
            </a:extLst>
          </p:cNvPr>
          <p:cNvSpPr txBox="1"/>
          <p:nvPr/>
        </p:nvSpPr>
        <p:spPr>
          <a:xfrm>
            <a:off x="340711" y="3454377"/>
            <a:ext cx="1072640" cy="430887"/>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Transitio</a:t>
            </a:r>
            <a:r>
              <a:rPr lang="en-US" sz="1400" dirty="0"/>
              <a:t>n start</a:t>
            </a:r>
            <a:endParaRPr kumimoji="0" lang="en-US" sz="1400" b="0" i="0" u="none" strike="noStrike" cap="none" spc="0" normalizeH="0" baseline="0" dirty="0">
              <a:ln>
                <a:noFill/>
              </a:ln>
              <a:solidFill>
                <a:srgbClr val="000000"/>
              </a:solidFill>
              <a:effectLst/>
              <a:uFillTx/>
              <a:latin typeface="+mn-lt"/>
              <a:ea typeface="+mn-ea"/>
              <a:cs typeface="+mn-cs"/>
              <a:sym typeface="Helvetica"/>
            </a:endParaRPr>
          </a:p>
        </p:txBody>
      </p:sp>
      <p:sp>
        <p:nvSpPr>
          <p:cNvPr id="6" name="TextBox 5">
            <a:extLst>
              <a:ext uri="{FF2B5EF4-FFF2-40B4-BE49-F238E27FC236}">
                <a16:creationId xmlns:a16="http://schemas.microsoft.com/office/drawing/2014/main" id="{80A5BA38-39EC-22AA-17E5-3C95A806C905}"/>
              </a:ext>
            </a:extLst>
          </p:cNvPr>
          <p:cNvSpPr txBox="1"/>
          <p:nvPr/>
        </p:nvSpPr>
        <p:spPr>
          <a:xfrm>
            <a:off x="7286622" y="2892035"/>
            <a:ext cx="429014" cy="430887"/>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OLD AID</a:t>
            </a:r>
          </a:p>
        </p:txBody>
      </p:sp>
      <p:sp>
        <p:nvSpPr>
          <p:cNvPr id="8" name="TextBox 7">
            <a:extLst>
              <a:ext uri="{FF2B5EF4-FFF2-40B4-BE49-F238E27FC236}">
                <a16:creationId xmlns:a16="http://schemas.microsoft.com/office/drawing/2014/main" id="{1D267E9C-87A5-1BD5-1E74-C06DC7302F22}"/>
              </a:ext>
            </a:extLst>
          </p:cNvPr>
          <p:cNvSpPr txBox="1"/>
          <p:nvPr/>
        </p:nvSpPr>
        <p:spPr>
          <a:xfrm>
            <a:off x="6895590" y="3883754"/>
            <a:ext cx="1068866" cy="430887"/>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lang="en-US" sz="1400" dirty="0"/>
              <a:t>OLD AID or NEW</a:t>
            </a:r>
            <a:r>
              <a:rPr kumimoji="0" lang="en-US" sz="1400" b="0" i="0" u="none" strike="noStrike" cap="none" spc="0" normalizeH="0" baseline="0" dirty="0">
                <a:ln>
                  <a:noFill/>
                </a:ln>
                <a:solidFill>
                  <a:srgbClr val="000000"/>
                </a:solidFill>
                <a:effectLst/>
                <a:uFillTx/>
                <a:latin typeface="+mn-lt"/>
                <a:ea typeface="+mn-ea"/>
                <a:cs typeface="+mn-cs"/>
                <a:sym typeface="Helvetica"/>
              </a:rPr>
              <a:t> AID</a:t>
            </a:r>
          </a:p>
        </p:txBody>
      </p:sp>
      <p:sp>
        <p:nvSpPr>
          <p:cNvPr id="11" name="TextBox 10">
            <a:extLst>
              <a:ext uri="{FF2B5EF4-FFF2-40B4-BE49-F238E27FC236}">
                <a16:creationId xmlns:a16="http://schemas.microsoft.com/office/drawing/2014/main" id="{5B9626BE-E547-4E60-65B9-DB1F75F57655}"/>
              </a:ext>
            </a:extLst>
          </p:cNvPr>
          <p:cNvSpPr txBox="1"/>
          <p:nvPr/>
        </p:nvSpPr>
        <p:spPr>
          <a:xfrm>
            <a:off x="2777881" y="4826401"/>
            <a:ext cx="3243762" cy="430887"/>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AP MLD sends the buffered traffic to the non-AP MLD over an appropriate link</a:t>
            </a:r>
          </a:p>
        </p:txBody>
      </p:sp>
      <p:sp>
        <p:nvSpPr>
          <p:cNvPr id="14" name="TextBox 13">
            <a:extLst>
              <a:ext uri="{FF2B5EF4-FFF2-40B4-BE49-F238E27FC236}">
                <a16:creationId xmlns:a16="http://schemas.microsoft.com/office/drawing/2014/main" id="{9CD7F89B-6352-A199-89D8-E7E0D5C332A9}"/>
              </a:ext>
            </a:extLst>
          </p:cNvPr>
          <p:cNvSpPr txBox="1"/>
          <p:nvPr/>
        </p:nvSpPr>
        <p:spPr>
          <a:xfrm>
            <a:off x="6021643" y="4834925"/>
            <a:ext cx="2010951" cy="430887"/>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OLD parameters or NEW parameters</a:t>
            </a:r>
          </a:p>
        </p:txBody>
      </p:sp>
    </p:spTree>
    <p:extLst>
      <p:ext uri="{BB962C8B-B14F-4D97-AF65-F5344CB8AC3E}">
        <p14:creationId xmlns:p14="http://schemas.microsoft.com/office/powerpoint/2010/main" val="16475686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CC8ED-B4E8-D9DF-AEE3-0B5F46073D25}"/>
              </a:ext>
            </a:extLst>
          </p:cNvPr>
          <p:cNvSpPr>
            <a:spLocks noGrp="1"/>
          </p:cNvSpPr>
          <p:nvPr>
            <p:ph type="title"/>
          </p:nvPr>
        </p:nvSpPr>
        <p:spPr/>
        <p:txBody>
          <a:bodyPr/>
          <a:lstStyle/>
          <a:p>
            <a:r>
              <a:rPr lang="en-US" dirty="0"/>
              <a:t>Details – PS-Poll frame – case 2</a:t>
            </a:r>
          </a:p>
        </p:txBody>
      </p:sp>
      <p:sp>
        <p:nvSpPr>
          <p:cNvPr id="3" name="Content Placeholder 2">
            <a:extLst>
              <a:ext uri="{FF2B5EF4-FFF2-40B4-BE49-F238E27FC236}">
                <a16:creationId xmlns:a16="http://schemas.microsoft.com/office/drawing/2014/main" id="{EA3A3098-EFA2-864F-D249-BE9744F0F44A}"/>
              </a:ext>
            </a:extLst>
          </p:cNvPr>
          <p:cNvSpPr>
            <a:spLocks noGrp="1"/>
          </p:cNvSpPr>
          <p:nvPr>
            <p:ph idx="1"/>
          </p:nvPr>
        </p:nvSpPr>
        <p:spPr>
          <a:xfrm>
            <a:off x="685800" y="1751762"/>
            <a:ext cx="7771680" cy="4343398"/>
          </a:xfrm>
        </p:spPr>
        <p:txBody>
          <a:bodyPr anchor="t">
            <a:normAutofit/>
          </a:bodyPr>
          <a:lstStyle/>
          <a:p>
            <a:pPr marL="0" indent="0">
              <a:buNone/>
            </a:pPr>
            <a:r>
              <a:rPr lang="en-US" dirty="0"/>
              <a:t>In case 2, the use of a new AID in the PS-Poll frame could allow an observer to link the old AID and the new AID.</a:t>
            </a:r>
          </a:p>
          <a:p>
            <a:pPr marL="0" indent="0">
              <a:buNone/>
            </a:pPr>
            <a:endParaRPr lang="en-US" dirty="0"/>
          </a:p>
          <a:p>
            <a:pPr marL="0" indent="0">
              <a:buNone/>
            </a:pPr>
            <a:r>
              <a:rPr lang="en-US" dirty="0"/>
              <a:t>If the non-AP STA affiliated with a non-AP MLD sends the PS-poll with an </a:t>
            </a:r>
            <a:r>
              <a:rPr lang="en-US" dirty="0">
                <a:highlight>
                  <a:srgbClr val="FFFF00"/>
                </a:highlight>
              </a:rPr>
              <a:t>old AID</a:t>
            </a:r>
            <a:r>
              <a:rPr lang="en-US" dirty="0"/>
              <a:t>, then the AP MLD needs to respond using the </a:t>
            </a:r>
            <a:r>
              <a:rPr lang="en-US" dirty="0">
                <a:highlight>
                  <a:srgbClr val="FFFF00"/>
                </a:highlight>
              </a:rPr>
              <a:t>previous set of FA parameter</a:t>
            </a:r>
            <a:r>
              <a:rPr lang="en-US" dirty="0"/>
              <a:t>s (PN/SN, MAC address, etc.)</a:t>
            </a:r>
          </a:p>
          <a:p>
            <a:pPr marL="0" indent="0">
              <a:buNone/>
            </a:pPr>
            <a:endParaRPr lang="en-US" dirty="0"/>
          </a:p>
          <a:p>
            <a:pPr marL="0" indent="0">
              <a:buNone/>
            </a:pPr>
            <a:r>
              <a:rPr lang="en-US" dirty="0"/>
              <a:t>If the non-AP STA affiliated with a non-AP MLD sends the PS-poll with a </a:t>
            </a:r>
            <a:r>
              <a:rPr lang="en-US" dirty="0">
                <a:highlight>
                  <a:srgbClr val="FFFF00"/>
                </a:highlight>
              </a:rPr>
              <a:t>new AID</a:t>
            </a:r>
            <a:r>
              <a:rPr lang="en-US" dirty="0"/>
              <a:t>, then the AP MLD needs to respond using the </a:t>
            </a:r>
            <a:r>
              <a:rPr lang="en-US" dirty="0">
                <a:highlight>
                  <a:srgbClr val="FFFF00"/>
                </a:highlight>
              </a:rPr>
              <a:t>new set of FA parameters </a:t>
            </a:r>
            <a:r>
              <a:rPr lang="en-US" dirty="0"/>
              <a:t>(PN/SN, MAC address, etc.)</a:t>
            </a:r>
          </a:p>
          <a:p>
            <a:pPr marL="0" indent="0">
              <a:buNone/>
            </a:pPr>
            <a:endParaRPr lang="en-US" dirty="0"/>
          </a:p>
          <a:p>
            <a:pPr marL="0" indent="0" algn="l">
              <a:buNone/>
            </a:pPr>
            <a:endParaRPr lang="en-US" sz="1800" b="0" i="0" u="none" strike="noStrike" baseline="0" dirty="0">
              <a:latin typeface="TimesNewRoman"/>
            </a:endParaRPr>
          </a:p>
          <a:p>
            <a:pPr marL="0" indent="0">
              <a:buNone/>
            </a:pPr>
            <a:endParaRPr lang="en-US" dirty="0"/>
          </a:p>
        </p:txBody>
      </p:sp>
    </p:spTree>
    <p:extLst>
      <p:ext uri="{BB962C8B-B14F-4D97-AF65-F5344CB8AC3E}">
        <p14:creationId xmlns:p14="http://schemas.microsoft.com/office/powerpoint/2010/main" val="3367867918"/>
      </p:ext>
    </p:extLst>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55451</TotalTime>
  <Words>1250</Words>
  <Application>Microsoft Office PowerPoint</Application>
  <PresentationFormat>On-screen Show (4:3)</PresentationFormat>
  <Paragraphs>117</Paragraphs>
  <Slides>16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Arial Unicode MS</vt:lpstr>
      <vt:lpstr>Helvetica</vt:lpstr>
      <vt:lpstr>Helvetica Neue</vt:lpstr>
      <vt:lpstr>Times New Roman</vt:lpstr>
      <vt:lpstr>TimesNewRoman</vt:lpstr>
      <vt:lpstr>Office Theme</vt:lpstr>
      <vt:lpstr>PowerPoint Presentation</vt:lpstr>
      <vt:lpstr>PowerPoint Presentation</vt:lpstr>
      <vt:lpstr>Summary</vt:lpstr>
      <vt:lpstr>Requirements</vt:lpstr>
      <vt:lpstr>Summary of Transition Period assumptions</vt:lpstr>
      <vt:lpstr>Example Interaction with AID tie-ins (1)</vt:lpstr>
      <vt:lpstr>Details – PS-Poll frame</vt:lpstr>
      <vt:lpstr>Example Interaction with AID tie-ins (2)</vt:lpstr>
      <vt:lpstr>Details – PS-Poll frame – case 2</vt:lpstr>
      <vt:lpstr>Details – PS-Poll frame</vt:lpstr>
      <vt:lpstr>Example Interaction with AID tie-ins (3)</vt:lpstr>
      <vt:lpstr>Details – PS-Poll frame – case 3</vt:lpstr>
      <vt:lpstr>Details – PS-Poll frame – case 3</vt:lpstr>
      <vt:lpstr>Example Interaction with AID tie-ins (4)</vt:lpstr>
      <vt:lpstr>Details – PS-Poll frame – case 4</vt:lpstr>
      <vt:lpstr>Straw Poll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237</cp:revision>
  <dcterms:modified xsi:type="dcterms:W3CDTF">2024-10-27T23:16:08Z</dcterms:modified>
</cp:coreProperties>
</file>