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0"/>
  </p:notesMasterIdLst>
  <p:handoutMasterIdLst>
    <p:handoutMasterId r:id="rId11"/>
  </p:handoutMasterIdLst>
  <p:sldIdLst>
    <p:sldId id="330" r:id="rId2"/>
    <p:sldId id="275" r:id="rId3"/>
    <p:sldId id="507" r:id="rId4"/>
    <p:sldId id="508" r:id="rId5"/>
    <p:sldId id="493" r:id="rId6"/>
    <p:sldId id="509" r:id="rId7"/>
    <p:sldId id="406" r:id="rId8"/>
    <p:sldId id="462"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5A2FF1-650E-48AE-B73E-62E58E186B05}" v="4" dt="2024-11-09T03:42:51.0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247" autoAdjust="0"/>
  </p:normalViewPr>
  <p:slideViewPr>
    <p:cSldViewPr snapToGrid="0">
      <p:cViewPr varScale="1">
        <p:scale>
          <a:sx n="111" d="100"/>
          <a:sy n="111" d="100"/>
        </p:scale>
        <p:origin x="2178" y="96"/>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8/10/relationships/authors" Target="author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23552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878282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57022D-829D-4FA3-2C76-6A33E162689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4EDAABD-9A44-2375-9D9A-04C07E8A7CA1}"/>
              </a:ext>
            </a:extLst>
          </p:cNvPr>
          <p:cNvSpPr>
            <a:spLocks noGrp="1" noRot="1" noChangeAspect="1"/>
          </p:cNvSpPr>
          <p:nvPr>
            <p:ph type="sldImg"/>
          </p:nvPr>
        </p:nvSpPr>
        <p:spPr>
          <a:xfrm>
            <a:off x="384175" y="701675"/>
            <a:ext cx="6165850" cy="3468688"/>
          </a:xfrm>
        </p:spPr>
      </p:sp>
      <p:sp>
        <p:nvSpPr>
          <p:cNvPr id="3" name="Notes Placeholder 2">
            <a:extLst>
              <a:ext uri="{FF2B5EF4-FFF2-40B4-BE49-F238E27FC236}">
                <a16:creationId xmlns:a16="http://schemas.microsoft.com/office/drawing/2014/main" id="{1886459B-2EBE-B2D3-094A-55098D4DD770}"/>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C55343A6-9271-1DFB-46B7-8C61B76D151A}"/>
              </a:ext>
            </a:extLst>
          </p:cNvPr>
          <p:cNvSpPr>
            <a:spLocks noGrp="1"/>
          </p:cNvSpPr>
          <p:nvPr>
            <p:ph type="hdr" sz="quarter" idx="10"/>
          </p:nvPr>
        </p:nvSpPr>
        <p:spPr/>
        <p:txBody>
          <a:bodyPr/>
          <a:lstStyle/>
          <a:p>
            <a:pPr>
              <a:defRPr/>
            </a:pPr>
            <a:r>
              <a:rPr lang="en-US"/>
              <a:t>doc.: IEEE 802.11-yy/xxxxr0</a:t>
            </a:r>
          </a:p>
        </p:txBody>
      </p:sp>
      <p:sp>
        <p:nvSpPr>
          <p:cNvPr id="5" name="Date Placeholder 4">
            <a:extLst>
              <a:ext uri="{FF2B5EF4-FFF2-40B4-BE49-F238E27FC236}">
                <a16:creationId xmlns:a16="http://schemas.microsoft.com/office/drawing/2014/main" id="{341B22B3-63AA-EC7C-3C6C-3166B84A8BE4}"/>
              </a:ext>
            </a:extLst>
          </p:cNvPr>
          <p:cNvSpPr>
            <a:spLocks noGrp="1"/>
          </p:cNvSpPr>
          <p:nvPr>
            <p:ph type="dt" idx="11"/>
          </p:nvPr>
        </p:nvSpPr>
        <p:spPr/>
        <p:txBody>
          <a:bodyPr/>
          <a:lstStyle/>
          <a:p>
            <a:pPr>
              <a:defRPr/>
            </a:pPr>
            <a:r>
              <a:rPr lang="en-US"/>
              <a:t>Month Year</a:t>
            </a:r>
          </a:p>
        </p:txBody>
      </p:sp>
      <p:sp>
        <p:nvSpPr>
          <p:cNvPr id="6" name="Footer Placeholder 5">
            <a:extLst>
              <a:ext uri="{FF2B5EF4-FFF2-40B4-BE49-F238E27FC236}">
                <a16:creationId xmlns:a16="http://schemas.microsoft.com/office/drawing/2014/main" id="{45CCEF68-76AC-C783-A68B-44395C16CE09}"/>
              </a:ext>
            </a:extLst>
          </p:cNvPr>
          <p:cNvSpPr>
            <a:spLocks noGrp="1"/>
          </p:cNvSpPr>
          <p:nvPr>
            <p:ph type="ftr" sz="quarter" idx="12"/>
          </p:nvPr>
        </p:nvSpPr>
        <p:spPr/>
        <p:txBody>
          <a:bodyPr/>
          <a:lstStyle/>
          <a:p>
            <a:pPr lvl="4">
              <a:defRPr/>
            </a:pPr>
            <a:r>
              <a:rPr lang="en-US"/>
              <a:t>John Doe, Some Company</a:t>
            </a:r>
          </a:p>
        </p:txBody>
      </p:sp>
      <p:sp>
        <p:nvSpPr>
          <p:cNvPr id="7" name="Slide Number Placeholder 6">
            <a:extLst>
              <a:ext uri="{FF2B5EF4-FFF2-40B4-BE49-F238E27FC236}">
                <a16:creationId xmlns:a16="http://schemas.microsoft.com/office/drawing/2014/main" id="{BEF393B5-9221-D438-A9A1-0642ADF0AE68}"/>
              </a:ext>
            </a:extLst>
          </p:cNvPr>
          <p:cNvSpPr>
            <a:spLocks noGrp="1"/>
          </p:cNvSpPr>
          <p:nvPr>
            <p:ph type="sldNum" sz="quarter" idx="13"/>
          </p:nvPr>
        </p:nvSpPr>
        <p:spPr/>
        <p:txBody>
          <a:bodyPr/>
          <a:lstStyle/>
          <a:p>
            <a:pPr>
              <a:defRPr/>
            </a:pPr>
            <a:r>
              <a:rPr lang="en-US"/>
              <a:t>Page </a:t>
            </a:r>
            <a:fld id="{2C873923-7103-4AF9-AECF-EE09B40480BC}" type="slidenum">
              <a:rPr lang="en-US" smtClean="0"/>
              <a:pPr>
                <a:defRPr/>
              </a:pPr>
              <a:t>3</a:t>
            </a:fld>
            <a:endParaRPr lang="en-US"/>
          </a:p>
        </p:txBody>
      </p:sp>
    </p:spTree>
    <p:extLst>
      <p:ext uri="{BB962C8B-B14F-4D97-AF65-F5344CB8AC3E}">
        <p14:creationId xmlns:p14="http://schemas.microsoft.com/office/powerpoint/2010/main" val="3944968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B65085-0628-0776-BBD3-215F4F15E3F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9EDABA7-181B-5457-D311-CC120423E3D5}"/>
              </a:ext>
            </a:extLst>
          </p:cNvPr>
          <p:cNvSpPr>
            <a:spLocks noGrp="1" noRot="1" noChangeAspect="1"/>
          </p:cNvSpPr>
          <p:nvPr>
            <p:ph type="sldImg"/>
          </p:nvPr>
        </p:nvSpPr>
        <p:spPr>
          <a:xfrm>
            <a:off x="384175" y="701675"/>
            <a:ext cx="6165850" cy="3468688"/>
          </a:xfrm>
        </p:spPr>
      </p:sp>
      <p:sp>
        <p:nvSpPr>
          <p:cNvPr id="3" name="Notes Placeholder 2">
            <a:extLst>
              <a:ext uri="{FF2B5EF4-FFF2-40B4-BE49-F238E27FC236}">
                <a16:creationId xmlns:a16="http://schemas.microsoft.com/office/drawing/2014/main" id="{0A564F3A-B95D-B3C1-2092-4DA134873D0A}"/>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92A391BD-7CBC-80EA-DA9B-F8F3D4756A33}"/>
              </a:ext>
            </a:extLst>
          </p:cNvPr>
          <p:cNvSpPr>
            <a:spLocks noGrp="1"/>
          </p:cNvSpPr>
          <p:nvPr>
            <p:ph type="hdr" sz="quarter" idx="10"/>
          </p:nvPr>
        </p:nvSpPr>
        <p:spPr/>
        <p:txBody>
          <a:bodyPr/>
          <a:lstStyle/>
          <a:p>
            <a:pPr>
              <a:defRPr/>
            </a:pPr>
            <a:r>
              <a:rPr lang="en-US"/>
              <a:t>doc.: IEEE 802.11-yy/xxxxr0</a:t>
            </a:r>
          </a:p>
        </p:txBody>
      </p:sp>
      <p:sp>
        <p:nvSpPr>
          <p:cNvPr id="5" name="Date Placeholder 4">
            <a:extLst>
              <a:ext uri="{FF2B5EF4-FFF2-40B4-BE49-F238E27FC236}">
                <a16:creationId xmlns:a16="http://schemas.microsoft.com/office/drawing/2014/main" id="{7234DB58-89EE-F5AD-3A71-D93F30057F03}"/>
              </a:ext>
            </a:extLst>
          </p:cNvPr>
          <p:cNvSpPr>
            <a:spLocks noGrp="1"/>
          </p:cNvSpPr>
          <p:nvPr>
            <p:ph type="dt" idx="11"/>
          </p:nvPr>
        </p:nvSpPr>
        <p:spPr/>
        <p:txBody>
          <a:bodyPr/>
          <a:lstStyle/>
          <a:p>
            <a:pPr>
              <a:defRPr/>
            </a:pPr>
            <a:r>
              <a:rPr lang="en-US"/>
              <a:t>Month Year</a:t>
            </a:r>
          </a:p>
        </p:txBody>
      </p:sp>
      <p:sp>
        <p:nvSpPr>
          <p:cNvPr id="6" name="Footer Placeholder 5">
            <a:extLst>
              <a:ext uri="{FF2B5EF4-FFF2-40B4-BE49-F238E27FC236}">
                <a16:creationId xmlns:a16="http://schemas.microsoft.com/office/drawing/2014/main" id="{DD79AB92-61DC-F2F8-04CA-C583C42D2B88}"/>
              </a:ext>
            </a:extLst>
          </p:cNvPr>
          <p:cNvSpPr>
            <a:spLocks noGrp="1"/>
          </p:cNvSpPr>
          <p:nvPr>
            <p:ph type="ftr" sz="quarter" idx="12"/>
          </p:nvPr>
        </p:nvSpPr>
        <p:spPr/>
        <p:txBody>
          <a:bodyPr/>
          <a:lstStyle/>
          <a:p>
            <a:pPr lvl="4">
              <a:defRPr/>
            </a:pPr>
            <a:r>
              <a:rPr lang="en-US"/>
              <a:t>John Doe, Some Company</a:t>
            </a:r>
          </a:p>
        </p:txBody>
      </p:sp>
      <p:sp>
        <p:nvSpPr>
          <p:cNvPr id="7" name="Slide Number Placeholder 6">
            <a:extLst>
              <a:ext uri="{FF2B5EF4-FFF2-40B4-BE49-F238E27FC236}">
                <a16:creationId xmlns:a16="http://schemas.microsoft.com/office/drawing/2014/main" id="{3C6E7D94-79B2-E24A-B7D7-05D37708DBD5}"/>
              </a:ext>
            </a:extLst>
          </p:cNvPr>
          <p:cNvSpPr>
            <a:spLocks noGrp="1"/>
          </p:cNvSpPr>
          <p:nvPr>
            <p:ph type="sldNum" sz="quarter" idx="13"/>
          </p:nvPr>
        </p:nvSpPr>
        <p:spPr/>
        <p:txBody>
          <a:bodyPr/>
          <a:lstStyle/>
          <a:p>
            <a:pPr>
              <a:defRPr/>
            </a:pPr>
            <a:r>
              <a:rPr lang="en-US"/>
              <a:t>Page </a:t>
            </a:r>
            <a:fld id="{2C873923-7103-4AF9-AECF-EE09B40480BC}" type="slidenum">
              <a:rPr lang="en-US" smtClean="0"/>
              <a:pPr>
                <a:defRPr/>
              </a:pPr>
              <a:t>4</a:t>
            </a:fld>
            <a:endParaRPr lang="en-US"/>
          </a:p>
        </p:txBody>
      </p:sp>
    </p:spTree>
    <p:extLst>
      <p:ext uri="{BB962C8B-B14F-4D97-AF65-F5344CB8AC3E}">
        <p14:creationId xmlns:p14="http://schemas.microsoft.com/office/powerpoint/2010/main" val="25370498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802.11-yy/xxxxr0</a:t>
            </a:r>
          </a:p>
        </p:txBody>
      </p:sp>
      <p:sp>
        <p:nvSpPr>
          <p:cNvPr id="5" name="Date Placeholder 4"/>
          <p:cNvSpPr>
            <a:spLocks noGrp="1"/>
          </p:cNvSpPr>
          <p:nvPr>
            <p:ph type="dt" idx="11"/>
          </p:nvPr>
        </p:nvSpPr>
        <p:spPr/>
        <p:txBody>
          <a:bodyPr/>
          <a:lstStyle/>
          <a:p>
            <a:pPr>
              <a:defRPr/>
            </a:pPr>
            <a:r>
              <a:rPr lang="en-US"/>
              <a:t>Month Year</a:t>
            </a:r>
          </a:p>
        </p:txBody>
      </p:sp>
      <p:sp>
        <p:nvSpPr>
          <p:cNvPr id="6" name="Footer Placeholder 5"/>
          <p:cNvSpPr>
            <a:spLocks noGrp="1"/>
          </p:cNvSpPr>
          <p:nvPr>
            <p:ph type="ftr" sz="quarter" idx="12"/>
          </p:nvPr>
        </p:nvSpPr>
        <p:spPr/>
        <p:txBody>
          <a:bodyPr/>
          <a:lstStyle/>
          <a:p>
            <a:pPr lvl="4">
              <a:defRPr/>
            </a:pPr>
            <a:r>
              <a:rPr lang="en-US"/>
              <a:t>John Doe, Some Company</a:t>
            </a:r>
          </a:p>
        </p:txBody>
      </p:sp>
      <p:sp>
        <p:nvSpPr>
          <p:cNvPr id="7" name="Slide Number Placeholder 6"/>
          <p:cNvSpPr>
            <a:spLocks noGrp="1"/>
          </p:cNvSpPr>
          <p:nvPr>
            <p:ph type="sldNum" sz="quarter" idx="13"/>
          </p:nvPr>
        </p:nvSpPr>
        <p:spPr/>
        <p:txBody>
          <a:bodyPr/>
          <a:lstStyle/>
          <a:p>
            <a:pPr>
              <a:defRPr/>
            </a:pPr>
            <a:r>
              <a:rPr lang="en-US"/>
              <a:t>Page </a:t>
            </a:r>
            <a:fld id="{2C873923-7103-4AF9-AECF-EE09B40480BC}" type="slidenum">
              <a:rPr lang="en-US" smtClean="0"/>
              <a:pPr>
                <a:defRPr/>
              </a:pPr>
              <a:t>5</a:t>
            </a:fld>
            <a:endParaRPr lang="en-US"/>
          </a:p>
        </p:txBody>
      </p:sp>
    </p:spTree>
    <p:extLst>
      <p:ext uri="{BB962C8B-B14F-4D97-AF65-F5344CB8AC3E}">
        <p14:creationId xmlns:p14="http://schemas.microsoft.com/office/powerpoint/2010/main" val="45284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802.11-yy/xxxxr0</a:t>
            </a:r>
          </a:p>
        </p:txBody>
      </p:sp>
      <p:sp>
        <p:nvSpPr>
          <p:cNvPr id="5" name="Date Placeholder 4"/>
          <p:cNvSpPr>
            <a:spLocks noGrp="1"/>
          </p:cNvSpPr>
          <p:nvPr>
            <p:ph type="dt" idx="11"/>
          </p:nvPr>
        </p:nvSpPr>
        <p:spPr/>
        <p:txBody>
          <a:bodyPr/>
          <a:lstStyle/>
          <a:p>
            <a:pPr>
              <a:defRPr/>
            </a:pPr>
            <a:r>
              <a:rPr lang="en-US"/>
              <a:t>Month Year</a:t>
            </a:r>
          </a:p>
        </p:txBody>
      </p:sp>
      <p:sp>
        <p:nvSpPr>
          <p:cNvPr id="6" name="Footer Placeholder 5"/>
          <p:cNvSpPr>
            <a:spLocks noGrp="1"/>
          </p:cNvSpPr>
          <p:nvPr>
            <p:ph type="ftr" sz="quarter" idx="12"/>
          </p:nvPr>
        </p:nvSpPr>
        <p:spPr/>
        <p:txBody>
          <a:bodyPr/>
          <a:lstStyle/>
          <a:p>
            <a:pPr lvl="4">
              <a:defRPr/>
            </a:pPr>
            <a:r>
              <a:rPr lang="en-US"/>
              <a:t>John Doe, Some Company</a:t>
            </a:r>
          </a:p>
        </p:txBody>
      </p:sp>
      <p:sp>
        <p:nvSpPr>
          <p:cNvPr id="7" name="Slide Number Placeholder 6"/>
          <p:cNvSpPr>
            <a:spLocks noGrp="1"/>
          </p:cNvSpPr>
          <p:nvPr>
            <p:ph type="sldNum" sz="quarter" idx="13"/>
          </p:nvPr>
        </p:nvSpPr>
        <p:spPr/>
        <p:txBody>
          <a:bodyPr/>
          <a:lstStyle/>
          <a:p>
            <a:pPr>
              <a:defRPr/>
            </a:pPr>
            <a:r>
              <a:rPr lang="en-US"/>
              <a:t>Page </a:t>
            </a:r>
            <a:fld id="{2C873923-7103-4AF9-AECF-EE09B40480BC}" type="slidenum">
              <a:rPr lang="en-US" smtClean="0"/>
              <a:pPr>
                <a:defRPr/>
              </a:pPr>
              <a:t>8</a:t>
            </a:fld>
            <a:endParaRPr lang="en-US"/>
          </a:p>
        </p:txBody>
      </p:sp>
    </p:spTree>
    <p:extLst>
      <p:ext uri="{BB962C8B-B14F-4D97-AF65-F5344CB8AC3E}">
        <p14:creationId xmlns:p14="http://schemas.microsoft.com/office/powerpoint/2010/main" val="3192462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2024</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2024</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2024</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2024</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802.11-24/1712r1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DRU Tone Plan for 20 MHz Distribution Bandwidth</a:t>
            </a:r>
            <a:endParaRPr lang="en-GB"/>
          </a:p>
        </p:txBody>
      </p:sp>
      <p:sp>
        <p:nvSpPr>
          <p:cNvPr id="3074" name="Rectangle 2"/>
          <p:cNvSpPr>
            <a:spLocks noGrp="1" noChangeArrowheads="1"/>
          </p:cNvSpPr>
          <p:nvPr>
            <p:ph type="subTitle" idx="1"/>
          </p:nvPr>
        </p:nvSpPr>
        <p:spPr>
          <a:xfrm>
            <a:off x="1828800" y="17335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a:t>
            </a:r>
            <a:r>
              <a:rPr lang="en-GB" sz="2000" b="0"/>
              <a:t> 2024-10-28</a:t>
            </a:r>
          </a:p>
        </p:txBody>
      </p:sp>
      <p:sp>
        <p:nvSpPr>
          <p:cNvPr id="6" name="Date Placeholder 3"/>
          <p:cNvSpPr>
            <a:spLocks noGrp="1"/>
          </p:cNvSpPr>
          <p:nvPr>
            <p:ph type="dt" idx="10"/>
          </p:nvPr>
        </p:nvSpPr>
        <p:spPr/>
        <p:txBody>
          <a:bodyPr/>
          <a:lstStyle/>
          <a:p>
            <a:r>
              <a:rPr lang="en-US"/>
              <a:t>October 2024</a:t>
            </a:r>
            <a:endParaRPr lang="en-GB"/>
          </a:p>
        </p:txBody>
      </p:sp>
      <p:sp>
        <p:nvSpPr>
          <p:cNvPr id="7" name="Footer Placeholder 4"/>
          <p:cNvSpPr>
            <a:spLocks noGrp="1"/>
          </p:cNvSpPr>
          <p:nvPr>
            <p:ph type="ftr" idx="4294967295"/>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Mahmoud Kamel, </a:t>
            </a:r>
            <a:r>
              <a:rPr lang="en-GB" err="1"/>
              <a:t>InterDigital</a:t>
            </a:r>
            <a:endParaRPr lang="en-GB"/>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2" name="Object 3">
            <a:extLst>
              <a:ext uri="{FF2B5EF4-FFF2-40B4-BE49-F238E27FC236}">
                <a16:creationId xmlns:a16="http://schemas.microsoft.com/office/drawing/2014/main" id="{CE171C61-179C-539A-AEDC-4FA3AE014984}"/>
              </a:ext>
            </a:extLst>
          </p:cNvPr>
          <p:cNvGraphicFramePr>
            <a:graphicFrameLocks noChangeAspect="1"/>
          </p:cNvGraphicFramePr>
          <p:nvPr>
            <p:extLst>
              <p:ext uri="{D42A27DB-BD31-4B8C-83A1-F6EECF244321}">
                <p14:modId xmlns:p14="http://schemas.microsoft.com/office/powerpoint/2010/main" val="853345032"/>
              </p:ext>
            </p:extLst>
          </p:nvPr>
        </p:nvGraphicFramePr>
        <p:xfrm>
          <a:off x="987425" y="2417763"/>
          <a:ext cx="10618788" cy="3149600"/>
        </p:xfrm>
        <a:graphic>
          <a:graphicData uri="http://schemas.openxmlformats.org/presentationml/2006/ole">
            <mc:AlternateContent xmlns:mc="http://schemas.openxmlformats.org/markup-compatibility/2006">
              <mc:Choice xmlns:v="urn:schemas-microsoft-com:vml" Requires="v">
                <p:oleObj name="Document" r:id="rId3" imgW="10466184" imgH="3100637" progId="Word.Document.8">
                  <p:embed/>
                </p:oleObj>
              </mc:Choice>
              <mc:Fallback>
                <p:oleObj name="Document" r:id="rId3" imgW="10466184" imgH="3100637" progId="Word.Document.8">
                  <p:embed/>
                  <p:pic>
                    <p:nvPicPr>
                      <p:cNvPr id="2" name="Object 3">
                        <a:extLst>
                          <a:ext uri="{FF2B5EF4-FFF2-40B4-BE49-F238E27FC236}">
                            <a16:creationId xmlns:a16="http://schemas.microsoft.com/office/drawing/2014/main" id="{CE171C61-179C-539A-AEDC-4FA3AE014984}"/>
                          </a:ext>
                        </a:extLst>
                      </p:cNvPr>
                      <p:cNvPicPr>
                        <a:picLocks noChangeAspect="1" noChangeArrowheads="1"/>
                      </p:cNvPicPr>
                      <p:nvPr/>
                    </p:nvPicPr>
                    <p:blipFill>
                      <a:blip r:embed="rId4"/>
                      <a:srcRect/>
                      <a:stretch>
                        <a:fillRect/>
                      </a:stretch>
                    </p:blipFill>
                    <p:spPr bwMode="auto">
                      <a:xfrm>
                        <a:off x="987425" y="2417763"/>
                        <a:ext cx="10618788" cy="3149600"/>
                      </a:xfrm>
                      <a:prstGeom prst="rect">
                        <a:avLst/>
                      </a:prstGeom>
                      <a:noFill/>
                    </p:spPr>
                  </p:pic>
                </p:oleObj>
              </mc:Fallback>
            </mc:AlternateContent>
          </a:graphicData>
        </a:graphic>
      </p:graphicFrame>
    </p:spTree>
    <p:extLst>
      <p:ext uri="{BB962C8B-B14F-4D97-AF65-F5344CB8AC3E}">
        <p14:creationId xmlns:p14="http://schemas.microsoft.com/office/powerpoint/2010/main" val="31300041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29AEAD-0F43-8081-17EC-A03CDA579E10}"/>
              </a:ext>
            </a:extLst>
          </p:cNvPr>
          <p:cNvSpPr>
            <a:spLocks noGrp="1"/>
          </p:cNvSpPr>
          <p:nvPr>
            <p:ph idx="1"/>
          </p:nvPr>
        </p:nvSpPr>
        <p:spPr>
          <a:xfrm>
            <a:off x="914401" y="1971676"/>
            <a:ext cx="10361084" cy="4113213"/>
          </a:xfrm>
        </p:spPr>
        <p:txBody>
          <a:bodyPr/>
          <a:lstStyle/>
          <a:p>
            <a:pPr>
              <a:buFont typeface="Arial" panose="020B0604020202020204" pitchFamily="34" charset="0"/>
              <a:buChar char="•"/>
            </a:pPr>
            <a:r>
              <a:rPr lang="en-US"/>
              <a:t>In this contribution, we discuss several recommendations on DRU tone allocation </a:t>
            </a:r>
          </a:p>
          <a:p>
            <a:pPr lvl="1">
              <a:buFont typeface="Arial" panose="020B0604020202020204" pitchFamily="34" charset="0"/>
              <a:buChar char="•"/>
            </a:pPr>
            <a:r>
              <a:rPr lang="en-US"/>
              <a:t>We propose a tone allocation plan for 20 MHz based on the contribution in [1]</a:t>
            </a:r>
          </a:p>
          <a:p>
            <a:pPr>
              <a:buFont typeface="Arial" panose="020B0604020202020204" pitchFamily="34" charset="0"/>
              <a:buChar char="•"/>
            </a:pPr>
            <a:endParaRPr lang="en-US">
              <a:highlight>
                <a:srgbClr val="FFFF00"/>
              </a:highlight>
            </a:endParaRPr>
          </a:p>
          <a:p>
            <a:endParaRPr lang="en-US"/>
          </a:p>
        </p:txBody>
      </p:sp>
      <p:sp>
        <p:nvSpPr>
          <p:cNvPr id="4" name="Slide Number Placeholder 3">
            <a:extLst>
              <a:ext uri="{FF2B5EF4-FFF2-40B4-BE49-F238E27FC236}">
                <a16:creationId xmlns:a16="http://schemas.microsoft.com/office/drawing/2014/main" id="{2A3B674E-3CA2-CB0A-423B-82A3856BD7FE}"/>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5" name="Footer Placeholder 4">
            <a:extLst>
              <a:ext uri="{FF2B5EF4-FFF2-40B4-BE49-F238E27FC236}">
                <a16:creationId xmlns:a16="http://schemas.microsoft.com/office/drawing/2014/main" id="{CA94EB20-7AD0-0711-120E-34B60E6C5F4A}"/>
              </a:ext>
            </a:extLst>
          </p:cNvPr>
          <p:cNvSpPr>
            <a:spLocks noGrp="1"/>
          </p:cNvSpPr>
          <p:nvPr>
            <p:ph type="ftr" idx="4294967295"/>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Mahmoud Kamel, InterDigital</a:t>
            </a:r>
          </a:p>
        </p:txBody>
      </p:sp>
      <p:sp>
        <p:nvSpPr>
          <p:cNvPr id="6" name="Date Placeholder 5">
            <a:extLst>
              <a:ext uri="{FF2B5EF4-FFF2-40B4-BE49-F238E27FC236}">
                <a16:creationId xmlns:a16="http://schemas.microsoft.com/office/drawing/2014/main" id="{AB671459-E5FD-37E2-87E0-F213DD82D698}"/>
              </a:ext>
            </a:extLst>
          </p:cNvPr>
          <p:cNvSpPr>
            <a:spLocks noGrp="1"/>
          </p:cNvSpPr>
          <p:nvPr>
            <p:ph type="dt" idx="15"/>
          </p:nvPr>
        </p:nvSpPr>
        <p:spPr/>
        <p:txBody>
          <a:bodyPr/>
          <a:lstStyle/>
          <a:p>
            <a:r>
              <a:rPr lang="en-US"/>
              <a:t>October 2024</a:t>
            </a:r>
            <a:endParaRPr lang="en-GB"/>
          </a:p>
        </p:txBody>
      </p:sp>
      <p:sp>
        <p:nvSpPr>
          <p:cNvPr id="2" name="Title 1">
            <a:extLst>
              <a:ext uri="{FF2B5EF4-FFF2-40B4-BE49-F238E27FC236}">
                <a16:creationId xmlns:a16="http://schemas.microsoft.com/office/drawing/2014/main" id="{4EE33589-F7E8-EE2A-3799-33CC7FED6308}"/>
              </a:ext>
            </a:extLst>
          </p:cNvPr>
          <p:cNvSpPr>
            <a:spLocks noGrp="1"/>
          </p:cNvSpPr>
          <p:nvPr>
            <p:ph type="title"/>
          </p:nvPr>
        </p:nvSpPr>
        <p:spPr/>
        <p:txBody>
          <a:bodyPr/>
          <a:lstStyle/>
          <a:p>
            <a:r>
              <a:rPr lang="en-US"/>
              <a:t>Abstract</a:t>
            </a:r>
          </a:p>
        </p:txBody>
      </p:sp>
    </p:spTree>
    <p:extLst>
      <p:ext uri="{BB962C8B-B14F-4D97-AF65-F5344CB8AC3E}">
        <p14:creationId xmlns:p14="http://schemas.microsoft.com/office/powerpoint/2010/main" val="2344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5A8DAC-8871-143D-97F0-48E34AF6A5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9274AD-86F4-73CA-700A-051AF9F99E91}"/>
              </a:ext>
            </a:extLst>
          </p:cNvPr>
          <p:cNvSpPr>
            <a:spLocks noGrp="1"/>
          </p:cNvSpPr>
          <p:nvPr>
            <p:ph type="title"/>
          </p:nvPr>
        </p:nvSpPr>
        <p:spPr>
          <a:xfrm>
            <a:off x="914401" y="685802"/>
            <a:ext cx="10361084" cy="853288"/>
          </a:xfrm>
        </p:spPr>
        <p:txBody>
          <a:bodyPr/>
          <a:lstStyle/>
          <a:p>
            <a:r>
              <a:rPr lang="en-US"/>
              <a:t>DRU Tone Plan Recommendations</a:t>
            </a:r>
          </a:p>
        </p:txBody>
      </p:sp>
      <p:sp>
        <p:nvSpPr>
          <p:cNvPr id="10" name="Content Placeholder 9">
            <a:extLst>
              <a:ext uri="{FF2B5EF4-FFF2-40B4-BE49-F238E27FC236}">
                <a16:creationId xmlns:a16="http://schemas.microsoft.com/office/drawing/2014/main" id="{54166A1D-31F2-145A-F3B3-745C6653BD74}"/>
              </a:ext>
            </a:extLst>
          </p:cNvPr>
          <p:cNvSpPr>
            <a:spLocks noGrp="1"/>
          </p:cNvSpPr>
          <p:nvPr>
            <p:ph idx="1"/>
          </p:nvPr>
        </p:nvSpPr>
        <p:spPr>
          <a:xfrm>
            <a:off x="914401" y="1367333"/>
            <a:ext cx="10361084" cy="2588350"/>
          </a:xfrm>
        </p:spPr>
        <p:txBody>
          <a:bodyPr/>
          <a:lstStyle/>
          <a:p>
            <a:pPr>
              <a:buFont typeface="Arial" panose="020B0604020202020204" pitchFamily="34" charset="0"/>
              <a:buChar char="•"/>
            </a:pPr>
            <a:r>
              <a:rPr lang="en-US" dirty="0"/>
              <a:t>Recommendation 1: DRU tones should be shifted versions of each other to ensure they perform similarly in fading channels</a:t>
            </a:r>
          </a:p>
          <a:p>
            <a:pPr lvl="1">
              <a:buFont typeface="Arial" panose="020B0604020202020204" pitchFamily="34" charset="0"/>
              <a:buChar char="•"/>
            </a:pPr>
            <a:r>
              <a:rPr lang="en-US" dirty="0"/>
              <a:t>For example, 26-tone </a:t>
            </a:r>
            <a:r>
              <a:rPr lang="en-US" dirty="0">
                <a:solidFill>
                  <a:schemeClr val="tx1"/>
                </a:solidFill>
              </a:rPr>
              <a:t>DRU 9 and 26-tone DRU 5 will perform differently as the corresponding tones are not shifted versions of other 26-tone DRUs for the tone plan in [1]</a:t>
            </a:r>
          </a:p>
          <a:p>
            <a:pPr lvl="1">
              <a:buFont typeface="Arial" panose="020B0604020202020204" pitchFamily="34" charset="0"/>
              <a:buChar char="•"/>
            </a:pPr>
            <a:r>
              <a:rPr lang="en-US" dirty="0">
                <a:solidFill>
                  <a:schemeClr val="tx1"/>
                </a:solidFill>
              </a:rPr>
              <a:t>Tone plans in [1] for 40 MHz and 80 MHz do not have this issue</a:t>
            </a:r>
          </a:p>
          <a:p>
            <a:pPr>
              <a:buFont typeface="Arial" panose="020B0604020202020204" pitchFamily="34" charset="0"/>
              <a:buChar char="•"/>
            </a:pPr>
            <a:r>
              <a:rPr lang="en-US" dirty="0"/>
              <a:t>Recommendation</a:t>
            </a:r>
            <a:r>
              <a:rPr lang="en-US" dirty="0">
                <a:solidFill>
                  <a:schemeClr val="tx1"/>
                </a:solidFill>
              </a:rPr>
              <a:t> 2: DRU tone plan should avoid distortions by providing  more DC tones given the available subcarriers </a:t>
            </a:r>
            <a:endParaRPr lang="en-US" dirty="0"/>
          </a:p>
        </p:txBody>
      </p:sp>
      <p:sp>
        <p:nvSpPr>
          <p:cNvPr id="6" name="Slide Number Placeholder 5">
            <a:extLst>
              <a:ext uri="{FF2B5EF4-FFF2-40B4-BE49-F238E27FC236}">
                <a16:creationId xmlns:a16="http://schemas.microsoft.com/office/drawing/2014/main" id="{F29A3754-199D-D48F-CF2F-FE587F5B5E4F}"/>
              </a:ext>
            </a:extLst>
          </p:cNvPr>
          <p:cNvSpPr>
            <a:spLocks noGrp="1"/>
          </p:cNvSpPr>
          <p:nvPr>
            <p:ph type="sldNum" idx="12"/>
          </p:nvPr>
        </p:nvSpPr>
        <p:spPr/>
        <p:txBody>
          <a:bodyPr/>
          <a:lstStyle/>
          <a:p>
            <a:r>
              <a:rPr lang="en-US"/>
              <a:t>Slide </a:t>
            </a:r>
            <a:fld id="{C1789BC7-C074-42CC-ADF8-5107DF6BD1C1}" type="slidenum">
              <a:rPr lang="en-US" smtClean="0"/>
              <a:pPr/>
              <a:t>3</a:t>
            </a:fld>
            <a:endParaRPr lang="en-US"/>
          </a:p>
        </p:txBody>
      </p:sp>
      <p:sp>
        <p:nvSpPr>
          <p:cNvPr id="7" name="Date Placeholder 6">
            <a:extLst>
              <a:ext uri="{FF2B5EF4-FFF2-40B4-BE49-F238E27FC236}">
                <a16:creationId xmlns:a16="http://schemas.microsoft.com/office/drawing/2014/main" id="{DB2805E7-D081-BE0B-44A2-692899D0577C}"/>
              </a:ext>
            </a:extLst>
          </p:cNvPr>
          <p:cNvSpPr>
            <a:spLocks noGrp="1"/>
          </p:cNvSpPr>
          <p:nvPr>
            <p:ph type="dt" idx="15"/>
          </p:nvPr>
        </p:nvSpPr>
        <p:spPr bwMode="auto">
          <a:xfrm>
            <a:off x="929217" y="329426"/>
            <a:ext cx="1323119" cy="276999"/>
          </a:xfr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a:t>October 2024</a:t>
            </a:r>
          </a:p>
        </p:txBody>
      </p:sp>
      <p:graphicFrame>
        <p:nvGraphicFramePr>
          <p:cNvPr id="11" name="Table 10">
            <a:extLst>
              <a:ext uri="{FF2B5EF4-FFF2-40B4-BE49-F238E27FC236}">
                <a16:creationId xmlns:a16="http://schemas.microsoft.com/office/drawing/2014/main" id="{6E3E3022-ED63-FCDD-6FB4-0E5AF3824DCE}"/>
              </a:ext>
            </a:extLst>
          </p:cNvPr>
          <p:cNvGraphicFramePr>
            <a:graphicFrameLocks noGrp="1"/>
          </p:cNvGraphicFramePr>
          <p:nvPr>
            <p:extLst>
              <p:ext uri="{D42A27DB-BD31-4B8C-83A1-F6EECF244321}">
                <p14:modId xmlns:p14="http://schemas.microsoft.com/office/powerpoint/2010/main" val="4022309460"/>
              </p:ext>
            </p:extLst>
          </p:nvPr>
        </p:nvGraphicFramePr>
        <p:xfrm>
          <a:off x="2293546" y="4045931"/>
          <a:ext cx="8686800" cy="2308283"/>
        </p:xfrm>
        <a:graphic>
          <a:graphicData uri="http://schemas.openxmlformats.org/drawingml/2006/table">
            <a:tbl>
              <a:tblPr/>
              <a:tblGrid>
                <a:gridCol w="14478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1447800">
                  <a:extLst>
                    <a:ext uri="{9D8B030D-6E8A-4147-A177-3AD203B41FA5}">
                      <a16:colId xmlns:a16="http://schemas.microsoft.com/office/drawing/2014/main" val="20003"/>
                    </a:ext>
                  </a:extLst>
                </a:gridCol>
                <a:gridCol w="1447800">
                  <a:extLst>
                    <a:ext uri="{9D8B030D-6E8A-4147-A177-3AD203B41FA5}">
                      <a16:colId xmlns:a16="http://schemas.microsoft.com/office/drawing/2014/main" val="20004"/>
                    </a:ext>
                  </a:extLst>
                </a:gridCol>
                <a:gridCol w="1447800">
                  <a:extLst>
                    <a:ext uri="{9D8B030D-6E8A-4147-A177-3AD203B41FA5}">
                      <a16:colId xmlns:a16="http://schemas.microsoft.com/office/drawing/2014/main" val="20005"/>
                    </a:ext>
                  </a:extLst>
                </a:gridCol>
              </a:tblGrid>
              <a:tr h="191030">
                <a:tc gridSpan="6">
                  <a:txBody>
                    <a:bodyPr/>
                    <a:lstStyle/>
                    <a:p>
                      <a:pPr algn="ctr" fontAlgn="ctr"/>
                      <a:r>
                        <a:rPr lang="en-US" sz="1100" b="1" i="0" u="none" strike="noStrike">
                          <a:solidFill>
                            <a:schemeClr val="tx1"/>
                          </a:solidFill>
                          <a:latin typeface="Calibri"/>
                        </a:rPr>
                        <a:t>Data and pilot subcarrier indices for Distributed Tone RUs (DRUs)  in a 20 MHz UHR PPDU </a:t>
                      </a:r>
                      <a:r>
                        <a:rPr lang="en-US" sz="1100"/>
                        <a:t>[1]</a:t>
                      </a:r>
                      <a:endParaRPr lang="en-US" sz="1100" b="1" i="0" u="none" strike="noStrike">
                        <a:solidFill>
                          <a:schemeClr val="tx1"/>
                        </a:solidFill>
                        <a:latin typeface="Calibri"/>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030">
                <a:tc>
                  <a:txBody>
                    <a:bodyPr/>
                    <a:lstStyle/>
                    <a:p>
                      <a:pPr algn="ctr" fontAlgn="ctr"/>
                      <a:r>
                        <a:rPr lang="en-US" sz="1100" b="1" i="0" u="none" strike="noStrike">
                          <a:solidFill>
                            <a:schemeClr val="tx1"/>
                          </a:solidFill>
                          <a:latin typeface="Calibri"/>
                        </a:rPr>
                        <a:t>DRU type</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5">
                  <a:txBody>
                    <a:bodyPr/>
                    <a:lstStyle/>
                    <a:p>
                      <a:pPr algn="ctr" fontAlgn="ctr"/>
                      <a:r>
                        <a:rPr lang="en-US" sz="1100" b="1" i="0" u="none" strike="noStrike">
                          <a:solidFill>
                            <a:schemeClr val="tx1"/>
                          </a:solidFill>
                          <a:latin typeface="Calibri"/>
                        </a:rPr>
                        <a:t>DRU index and subcarrier range</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382061">
                <a:tc rowSpan="2">
                  <a:txBody>
                    <a:bodyPr/>
                    <a:lstStyle/>
                    <a:p>
                      <a:pPr algn="ctr" fontAlgn="ctr"/>
                      <a:r>
                        <a:rPr lang="en-US" sz="1100" b="0" i="0" u="none" strike="noStrike">
                          <a:solidFill>
                            <a:schemeClr val="tx1"/>
                          </a:solidFill>
                          <a:latin typeface="Calibri"/>
                        </a:rPr>
                        <a:t>26-tone DRU</a:t>
                      </a:r>
                      <a:br>
                        <a:rPr lang="en-US" sz="1100" b="0" i="0" u="none" strike="noStrike">
                          <a:solidFill>
                            <a:schemeClr val="tx1"/>
                          </a:solidFill>
                          <a:latin typeface="Calibri"/>
                        </a:rPr>
                      </a:br>
                      <a:r>
                        <a:rPr lang="en-US" sz="1100" b="0" i="0" u="none" strike="noStrike" err="1">
                          <a:solidFill>
                            <a:schemeClr val="tx1"/>
                          </a:solidFill>
                          <a:latin typeface="Calibri"/>
                        </a:rPr>
                        <a:t>i</a:t>
                      </a:r>
                      <a:r>
                        <a:rPr lang="en-US" sz="1100" b="0" i="0" u="none" strike="noStrike">
                          <a:solidFill>
                            <a:schemeClr val="tx1"/>
                          </a:solidFill>
                          <a:latin typeface="Calibri"/>
                        </a:rPr>
                        <a:t>=1:9</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a:solidFill>
                            <a:schemeClr val="tx1"/>
                          </a:solidFill>
                          <a:latin typeface="Calibri"/>
                        </a:rPr>
                        <a:t>DRU1</a:t>
                      </a:r>
                      <a:br>
                        <a:rPr lang="en-US" sz="1100" b="0" i="0" u="none" strike="noStrike">
                          <a:solidFill>
                            <a:schemeClr val="tx1"/>
                          </a:solidFill>
                          <a:latin typeface="Calibri"/>
                        </a:rPr>
                      </a:br>
                      <a:r>
                        <a:rPr lang="en-US" sz="1100" b="0" i="0" u="none" strike="noStrike">
                          <a:solidFill>
                            <a:schemeClr val="tx1"/>
                          </a:solidFill>
                          <a:latin typeface="Calibri"/>
                        </a:rPr>
                        <a:t>[-120:9:-12, 6:9:114]</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a:solidFill>
                            <a:schemeClr val="tx1"/>
                          </a:solidFill>
                          <a:latin typeface="Calibri"/>
                        </a:rPr>
                        <a:t>DRU2</a:t>
                      </a:r>
                      <a:br>
                        <a:rPr lang="en-US" sz="1100" b="0" i="0" u="none" strike="noStrike">
                          <a:solidFill>
                            <a:schemeClr val="tx1"/>
                          </a:solidFill>
                          <a:latin typeface="Calibri"/>
                        </a:rPr>
                      </a:br>
                      <a:r>
                        <a:rPr lang="en-US" sz="1100" b="0" i="0" u="none" strike="noStrike">
                          <a:solidFill>
                            <a:schemeClr val="tx1"/>
                          </a:solidFill>
                          <a:latin typeface="Calibri"/>
                        </a:rPr>
                        <a:t>[-116:9:-8, 10:9:118]</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a:solidFill>
                            <a:schemeClr val="tx1"/>
                          </a:solidFill>
                          <a:latin typeface="Calibri"/>
                        </a:rPr>
                        <a:t>DRU3</a:t>
                      </a:r>
                      <a:br>
                        <a:rPr lang="en-US" sz="1100" b="0" i="0" u="none" strike="noStrike">
                          <a:solidFill>
                            <a:schemeClr val="tx1"/>
                          </a:solidFill>
                          <a:latin typeface="Calibri"/>
                        </a:rPr>
                      </a:br>
                      <a:r>
                        <a:rPr lang="en-US" sz="1100" b="0" i="0" u="none" strike="noStrike">
                          <a:solidFill>
                            <a:schemeClr val="tx1"/>
                          </a:solidFill>
                          <a:latin typeface="Calibri"/>
                        </a:rPr>
                        <a:t>[-118:9:-10, 8:9:116]</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a:solidFill>
                            <a:schemeClr val="tx1"/>
                          </a:solidFill>
                          <a:latin typeface="Calibri"/>
                        </a:rPr>
                        <a:t>DRU4</a:t>
                      </a:r>
                      <a:br>
                        <a:rPr lang="en-US" sz="1100" b="0" i="0" u="none" strike="noStrike">
                          <a:solidFill>
                            <a:schemeClr val="tx1"/>
                          </a:solidFill>
                          <a:latin typeface="Calibri"/>
                        </a:rPr>
                      </a:br>
                      <a:r>
                        <a:rPr lang="en-US" sz="1100" b="0" i="0" u="none" strike="noStrike">
                          <a:solidFill>
                            <a:schemeClr val="tx1"/>
                          </a:solidFill>
                          <a:latin typeface="Calibri"/>
                        </a:rPr>
                        <a:t>[-114:9:-6, 12:9:120]</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a:solidFill>
                            <a:schemeClr val="tx1"/>
                          </a:solidFill>
                          <a:latin typeface="Calibri"/>
                        </a:rPr>
                        <a:t>DRU5</a:t>
                      </a:r>
                      <a:br>
                        <a:rPr lang="en-US" sz="1100" b="0" i="0" u="none" strike="noStrike">
                          <a:solidFill>
                            <a:schemeClr val="tx1"/>
                          </a:solidFill>
                          <a:latin typeface="Calibri"/>
                        </a:rPr>
                      </a:br>
                      <a:r>
                        <a:rPr lang="en-US" sz="1100" b="0" i="0" u="none" strike="noStrike">
                          <a:solidFill>
                            <a:schemeClr val="tx1"/>
                          </a:solidFill>
                          <a:latin typeface="Calibri"/>
                        </a:rPr>
                        <a:t>[-112:9:-4, 5:9:113]</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82061">
                <a:tc vMerge="1">
                  <a:txBody>
                    <a:bodyPr/>
                    <a:lstStyle/>
                    <a:p>
                      <a:endParaRPr lang="en-US"/>
                    </a:p>
                  </a:txBody>
                  <a:tcPr/>
                </a:tc>
                <a:tc>
                  <a:txBody>
                    <a:bodyPr/>
                    <a:lstStyle/>
                    <a:p>
                      <a:pPr algn="ctr" fontAlgn="ctr"/>
                      <a:r>
                        <a:rPr lang="en-US" sz="1100" b="0" i="0" u="none" strike="noStrike">
                          <a:solidFill>
                            <a:schemeClr val="tx1"/>
                          </a:solidFill>
                          <a:latin typeface="Calibri"/>
                        </a:rPr>
                        <a:t>DRU6</a:t>
                      </a:r>
                      <a:br>
                        <a:rPr lang="en-US" sz="1100" b="0" i="0" u="none" strike="noStrike">
                          <a:solidFill>
                            <a:schemeClr val="tx1"/>
                          </a:solidFill>
                          <a:latin typeface="Calibri"/>
                        </a:rPr>
                      </a:br>
                      <a:r>
                        <a:rPr lang="en-US" sz="1100" b="0" i="0" u="none" strike="noStrike">
                          <a:solidFill>
                            <a:schemeClr val="tx1"/>
                          </a:solidFill>
                          <a:latin typeface="Calibri"/>
                        </a:rPr>
                        <a:t>[-119:9:-11, 7:9:115]</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a:solidFill>
                            <a:schemeClr val="tx1"/>
                          </a:solidFill>
                          <a:latin typeface="Calibri"/>
                        </a:rPr>
                        <a:t>DRU7</a:t>
                      </a:r>
                      <a:br>
                        <a:rPr lang="en-US" sz="1100" b="0" i="0" u="none" strike="noStrike">
                          <a:solidFill>
                            <a:schemeClr val="tx1"/>
                          </a:solidFill>
                          <a:latin typeface="Calibri"/>
                        </a:rPr>
                      </a:br>
                      <a:r>
                        <a:rPr lang="en-US" sz="1100" b="0" i="0" u="none" strike="noStrike">
                          <a:solidFill>
                            <a:schemeClr val="tx1"/>
                          </a:solidFill>
                          <a:latin typeface="Calibri"/>
                        </a:rPr>
                        <a:t>[-115:9:-7, 11:9:119]</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a:solidFill>
                            <a:schemeClr val="tx1"/>
                          </a:solidFill>
                          <a:latin typeface="Calibri"/>
                        </a:rPr>
                        <a:t>DRU8</a:t>
                      </a:r>
                      <a:br>
                        <a:rPr lang="en-US" sz="1100" b="0" i="0" u="none" strike="noStrike">
                          <a:solidFill>
                            <a:schemeClr val="tx1"/>
                          </a:solidFill>
                          <a:latin typeface="Calibri"/>
                        </a:rPr>
                      </a:br>
                      <a:r>
                        <a:rPr lang="en-US" sz="1100" b="0" i="0" u="none" strike="noStrike">
                          <a:solidFill>
                            <a:schemeClr val="tx1"/>
                          </a:solidFill>
                          <a:latin typeface="Calibri"/>
                        </a:rPr>
                        <a:t>[-117:9:-9, 9:9:117]</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a:solidFill>
                            <a:schemeClr val="tx1"/>
                          </a:solidFill>
                          <a:latin typeface="Calibri"/>
                        </a:rPr>
                        <a:t>DRU9</a:t>
                      </a:r>
                      <a:br>
                        <a:rPr lang="en-US" sz="1100" b="0" i="0" u="none" strike="noStrike">
                          <a:solidFill>
                            <a:schemeClr val="tx1"/>
                          </a:solidFill>
                          <a:latin typeface="Calibri"/>
                        </a:rPr>
                      </a:br>
                      <a:r>
                        <a:rPr lang="en-US" sz="1100" b="0" i="0" u="none" strike="noStrike">
                          <a:solidFill>
                            <a:schemeClr val="tx1"/>
                          </a:solidFill>
                          <a:latin typeface="Calibri"/>
                        </a:rPr>
                        <a:t>[-113:9:-5, 4:9:112]</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a:solidFill>
                            <a:schemeClr val="tx1"/>
                          </a:solidFill>
                          <a:latin typeface="Calibri"/>
                        </a:rPr>
                        <a:t> </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4101">
                <a:tc rowSpan="2">
                  <a:txBody>
                    <a:bodyPr/>
                    <a:lstStyle/>
                    <a:p>
                      <a:pPr algn="ctr" fontAlgn="ctr"/>
                      <a:r>
                        <a:rPr lang="en-US" sz="1100" b="0" i="0" u="none" strike="noStrike">
                          <a:solidFill>
                            <a:schemeClr val="tx1"/>
                          </a:solidFill>
                          <a:latin typeface="Calibri"/>
                        </a:rPr>
                        <a:t>52-tone DRU</a:t>
                      </a:r>
                      <a:br>
                        <a:rPr lang="en-US" sz="1100" b="0" i="0" u="none" strike="noStrike">
                          <a:solidFill>
                            <a:schemeClr val="tx1"/>
                          </a:solidFill>
                          <a:latin typeface="Calibri"/>
                        </a:rPr>
                      </a:br>
                      <a:r>
                        <a:rPr lang="en-US" sz="1100" b="0" i="0" u="none" strike="noStrike" err="1">
                          <a:solidFill>
                            <a:schemeClr val="tx1"/>
                          </a:solidFill>
                          <a:latin typeface="Calibri"/>
                        </a:rPr>
                        <a:t>i</a:t>
                      </a:r>
                      <a:r>
                        <a:rPr lang="en-US" sz="1100" b="0" i="0" u="none" strike="noStrike">
                          <a:solidFill>
                            <a:schemeClr val="tx1"/>
                          </a:solidFill>
                          <a:latin typeface="Calibri"/>
                        </a:rPr>
                        <a:t>=1:4</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2">
                  <a:txBody>
                    <a:bodyPr/>
                    <a:lstStyle/>
                    <a:p>
                      <a:pPr algn="ctr" fontAlgn="ctr"/>
                      <a:r>
                        <a:rPr lang="en-US" sz="1100" b="0" i="0" u="none" strike="noStrike">
                          <a:solidFill>
                            <a:schemeClr val="tx1"/>
                          </a:solidFill>
                          <a:latin typeface="Calibri"/>
                        </a:rPr>
                        <a:t>DRU1</a:t>
                      </a:r>
                      <a:br>
                        <a:rPr lang="en-US" sz="1100" b="0" i="0" u="none" strike="noStrike">
                          <a:solidFill>
                            <a:schemeClr val="tx1"/>
                          </a:solidFill>
                          <a:latin typeface="Calibri"/>
                        </a:rPr>
                      </a:br>
                      <a:r>
                        <a:rPr lang="en-US" sz="1100" b="0" i="0" u="none" strike="noStrike">
                          <a:solidFill>
                            <a:schemeClr val="tx1"/>
                          </a:solidFill>
                          <a:latin typeface="Calibri"/>
                        </a:rPr>
                        <a:t>26-tone [DRU1, DRU2]</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a:solidFill>
                            <a:schemeClr val="tx1"/>
                          </a:solidFill>
                          <a:latin typeface="Calibri"/>
                        </a:rPr>
                        <a:t>DRU2</a:t>
                      </a:r>
                      <a:br>
                        <a:rPr lang="en-US" sz="1100" b="0" i="0" u="none" strike="noStrike">
                          <a:solidFill>
                            <a:schemeClr val="tx1"/>
                          </a:solidFill>
                          <a:latin typeface="Calibri"/>
                        </a:rPr>
                      </a:br>
                      <a:r>
                        <a:rPr lang="en-US" sz="1100" b="0" i="0" u="none" strike="noStrike">
                          <a:solidFill>
                            <a:schemeClr val="tx1"/>
                          </a:solidFill>
                          <a:latin typeface="Calibri"/>
                        </a:rPr>
                        <a:t>26-tone [DRU3, DRU4]</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l" fontAlgn="ctr"/>
                      <a:r>
                        <a:rPr lang="en-US" sz="1100" b="0" i="0" u="none" strike="noStrike">
                          <a:solidFill>
                            <a:schemeClr val="tx1"/>
                          </a:solidFill>
                          <a:latin typeface="Calibri"/>
                        </a:rPr>
                        <a:t> </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405939">
                <a:tc vMerge="1">
                  <a:txBody>
                    <a:bodyPr/>
                    <a:lstStyle/>
                    <a:p>
                      <a:endParaRPr lang="en-US"/>
                    </a:p>
                  </a:txBody>
                  <a:tcPr/>
                </a:tc>
                <a:tc gridSpan="2">
                  <a:txBody>
                    <a:bodyPr/>
                    <a:lstStyle/>
                    <a:p>
                      <a:pPr algn="ctr" fontAlgn="ctr"/>
                      <a:r>
                        <a:rPr lang="en-US" sz="1100" b="0" i="0" u="none" strike="noStrike">
                          <a:solidFill>
                            <a:schemeClr val="tx1"/>
                          </a:solidFill>
                          <a:latin typeface="Calibri"/>
                        </a:rPr>
                        <a:t>DRU3</a:t>
                      </a:r>
                      <a:br>
                        <a:rPr lang="en-US" sz="1100" b="0" i="0" u="none" strike="noStrike">
                          <a:solidFill>
                            <a:schemeClr val="tx1"/>
                          </a:solidFill>
                          <a:latin typeface="Calibri"/>
                        </a:rPr>
                      </a:br>
                      <a:r>
                        <a:rPr lang="en-US" sz="1100" b="0" i="0" u="none" strike="noStrike">
                          <a:solidFill>
                            <a:schemeClr val="tx1"/>
                          </a:solidFill>
                          <a:latin typeface="Calibri"/>
                        </a:rPr>
                        <a:t>26-tone [DRU6, DRU7]</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a:solidFill>
                            <a:schemeClr val="tx1"/>
                          </a:solidFill>
                          <a:latin typeface="Calibri"/>
                        </a:rPr>
                        <a:t>DRU4</a:t>
                      </a:r>
                      <a:br>
                        <a:rPr lang="en-US" sz="1100" b="0" i="0" u="none" strike="noStrike">
                          <a:solidFill>
                            <a:schemeClr val="tx1"/>
                          </a:solidFill>
                          <a:latin typeface="Calibri"/>
                        </a:rPr>
                      </a:br>
                      <a:r>
                        <a:rPr lang="en-US" sz="1100" b="0" i="0" u="none" strike="noStrike">
                          <a:solidFill>
                            <a:schemeClr val="tx1"/>
                          </a:solidFill>
                          <a:latin typeface="Calibri"/>
                        </a:rPr>
                        <a:t>26-tone [DRU8, DRU9]</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l" fontAlgn="ctr"/>
                      <a:r>
                        <a:rPr lang="en-US" sz="1100" b="0" i="0" u="none" strike="noStrike" dirty="0">
                          <a:solidFill>
                            <a:schemeClr val="tx1"/>
                          </a:solidFill>
                          <a:latin typeface="Calibri"/>
                        </a:rPr>
                        <a:t> </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82061">
                <a:tc>
                  <a:txBody>
                    <a:bodyPr/>
                    <a:lstStyle/>
                    <a:p>
                      <a:pPr algn="ctr" fontAlgn="ctr"/>
                      <a:r>
                        <a:rPr lang="en-US" sz="1100" b="0" i="0" u="none" strike="noStrike">
                          <a:solidFill>
                            <a:schemeClr val="tx1"/>
                          </a:solidFill>
                          <a:latin typeface="Calibri"/>
                        </a:rPr>
                        <a:t>106-tone DRU</a:t>
                      </a:r>
                      <a:br>
                        <a:rPr lang="en-US" sz="1100" b="0" i="0" u="none" strike="noStrike">
                          <a:solidFill>
                            <a:schemeClr val="tx1"/>
                          </a:solidFill>
                          <a:latin typeface="Calibri"/>
                        </a:rPr>
                      </a:br>
                      <a:r>
                        <a:rPr lang="en-US" sz="1100" b="0" i="0" u="none" strike="noStrike" err="1">
                          <a:solidFill>
                            <a:schemeClr val="tx1"/>
                          </a:solidFill>
                          <a:latin typeface="Calibri"/>
                        </a:rPr>
                        <a:t>i</a:t>
                      </a:r>
                      <a:r>
                        <a:rPr lang="en-US" sz="1100" b="0" i="0" u="none" strike="noStrike">
                          <a:solidFill>
                            <a:schemeClr val="tx1"/>
                          </a:solidFill>
                          <a:latin typeface="Calibri"/>
                        </a:rPr>
                        <a:t>=1:2</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2">
                  <a:txBody>
                    <a:bodyPr/>
                    <a:lstStyle/>
                    <a:p>
                      <a:pPr algn="ctr" fontAlgn="ctr"/>
                      <a:r>
                        <a:rPr lang="en-US" sz="1100" b="0" i="0" u="none" strike="noStrike">
                          <a:solidFill>
                            <a:schemeClr val="tx1"/>
                          </a:solidFill>
                          <a:latin typeface="Calibri"/>
                        </a:rPr>
                        <a:t>D</a:t>
                      </a:r>
                      <a:r>
                        <a:rPr lang="pl-PL" sz="1100" b="0" i="0" u="none" strike="noStrike">
                          <a:solidFill>
                            <a:schemeClr val="tx1"/>
                          </a:solidFill>
                          <a:latin typeface="Calibri"/>
                        </a:rPr>
                        <a:t>RU1</a:t>
                      </a:r>
                      <a:br>
                        <a:rPr lang="pl-PL" sz="1100" b="0" i="0" u="none" strike="noStrike">
                          <a:solidFill>
                            <a:schemeClr val="tx1"/>
                          </a:solidFill>
                          <a:latin typeface="Calibri"/>
                        </a:rPr>
                      </a:br>
                      <a:r>
                        <a:rPr lang="pl-PL" sz="1100" b="0" i="0" u="none" strike="noStrike">
                          <a:solidFill>
                            <a:schemeClr val="tx1"/>
                          </a:solidFill>
                          <a:latin typeface="Calibri"/>
                        </a:rPr>
                        <a:t>26-tone [</a:t>
                      </a:r>
                      <a:r>
                        <a:rPr lang="en-US" sz="1100" b="0" i="0" u="none" strike="noStrike">
                          <a:solidFill>
                            <a:schemeClr val="tx1"/>
                          </a:solidFill>
                          <a:latin typeface="Calibri"/>
                        </a:rPr>
                        <a:t>D</a:t>
                      </a:r>
                      <a:r>
                        <a:rPr lang="pl-PL" sz="1100" b="0" i="0" u="none" strike="noStrike">
                          <a:solidFill>
                            <a:schemeClr val="tx1"/>
                          </a:solidFill>
                          <a:latin typeface="Calibri"/>
                        </a:rPr>
                        <a:t>RU1~4], [-3, 3]</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a:solidFill>
                            <a:schemeClr val="tx1"/>
                          </a:solidFill>
                          <a:latin typeface="Calibri"/>
                        </a:rPr>
                        <a:t>D</a:t>
                      </a:r>
                      <a:r>
                        <a:rPr lang="pl-PL" sz="1100" b="0" i="0" u="none" strike="noStrike">
                          <a:solidFill>
                            <a:schemeClr val="tx1"/>
                          </a:solidFill>
                          <a:latin typeface="Calibri"/>
                        </a:rPr>
                        <a:t>RU2</a:t>
                      </a:r>
                      <a:br>
                        <a:rPr lang="pl-PL" sz="1100" b="0" i="0" u="none" strike="noStrike">
                          <a:solidFill>
                            <a:schemeClr val="tx1"/>
                          </a:solidFill>
                          <a:latin typeface="Calibri"/>
                        </a:rPr>
                      </a:br>
                      <a:r>
                        <a:rPr lang="pl-PL" sz="1100" b="0" i="0" u="none" strike="noStrike">
                          <a:solidFill>
                            <a:schemeClr val="tx1"/>
                          </a:solidFill>
                          <a:latin typeface="Calibri"/>
                        </a:rPr>
                        <a:t>26-tone [</a:t>
                      </a:r>
                      <a:r>
                        <a:rPr lang="en-US" sz="1100" b="0" i="0" u="none" strike="noStrike">
                          <a:solidFill>
                            <a:schemeClr val="tx1"/>
                          </a:solidFill>
                          <a:latin typeface="Calibri"/>
                        </a:rPr>
                        <a:t>D</a:t>
                      </a:r>
                      <a:r>
                        <a:rPr lang="pl-PL" sz="1100" b="0" i="0" u="none" strike="noStrike">
                          <a:solidFill>
                            <a:schemeClr val="tx1"/>
                          </a:solidFill>
                          <a:latin typeface="Calibri"/>
                        </a:rPr>
                        <a:t>RU6~9], [-2, 2]</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l" fontAlgn="ctr"/>
                      <a:r>
                        <a:rPr lang="en-US" sz="1100" b="0" i="0" u="none" strike="noStrike" dirty="0">
                          <a:solidFill>
                            <a:schemeClr val="tx1"/>
                          </a:solidFill>
                          <a:latin typeface="Calibri"/>
                        </a:rPr>
                        <a:t> </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6" name="Rectangle: Rounded Corners 15">
            <a:extLst>
              <a:ext uri="{FF2B5EF4-FFF2-40B4-BE49-F238E27FC236}">
                <a16:creationId xmlns:a16="http://schemas.microsoft.com/office/drawing/2014/main" id="{09DF0413-D638-7601-8B04-D4FE9C5B0B8E}"/>
              </a:ext>
            </a:extLst>
          </p:cNvPr>
          <p:cNvSpPr/>
          <p:nvPr/>
        </p:nvSpPr>
        <p:spPr bwMode="auto">
          <a:xfrm>
            <a:off x="8157172" y="5004298"/>
            <a:ext cx="1258431" cy="164673"/>
          </a:xfrm>
          <a:prstGeom prst="round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Rectangle: Rounded Corners 16">
            <a:extLst>
              <a:ext uri="{FF2B5EF4-FFF2-40B4-BE49-F238E27FC236}">
                <a16:creationId xmlns:a16="http://schemas.microsoft.com/office/drawing/2014/main" id="{7199FDFF-37D2-FA14-F1B0-0B541D2787F8}"/>
              </a:ext>
            </a:extLst>
          </p:cNvPr>
          <p:cNvSpPr/>
          <p:nvPr/>
        </p:nvSpPr>
        <p:spPr bwMode="auto">
          <a:xfrm>
            <a:off x="9586110" y="4633225"/>
            <a:ext cx="1258431" cy="164673"/>
          </a:xfrm>
          <a:prstGeom prst="round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Rectangle: Rounded Corners 17">
            <a:extLst>
              <a:ext uri="{FF2B5EF4-FFF2-40B4-BE49-F238E27FC236}">
                <a16:creationId xmlns:a16="http://schemas.microsoft.com/office/drawing/2014/main" id="{C544FCA4-F150-1F9F-56E0-1B3D332C9EA3}"/>
              </a:ext>
            </a:extLst>
          </p:cNvPr>
          <p:cNvSpPr/>
          <p:nvPr/>
        </p:nvSpPr>
        <p:spPr bwMode="auto">
          <a:xfrm>
            <a:off x="3819054" y="4633225"/>
            <a:ext cx="1258431" cy="164673"/>
          </a:xfrm>
          <a:prstGeom prst="round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effectLst/>
              <a:latin typeface="Times New Roman" pitchFamily="16" charset="0"/>
              <a:ea typeface="MS Gothic" charset="-128"/>
            </a:endParaRPr>
          </a:p>
        </p:txBody>
      </p:sp>
      <p:sp>
        <p:nvSpPr>
          <p:cNvPr id="20" name="Rectangle: Rounded Corners 19">
            <a:extLst>
              <a:ext uri="{FF2B5EF4-FFF2-40B4-BE49-F238E27FC236}">
                <a16:creationId xmlns:a16="http://schemas.microsoft.com/office/drawing/2014/main" id="{B3B2282E-EDB8-1233-8C65-84F8AA139952}"/>
              </a:ext>
            </a:extLst>
          </p:cNvPr>
          <p:cNvSpPr/>
          <p:nvPr/>
        </p:nvSpPr>
        <p:spPr bwMode="auto">
          <a:xfrm>
            <a:off x="5276662" y="4633225"/>
            <a:ext cx="1258431" cy="164673"/>
          </a:xfrm>
          <a:prstGeom prst="roundRect">
            <a:avLst/>
          </a:prstGeom>
          <a:noFill/>
          <a:ln w="3810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effectLst/>
              <a:latin typeface="Times New Roman" pitchFamily="16" charset="0"/>
              <a:ea typeface="MS Gothic" charset="-128"/>
            </a:endParaRPr>
          </a:p>
        </p:txBody>
      </p:sp>
      <p:sp>
        <p:nvSpPr>
          <p:cNvPr id="23" name="TextBox 22">
            <a:extLst>
              <a:ext uri="{FF2B5EF4-FFF2-40B4-BE49-F238E27FC236}">
                <a16:creationId xmlns:a16="http://schemas.microsoft.com/office/drawing/2014/main" id="{59E6C9AD-CD0F-E95D-0389-E30032B4A32F}"/>
              </a:ext>
            </a:extLst>
          </p:cNvPr>
          <p:cNvSpPr txBox="1"/>
          <p:nvPr/>
        </p:nvSpPr>
        <p:spPr>
          <a:xfrm>
            <a:off x="340126" y="4186559"/>
            <a:ext cx="1912210" cy="2062103"/>
          </a:xfrm>
          <a:prstGeom prst="rect">
            <a:avLst/>
          </a:prstGeom>
          <a:noFill/>
        </p:spPr>
        <p:txBody>
          <a:bodyPr wrap="square" rtlCol="0">
            <a:spAutoFit/>
          </a:bodyPr>
          <a:lstStyle/>
          <a:p>
            <a:r>
              <a:rPr lang="en-US" sz="1600" b="1" dirty="0">
                <a:solidFill>
                  <a:srgbClr val="00B050"/>
                </a:solidFill>
                <a:latin typeface="Calibri" panose="020F0502020204030204" pitchFamily="34" charset="0"/>
                <a:ea typeface="Calibri" panose="020F0502020204030204" pitchFamily="34" charset="0"/>
                <a:cs typeface="Calibri" panose="020F0502020204030204" pitchFamily="34" charset="0"/>
              </a:rPr>
              <a:t>DRU2 = </a:t>
            </a:r>
            <a:r>
              <a:rPr lang="en-US" sz="1600" b="1" dirty="0">
                <a:solidFill>
                  <a:srgbClr val="7030A0"/>
                </a:solidFill>
                <a:latin typeface="Calibri" panose="020F0502020204030204" pitchFamily="34" charset="0"/>
                <a:ea typeface="Calibri" panose="020F0502020204030204" pitchFamily="34" charset="0"/>
                <a:cs typeface="Calibri" panose="020F0502020204030204" pitchFamily="34" charset="0"/>
              </a:rPr>
              <a:t>DRU1</a:t>
            </a:r>
            <a:r>
              <a:rPr lang="en-US" sz="1600" b="1" dirty="0">
                <a:solidFill>
                  <a:srgbClr val="00B050"/>
                </a:solidFill>
                <a:latin typeface="Calibri" panose="020F0502020204030204" pitchFamily="34" charset="0"/>
                <a:ea typeface="Calibri" panose="020F0502020204030204" pitchFamily="34" charset="0"/>
                <a:cs typeface="Calibri" panose="020F0502020204030204" pitchFamily="34" charset="0"/>
              </a:rPr>
              <a:t> + 4</a:t>
            </a:r>
          </a:p>
          <a:p>
            <a:r>
              <a:rPr lang="en-US" sz="1600" b="1" dirty="0">
                <a:solidFill>
                  <a:srgbClr val="00B050"/>
                </a:solidFill>
                <a:latin typeface="Calibri" panose="020F0502020204030204" pitchFamily="34" charset="0"/>
                <a:ea typeface="Calibri" panose="020F0502020204030204" pitchFamily="34" charset="0"/>
                <a:cs typeface="Calibri" panose="020F0502020204030204" pitchFamily="34" charset="0"/>
              </a:rPr>
              <a:t>DRU3 = </a:t>
            </a:r>
            <a:r>
              <a:rPr lang="en-US" sz="1600" b="1" dirty="0">
                <a:solidFill>
                  <a:srgbClr val="7030A0"/>
                </a:solidFill>
                <a:latin typeface="Calibri" panose="020F0502020204030204" pitchFamily="34" charset="0"/>
                <a:ea typeface="Calibri" panose="020F0502020204030204" pitchFamily="34" charset="0"/>
                <a:cs typeface="Calibri" panose="020F0502020204030204" pitchFamily="34" charset="0"/>
              </a:rPr>
              <a:t>DRU1</a:t>
            </a:r>
            <a:r>
              <a:rPr lang="en-US" sz="1600" b="1" dirty="0">
                <a:solidFill>
                  <a:srgbClr val="00B050"/>
                </a:solidFill>
                <a:latin typeface="Calibri" panose="020F0502020204030204" pitchFamily="34" charset="0"/>
                <a:ea typeface="Calibri" panose="020F0502020204030204" pitchFamily="34" charset="0"/>
                <a:cs typeface="Calibri" panose="020F0502020204030204" pitchFamily="34" charset="0"/>
              </a:rPr>
              <a:t> + 2</a:t>
            </a:r>
          </a:p>
          <a:p>
            <a:r>
              <a:rPr lang="en-US" sz="1600" b="1" dirty="0">
                <a:solidFill>
                  <a:srgbClr val="00B050"/>
                </a:solidFill>
                <a:latin typeface="Calibri" panose="020F0502020204030204" pitchFamily="34" charset="0"/>
                <a:ea typeface="Calibri" panose="020F0502020204030204" pitchFamily="34" charset="0"/>
                <a:cs typeface="Calibri" panose="020F0502020204030204" pitchFamily="34" charset="0"/>
              </a:rPr>
              <a:t>DRU4 = </a:t>
            </a:r>
            <a:r>
              <a:rPr lang="en-US" sz="1600" b="1" dirty="0">
                <a:solidFill>
                  <a:srgbClr val="7030A0"/>
                </a:solidFill>
                <a:latin typeface="Calibri" panose="020F0502020204030204" pitchFamily="34" charset="0"/>
                <a:ea typeface="Calibri" panose="020F0502020204030204" pitchFamily="34" charset="0"/>
                <a:cs typeface="Calibri" panose="020F0502020204030204" pitchFamily="34" charset="0"/>
              </a:rPr>
              <a:t>DRU1</a:t>
            </a:r>
            <a:r>
              <a:rPr lang="en-US" sz="1600" b="1" dirty="0">
                <a:solidFill>
                  <a:srgbClr val="00B050"/>
                </a:solidFill>
                <a:latin typeface="Calibri" panose="020F0502020204030204" pitchFamily="34" charset="0"/>
                <a:ea typeface="Calibri" panose="020F0502020204030204" pitchFamily="34" charset="0"/>
                <a:cs typeface="Calibri" panose="020F0502020204030204" pitchFamily="34" charset="0"/>
              </a:rPr>
              <a:t> + 6</a:t>
            </a:r>
          </a:p>
          <a:p>
            <a:r>
              <a:rPr lang="en-US" sz="1600" b="1" dirty="0">
                <a:solidFill>
                  <a:srgbClr val="FF0000"/>
                </a:solidFill>
                <a:latin typeface="Calibri" panose="020F0502020204030204" pitchFamily="34" charset="0"/>
                <a:ea typeface="Calibri" panose="020F0502020204030204" pitchFamily="34" charset="0"/>
                <a:cs typeface="Calibri" panose="020F0502020204030204" pitchFamily="34" charset="0"/>
              </a:rPr>
              <a:t>DRU5 = ?</a:t>
            </a:r>
          </a:p>
          <a:p>
            <a:r>
              <a:rPr lang="en-US" sz="1600" b="1" dirty="0">
                <a:solidFill>
                  <a:srgbClr val="00B050"/>
                </a:solidFill>
                <a:latin typeface="Calibri" panose="020F0502020204030204" pitchFamily="34" charset="0"/>
                <a:ea typeface="Calibri" panose="020F0502020204030204" pitchFamily="34" charset="0"/>
                <a:cs typeface="Calibri" panose="020F0502020204030204" pitchFamily="34" charset="0"/>
              </a:rPr>
              <a:t>DRU6 = </a:t>
            </a:r>
            <a:r>
              <a:rPr lang="en-US" sz="1600" b="1" dirty="0">
                <a:solidFill>
                  <a:srgbClr val="7030A0"/>
                </a:solidFill>
                <a:latin typeface="Calibri" panose="020F0502020204030204" pitchFamily="34" charset="0"/>
                <a:ea typeface="Calibri" panose="020F0502020204030204" pitchFamily="34" charset="0"/>
                <a:cs typeface="Calibri" panose="020F0502020204030204" pitchFamily="34" charset="0"/>
              </a:rPr>
              <a:t>DRU1</a:t>
            </a:r>
            <a:r>
              <a:rPr lang="en-US" sz="1600" b="1" dirty="0">
                <a:solidFill>
                  <a:srgbClr val="00B050"/>
                </a:solidFill>
                <a:latin typeface="Calibri" panose="020F0502020204030204" pitchFamily="34" charset="0"/>
                <a:ea typeface="Calibri" panose="020F0502020204030204" pitchFamily="34" charset="0"/>
                <a:cs typeface="Calibri" panose="020F0502020204030204" pitchFamily="34" charset="0"/>
              </a:rPr>
              <a:t> + 1</a:t>
            </a:r>
          </a:p>
          <a:p>
            <a:r>
              <a:rPr lang="en-US" sz="1600" b="1" dirty="0">
                <a:solidFill>
                  <a:srgbClr val="00B050"/>
                </a:solidFill>
                <a:latin typeface="Calibri" panose="020F0502020204030204" pitchFamily="34" charset="0"/>
                <a:ea typeface="Calibri" panose="020F0502020204030204" pitchFamily="34" charset="0"/>
                <a:cs typeface="Calibri" panose="020F0502020204030204" pitchFamily="34" charset="0"/>
              </a:rPr>
              <a:t>DRU7 = </a:t>
            </a:r>
            <a:r>
              <a:rPr lang="en-US" sz="1600" b="1" dirty="0">
                <a:solidFill>
                  <a:srgbClr val="7030A0"/>
                </a:solidFill>
                <a:latin typeface="Calibri" panose="020F0502020204030204" pitchFamily="34" charset="0"/>
                <a:ea typeface="Calibri" panose="020F0502020204030204" pitchFamily="34" charset="0"/>
                <a:cs typeface="Calibri" panose="020F0502020204030204" pitchFamily="34" charset="0"/>
              </a:rPr>
              <a:t>DRU1</a:t>
            </a:r>
            <a:r>
              <a:rPr lang="en-US" sz="1600" b="1" dirty="0">
                <a:solidFill>
                  <a:srgbClr val="00B050"/>
                </a:solidFill>
                <a:latin typeface="Calibri" panose="020F0502020204030204" pitchFamily="34" charset="0"/>
                <a:ea typeface="Calibri" panose="020F0502020204030204" pitchFamily="34" charset="0"/>
                <a:cs typeface="Calibri" panose="020F0502020204030204" pitchFamily="34" charset="0"/>
              </a:rPr>
              <a:t> + 5</a:t>
            </a:r>
          </a:p>
          <a:p>
            <a:r>
              <a:rPr lang="en-US" sz="1600" b="1" dirty="0">
                <a:solidFill>
                  <a:srgbClr val="00B050"/>
                </a:solidFill>
                <a:latin typeface="Calibri" panose="020F0502020204030204" pitchFamily="34" charset="0"/>
                <a:ea typeface="Calibri" panose="020F0502020204030204" pitchFamily="34" charset="0"/>
                <a:cs typeface="Calibri" panose="020F0502020204030204" pitchFamily="34" charset="0"/>
              </a:rPr>
              <a:t>DRU8 = </a:t>
            </a:r>
            <a:r>
              <a:rPr lang="en-US" sz="1600" b="1" dirty="0">
                <a:solidFill>
                  <a:srgbClr val="7030A0"/>
                </a:solidFill>
                <a:latin typeface="Calibri" panose="020F0502020204030204" pitchFamily="34" charset="0"/>
                <a:ea typeface="Calibri" panose="020F0502020204030204" pitchFamily="34" charset="0"/>
                <a:cs typeface="Calibri" panose="020F0502020204030204" pitchFamily="34" charset="0"/>
              </a:rPr>
              <a:t>DRU1</a:t>
            </a:r>
            <a:r>
              <a:rPr lang="en-US" sz="1600" b="1" dirty="0">
                <a:solidFill>
                  <a:srgbClr val="00B050"/>
                </a:solidFill>
                <a:latin typeface="Calibri" panose="020F0502020204030204" pitchFamily="34" charset="0"/>
                <a:ea typeface="Calibri" panose="020F0502020204030204" pitchFamily="34" charset="0"/>
                <a:cs typeface="Calibri" panose="020F0502020204030204" pitchFamily="34" charset="0"/>
              </a:rPr>
              <a:t> + 3</a:t>
            </a:r>
          </a:p>
          <a:p>
            <a:r>
              <a:rPr lang="en-US" sz="1600" b="1" dirty="0">
                <a:solidFill>
                  <a:srgbClr val="FF0000"/>
                </a:solidFill>
                <a:latin typeface="Calibri" panose="020F0502020204030204" pitchFamily="34" charset="0"/>
                <a:ea typeface="Calibri" panose="020F0502020204030204" pitchFamily="34" charset="0"/>
                <a:cs typeface="Calibri" panose="020F0502020204030204" pitchFamily="34" charset="0"/>
              </a:rPr>
              <a:t>DRU9 = ?</a:t>
            </a:r>
          </a:p>
        </p:txBody>
      </p:sp>
      <p:sp>
        <p:nvSpPr>
          <p:cNvPr id="24" name="Rectangle: Rounded Corners 23">
            <a:extLst>
              <a:ext uri="{FF2B5EF4-FFF2-40B4-BE49-F238E27FC236}">
                <a16:creationId xmlns:a16="http://schemas.microsoft.com/office/drawing/2014/main" id="{8C8EDD8C-CFCD-04B1-5292-FFCBC125E1C5}"/>
              </a:ext>
            </a:extLst>
          </p:cNvPr>
          <p:cNvSpPr/>
          <p:nvPr/>
        </p:nvSpPr>
        <p:spPr bwMode="auto">
          <a:xfrm>
            <a:off x="6729723" y="4633225"/>
            <a:ext cx="1258431" cy="164673"/>
          </a:xfrm>
          <a:prstGeom prst="roundRect">
            <a:avLst/>
          </a:prstGeom>
          <a:noFill/>
          <a:ln w="3810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effectLst/>
              <a:latin typeface="Times New Roman" pitchFamily="16" charset="0"/>
              <a:ea typeface="MS Gothic" charset="-128"/>
            </a:endParaRPr>
          </a:p>
        </p:txBody>
      </p:sp>
      <p:sp>
        <p:nvSpPr>
          <p:cNvPr id="25" name="Rectangle: Rounded Corners 24">
            <a:extLst>
              <a:ext uri="{FF2B5EF4-FFF2-40B4-BE49-F238E27FC236}">
                <a16:creationId xmlns:a16="http://schemas.microsoft.com/office/drawing/2014/main" id="{8CBF656B-6E2C-A629-D0EA-2FD8BC6EB2E3}"/>
              </a:ext>
            </a:extLst>
          </p:cNvPr>
          <p:cNvSpPr/>
          <p:nvPr/>
        </p:nvSpPr>
        <p:spPr bwMode="auto">
          <a:xfrm>
            <a:off x="8182784" y="4633225"/>
            <a:ext cx="1258431" cy="164673"/>
          </a:xfrm>
          <a:prstGeom prst="roundRect">
            <a:avLst/>
          </a:prstGeom>
          <a:noFill/>
          <a:ln w="3810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effectLst/>
              <a:latin typeface="Times New Roman" pitchFamily="16" charset="0"/>
              <a:ea typeface="MS Gothic" charset="-128"/>
            </a:endParaRPr>
          </a:p>
        </p:txBody>
      </p:sp>
      <p:sp>
        <p:nvSpPr>
          <p:cNvPr id="26" name="Rectangle: Rounded Corners 25">
            <a:extLst>
              <a:ext uri="{FF2B5EF4-FFF2-40B4-BE49-F238E27FC236}">
                <a16:creationId xmlns:a16="http://schemas.microsoft.com/office/drawing/2014/main" id="{581A5010-178B-1212-23B8-0EEF0B5DCFA4}"/>
              </a:ext>
            </a:extLst>
          </p:cNvPr>
          <p:cNvSpPr/>
          <p:nvPr/>
        </p:nvSpPr>
        <p:spPr bwMode="auto">
          <a:xfrm>
            <a:off x="3819054" y="5004298"/>
            <a:ext cx="1258431" cy="164673"/>
          </a:xfrm>
          <a:prstGeom prst="roundRect">
            <a:avLst/>
          </a:prstGeom>
          <a:noFill/>
          <a:ln w="3810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effectLst/>
              <a:latin typeface="Times New Roman" pitchFamily="16" charset="0"/>
              <a:ea typeface="MS Gothic" charset="-128"/>
            </a:endParaRPr>
          </a:p>
        </p:txBody>
      </p:sp>
      <p:sp>
        <p:nvSpPr>
          <p:cNvPr id="28" name="Rectangle: Rounded Corners 27">
            <a:extLst>
              <a:ext uri="{FF2B5EF4-FFF2-40B4-BE49-F238E27FC236}">
                <a16:creationId xmlns:a16="http://schemas.microsoft.com/office/drawing/2014/main" id="{4F2853E2-0A76-9474-A6CC-0747C874EE17}"/>
              </a:ext>
            </a:extLst>
          </p:cNvPr>
          <p:cNvSpPr/>
          <p:nvPr/>
        </p:nvSpPr>
        <p:spPr bwMode="auto">
          <a:xfrm>
            <a:off x="5276662" y="5004298"/>
            <a:ext cx="1258431" cy="164673"/>
          </a:xfrm>
          <a:prstGeom prst="roundRect">
            <a:avLst/>
          </a:prstGeom>
          <a:noFill/>
          <a:ln w="3810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effectLst/>
              <a:latin typeface="Times New Roman" pitchFamily="16" charset="0"/>
              <a:ea typeface="MS Gothic" charset="-128"/>
            </a:endParaRPr>
          </a:p>
        </p:txBody>
      </p:sp>
      <p:sp>
        <p:nvSpPr>
          <p:cNvPr id="29" name="Rectangle: Rounded Corners 28">
            <a:extLst>
              <a:ext uri="{FF2B5EF4-FFF2-40B4-BE49-F238E27FC236}">
                <a16:creationId xmlns:a16="http://schemas.microsoft.com/office/drawing/2014/main" id="{6A2F30BC-256F-8C57-0EEC-FFF232619FC6}"/>
              </a:ext>
            </a:extLst>
          </p:cNvPr>
          <p:cNvSpPr/>
          <p:nvPr/>
        </p:nvSpPr>
        <p:spPr bwMode="auto">
          <a:xfrm>
            <a:off x="6729723" y="5004298"/>
            <a:ext cx="1258431" cy="164673"/>
          </a:xfrm>
          <a:prstGeom prst="roundRect">
            <a:avLst/>
          </a:prstGeom>
          <a:noFill/>
          <a:ln w="3810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effectLst/>
              <a:latin typeface="Times New Roman" pitchFamily="16" charset="0"/>
              <a:ea typeface="MS Gothic" charset="-128"/>
            </a:endParaRPr>
          </a:p>
        </p:txBody>
      </p:sp>
      <p:sp>
        <p:nvSpPr>
          <p:cNvPr id="9" name="Footer Placeholder 4">
            <a:extLst>
              <a:ext uri="{FF2B5EF4-FFF2-40B4-BE49-F238E27FC236}">
                <a16:creationId xmlns:a16="http://schemas.microsoft.com/office/drawing/2014/main" id="{45F581F4-3B2A-1B1E-BCFE-2688C4224C8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Mahmoud Kamel, InterDigital</a:t>
            </a:r>
          </a:p>
        </p:txBody>
      </p:sp>
    </p:spTree>
    <p:extLst>
      <p:ext uri="{BB962C8B-B14F-4D97-AF65-F5344CB8AC3E}">
        <p14:creationId xmlns:p14="http://schemas.microsoft.com/office/powerpoint/2010/main" val="699924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A6C882-7CDE-E283-D94A-074F472451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332B07-43BF-67F0-5EB4-C91749C4F917}"/>
              </a:ext>
            </a:extLst>
          </p:cNvPr>
          <p:cNvSpPr>
            <a:spLocks noGrp="1"/>
          </p:cNvSpPr>
          <p:nvPr>
            <p:ph type="title"/>
          </p:nvPr>
        </p:nvSpPr>
        <p:spPr/>
        <p:txBody>
          <a:bodyPr/>
          <a:lstStyle/>
          <a:p>
            <a:r>
              <a:rPr lang="en-US"/>
              <a:t>DRU Tone Plan Constraints</a:t>
            </a:r>
          </a:p>
        </p:txBody>
      </p:sp>
      <p:sp>
        <p:nvSpPr>
          <p:cNvPr id="10" name="Content Placeholder 9">
            <a:extLst>
              <a:ext uri="{FF2B5EF4-FFF2-40B4-BE49-F238E27FC236}">
                <a16:creationId xmlns:a16="http://schemas.microsoft.com/office/drawing/2014/main" id="{78927F10-688B-C4F2-FDB6-39B0A608F3FB}"/>
              </a:ext>
            </a:extLst>
          </p:cNvPr>
          <p:cNvSpPr>
            <a:spLocks noGrp="1"/>
          </p:cNvSpPr>
          <p:nvPr>
            <p:ph idx="1"/>
          </p:nvPr>
        </p:nvSpPr>
        <p:spPr>
          <a:xfrm>
            <a:off x="914401" y="1691490"/>
            <a:ext cx="10361084" cy="1737510"/>
          </a:xfrm>
        </p:spPr>
        <p:txBody>
          <a:bodyPr/>
          <a:lstStyle/>
          <a:p>
            <a:pPr>
              <a:buFont typeface="Arial" panose="020B0604020202020204" pitchFamily="34" charset="0"/>
              <a:buChar char="•"/>
            </a:pPr>
            <a:r>
              <a:rPr lang="en-US" dirty="0"/>
              <a:t>Recommendation 3: Pilot indices should be spread across the BW to exploit frequency diversity</a:t>
            </a:r>
          </a:p>
          <a:p>
            <a:pPr lvl="1">
              <a:buFont typeface="Arial" panose="020B0604020202020204" pitchFamily="34" charset="0"/>
              <a:buChar char="•"/>
            </a:pPr>
            <a:r>
              <a:rPr lang="en-US" dirty="0">
                <a:solidFill>
                  <a:schemeClr val="tx1"/>
                </a:solidFill>
              </a:rPr>
              <a:t>For instance, 106-tone DRU 2 can span from indices -119 to 112 whereas the p</a:t>
            </a:r>
            <a:r>
              <a:rPr lang="en-US" dirty="0"/>
              <a:t>ilot</a:t>
            </a:r>
            <a:r>
              <a:rPr lang="en-US" dirty="0">
                <a:solidFill>
                  <a:schemeClr val="tx1"/>
                </a:solidFill>
              </a:rPr>
              <a:t> indices are from </a:t>
            </a:r>
            <a:r>
              <a:rPr lang="en-US" dirty="0">
                <a:solidFill>
                  <a:srgbClr val="FF0000"/>
                </a:solidFill>
              </a:rPr>
              <a:t>-56 </a:t>
            </a:r>
            <a:r>
              <a:rPr lang="en-US" dirty="0">
                <a:solidFill>
                  <a:schemeClr val="tx1"/>
                </a:solidFill>
              </a:rPr>
              <a:t>to </a:t>
            </a:r>
            <a:r>
              <a:rPr lang="en-US" dirty="0">
                <a:solidFill>
                  <a:srgbClr val="FF0000"/>
                </a:solidFill>
              </a:rPr>
              <a:t>103</a:t>
            </a:r>
            <a:r>
              <a:rPr lang="en-US" dirty="0">
                <a:solidFill>
                  <a:srgbClr val="FFC000"/>
                </a:solidFill>
              </a:rPr>
              <a:t> </a:t>
            </a:r>
            <a:r>
              <a:rPr lang="en-US" dirty="0">
                <a:solidFill>
                  <a:schemeClr val="tx1"/>
                </a:solidFill>
              </a:rPr>
              <a:t>for </a:t>
            </a:r>
            <a:r>
              <a:rPr lang="en-US">
                <a:solidFill>
                  <a:schemeClr val="tx1"/>
                </a:solidFill>
              </a:rPr>
              <a:t>the tone plan </a:t>
            </a:r>
            <a:r>
              <a:rPr lang="en-US" dirty="0">
                <a:solidFill>
                  <a:schemeClr val="tx1"/>
                </a:solidFill>
              </a:rPr>
              <a:t>in [1]</a:t>
            </a:r>
          </a:p>
          <a:p>
            <a:pPr lvl="1">
              <a:buFont typeface="Arial" panose="020B0604020202020204" pitchFamily="34" charset="0"/>
              <a:buChar char="•"/>
            </a:pPr>
            <a:endParaRPr lang="en-US" dirty="0"/>
          </a:p>
          <a:p>
            <a:pPr>
              <a:buFont typeface="Arial" panose="020B0604020202020204" pitchFamily="34" charset="0"/>
              <a:buChar char="•"/>
            </a:pPr>
            <a:endParaRPr lang="en-US" dirty="0">
              <a:solidFill>
                <a:schemeClr val="tx1"/>
              </a:solidFill>
            </a:endParaRPr>
          </a:p>
          <a:p>
            <a:pPr marL="0" indent="0"/>
            <a:endParaRPr lang="en-US" dirty="0"/>
          </a:p>
        </p:txBody>
      </p:sp>
      <p:sp>
        <p:nvSpPr>
          <p:cNvPr id="6" name="Slide Number Placeholder 5">
            <a:extLst>
              <a:ext uri="{FF2B5EF4-FFF2-40B4-BE49-F238E27FC236}">
                <a16:creationId xmlns:a16="http://schemas.microsoft.com/office/drawing/2014/main" id="{ED43F4FC-7A18-D789-A8D7-35FA301213EF}"/>
              </a:ext>
            </a:extLst>
          </p:cNvPr>
          <p:cNvSpPr>
            <a:spLocks noGrp="1"/>
          </p:cNvSpPr>
          <p:nvPr>
            <p:ph type="sldNum" idx="12"/>
          </p:nvPr>
        </p:nvSpPr>
        <p:spPr/>
        <p:txBody>
          <a:bodyPr/>
          <a:lstStyle/>
          <a:p>
            <a:r>
              <a:rPr lang="en-US"/>
              <a:t>Slide </a:t>
            </a:r>
            <a:fld id="{C1789BC7-C074-42CC-ADF8-5107DF6BD1C1}" type="slidenum">
              <a:rPr lang="en-US" smtClean="0"/>
              <a:pPr/>
              <a:t>4</a:t>
            </a:fld>
            <a:endParaRPr lang="en-US"/>
          </a:p>
        </p:txBody>
      </p:sp>
      <p:sp>
        <p:nvSpPr>
          <p:cNvPr id="7" name="Date Placeholder 6">
            <a:extLst>
              <a:ext uri="{FF2B5EF4-FFF2-40B4-BE49-F238E27FC236}">
                <a16:creationId xmlns:a16="http://schemas.microsoft.com/office/drawing/2014/main" id="{7D0D9084-358E-D857-6632-75C2AF4F1D1F}"/>
              </a:ext>
            </a:extLst>
          </p:cNvPr>
          <p:cNvSpPr>
            <a:spLocks noGrp="1"/>
          </p:cNvSpPr>
          <p:nvPr>
            <p:ph type="dt" idx="15"/>
          </p:nvPr>
        </p:nvSpPr>
        <p:spPr bwMode="auto">
          <a:xfrm>
            <a:off x="929217" y="329426"/>
            <a:ext cx="1323119" cy="276999"/>
          </a:xfr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a:t>October 2024</a:t>
            </a:r>
          </a:p>
        </p:txBody>
      </p:sp>
      <p:graphicFrame>
        <p:nvGraphicFramePr>
          <p:cNvPr id="3" name="Table 2">
            <a:extLst>
              <a:ext uri="{FF2B5EF4-FFF2-40B4-BE49-F238E27FC236}">
                <a16:creationId xmlns:a16="http://schemas.microsoft.com/office/drawing/2014/main" id="{3387F92E-3262-A897-969B-584B3D788F6B}"/>
              </a:ext>
            </a:extLst>
          </p:cNvPr>
          <p:cNvGraphicFramePr>
            <a:graphicFrameLocks noGrp="1"/>
          </p:cNvGraphicFramePr>
          <p:nvPr>
            <p:extLst>
              <p:ext uri="{D42A27DB-BD31-4B8C-83A1-F6EECF244321}">
                <p14:modId xmlns:p14="http://schemas.microsoft.com/office/powerpoint/2010/main" val="2806454197"/>
              </p:ext>
            </p:extLst>
          </p:nvPr>
        </p:nvGraphicFramePr>
        <p:xfrm>
          <a:off x="2139069" y="3666332"/>
          <a:ext cx="8005056" cy="1371600"/>
        </p:xfrm>
        <a:graphic>
          <a:graphicData uri="http://schemas.openxmlformats.org/drawingml/2006/table">
            <a:tbl>
              <a:tblPr/>
              <a:tblGrid>
                <a:gridCol w="1218524">
                  <a:extLst>
                    <a:ext uri="{9D8B030D-6E8A-4147-A177-3AD203B41FA5}">
                      <a16:colId xmlns:a16="http://schemas.microsoft.com/office/drawing/2014/main" val="1951246445"/>
                    </a:ext>
                  </a:extLst>
                </a:gridCol>
                <a:gridCol w="6786532">
                  <a:extLst>
                    <a:ext uri="{9D8B030D-6E8A-4147-A177-3AD203B41FA5}">
                      <a16:colId xmlns:a16="http://schemas.microsoft.com/office/drawing/2014/main" val="1529723464"/>
                    </a:ext>
                  </a:extLst>
                </a:gridCol>
              </a:tblGrid>
              <a:tr h="182880">
                <a:tc gridSpan="2">
                  <a:txBody>
                    <a:bodyPr/>
                    <a:lstStyle/>
                    <a:p>
                      <a:pPr algn="ctr" fontAlgn="b"/>
                      <a:r>
                        <a:rPr lang="en-US" sz="1200" b="1" i="0" u="none" strike="noStrike" dirty="0">
                          <a:solidFill>
                            <a:srgbClr val="000000"/>
                          </a:solidFill>
                          <a:effectLst/>
                          <a:latin typeface="+mn-lt"/>
                        </a:rPr>
                        <a:t>Pilot indices for DRU transmission over 20MHz [2]</a:t>
                      </a:r>
                    </a:p>
                  </a:txBody>
                  <a:tcPr marL="45720" marR="457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521374649"/>
                  </a:ext>
                </a:extLst>
              </a:tr>
              <a:tr h="182880">
                <a:tc>
                  <a:txBody>
                    <a:bodyPr/>
                    <a:lstStyle/>
                    <a:p>
                      <a:pPr algn="l" fontAlgn="b"/>
                      <a:r>
                        <a:rPr lang="en-US" sz="1200" b="0" i="0" u="none" strike="noStrike">
                          <a:solidFill>
                            <a:srgbClr val="000000"/>
                          </a:solidFill>
                          <a:effectLst/>
                          <a:latin typeface="+mn-lt"/>
                        </a:rPr>
                        <a:t>DRU size</a:t>
                      </a:r>
                    </a:p>
                  </a:txBody>
                  <a:tcPr marL="45720" marR="4572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err="1">
                          <a:solidFill>
                            <a:srgbClr val="000000"/>
                          </a:solidFill>
                          <a:effectLst/>
                          <a:latin typeface="+mn-lt"/>
                        </a:rPr>
                        <a:t>KdRxx_i</a:t>
                      </a:r>
                      <a:endParaRPr lang="en-US" sz="1200" b="0" i="1" u="none" strike="noStrike">
                        <a:solidFill>
                          <a:srgbClr val="000000"/>
                        </a:solidFill>
                        <a:effectLst/>
                        <a:latin typeface="+mn-lt"/>
                      </a:endParaRPr>
                    </a:p>
                  </a:txBody>
                  <a:tcPr marL="45720" marR="4572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2598649"/>
                  </a:ext>
                </a:extLst>
              </a:tr>
              <a:tr h="182880">
                <a:tc>
                  <a:txBody>
                    <a:bodyPr/>
                    <a:lstStyle/>
                    <a:p>
                      <a:pPr algn="l" fontAlgn="b"/>
                      <a:r>
                        <a:rPr lang="en-US" sz="1200" b="0" i="0" u="none" strike="noStrike">
                          <a:solidFill>
                            <a:srgbClr val="000000"/>
                          </a:solidFill>
                          <a:effectLst/>
                          <a:latin typeface="+mn-lt"/>
                        </a:rPr>
                        <a:t>DRU26, </a:t>
                      </a:r>
                      <a:r>
                        <a:rPr lang="en-US" sz="1200" b="0" i="0" u="none" strike="noStrike" err="1">
                          <a:solidFill>
                            <a:srgbClr val="000000"/>
                          </a:solidFill>
                          <a:effectLst/>
                          <a:latin typeface="+mn-lt"/>
                        </a:rPr>
                        <a:t>i</a:t>
                      </a:r>
                      <a:r>
                        <a:rPr lang="en-US" sz="1200" b="0" i="0" u="none" strike="noStrike">
                          <a:solidFill>
                            <a:srgbClr val="000000"/>
                          </a:solidFill>
                          <a:effectLst/>
                          <a:latin typeface="+mn-lt"/>
                        </a:rPr>
                        <a:t> = 1:9</a:t>
                      </a:r>
                    </a:p>
                  </a:txBody>
                  <a:tcPr marL="45720" marR="4572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mn-lt"/>
                        </a:rPr>
                        <a:t>{ -111 15 }, { -89 37 }, { -100 26 }, { -78 48 },  { -67 59 },  { -56 70 }, { -34 92 }, { -45 81 }, { -23 103 }</a:t>
                      </a:r>
                    </a:p>
                  </a:txBody>
                  <a:tcPr marL="45720" marR="4572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3886035"/>
                  </a:ext>
                </a:extLst>
              </a:tr>
              <a:tr h="182880">
                <a:tc>
                  <a:txBody>
                    <a:bodyPr/>
                    <a:lstStyle/>
                    <a:p>
                      <a:pPr algn="l" fontAlgn="b"/>
                      <a:r>
                        <a:rPr lang="en-US" sz="1200" b="0" i="0" u="none" strike="noStrike">
                          <a:solidFill>
                            <a:srgbClr val="000000"/>
                          </a:solidFill>
                          <a:effectLst/>
                          <a:latin typeface="+mn-lt"/>
                        </a:rPr>
                        <a:t>DRU52, </a:t>
                      </a:r>
                      <a:r>
                        <a:rPr lang="en-US" sz="1200" b="0" i="0" u="none" strike="noStrike" err="1">
                          <a:solidFill>
                            <a:srgbClr val="000000"/>
                          </a:solidFill>
                          <a:effectLst/>
                          <a:latin typeface="+mn-lt"/>
                        </a:rPr>
                        <a:t>i</a:t>
                      </a:r>
                      <a:r>
                        <a:rPr lang="en-US" sz="1200" b="0" i="0" u="none" strike="noStrike">
                          <a:solidFill>
                            <a:srgbClr val="000000"/>
                          </a:solidFill>
                          <a:effectLst/>
                          <a:latin typeface="+mn-lt"/>
                        </a:rPr>
                        <a:t> = 1:4</a:t>
                      </a:r>
                    </a:p>
                  </a:txBody>
                  <a:tcPr marL="45720" marR="4572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mn-lt"/>
                        </a:rPr>
                        <a:t>{ -111 -89 15 37 }, { -100 -78 26 48 }, { -56 -34 70 92 }, { -45 -23 81 103 }</a:t>
                      </a:r>
                    </a:p>
                  </a:txBody>
                  <a:tcPr marL="45720" marR="4572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2519937"/>
                  </a:ext>
                </a:extLst>
              </a:tr>
              <a:tr h="182880">
                <a:tc>
                  <a:txBody>
                    <a:bodyPr/>
                    <a:lstStyle/>
                    <a:p>
                      <a:pPr algn="l" fontAlgn="b"/>
                      <a:r>
                        <a:rPr lang="en-US" sz="1200" b="0" i="0" u="none" strike="noStrike">
                          <a:solidFill>
                            <a:srgbClr val="000000"/>
                          </a:solidFill>
                          <a:effectLst/>
                          <a:latin typeface="+mn-lt"/>
                        </a:rPr>
                        <a:t>DRU106, </a:t>
                      </a:r>
                      <a:r>
                        <a:rPr lang="en-US" sz="1200" b="0" i="0" u="none" strike="noStrike" err="1">
                          <a:solidFill>
                            <a:srgbClr val="000000"/>
                          </a:solidFill>
                          <a:effectLst/>
                          <a:latin typeface="+mn-lt"/>
                        </a:rPr>
                        <a:t>i</a:t>
                      </a:r>
                      <a:r>
                        <a:rPr lang="en-US" sz="1200" b="0" i="0" u="none" strike="noStrike">
                          <a:solidFill>
                            <a:srgbClr val="000000"/>
                          </a:solidFill>
                          <a:effectLst/>
                          <a:latin typeface="+mn-lt"/>
                        </a:rPr>
                        <a:t> = 1:2</a:t>
                      </a:r>
                    </a:p>
                  </a:txBody>
                  <a:tcPr marL="45720" marR="4572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mn-lt"/>
                        </a:rPr>
                        <a:t>{ -111 -78 15  48 }, { -56 -23 70 103 }</a:t>
                      </a:r>
                    </a:p>
                  </a:txBody>
                  <a:tcPr marL="45720" marR="4572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4892635"/>
                  </a:ext>
                </a:extLst>
              </a:tr>
            </a:tbl>
          </a:graphicData>
        </a:graphic>
      </p:graphicFrame>
      <p:sp>
        <p:nvSpPr>
          <p:cNvPr id="9" name="Rectangle: Rounded Corners 8">
            <a:extLst>
              <a:ext uri="{FF2B5EF4-FFF2-40B4-BE49-F238E27FC236}">
                <a16:creationId xmlns:a16="http://schemas.microsoft.com/office/drawing/2014/main" id="{626F1B71-20B5-71A5-DF7E-C3A126648379}"/>
              </a:ext>
            </a:extLst>
          </p:cNvPr>
          <p:cNvSpPr/>
          <p:nvPr/>
        </p:nvSpPr>
        <p:spPr bwMode="auto">
          <a:xfrm>
            <a:off x="4589919" y="4813513"/>
            <a:ext cx="1258431" cy="206162"/>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rgbClr val="FF0000"/>
              </a:solidFill>
              <a:effectLst/>
              <a:latin typeface="Times New Roman" pitchFamily="16" charset="0"/>
              <a:ea typeface="MS Gothic" charset="-128"/>
            </a:endParaRPr>
          </a:p>
        </p:txBody>
      </p:sp>
      <p:sp>
        <p:nvSpPr>
          <p:cNvPr id="4" name="Footer Placeholder 4">
            <a:extLst>
              <a:ext uri="{FF2B5EF4-FFF2-40B4-BE49-F238E27FC236}">
                <a16:creationId xmlns:a16="http://schemas.microsoft.com/office/drawing/2014/main" id="{3F525BC5-2D2A-CBA1-FA94-5444CC85AC30}"/>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Mahmoud Kamel, InterDigital</a:t>
            </a:r>
          </a:p>
        </p:txBody>
      </p:sp>
    </p:spTree>
    <p:extLst>
      <p:ext uri="{BB962C8B-B14F-4D97-AF65-F5344CB8AC3E}">
        <p14:creationId xmlns:p14="http://schemas.microsoft.com/office/powerpoint/2010/main" val="345093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Proposed 20 MHz DRU Tone Plan</a:t>
            </a:r>
          </a:p>
        </p:txBody>
      </p:sp>
      <p:sp>
        <p:nvSpPr>
          <p:cNvPr id="3" name="Content Placeholder 2"/>
          <p:cNvSpPr>
            <a:spLocks noGrp="1"/>
          </p:cNvSpPr>
          <p:nvPr>
            <p:ph idx="1"/>
          </p:nvPr>
        </p:nvSpPr>
        <p:spPr>
          <a:xfrm>
            <a:off x="914401" y="1981202"/>
            <a:ext cx="10361084" cy="580930"/>
          </a:xfrm>
        </p:spPr>
        <p:txBody>
          <a:bodyPr/>
          <a:lstStyle/>
          <a:p>
            <a:pPr lvl="1"/>
            <a:endParaRPr lang="en-US"/>
          </a:p>
          <a:p>
            <a:endParaRPr lang="en-US"/>
          </a:p>
          <a:p>
            <a:endParaRPr lang="en-US"/>
          </a:p>
          <a:p>
            <a:endParaRPr lang="en-US"/>
          </a:p>
          <a:p>
            <a:endParaRPr lang="en-US"/>
          </a:p>
          <a:p>
            <a:endParaRPr lang="en-US"/>
          </a:p>
          <a:p>
            <a:endParaRPr lang="en-US"/>
          </a:p>
          <a:p>
            <a:endParaRPr lang="en-US"/>
          </a:p>
        </p:txBody>
      </p:sp>
      <p:sp>
        <p:nvSpPr>
          <p:cNvPr id="6" name="Slide Number Placeholder 5"/>
          <p:cNvSpPr>
            <a:spLocks noGrp="1"/>
          </p:cNvSpPr>
          <p:nvPr>
            <p:ph type="sldNum" idx="12"/>
          </p:nvPr>
        </p:nvSpPr>
        <p:spPr/>
        <p:txBody>
          <a:bodyPr/>
          <a:lstStyle/>
          <a:p>
            <a:r>
              <a:rPr lang="en-US"/>
              <a:t>Slide </a:t>
            </a:r>
            <a:fld id="{C1789BC7-C074-42CC-ADF8-5107DF6BD1C1}" type="slidenum">
              <a:rPr lang="en-US" smtClean="0"/>
              <a:pPr/>
              <a:t>5</a:t>
            </a:fld>
            <a:endParaRPr lang="en-US"/>
          </a:p>
        </p:txBody>
      </p:sp>
      <p:sp>
        <p:nvSpPr>
          <p:cNvPr id="7" name="Date Placeholder 6"/>
          <p:cNvSpPr>
            <a:spLocks noGrp="1"/>
          </p:cNvSpPr>
          <p:nvPr>
            <p:ph type="dt" idx="15"/>
          </p:nvPr>
        </p:nvSpPr>
        <p:spPr bwMode="auto">
          <a:xfrm>
            <a:off x="929217" y="329426"/>
            <a:ext cx="1323119" cy="276999"/>
          </a:xfr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a:t>October 2024</a:t>
            </a:r>
          </a:p>
        </p:txBody>
      </p:sp>
      <p:graphicFrame>
        <p:nvGraphicFramePr>
          <p:cNvPr id="9" name="Table 8">
            <a:extLst>
              <a:ext uri="{FF2B5EF4-FFF2-40B4-BE49-F238E27FC236}">
                <a16:creationId xmlns:a16="http://schemas.microsoft.com/office/drawing/2014/main" id="{7C776BEA-4FB0-634D-D5CD-035A3F16C91D}"/>
              </a:ext>
            </a:extLst>
          </p:cNvPr>
          <p:cNvGraphicFramePr>
            <a:graphicFrameLocks noGrp="1"/>
          </p:cNvGraphicFramePr>
          <p:nvPr>
            <p:extLst>
              <p:ext uri="{D42A27DB-BD31-4B8C-83A1-F6EECF244321}">
                <p14:modId xmlns:p14="http://schemas.microsoft.com/office/powerpoint/2010/main" val="983558038"/>
              </p:ext>
            </p:extLst>
          </p:nvPr>
        </p:nvGraphicFramePr>
        <p:xfrm>
          <a:off x="2131611" y="3748881"/>
          <a:ext cx="8075082" cy="2321954"/>
        </p:xfrm>
        <a:graphic>
          <a:graphicData uri="http://schemas.openxmlformats.org/drawingml/2006/table">
            <a:tbl>
              <a:tblPr/>
              <a:tblGrid>
                <a:gridCol w="1343693">
                  <a:extLst>
                    <a:ext uri="{9D8B030D-6E8A-4147-A177-3AD203B41FA5}">
                      <a16:colId xmlns:a16="http://schemas.microsoft.com/office/drawing/2014/main" val="2993269793"/>
                    </a:ext>
                  </a:extLst>
                </a:gridCol>
                <a:gridCol w="1346924">
                  <a:extLst>
                    <a:ext uri="{9D8B030D-6E8A-4147-A177-3AD203B41FA5}">
                      <a16:colId xmlns:a16="http://schemas.microsoft.com/office/drawing/2014/main" val="161643634"/>
                    </a:ext>
                  </a:extLst>
                </a:gridCol>
                <a:gridCol w="1346924">
                  <a:extLst>
                    <a:ext uri="{9D8B030D-6E8A-4147-A177-3AD203B41FA5}">
                      <a16:colId xmlns:a16="http://schemas.microsoft.com/office/drawing/2014/main" val="780652450"/>
                    </a:ext>
                  </a:extLst>
                </a:gridCol>
                <a:gridCol w="1346924">
                  <a:extLst>
                    <a:ext uri="{9D8B030D-6E8A-4147-A177-3AD203B41FA5}">
                      <a16:colId xmlns:a16="http://schemas.microsoft.com/office/drawing/2014/main" val="1922670208"/>
                    </a:ext>
                  </a:extLst>
                </a:gridCol>
                <a:gridCol w="1346924">
                  <a:extLst>
                    <a:ext uri="{9D8B030D-6E8A-4147-A177-3AD203B41FA5}">
                      <a16:colId xmlns:a16="http://schemas.microsoft.com/office/drawing/2014/main" val="3877236216"/>
                    </a:ext>
                  </a:extLst>
                </a:gridCol>
                <a:gridCol w="1343693">
                  <a:extLst>
                    <a:ext uri="{9D8B030D-6E8A-4147-A177-3AD203B41FA5}">
                      <a16:colId xmlns:a16="http://schemas.microsoft.com/office/drawing/2014/main" val="3376878963"/>
                    </a:ext>
                  </a:extLst>
                </a:gridCol>
              </a:tblGrid>
              <a:tr h="171051">
                <a:tc gridSpan="6">
                  <a:txBody>
                    <a:bodyPr/>
                    <a:lstStyle/>
                    <a:p>
                      <a:pPr marL="0" marR="0" algn="ctr">
                        <a:lnSpc>
                          <a:spcPct val="107000"/>
                        </a:lnSpc>
                        <a:spcBef>
                          <a:spcPts val="0"/>
                        </a:spcBef>
                        <a:spcAft>
                          <a:spcPts val="0"/>
                        </a:spcAft>
                      </a:pPr>
                      <a:r>
                        <a:rPr lang="en-US" sz="1200" kern="100">
                          <a:effectLst/>
                          <a:latin typeface="Times New Roman" panose="02020603050405020304" pitchFamily="18" charset="0"/>
                          <a:ea typeface="Yu Gothic" panose="020B0400000000000000" pitchFamily="34" charset="-128"/>
                        </a:rPr>
                        <a:t>Data and pilot subcarrier indices for Distributed Tone RUs (DRUs)  in a 20 MHz UHR PPDU (Proposed)</a:t>
                      </a:r>
                      <a:endParaRPr lang="en-US" sz="1600" kern="100">
                        <a:effectLst/>
                        <a:latin typeface="Times New Roman" panose="02020603050405020304" pitchFamily="18" charset="0"/>
                        <a:ea typeface="Yu Gothic" panose="020B0400000000000000" pitchFamily="34" charset="-128"/>
                      </a:endParaRPr>
                    </a:p>
                  </a:txBody>
                  <a:tcPr marL="9418" marR="9418" marT="94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10402761"/>
                  </a:ext>
                </a:extLst>
              </a:tr>
              <a:tr h="171051">
                <a:tc>
                  <a:txBody>
                    <a:bodyPr/>
                    <a:lstStyle/>
                    <a:p>
                      <a:pPr marL="0" marR="0" algn="ctr">
                        <a:lnSpc>
                          <a:spcPct val="107000"/>
                        </a:lnSpc>
                        <a:spcBef>
                          <a:spcPts val="0"/>
                        </a:spcBef>
                        <a:spcAft>
                          <a:spcPts val="0"/>
                        </a:spcAft>
                      </a:pPr>
                      <a:r>
                        <a:rPr lang="en-US" sz="1200" kern="100">
                          <a:effectLst/>
                          <a:latin typeface="Times New Roman" panose="02020603050405020304" pitchFamily="18" charset="0"/>
                          <a:ea typeface="Yu Gothic" panose="020B0400000000000000" pitchFamily="34" charset="-128"/>
                        </a:rPr>
                        <a:t>DRU type</a:t>
                      </a:r>
                      <a:endParaRPr lang="en-US" sz="1600" kern="100">
                        <a:effectLst/>
                        <a:latin typeface="Times New Roman" panose="02020603050405020304" pitchFamily="18" charset="0"/>
                        <a:ea typeface="Yu Gothic" panose="020B0400000000000000" pitchFamily="34" charset="-128"/>
                      </a:endParaRPr>
                    </a:p>
                  </a:txBody>
                  <a:tcPr marL="9418" marR="9418" marT="94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5">
                  <a:txBody>
                    <a:bodyPr/>
                    <a:lstStyle/>
                    <a:p>
                      <a:pPr marL="0" marR="0" algn="ctr">
                        <a:lnSpc>
                          <a:spcPct val="107000"/>
                        </a:lnSpc>
                        <a:spcBef>
                          <a:spcPts val="0"/>
                        </a:spcBef>
                        <a:spcAft>
                          <a:spcPts val="0"/>
                        </a:spcAft>
                      </a:pPr>
                      <a:r>
                        <a:rPr lang="en-US" sz="1200" kern="100">
                          <a:effectLst/>
                          <a:latin typeface="Times New Roman" panose="02020603050405020304" pitchFamily="18" charset="0"/>
                          <a:ea typeface="Yu Gothic" panose="020B0400000000000000" pitchFamily="34" charset="-128"/>
                        </a:rPr>
                        <a:t>DRU index and subcarrier range</a:t>
                      </a:r>
                      <a:endParaRPr lang="en-US" sz="1600" kern="100">
                        <a:effectLst/>
                        <a:latin typeface="Times New Roman" panose="02020603050405020304" pitchFamily="18" charset="0"/>
                        <a:ea typeface="Yu Gothic" panose="020B0400000000000000" pitchFamily="34" charset="-128"/>
                      </a:endParaRPr>
                    </a:p>
                  </a:txBody>
                  <a:tcPr marL="9418" marR="9418" marT="94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39455120"/>
                  </a:ext>
                </a:extLst>
              </a:tr>
              <a:tr h="341247">
                <a:tc rowSpan="2">
                  <a:txBody>
                    <a:bodyPr/>
                    <a:lstStyle/>
                    <a:p>
                      <a:pPr marL="0" marR="0" algn="ctr">
                        <a:lnSpc>
                          <a:spcPct val="107000"/>
                        </a:lnSpc>
                        <a:spcBef>
                          <a:spcPts val="0"/>
                        </a:spcBef>
                        <a:spcAft>
                          <a:spcPts val="0"/>
                        </a:spcAft>
                      </a:pPr>
                      <a:r>
                        <a:rPr lang="en-US" sz="1200" kern="100">
                          <a:effectLst/>
                          <a:latin typeface="Times New Roman" panose="02020603050405020304" pitchFamily="18" charset="0"/>
                          <a:ea typeface="Yu Gothic" panose="020B0400000000000000" pitchFamily="34" charset="-128"/>
                        </a:rPr>
                        <a:t>26-tone DRU</a:t>
                      </a:r>
                      <a:br>
                        <a:rPr lang="en-US" sz="1200" kern="100">
                          <a:effectLst/>
                          <a:latin typeface="Times New Roman" panose="02020603050405020304" pitchFamily="18" charset="0"/>
                          <a:ea typeface="Yu Gothic" panose="020B0400000000000000" pitchFamily="34" charset="-128"/>
                        </a:rPr>
                      </a:br>
                      <a:r>
                        <a:rPr lang="en-US" sz="1200" kern="100">
                          <a:effectLst/>
                          <a:latin typeface="Times New Roman" panose="02020603050405020304" pitchFamily="18" charset="0"/>
                          <a:ea typeface="Yu Gothic" panose="020B0400000000000000" pitchFamily="34" charset="-128"/>
                        </a:rPr>
                        <a:t>i=1:9</a:t>
                      </a:r>
                      <a:endParaRPr lang="en-US" sz="1600" kern="100">
                        <a:effectLst/>
                        <a:latin typeface="Times New Roman" panose="02020603050405020304" pitchFamily="18" charset="0"/>
                        <a:ea typeface="Yu Gothic" panose="020B0400000000000000" pitchFamily="34" charset="-128"/>
                      </a:endParaRPr>
                    </a:p>
                  </a:txBody>
                  <a:tcPr marL="9418" marR="9418" marT="94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200" kern="100">
                          <a:effectLst/>
                          <a:latin typeface="Times New Roman" panose="02020603050405020304" pitchFamily="18" charset="0"/>
                          <a:ea typeface="Yu Gothic" panose="020B0400000000000000" pitchFamily="34" charset="-128"/>
                        </a:rPr>
                        <a:t>DRU1</a:t>
                      </a:r>
                      <a:br>
                        <a:rPr lang="en-US" sz="1200" kern="100">
                          <a:effectLst/>
                          <a:latin typeface="Times New Roman" panose="02020603050405020304" pitchFamily="18" charset="0"/>
                          <a:ea typeface="Yu Gothic" panose="020B0400000000000000" pitchFamily="34" charset="-128"/>
                        </a:rPr>
                      </a:br>
                      <a:r>
                        <a:rPr lang="en-US" sz="1200" kern="100">
                          <a:effectLst/>
                          <a:latin typeface="Times New Roman" panose="02020603050405020304" pitchFamily="18" charset="0"/>
                          <a:ea typeface="Yu Gothic" panose="020B0400000000000000" pitchFamily="34" charset="-128"/>
                        </a:rPr>
                        <a:t>[-121:9:-13, 5:9:113]</a:t>
                      </a:r>
                      <a:endParaRPr lang="en-US" sz="1600" kern="100">
                        <a:effectLst/>
                        <a:latin typeface="Times New Roman" panose="02020603050405020304" pitchFamily="18" charset="0"/>
                        <a:ea typeface="Yu Gothic" panose="020B0400000000000000" pitchFamily="34" charset="-128"/>
                      </a:endParaRPr>
                    </a:p>
                  </a:txBody>
                  <a:tcPr marL="9418" marR="9418" marT="94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200" kern="100">
                          <a:effectLst/>
                          <a:latin typeface="Times New Roman" panose="02020603050405020304" pitchFamily="18" charset="0"/>
                          <a:ea typeface="Yu Gothic" panose="020B0400000000000000" pitchFamily="34" charset="-128"/>
                        </a:rPr>
                        <a:t>DRU2</a:t>
                      </a:r>
                      <a:br>
                        <a:rPr lang="en-US" sz="1200" kern="100">
                          <a:effectLst/>
                          <a:latin typeface="Times New Roman" panose="02020603050405020304" pitchFamily="18" charset="0"/>
                          <a:ea typeface="Yu Gothic" panose="020B0400000000000000" pitchFamily="34" charset="-128"/>
                        </a:rPr>
                      </a:br>
                      <a:r>
                        <a:rPr lang="en-US" sz="1200" kern="100">
                          <a:effectLst/>
                          <a:latin typeface="Times New Roman" panose="02020603050405020304" pitchFamily="18" charset="0"/>
                          <a:ea typeface="Yu Gothic" panose="020B0400000000000000" pitchFamily="34" charset="-128"/>
                        </a:rPr>
                        <a:t>[-117:9:-9,  9:9:117]</a:t>
                      </a:r>
                      <a:endParaRPr lang="en-US" sz="1600" kern="100">
                        <a:effectLst/>
                        <a:latin typeface="Times New Roman" panose="02020603050405020304" pitchFamily="18" charset="0"/>
                        <a:ea typeface="Yu Gothic" panose="020B0400000000000000" pitchFamily="34" charset="-128"/>
                      </a:endParaRPr>
                    </a:p>
                  </a:txBody>
                  <a:tcPr marL="9418" marR="9418" marT="94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200" kern="100">
                          <a:effectLst/>
                          <a:latin typeface="Times New Roman" panose="02020603050405020304" pitchFamily="18" charset="0"/>
                          <a:ea typeface="Yu Gothic" panose="020B0400000000000000" pitchFamily="34" charset="-128"/>
                        </a:rPr>
                        <a:t>DRU3</a:t>
                      </a:r>
                      <a:br>
                        <a:rPr lang="en-US" sz="1200" kern="100">
                          <a:effectLst/>
                          <a:latin typeface="Times New Roman" panose="02020603050405020304" pitchFamily="18" charset="0"/>
                          <a:ea typeface="Yu Gothic" panose="020B0400000000000000" pitchFamily="34" charset="-128"/>
                        </a:rPr>
                      </a:br>
                      <a:r>
                        <a:rPr lang="en-US" sz="1200" kern="100">
                          <a:effectLst/>
                          <a:latin typeface="Times New Roman" panose="02020603050405020304" pitchFamily="18" charset="0"/>
                          <a:ea typeface="Yu Gothic" panose="020B0400000000000000" pitchFamily="34" charset="-128"/>
                        </a:rPr>
                        <a:t>[-119:9:-11, 7:9:115]</a:t>
                      </a:r>
                      <a:endParaRPr lang="en-US" sz="1600" kern="100">
                        <a:effectLst/>
                        <a:latin typeface="Times New Roman" panose="02020603050405020304" pitchFamily="18" charset="0"/>
                        <a:ea typeface="Yu Gothic" panose="020B0400000000000000" pitchFamily="34" charset="-128"/>
                      </a:endParaRPr>
                    </a:p>
                  </a:txBody>
                  <a:tcPr marL="9418" marR="9418" marT="94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200" kern="100">
                          <a:effectLst/>
                          <a:latin typeface="Times New Roman" panose="02020603050405020304" pitchFamily="18" charset="0"/>
                          <a:ea typeface="Yu Gothic" panose="020B0400000000000000" pitchFamily="34" charset="-128"/>
                        </a:rPr>
                        <a:t>DRU4</a:t>
                      </a:r>
                      <a:br>
                        <a:rPr lang="en-US" sz="1200" kern="100">
                          <a:effectLst/>
                          <a:latin typeface="Times New Roman" panose="02020603050405020304" pitchFamily="18" charset="0"/>
                          <a:ea typeface="Yu Gothic" panose="020B0400000000000000" pitchFamily="34" charset="-128"/>
                        </a:rPr>
                      </a:br>
                      <a:r>
                        <a:rPr lang="en-US" sz="1200" kern="100">
                          <a:effectLst/>
                          <a:latin typeface="Times New Roman" panose="02020603050405020304" pitchFamily="18" charset="0"/>
                          <a:ea typeface="Yu Gothic" panose="020B0400000000000000" pitchFamily="34" charset="-128"/>
                        </a:rPr>
                        <a:t>[-115:9:-7, 11:9:119]</a:t>
                      </a:r>
                      <a:endParaRPr lang="en-US" sz="1600" kern="100">
                        <a:effectLst/>
                        <a:latin typeface="Times New Roman" panose="02020603050405020304" pitchFamily="18" charset="0"/>
                        <a:ea typeface="Yu Gothic" panose="020B0400000000000000" pitchFamily="34" charset="-128"/>
                      </a:endParaRPr>
                    </a:p>
                  </a:txBody>
                  <a:tcPr marL="9418" marR="9418" marT="94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200" kern="100">
                          <a:effectLst/>
                          <a:latin typeface="Times New Roman" panose="02020603050405020304" pitchFamily="18" charset="0"/>
                          <a:ea typeface="Yu Gothic" panose="020B0400000000000000" pitchFamily="34" charset="-128"/>
                        </a:rPr>
                        <a:t>DRU5</a:t>
                      </a:r>
                      <a:br>
                        <a:rPr lang="en-US" sz="1200" kern="100">
                          <a:effectLst/>
                          <a:latin typeface="Times New Roman" panose="02020603050405020304" pitchFamily="18" charset="0"/>
                          <a:ea typeface="Yu Gothic" panose="020B0400000000000000" pitchFamily="34" charset="-128"/>
                        </a:rPr>
                      </a:br>
                      <a:r>
                        <a:rPr lang="en-US" sz="1200" kern="100">
                          <a:effectLst/>
                          <a:latin typeface="Times New Roman" panose="02020603050405020304" pitchFamily="18" charset="0"/>
                          <a:ea typeface="Yu Gothic" panose="020B0400000000000000" pitchFamily="34" charset="-128"/>
                        </a:rPr>
                        <a:t>[-113:9:-5, 13:9:121]</a:t>
                      </a:r>
                      <a:endParaRPr lang="en-US" sz="1600" kern="100">
                        <a:effectLst/>
                        <a:latin typeface="Times New Roman" panose="02020603050405020304" pitchFamily="18" charset="0"/>
                        <a:ea typeface="Yu Gothic" panose="020B0400000000000000" pitchFamily="34" charset="-128"/>
                      </a:endParaRPr>
                    </a:p>
                  </a:txBody>
                  <a:tcPr marL="9418" marR="9418" marT="94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1303338"/>
                  </a:ext>
                </a:extLst>
              </a:tr>
              <a:tr h="341247">
                <a:tc vMerge="1">
                  <a:txBody>
                    <a:bodyPr/>
                    <a:lstStyle/>
                    <a:p>
                      <a:endParaRPr lang="en-US"/>
                    </a:p>
                  </a:txBody>
                  <a:tcPr/>
                </a:tc>
                <a:tc>
                  <a:txBody>
                    <a:bodyPr/>
                    <a:lstStyle/>
                    <a:p>
                      <a:pPr marL="0" marR="0" algn="ctr">
                        <a:lnSpc>
                          <a:spcPct val="107000"/>
                        </a:lnSpc>
                        <a:spcBef>
                          <a:spcPts val="0"/>
                        </a:spcBef>
                        <a:spcAft>
                          <a:spcPts val="0"/>
                        </a:spcAft>
                      </a:pPr>
                      <a:r>
                        <a:rPr lang="en-US" sz="1200" kern="100">
                          <a:effectLst/>
                          <a:latin typeface="Times New Roman" panose="02020603050405020304" pitchFamily="18" charset="0"/>
                          <a:ea typeface="Yu Gothic" panose="020B0400000000000000" pitchFamily="34" charset="-128"/>
                        </a:rPr>
                        <a:t>DRU6</a:t>
                      </a:r>
                      <a:br>
                        <a:rPr lang="en-US" sz="1200" kern="100">
                          <a:effectLst/>
                          <a:latin typeface="Times New Roman" panose="02020603050405020304" pitchFamily="18" charset="0"/>
                          <a:ea typeface="Yu Gothic" panose="020B0400000000000000" pitchFamily="34" charset="-128"/>
                        </a:rPr>
                      </a:br>
                      <a:r>
                        <a:rPr lang="en-US" sz="1200" kern="100">
                          <a:effectLst/>
                          <a:latin typeface="Times New Roman" panose="02020603050405020304" pitchFamily="18" charset="0"/>
                          <a:ea typeface="Yu Gothic" panose="020B0400000000000000" pitchFamily="34" charset="-128"/>
                        </a:rPr>
                        <a:t>[-120:9:-12, 6:9:114]</a:t>
                      </a:r>
                      <a:endParaRPr lang="en-US" sz="1600" kern="100">
                        <a:effectLst/>
                        <a:latin typeface="Times New Roman" panose="02020603050405020304" pitchFamily="18" charset="0"/>
                        <a:ea typeface="Yu Gothic" panose="020B0400000000000000" pitchFamily="34" charset="-128"/>
                      </a:endParaRPr>
                    </a:p>
                  </a:txBody>
                  <a:tcPr marL="9418" marR="9418" marT="94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200" kern="100">
                          <a:effectLst/>
                          <a:latin typeface="Times New Roman" panose="02020603050405020304" pitchFamily="18" charset="0"/>
                          <a:ea typeface="Yu Gothic" panose="020B0400000000000000" pitchFamily="34" charset="-128"/>
                        </a:rPr>
                        <a:t>DRU7</a:t>
                      </a:r>
                      <a:br>
                        <a:rPr lang="en-US" sz="1200" kern="100">
                          <a:effectLst/>
                          <a:latin typeface="Times New Roman" panose="02020603050405020304" pitchFamily="18" charset="0"/>
                          <a:ea typeface="Yu Gothic" panose="020B0400000000000000" pitchFamily="34" charset="-128"/>
                        </a:rPr>
                      </a:br>
                      <a:r>
                        <a:rPr lang="en-US" sz="1200" kern="100">
                          <a:effectLst/>
                          <a:latin typeface="Times New Roman" panose="02020603050405020304" pitchFamily="18" charset="0"/>
                          <a:ea typeface="Yu Gothic" panose="020B0400000000000000" pitchFamily="34" charset="-128"/>
                        </a:rPr>
                        <a:t>[-116:9:-8, 10:9:118]</a:t>
                      </a:r>
                      <a:endParaRPr lang="en-US" sz="1600" kern="100">
                        <a:effectLst/>
                        <a:latin typeface="Times New Roman" panose="02020603050405020304" pitchFamily="18" charset="0"/>
                        <a:ea typeface="Yu Gothic" panose="020B0400000000000000" pitchFamily="34" charset="-128"/>
                      </a:endParaRPr>
                    </a:p>
                  </a:txBody>
                  <a:tcPr marL="9418" marR="9418" marT="94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200" kern="100">
                          <a:effectLst/>
                          <a:latin typeface="Times New Roman" panose="02020603050405020304" pitchFamily="18" charset="0"/>
                          <a:ea typeface="Yu Gothic" panose="020B0400000000000000" pitchFamily="34" charset="-128"/>
                        </a:rPr>
                        <a:t>DRU8</a:t>
                      </a:r>
                      <a:br>
                        <a:rPr lang="en-US" sz="1200" kern="100">
                          <a:effectLst/>
                          <a:latin typeface="Times New Roman" panose="02020603050405020304" pitchFamily="18" charset="0"/>
                          <a:ea typeface="Yu Gothic" panose="020B0400000000000000" pitchFamily="34" charset="-128"/>
                        </a:rPr>
                      </a:br>
                      <a:r>
                        <a:rPr lang="en-US" sz="1200" kern="100">
                          <a:effectLst/>
                          <a:latin typeface="Times New Roman" panose="02020603050405020304" pitchFamily="18" charset="0"/>
                          <a:ea typeface="Yu Gothic" panose="020B0400000000000000" pitchFamily="34" charset="-128"/>
                        </a:rPr>
                        <a:t>[-118:9:-10, 8:9:116]</a:t>
                      </a:r>
                      <a:endParaRPr lang="en-US" sz="1600" kern="100">
                        <a:effectLst/>
                        <a:latin typeface="Times New Roman" panose="02020603050405020304" pitchFamily="18" charset="0"/>
                        <a:ea typeface="Yu Gothic" panose="020B0400000000000000" pitchFamily="34" charset="-128"/>
                      </a:endParaRPr>
                    </a:p>
                  </a:txBody>
                  <a:tcPr marL="9418" marR="9418" marT="94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200" kern="100">
                          <a:effectLst/>
                          <a:latin typeface="Times New Roman" panose="02020603050405020304" pitchFamily="18" charset="0"/>
                          <a:ea typeface="Yu Gothic" panose="020B0400000000000000" pitchFamily="34" charset="-128"/>
                        </a:rPr>
                        <a:t>DRU9</a:t>
                      </a:r>
                      <a:br>
                        <a:rPr lang="en-US" sz="1200" kern="100">
                          <a:effectLst/>
                          <a:latin typeface="Times New Roman" panose="02020603050405020304" pitchFamily="18" charset="0"/>
                          <a:ea typeface="Yu Gothic" panose="020B0400000000000000" pitchFamily="34" charset="-128"/>
                        </a:rPr>
                      </a:br>
                      <a:r>
                        <a:rPr lang="en-US" sz="1200" kern="100">
                          <a:effectLst/>
                          <a:latin typeface="Times New Roman" panose="02020603050405020304" pitchFamily="18" charset="0"/>
                          <a:ea typeface="Yu Gothic" panose="020B0400000000000000" pitchFamily="34" charset="-128"/>
                        </a:rPr>
                        <a:t>[-114:9:-6, 12:9:120]</a:t>
                      </a:r>
                      <a:endParaRPr lang="en-US" sz="1600" kern="100">
                        <a:effectLst/>
                        <a:latin typeface="Times New Roman" panose="02020603050405020304" pitchFamily="18" charset="0"/>
                        <a:ea typeface="Yu Gothic" panose="020B0400000000000000" pitchFamily="34" charset="-128"/>
                      </a:endParaRPr>
                    </a:p>
                  </a:txBody>
                  <a:tcPr marL="9418" marR="9418" marT="94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pPr>
                      <a:endParaRPr lang="en-US" sz="2000" kern="100">
                        <a:effectLst/>
                        <a:latin typeface="Aptos" panose="020B0004020202020204" pitchFamily="34" charset="0"/>
                      </a:endParaRPr>
                    </a:p>
                  </a:txBody>
                  <a:tcPr marL="9418" marR="9418" marT="94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946808"/>
                  </a:ext>
                </a:extLst>
              </a:tr>
              <a:tr h="341247">
                <a:tc rowSpan="2">
                  <a:txBody>
                    <a:bodyPr/>
                    <a:lstStyle/>
                    <a:p>
                      <a:pPr marL="0" marR="0" algn="ctr">
                        <a:lnSpc>
                          <a:spcPct val="107000"/>
                        </a:lnSpc>
                        <a:spcBef>
                          <a:spcPts val="0"/>
                        </a:spcBef>
                        <a:spcAft>
                          <a:spcPts val="0"/>
                        </a:spcAft>
                      </a:pPr>
                      <a:r>
                        <a:rPr lang="en-US" sz="1200" kern="100">
                          <a:effectLst/>
                          <a:latin typeface="Times New Roman" panose="02020603050405020304" pitchFamily="18" charset="0"/>
                          <a:ea typeface="Yu Gothic" panose="020B0400000000000000" pitchFamily="34" charset="-128"/>
                        </a:rPr>
                        <a:t>52-tone DRU</a:t>
                      </a:r>
                      <a:br>
                        <a:rPr lang="en-US" sz="1200" kern="100">
                          <a:effectLst/>
                          <a:latin typeface="Times New Roman" panose="02020603050405020304" pitchFamily="18" charset="0"/>
                          <a:ea typeface="Yu Gothic" panose="020B0400000000000000" pitchFamily="34" charset="-128"/>
                        </a:rPr>
                      </a:br>
                      <a:r>
                        <a:rPr lang="en-US" sz="1200" kern="100">
                          <a:effectLst/>
                          <a:latin typeface="Times New Roman" panose="02020603050405020304" pitchFamily="18" charset="0"/>
                          <a:ea typeface="Yu Gothic" panose="020B0400000000000000" pitchFamily="34" charset="-128"/>
                        </a:rPr>
                        <a:t>i=1:4</a:t>
                      </a:r>
                      <a:endParaRPr lang="en-US" sz="1600" kern="100">
                        <a:effectLst/>
                        <a:latin typeface="Times New Roman" panose="02020603050405020304" pitchFamily="18" charset="0"/>
                        <a:ea typeface="Yu Gothic" panose="020B0400000000000000" pitchFamily="34" charset="-128"/>
                      </a:endParaRPr>
                    </a:p>
                  </a:txBody>
                  <a:tcPr marL="9418" marR="9418" marT="94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marL="0" marR="0" algn="ctr">
                        <a:lnSpc>
                          <a:spcPct val="107000"/>
                        </a:lnSpc>
                        <a:spcBef>
                          <a:spcPts val="0"/>
                        </a:spcBef>
                        <a:spcAft>
                          <a:spcPts val="0"/>
                        </a:spcAft>
                      </a:pPr>
                      <a:r>
                        <a:rPr lang="en-US" sz="1200" kern="100">
                          <a:effectLst/>
                          <a:latin typeface="Times New Roman" panose="02020603050405020304" pitchFamily="18" charset="0"/>
                          <a:ea typeface="Yu Gothic" panose="020B0400000000000000" pitchFamily="34" charset="-128"/>
                        </a:rPr>
                        <a:t>DRU1</a:t>
                      </a:r>
                      <a:br>
                        <a:rPr lang="en-US" sz="1200" kern="100">
                          <a:effectLst/>
                          <a:latin typeface="Times New Roman" panose="02020603050405020304" pitchFamily="18" charset="0"/>
                          <a:ea typeface="Yu Gothic" panose="020B0400000000000000" pitchFamily="34" charset="-128"/>
                        </a:rPr>
                      </a:br>
                      <a:r>
                        <a:rPr lang="en-US" sz="1200" kern="100">
                          <a:effectLst/>
                          <a:latin typeface="Times New Roman" panose="02020603050405020304" pitchFamily="18" charset="0"/>
                          <a:ea typeface="Yu Gothic" panose="020B0400000000000000" pitchFamily="34" charset="-128"/>
                        </a:rPr>
                        <a:t>26-tone [DRU1, DRU2]</a:t>
                      </a:r>
                      <a:endParaRPr lang="en-US" sz="1600" kern="100">
                        <a:effectLst/>
                        <a:latin typeface="Times New Roman" panose="02020603050405020304" pitchFamily="18" charset="0"/>
                        <a:ea typeface="Yu Gothic" panose="020B0400000000000000" pitchFamily="34" charset="-128"/>
                      </a:endParaRPr>
                    </a:p>
                  </a:txBody>
                  <a:tcPr marL="9418" marR="9418" marT="94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marL="0" marR="0" algn="ctr">
                        <a:lnSpc>
                          <a:spcPct val="107000"/>
                        </a:lnSpc>
                        <a:spcBef>
                          <a:spcPts val="0"/>
                        </a:spcBef>
                        <a:spcAft>
                          <a:spcPts val="0"/>
                        </a:spcAft>
                      </a:pPr>
                      <a:r>
                        <a:rPr lang="en-US" sz="1200" kern="100">
                          <a:effectLst/>
                          <a:latin typeface="Times New Roman" panose="02020603050405020304" pitchFamily="18" charset="0"/>
                          <a:ea typeface="Yu Gothic" panose="020B0400000000000000" pitchFamily="34" charset="-128"/>
                        </a:rPr>
                        <a:t>DRU2</a:t>
                      </a:r>
                      <a:br>
                        <a:rPr lang="en-US" sz="1200" kern="100">
                          <a:effectLst/>
                          <a:latin typeface="Times New Roman" panose="02020603050405020304" pitchFamily="18" charset="0"/>
                          <a:ea typeface="Yu Gothic" panose="020B0400000000000000" pitchFamily="34" charset="-128"/>
                        </a:rPr>
                      </a:br>
                      <a:r>
                        <a:rPr lang="en-US" sz="1200" kern="100">
                          <a:effectLst/>
                          <a:latin typeface="Times New Roman" panose="02020603050405020304" pitchFamily="18" charset="0"/>
                          <a:ea typeface="Yu Gothic" panose="020B0400000000000000" pitchFamily="34" charset="-128"/>
                        </a:rPr>
                        <a:t>26-tone [DRU3, DRU4]</a:t>
                      </a:r>
                      <a:endParaRPr lang="en-US" sz="1600" kern="100">
                        <a:effectLst/>
                        <a:latin typeface="Times New Roman" panose="02020603050405020304" pitchFamily="18" charset="0"/>
                        <a:ea typeface="Yu Gothic" panose="020B0400000000000000" pitchFamily="34" charset="-128"/>
                      </a:endParaRPr>
                    </a:p>
                  </a:txBody>
                  <a:tcPr marL="9418" marR="9418" marT="94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nSpc>
                          <a:spcPct val="107000"/>
                        </a:lnSpc>
                      </a:pPr>
                      <a:endParaRPr lang="en-US" sz="2000" kern="100">
                        <a:effectLst/>
                        <a:latin typeface="Aptos" panose="020B0004020202020204" pitchFamily="34" charset="0"/>
                      </a:endParaRPr>
                    </a:p>
                  </a:txBody>
                  <a:tcPr marL="9418" marR="9418" marT="94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984530"/>
                  </a:ext>
                </a:extLst>
              </a:tr>
              <a:tr h="341247">
                <a:tc vMerge="1">
                  <a:txBody>
                    <a:bodyPr/>
                    <a:lstStyle/>
                    <a:p>
                      <a:endParaRPr lang="en-US"/>
                    </a:p>
                  </a:txBody>
                  <a:tcPr/>
                </a:tc>
                <a:tc gridSpan="2">
                  <a:txBody>
                    <a:bodyPr/>
                    <a:lstStyle/>
                    <a:p>
                      <a:pPr marL="0" marR="0" algn="ctr">
                        <a:lnSpc>
                          <a:spcPct val="107000"/>
                        </a:lnSpc>
                        <a:spcBef>
                          <a:spcPts val="0"/>
                        </a:spcBef>
                        <a:spcAft>
                          <a:spcPts val="0"/>
                        </a:spcAft>
                      </a:pPr>
                      <a:r>
                        <a:rPr lang="en-US" sz="1200" kern="100">
                          <a:effectLst/>
                          <a:latin typeface="Times New Roman" panose="02020603050405020304" pitchFamily="18" charset="0"/>
                          <a:ea typeface="Yu Gothic" panose="020B0400000000000000" pitchFamily="34" charset="-128"/>
                        </a:rPr>
                        <a:t>DRU3</a:t>
                      </a:r>
                      <a:br>
                        <a:rPr lang="en-US" sz="1200" kern="100">
                          <a:effectLst/>
                          <a:latin typeface="Times New Roman" panose="02020603050405020304" pitchFamily="18" charset="0"/>
                          <a:ea typeface="Yu Gothic" panose="020B0400000000000000" pitchFamily="34" charset="-128"/>
                        </a:rPr>
                      </a:br>
                      <a:r>
                        <a:rPr lang="en-US" sz="1200" kern="100">
                          <a:effectLst/>
                          <a:latin typeface="Times New Roman" panose="02020603050405020304" pitchFamily="18" charset="0"/>
                          <a:ea typeface="Yu Gothic" panose="020B0400000000000000" pitchFamily="34" charset="-128"/>
                        </a:rPr>
                        <a:t>26-tone [DRU6, DRU7]</a:t>
                      </a:r>
                      <a:endParaRPr lang="en-US" sz="1600" kern="100">
                        <a:effectLst/>
                        <a:latin typeface="Times New Roman" panose="02020603050405020304" pitchFamily="18" charset="0"/>
                        <a:ea typeface="Yu Gothic" panose="020B0400000000000000" pitchFamily="34" charset="-128"/>
                      </a:endParaRPr>
                    </a:p>
                  </a:txBody>
                  <a:tcPr marL="9418" marR="9418" marT="94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marL="0" marR="0" algn="ctr">
                        <a:lnSpc>
                          <a:spcPct val="107000"/>
                        </a:lnSpc>
                        <a:spcBef>
                          <a:spcPts val="0"/>
                        </a:spcBef>
                        <a:spcAft>
                          <a:spcPts val="0"/>
                        </a:spcAft>
                      </a:pPr>
                      <a:r>
                        <a:rPr lang="en-US" sz="1200" kern="100">
                          <a:effectLst/>
                          <a:latin typeface="Times New Roman" panose="02020603050405020304" pitchFamily="18" charset="0"/>
                          <a:ea typeface="Yu Gothic" panose="020B0400000000000000" pitchFamily="34" charset="-128"/>
                        </a:rPr>
                        <a:t>DRU4</a:t>
                      </a:r>
                      <a:br>
                        <a:rPr lang="en-US" sz="1200" kern="100">
                          <a:effectLst/>
                          <a:latin typeface="Times New Roman" panose="02020603050405020304" pitchFamily="18" charset="0"/>
                          <a:ea typeface="Yu Gothic" panose="020B0400000000000000" pitchFamily="34" charset="-128"/>
                        </a:rPr>
                      </a:br>
                      <a:r>
                        <a:rPr lang="en-US" sz="1200" kern="100">
                          <a:effectLst/>
                          <a:latin typeface="Times New Roman" panose="02020603050405020304" pitchFamily="18" charset="0"/>
                          <a:ea typeface="Yu Gothic" panose="020B0400000000000000" pitchFamily="34" charset="-128"/>
                        </a:rPr>
                        <a:t>26-tone [DRU8, DRU9]</a:t>
                      </a:r>
                      <a:endParaRPr lang="en-US" sz="1600" kern="100">
                        <a:effectLst/>
                        <a:latin typeface="Times New Roman" panose="02020603050405020304" pitchFamily="18" charset="0"/>
                        <a:ea typeface="Yu Gothic" panose="020B0400000000000000" pitchFamily="34" charset="-128"/>
                      </a:endParaRPr>
                    </a:p>
                  </a:txBody>
                  <a:tcPr marL="9418" marR="9418" marT="94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nSpc>
                          <a:spcPct val="107000"/>
                        </a:lnSpc>
                      </a:pPr>
                      <a:endParaRPr lang="en-US" sz="2000" kern="100" dirty="0">
                        <a:effectLst/>
                        <a:latin typeface="Aptos" panose="020B0004020202020204" pitchFamily="34" charset="0"/>
                      </a:endParaRPr>
                    </a:p>
                  </a:txBody>
                  <a:tcPr marL="9418" marR="9418" marT="94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42995637"/>
                  </a:ext>
                </a:extLst>
              </a:tr>
              <a:tr h="341247">
                <a:tc>
                  <a:txBody>
                    <a:bodyPr/>
                    <a:lstStyle/>
                    <a:p>
                      <a:pPr marL="0" marR="0" algn="ctr">
                        <a:lnSpc>
                          <a:spcPct val="107000"/>
                        </a:lnSpc>
                        <a:spcBef>
                          <a:spcPts val="0"/>
                        </a:spcBef>
                        <a:spcAft>
                          <a:spcPts val="0"/>
                        </a:spcAft>
                      </a:pPr>
                      <a:r>
                        <a:rPr lang="en-US" sz="1200" kern="100">
                          <a:effectLst/>
                          <a:latin typeface="Times New Roman" panose="02020603050405020304" pitchFamily="18" charset="0"/>
                          <a:ea typeface="Yu Gothic" panose="020B0400000000000000" pitchFamily="34" charset="-128"/>
                        </a:rPr>
                        <a:t>106-tone DRU</a:t>
                      </a:r>
                      <a:br>
                        <a:rPr lang="en-US" sz="1200" kern="100">
                          <a:effectLst/>
                          <a:latin typeface="Times New Roman" panose="02020603050405020304" pitchFamily="18" charset="0"/>
                          <a:ea typeface="Yu Gothic" panose="020B0400000000000000" pitchFamily="34" charset="-128"/>
                        </a:rPr>
                      </a:br>
                      <a:r>
                        <a:rPr lang="en-US" sz="1200" kern="100">
                          <a:effectLst/>
                          <a:latin typeface="Times New Roman" panose="02020603050405020304" pitchFamily="18" charset="0"/>
                          <a:ea typeface="Yu Gothic" panose="020B0400000000000000" pitchFamily="34" charset="-128"/>
                        </a:rPr>
                        <a:t>i=1:2</a:t>
                      </a:r>
                      <a:endParaRPr lang="en-US" sz="1600" kern="100">
                        <a:effectLst/>
                        <a:latin typeface="Times New Roman" panose="02020603050405020304" pitchFamily="18" charset="0"/>
                        <a:ea typeface="Yu Gothic" panose="020B0400000000000000" pitchFamily="34" charset="-128"/>
                      </a:endParaRPr>
                    </a:p>
                  </a:txBody>
                  <a:tcPr marL="9418" marR="9418" marT="94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marL="0" marR="0" algn="ctr">
                        <a:lnSpc>
                          <a:spcPct val="107000"/>
                        </a:lnSpc>
                        <a:spcBef>
                          <a:spcPts val="0"/>
                        </a:spcBef>
                        <a:spcAft>
                          <a:spcPts val="0"/>
                        </a:spcAft>
                      </a:pPr>
                      <a:r>
                        <a:rPr lang="en-US" sz="1200" kern="100">
                          <a:effectLst/>
                          <a:latin typeface="Times New Roman" panose="02020603050405020304" pitchFamily="18" charset="0"/>
                          <a:ea typeface="Yu Gothic" panose="020B0400000000000000" pitchFamily="34" charset="-128"/>
                        </a:rPr>
                        <a:t>DRU1</a:t>
                      </a:r>
                      <a:br>
                        <a:rPr lang="en-US" sz="1200" kern="100">
                          <a:effectLst/>
                          <a:latin typeface="Times New Roman" panose="02020603050405020304" pitchFamily="18" charset="0"/>
                          <a:ea typeface="Yu Gothic" panose="020B0400000000000000" pitchFamily="34" charset="-128"/>
                        </a:rPr>
                      </a:br>
                      <a:r>
                        <a:rPr lang="en-US" sz="1200" kern="100">
                          <a:effectLst/>
                          <a:latin typeface="Times New Roman" panose="02020603050405020304" pitchFamily="18" charset="0"/>
                          <a:ea typeface="Yu Gothic" panose="020B0400000000000000" pitchFamily="34" charset="-128"/>
                        </a:rPr>
                        <a:t>26-tone [DRU1~4], [-4, 3]</a:t>
                      </a:r>
                      <a:endParaRPr lang="en-US" sz="1600" kern="100">
                        <a:effectLst/>
                        <a:latin typeface="Times New Roman" panose="02020603050405020304" pitchFamily="18" charset="0"/>
                        <a:ea typeface="Yu Gothic" panose="020B0400000000000000" pitchFamily="34" charset="-128"/>
                      </a:endParaRPr>
                    </a:p>
                  </a:txBody>
                  <a:tcPr marL="9418" marR="9418" marT="94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marL="0" marR="0" algn="ctr">
                        <a:lnSpc>
                          <a:spcPct val="107000"/>
                        </a:lnSpc>
                        <a:spcBef>
                          <a:spcPts val="0"/>
                        </a:spcBef>
                        <a:spcAft>
                          <a:spcPts val="0"/>
                        </a:spcAft>
                      </a:pPr>
                      <a:r>
                        <a:rPr lang="en-US" sz="1200" kern="100">
                          <a:effectLst/>
                          <a:latin typeface="Times New Roman" panose="02020603050405020304" pitchFamily="18" charset="0"/>
                          <a:ea typeface="Yu Gothic" panose="020B0400000000000000" pitchFamily="34" charset="-128"/>
                        </a:rPr>
                        <a:t>DRU2</a:t>
                      </a:r>
                      <a:br>
                        <a:rPr lang="en-US" sz="1200" kern="100">
                          <a:effectLst/>
                          <a:latin typeface="Times New Roman" panose="02020603050405020304" pitchFamily="18" charset="0"/>
                          <a:ea typeface="Yu Gothic" panose="020B0400000000000000" pitchFamily="34" charset="-128"/>
                        </a:rPr>
                      </a:br>
                      <a:r>
                        <a:rPr lang="en-US" sz="1200" kern="100">
                          <a:effectLst/>
                          <a:latin typeface="Times New Roman" panose="02020603050405020304" pitchFamily="18" charset="0"/>
                          <a:ea typeface="Yu Gothic" panose="020B0400000000000000" pitchFamily="34" charset="-128"/>
                        </a:rPr>
                        <a:t>26-tone [DRU6~9], [-3, 4]</a:t>
                      </a:r>
                      <a:endParaRPr lang="en-US" sz="1600" kern="100">
                        <a:effectLst/>
                        <a:latin typeface="Times New Roman" panose="02020603050405020304" pitchFamily="18" charset="0"/>
                        <a:ea typeface="Yu Gothic" panose="020B0400000000000000" pitchFamily="34" charset="-128"/>
                      </a:endParaRPr>
                    </a:p>
                  </a:txBody>
                  <a:tcPr marL="9418" marR="9418" marT="94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nSpc>
                          <a:spcPct val="107000"/>
                        </a:lnSpc>
                      </a:pPr>
                      <a:endParaRPr lang="en-US" sz="2000" kern="100" dirty="0">
                        <a:effectLst/>
                        <a:latin typeface="Aptos" panose="020B0004020202020204" pitchFamily="34" charset="0"/>
                      </a:endParaRPr>
                    </a:p>
                  </a:txBody>
                  <a:tcPr marL="9418" marR="9418" marT="94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44372546"/>
                  </a:ext>
                </a:extLst>
              </a:tr>
            </a:tbl>
          </a:graphicData>
        </a:graphic>
      </p:graphicFrame>
      <p:sp>
        <p:nvSpPr>
          <p:cNvPr id="4" name="Content Placeholder 9">
            <a:extLst>
              <a:ext uri="{FF2B5EF4-FFF2-40B4-BE49-F238E27FC236}">
                <a16:creationId xmlns:a16="http://schemas.microsoft.com/office/drawing/2014/main" id="{1D1214B2-D362-C966-9583-7FDBBDC46975}"/>
              </a:ext>
            </a:extLst>
          </p:cNvPr>
          <p:cNvSpPr txBox="1">
            <a:spLocks/>
          </p:cNvSpPr>
          <p:nvPr/>
        </p:nvSpPr>
        <p:spPr bwMode="auto">
          <a:xfrm>
            <a:off x="914401" y="1691490"/>
            <a:ext cx="10361084" cy="17375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kern="0" dirty="0"/>
              <a:t>With the proposed tone plan in this contribution, </a:t>
            </a:r>
          </a:p>
          <a:p>
            <a:pPr lvl="1">
              <a:buFont typeface="Arial" panose="020B0604020202020204" pitchFamily="34" charset="0"/>
              <a:buChar char="•"/>
            </a:pPr>
            <a:r>
              <a:rPr lang="en-US" kern="0" dirty="0"/>
              <a:t>The DRU1-DRU9 are shifted versions of each other</a:t>
            </a:r>
          </a:p>
          <a:p>
            <a:pPr lvl="1">
              <a:buFont typeface="Arial" panose="020B0604020202020204" pitchFamily="34" charset="0"/>
              <a:buChar char="•"/>
            </a:pPr>
            <a:r>
              <a:rPr lang="en-US" kern="0" dirty="0"/>
              <a:t>Two more DC tones are available for 106-DRU as this tone plan ranges from -121 to -3 and 3 to 121, instead of -120 to -2 and 2 to 120 in [1]</a:t>
            </a:r>
          </a:p>
          <a:p>
            <a:pPr>
              <a:buFont typeface="Arial" panose="020B0604020202020204" pitchFamily="34" charset="0"/>
              <a:buChar char="•"/>
            </a:pPr>
            <a:r>
              <a:rPr lang="en-US" kern="0" dirty="0">
                <a:solidFill>
                  <a:schemeClr val="tx1"/>
                </a:solidFill>
              </a:rPr>
              <a:t>Pilot tone indices are TBD</a:t>
            </a:r>
          </a:p>
          <a:p>
            <a:pPr lvl="1">
              <a:buFont typeface="Arial" panose="020B0604020202020204" pitchFamily="34" charset="0"/>
              <a:buChar char="•"/>
            </a:pPr>
            <a:endParaRPr lang="en-US" kern="0" dirty="0"/>
          </a:p>
          <a:p>
            <a:pPr>
              <a:buFont typeface="Arial" panose="020B0604020202020204" pitchFamily="34" charset="0"/>
              <a:buChar char="•"/>
            </a:pPr>
            <a:endParaRPr lang="en-US" kern="0" dirty="0">
              <a:solidFill>
                <a:schemeClr val="tx1"/>
              </a:solidFill>
            </a:endParaRPr>
          </a:p>
          <a:p>
            <a:pPr marL="0" indent="0"/>
            <a:endParaRPr lang="en-US" kern="0" dirty="0"/>
          </a:p>
        </p:txBody>
      </p:sp>
      <p:sp>
        <p:nvSpPr>
          <p:cNvPr id="5" name="Footer Placeholder 4">
            <a:extLst>
              <a:ext uri="{FF2B5EF4-FFF2-40B4-BE49-F238E27FC236}">
                <a16:creationId xmlns:a16="http://schemas.microsoft.com/office/drawing/2014/main" id="{1D363F22-8E01-6860-3A6C-D6D6A5D7BA92}"/>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Mahmoud Kamel, InterDigital</a:t>
            </a:r>
          </a:p>
        </p:txBody>
      </p:sp>
      <p:sp>
        <p:nvSpPr>
          <p:cNvPr id="8" name="TextBox 7">
            <a:extLst>
              <a:ext uri="{FF2B5EF4-FFF2-40B4-BE49-F238E27FC236}">
                <a16:creationId xmlns:a16="http://schemas.microsoft.com/office/drawing/2014/main" id="{0F7FEA87-5504-5FC4-8E53-F33853E05E7D}"/>
              </a:ext>
            </a:extLst>
          </p:cNvPr>
          <p:cNvSpPr txBox="1"/>
          <p:nvPr/>
        </p:nvSpPr>
        <p:spPr>
          <a:xfrm>
            <a:off x="340126" y="3878806"/>
            <a:ext cx="1912210" cy="2062103"/>
          </a:xfrm>
          <a:prstGeom prst="rect">
            <a:avLst/>
          </a:prstGeom>
          <a:noFill/>
        </p:spPr>
        <p:txBody>
          <a:bodyPr wrap="square" rtlCol="0">
            <a:spAutoFit/>
          </a:bodyPr>
          <a:lstStyle/>
          <a:p>
            <a:r>
              <a:rPr lang="en-US" sz="1600" b="1" dirty="0">
                <a:solidFill>
                  <a:srgbClr val="00B050"/>
                </a:solidFill>
                <a:latin typeface="Calibri" panose="020F0502020204030204" pitchFamily="34" charset="0"/>
                <a:ea typeface="Calibri" panose="020F0502020204030204" pitchFamily="34" charset="0"/>
                <a:cs typeface="Calibri" panose="020F0502020204030204" pitchFamily="34" charset="0"/>
              </a:rPr>
              <a:t>DRU2 = </a:t>
            </a:r>
            <a:r>
              <a:rPr lang="en-US" sz="1600" b="1" dirty="0">
                <a:solidFill>
                  <a:srgbClr val="7030A0"/>
                </a:solidFill>
                <a:latin typeface="Calibri" panose="020F0502020204030204" pitchFamily="34" charset="0"/>
                <a:ea typeface="Calibri" panose="020F0502020204030204" pitchFamily="34" charset="0"/>
                <a:cs typeface="Calibri" panose="020F0502020204030204" pitchFamily="34" charset="0"/>
              </a:rPr>
              <a:t>DRU1</a:t>
            </a:r>
            <a:r>
              <a:rPr lang="en-US" sz="1600" b="1" dirty="0">
                <a:solidFill>
                  <a:srgbClr val="00B050"/>
                </a:solidFill>
                <a:latin typeface="Calibri" panose="020F0502020204030204" pitchFamily="34" charset="0"/>
                <a:ea typeface="Calibri" panose="020F0502020204030204" pitchFamily="34" charset="0"/>
                <a:cs typeface="Calibri" panose="020F0502020204030204" pitchFamily="34" charset="0"/>
              </a:rPr>
              <a:t> + 4</a:t>
            </a:r>
          </a:p>
          <a:p>
            <a:r>
              <a:rPr lang="en-US" sz="1600" b="1" dirty="0">
                <a:solidFill>
                  <a:srgbClr val="00B050"/>
                </a:solidFill>
                <a:latin typeface="Calibri" panose="020F0502020204030204" pitchFamily="34" charset="0"/>
                <a:ea typeface="Calibri" panose="020F0502020204030204" pitchFamily="34" charset="0"/>
                <a:cs typeface="Calibri" panose="020F0502020204030204" pitchFamily="34" charset="0"/>
              </a:rPr>
              <a:t>DRU3 = </a:t>
            </a:r>
            <a:r>
              <a:rPr lang="en-US" sz="1600" b="1" dirty="0">
                <a:solidFill>
                  <a:srgbClr val="7030A0"/>
                </a:solidFill>
                <a:latin typeface="Calibri" panose="020F0502020204030204" pitchFamily="34" charset="0"/>
                <a:ea typeface="Calibri" panose="020F0502020204030204" pitchFamily="34" charset="0"/>
                <a:cs typeface="Calibri" panose="020F0502020204030204" pitchFamily="34" charset="0"/>
              </a:rPr>
              <a:t>DRU1</a:t>
            </a:r>
            <a:r>
              <a:rPr lang="en-US" sz="1600" b="1" dirty="0">
                <a:solidFill>
                  <a:srgbClr val="00B050"/>
                </a:solidFill>
                <a:latin typeface="Calibri" panose="020F0502020204030204" pitchFamily="34" charset="0"/>
                <a:ea typeface="Calibri" panose="020F0502020204030204" pitchFamily="34" charset="0"/>
                <a:cs typeface="Calibri" panose="020F0502020204030204" pitchFamily="34" charset="0"/>
              </a:rPr>
              <a:t> + 2</a:t>
            </a:r>
          </a:p>
          <a:p>
            <a:r>
              <a:rPr lang="en-US" sz="1600" b="1" dirty="0">
                <a:solidFill>
                  <a:srgbClr val="00B050"/>
                </a:solidFill>
                <a:latin typeface="Calibri" panose="020F0502020204030204" pitchFamily="34" charset="0"/>
                <a:ea typeface="Calibri" panose="020F0502020204030204" pitchFamily="34" charset="0"/>
                <a:cs typeface="Calibri" panose="020F0502020204030204" pitchFamily="34" charset="0"/>
              </a:rPr>
              <a:t>DRU4 = </a:t>
            </a:r>
            <a:r>
              <a:rPr lang="en-US" sz="1600" b="1" dirty="0">
                <a:solidFill>
                  <a:srgbClr val="7030A0"/>
                </a:solidFill>
                <a:latin typeface="Calibri" panose="020F0502020204030204" pitchFamily="34" charset="0"/>
                <a:ea typeface="Calibri" panose="020F0502020204030204" pitchFamily="34" charset="0"/>
                <a:cs typeface="Calibri" panose="020F0502020204030204" pitchFamily="34" charset="0"/>
              </a:rPr>
              <a:t>DRU1</a:t>
            </a:r>
            <a:r>
              <a:rPr lang="en-US" sz="1600" b="1" dirty="0">
                <a:solidFill>
                  <a:srgbClr val="00B050"/>
                </a:solidFill>
                <a:latin typeface="Calibri" panose="020F0502020204030204" pitchFamily="34" charset="0"/>
                <a:ea typeface="Calibri" panose="020F0502020204030204" pitchFamily="34" charset="0"/>
                <a:cs typeface="Calibri" panose="020F0502020204030204" pitchFamily="34" charset="0"/>
              </a:rPr>
              <a:t> + 6</a:t>
            </a:r>
          </a:p>
          <a:p>
            <a:r>
              <a:rPr lang="en-US" sz="1600" b="1" dirty="0">
                <a:solidFill>
                  <a:srgbClr val="00B050"/>
                </a:solidFill>
                <a:latin typeface="Calibri" panose="020F0502020204030204" pitchFamily="34" charset="0"/>
                <a:ea typeface="Calibri" panose="020F0502020204030204" pitchFamily="34" charset="0"/>
                <a:cs typeface="Calibri" panose="020F0502020204030204" pitchFamily="34" charset="0"/>
              </a:rPr>
              <a:t>DRU5 = </a:t>
            </a:r>
            <a:r>
              <a:rPr lang="en-US" sz="1600" b="1" dirty="0">
                <a:solidFill>
                  <a:srgbClr val="7030A0"/>
                </a:solidFill>
                <a:latin typeface="Calibri" panose="020F0502020204030204" pitchFamily="34" charset="0"/>
                <a:ea typeface="Calibri" panose="020F0502020204030204" pitchFamily="34" charset="0"/>
                <a:cs typeface="Calibri" panose="020F0502020204030204" pitchFamily="34" charset="0"/>
              </a:rPr>
              <a:t>DRU1 </a:t>
            </a:r>
            <a:r>
              <a:rPr lang="en-US" sz="1600" b="1" dirty="0">
                <a:solidFill>
                  <a:srgbClr val="00B050"/>
                </a:solidFill>
                <a:latin typeface="Calibri" panose="020F0502020204030204" pitchFamily="34" charset="0"/>
                <a:ea typeface="Calibri" panose="020F0502020204030204" pitchFamily="34" charset="0"/>
                <a:cs typeface="Calibri" panose="020F0502020204030204" pitchFamily="34" charset="0"/>
              </a:rPr>
              <a:t>+ 8</a:t>
            </a:r>
          </a:p>
          <a:p>
            <a:r>
              <a:rPr lang="en-US" sz="1600" b="1" dirty="0">
                <a:solidFill>
                  <a:srgbClr val="00B050"/>
                </a:solidFill>
                <a:latin typeface="Calibri" panose="020F0502020204030204" pitchFamily="34" charset="0"/>
                <a:ea typeface="Calibri" panose="020F0502020204030204" pitchFamily="34" charset="0"/>
                <a:cs typeface="Calibri" panose="020F0502020204030204" pitchFamily="34" charset="0"/>
              </a:rPr>
              <a:t>DRU6 = </a:t>
            </a:r>
            <a:r>
              <a:rPr lang="en-US" sz="1600" b="1" dirty="0">
                <a:solidFill>
                  <a:srgbClr val="7030A0"/>
                </a:solidFill>
                <a:latin typeface="Calibri" panose="020F0502020204030204" pitchFamily="34" charset="0"/>
                <a:ea typeface="Calibri" panose="020F0502020204030204" pitchFamily="34" charset="0"/>
                <a:cs typeface="Calibri" panose="020F0502020204030204" pitchFamily="34" charset="0"/>
              </a:rPr>
              <a:t>DRU1</a:t>
            </a:r>
            <a:r>
              <a:rPr lang="en-US" sz="1600" b="1" dirty="0">
                <a:solidFill>
                  <a:srgbClr val="00B050"/>
                </a:solidFill>
                <a:latin typeface="Calibri" panose="020F0502020204030204" pitchFamily="34" charset="0"/>
                <a:ea typeface="Calibri" panose="020F0502020204030204" pitchFamily="34" charset="0"/>
                <a:cs typeface="Calibri" panose="020F0502020204030204" pitchFamily="34" charset="0"/>
              </a:rPr>
              <a:t> + 1</a:t>
            </a:r>
          </a:p>
          <a:p>
            <a:r>
              <a:rPr lang="en-US" sz="1600" b="1" dirty="0">
                <a:solidFill>
                  <a:srgbClr val="00B050"/>
                </a:solidFill>
                <a:latin typeface="Calibri" panose="020F0502020204030204" pitchFamily="34" charset="0"/>
                <a:ea typeface="Calibri" panose="020F0502020204030204" pitchFamily="34" charset="0"/>
                <a:cs typeface="Calibri" panose="020F0502020204030204" pitchFamily="34" charset="0"/>
              </a:rPr>
              <a:t>DRU7 = </a:t>
            </a:r>
            <a:r>
              <a:rPr lang="en-US" sz="1600" b="1" dirty="0">
                <a:solidFill>
                  <a:srgbClr val="7030A0"/>
                </a:solidFill>
                <a:latin typeface="Calibri" panose="020F0502020204030204" pitchFamily="34" charset="0"/>
                <a:ea typeface="Calibri" panose="020F0502020204030204" pitchFamily="34" charset="0"/>
                <a:cs typeface="Calibri" panose="020F0502020204030204" pitchFamily="34" charset="0"/>
              </a:rPr>
              <a:t>DRU1</a:t>
            </a:r>
            <a:r>
              <a:rPr lang="en-US" sz="1600" b="1" dirty="0">
                <a:solidFill>
                  <a:srgbClr val="00B050"/>
                </a:solidFill>
                <a:latin typeface="Calibri" panose="020F0502020204030204" pitchFamily="34" charset="0"/>
                <a:ea typeface="Calibri" panose="020F0502020204030204" pitchFamily="34" charset="0"/>
                <a:cs typeface="Calibri" panose="020F0502020204030204" pitchFamily="34" charset="0"/>
              </a:rPr>
              <a:t> + 5</a:t>
            </a:r>
          </a:p>
          <a:p>
            <a:r>
              <a:rPr lang="en-US" sz="1600" b="1" dirty="0">
                <a:solidFill>
                  <a:srgbClr val="00B050"/>
                </a:solidFill>
                <a:latin typeface="Calibri" panose="020F0502020204030204" pitchFamily="34" charset="0"/>
                <a:ea typeface="Calibri" panose="020F0502020204030204" pitchFamily="34" charset="0"/>
                <a:cs typeface="Calibri" panose="020F0502020204030204" pitchFamily="34" charset="0"/>
              </a:rPr>
              <a:t>DRU8 = </a:t>
            </a:r>
            <a:r>
              <a:rPr lang="en-US" sz="1600" b="1" dirty="0">
                <a:solidFill>
                  <a:srgbClr val="7030A0"/>
                </a:solidFill>
                <a:latin typeface="Calibri" panose="020F0502020204030204" pitchFamily="34" charset="0"/>
                <a:ea typeface="Calibri" panose="020F0502020204030204" pitchFamily="34" charset="0"/>
                <a:cs typeface="Calibri" panose="020F0502020204030204" pitchFamily="34" charset="0"/>
              </a:rPr>
              <a:t>DRU1</a:t>
            </a:r>
            <a:r>
              <a:rPr lang="en-US" sz="1600" b="1" dirty="0">
                <a:solidFill>
                  <a:srgbClr val="00B050"/>
                </a:solidFill>
                <a:latin typeface="Calibri" panose="020F0502020204030204" pitchFamily="34" charset="0"/>
                <a:ea typeface="Calibri" panose="020F0502020204030204" pitchFamily="34" charset="0"/>
                <a:cs typeface="Calibri" panose="020F0502020204030204" pitchFamily="34" charset="0"/>
              </a:rPr>
              <a:t> + 3</a:t>
            </a:r>
          </a:p>
          <a:p>
            <a:r>
              <a:rPr lang="en-US" sz="1600" b="1" dirty="0">
                <a:solidFill>
                  <a:srgbClr val="00B050"/>
                </a:solidFill>
                <a:latin typeface="Calibri" panose="020F0502020204030204" pitchFamily="34" charset="0"/>
                <a:ea typeface="Calibri" panose="020F0502020204030204" pitchFamily="34" charset="0"/>
                <a:cs typeface="Calibri" panose="020F0502020204030204" pitchFamily="34" charset="0"/>
              </a:rPr>
              <a:t>DRU9 = </a:t>
            </a:r>
            <a:r>
              <a:rPr lang="en-US" sz="1600" b="1" dirty="0">
                <a:solidFill>
                  <a:srgbClr val="7030A0"/>
                </a:solidFill>
                <a:latin typeface="Calibri" panose="020F0502020204030204" pitchFamily="34" charset="0"/>
                <a:ea typeface="Calibri" panose="020F0502020204030204" pitchFamily="34" charset="0"/>
                <a:cs typeface="Calibri" panose="020F0502020204030204" pitchFamily="34" charset="0"/>
              </a:rPr>
              <a:t>DRU1 </a:t>
            </a:r>
            <a:r>
              <a:rPr lang="en-US" sz="1600" b="1" dirty="0">
                <a:solidFill>
                  <a:srgbClr val="00B050"/>
                </a:solidFill>
                <a:latin typeface="Calibri" panose="020F0502020204030204" pitchFamily="34" charset="0"/>
                <a:ea typeface="Calibri" panose="020F0502020204030204" pitchFamily="34" charset="0"/>
                <a:cs typeface="Calibri" panose="020F0502020204030204" pitchFamily="34" charset="0"/>
              </a:rPr>
              <a:t>+ 7</a:t>
            </a:r>
            <a:r>
              <a:rPr lang="en-US" sz="1600" b="1" dirty="0">
                <a:solidFill>
                  <a:srgbClr val="7030A0"/>
                </a:solidFill>
                <a:latin typeface="Calibri" panose="020F0502020204030204" pitchFamily="34" charset="0"/>
                <a:ea typeface="Calibri" panose="020F0502020204030204" pitchFamily="34" charset="0"/>
                <a:cs typeface="Calibri" panose="020F0502020204030204" pitchFamily="34" charset="0"/>
              </a:rPr>
              <a:t> </a:t>
            </a:r>
            <a:endParaRPr lang="en-US" sz="1600" b="1" dirty="0">
              <a:solidFill>
                <a:srgbClr val="00B050"/>
              </a:solidFill>
              <a:latin typeface="Calibri" panose="020F0502020204030204" pitchFamily="34" charset="0"/>
              <a:ea typeface="Calibri" panose="020F0502020204030204" pitchFamily="34" charset="0"/>
              <a:cs typeface="Calibri" panose="020F0502020204030204" pitchFamily="34" charset="0"/>
            </a:endParaRPr>
          </a:p>
        </p:txBody>
      </p:sp>
      <p:sp>
        <p:nvSpPr>
          <p:cNvPr id="10" name="Rectangle: Rounded Corners 9">
            <a:extLst>
              <a:ext uri="{FF2B5EF4-FFF2-40B4-BE49-F238E27FC236}">
                <a16:creationId xmlns:a16="http://schemas.microsoft.com/office/drawing/2014/main" id="{93FE12F5-9AA2-0C7C-EFEE-9DB0D24B653D}"/>
              </a:ext>
            </a:extLst>
          </p:cNvPr>
          <p:cNvSpPr/>
          <p:nvPr/>
        </p:nvSpPr>
        <p:spPr bwMode="auto">
          <a:xfrm>
            <a:off x="3508503" y="4352352"/>
            <a:ext cx="1258431" cy="164673"/>
          </a:xfrm>
          <a:prstGeom prst="round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effectLst/>
              <a:latin typeface="Times New Roman" pitchFamily="16" charset="0"/>
              <a:ea typeface="MS Gothic" charset="-128"/>
            </a:endParaRPr>
          </a:p>
        </p:txBody>
      </p:sp>
      <p:sp>
        <p:nvSpPr>
          <p:cNvPr id="11" name="Rectangle: Rounded Corners 10">
            <a:extLst>
              <a:ext uri="{FF2B5EF4-FFF2-40B4-BE49-F238E27FC236}">
                <a16:creationId xmlns:a16="http://schemas.microsoft.com/office/drawing/2014/main" id="{6A4A7496-F241-A19F-6AF4-546EA7445795}"/>
              </a:ext>
            </a:extLst>
          </p:cNvPr>
          <p:cNvSpPr/>
          <p:nvPr/>
        </p:nvSpPr>
        <p:spPr bwMode="auto">
          <a:xfrm>
            <a:off x="8882504" y="4352352"/>
            <a:ext cx="1258431" cy="164673"/>
          </a:xfrm>
          <a:prstGeom prst="roundRect">
            <a:avLst/>
          </a:prstGeom>
          <a:noFill/>
          <a:ln w="3810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effectLst/>
              <a:latin typeface="Times New Roman" pitchFamily="16" charset="0"/>
              <a:ea typeface="MS Gothic" charset="-128"/>
            </a:endParaRPr>
          </a:p>
        </p:txBody>
      </p:sp>
      <p:sp>
        <p:nvSpPr>
          <p:cNvPr id="12" name="Rectangle: Rounded Corners 11">
            <a:extLst>
              <a:ext uri="{FF2B5EF4-FFF2-40B4-BE49-F238E27FC236}">
                <a16:creationId xmlns:a16="http://schemas.microsoft.com/office/drawing/2014/main" id="{36791698-207E-83BF-043B-9627C8A0A9E5}"/>
              </a:ext>
            </a:extLst>
          </p:cNvPr>
          <p:cNvSpPr/>
          <p:nvPr/>
        </p:nvSpPr>
        <p:spPr bwMode="auto">
          <a:xfrm>
            <a:off x="7554035" y="4745184"/>
            <a:ext cx="1258431" cy="164673"/>
          </a:xfrm>
          <a:prstGeom prst="roundRect">
            <a:avLst/>
          </a:prstGeom>
          <a:noFill/>
          <a:ln w="3810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effectLst/>
              <a:latin typeface="Times New Roman" pitchFamily="16" charset="0"/>
              <a:ea typeface="MS Gothic" charset="-128"/>
            </a:endParaRPr>
          </a:p>
        </p:txBody>
      </p:sp>
    </p:spTree>
    <p:extLst>
      <p:ext uri="{BB962C8B-B14F-4D97-AF65-F5344CB8AC3E}">
        <p14:creationId xmlns:p14="http://schemas.microsoft.com/office/powerpoint/2010/main" val="1778521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177C0-3055-02CE-D1E8-D957FD1F67D2}"/>
              </a:ext>
            </a:extLst>
          </p:cNvPr>
          <p:cNvSpPr>
            <a:spLocks noGrp="1"/>
          </p:cNvSpPr>
          <p:nvPr>
            <p:ph type="title"/>
          </p:nvPr>
        </p:nvSpPr>
        <p:spPr/>
        <p:txBody>
          <a:bodyPr/>
          <a:lstStyle/>
          <a:p>
            <a:r>
              <a:rPr lang="en-US" dirty="0"/>
              <a:t>Conclusion </a:t>
            </a:r>
          </a:p>
        </p:txBody>
      </p:sp>
      <p:sp>
        <p:nvSpPr>
          <p:cNvPr id="3" name="Content Placeholder 2">
            <a:extLst>
              <a:ext uri="{FF2B5EF4-FFF2-40B4-BE49-F238E27FC236}">
                <a16:creationId xmlns:a16="http://schemas.microsoft.com/office/drawing/2014/main" id="{0ED7B521-BF10-428A-260C-4B0BBC659A71}"/>
              </a:ext>
            </a:extLst>
          </p:cNvPr>
          <p:cNvSpPr>
            <a:spLocks noGrp="1"/>
          </p:cNvSpPr>
          <p:nvPr>
            <p:ph idx="1"/>
          </p:nvPr>
        </p:nvSpPr>
        <p:spPr/>
        <p:txBody>
          <a:bodyPr/>
          <a:lstStyle/>
          <a:p>
            <a:pPr>
              <a:buFont typeface="Arial" panose="020B0604020202020204" pitchFamily="34" charset="0"/>
              <a:buChar char="•"/>
            </a:pPr>
            <a:r>
              <a:rPr lang="en-US" dirty="0"/>
              <a:t>An enhanced version of the tone plan in [1] is proposed, the </a:t>
            </a:r>
            <a:r>
              <a:rPr lang="en-US"/>
              <a:t>tone plan: </a:t>
            </a:r>
            <a:endParaRPr lang="en-US" dirty="0"/>
          </a:p>
          <a:p>
            <a:pPr lvl="1">
              <a:buFont typeface="Arial" panose="020B0604020202020204" pitchFamily="34" charset="0"/>
              <a:buChar char="•"/>
            </a:pPr>
            <a:r>
              <a:rPr lang="en-US" dirty="0"/>
              <a:t>Makes all the DRUs shifted versions of each other</a:t>
            </a:r>
          </a:p>
          <a:p>
            <a:pPr lvl="1">
              <a:buFont typeface="Arial" panose="020B0604020202020204" pitchFamily="34" charset="0"/>
              <a:buChar char="•"/>
            </a:pPr>
            <a:r>
              <a:rPr lang="en-US" dirty="0"/>
              <a:t>Allows for two extra DC tones</a:t>
            </a:r>
          </a:p>
          <a:p>
            <a:pPr marL="457200" lvl="1" indent="0"/>
            <a:endParaRPr lang="en-US" dirty="0"/>
          </a:p>
          <a:p>
            <a:pPr marL="0" indent="0"/>
            <a:r>
              <a:rPr lang="en-US" dirty="0"/>
              <a:t>   </a:t>
            </a:r>
          </a:p>
        </p:txBody>
      </p:sp>
      <p:sp>
        <p:nvSpPr>
          <p:cNvPr id="4" name="Slide Number Placeholder 3">
            <a:extLst>
              <a:ext uri="{FF2B5EF4-FFF2-40B4-BE49-F238E27FC236}">
                <a16:creationId xmlns:a16="http://schemas.microsoft.com/office/drawing/2014/main" id="{495B6F0D-9FE7-F7FF-0E36-89FDFE959D28}"/>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Date Placeholder 4">
            <a:extLst>
              <a:ext uri="{FF2B5EF4-FFF2-40B4-BE49-F238E27FC236}">
                <a16:creationId xmlns:a16="http://schemas.microsoft.com/office/drawing/2014/main" id="{3D7984D2-B0BB-A296-FFC0-7BFEAF89F04F}"/>
              </a:ext>
            </a:extLst>
          </p:cNvPr>
          <p:cNvSpPr>
            <a:spLocks noGrp="1"/>
          </p:cNvSpPr>
          <p:nvPr>
            <p:ph type="dt" idx="15"/>
          </p:nvPr>
        </p:nvSpPr>
        <p:spPr/>
        <p:txBody>
          <a:bodyPr/>
          <a:lstStyle/>
          <a:p>
            <a:r>
              <a:rPr lang="en-US"/>
              <a:t>November 2024</a:t>
            </a:r>
            <a:endParaRPr lang="en-GB"/>
          </a:p>
        </p:txBody>
      </p:sp>
    </p:spTree>
    <p:extLst>
      <p:ext uri="{BB962C8B-B14F-4D97-AF65-F5344CB8AC3E}">
        <p14:creationId xmlns:p14="http://schemas.microsoft.com/office/powerpoint/2010/main" val="3846077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8C74A-A7C2-942A-5648-9E23E487D697}"/>
              </a:ext>
            </a:extLst>
          </p:cNvPr>
          <p:cNvSpPr>
            <a:spLocks noGrp="1"/>
          </p:cNvSpPr>
          <p:nvPr>
            <p:ph type="title"/>
          </p:nvPr>
        </p:nvSpPr>
        <p:spPr/>
        <p:txBody>
          <a:bodyPr/>
          <a:lstStyle/>
          <a:p>
            <a:r>
              <a:rPr lang="en-US"/>
              <a:t>SP 1</a:t>
            </a:r>
          </a:p>
        </p:txBody>
      </p:sp>
      <p:sp>
        <p:nvSpPr>
          <p:cNvPr id="3" name="Content Placeholder 2">
            <a:extLst>
              <a:ext uri="{FF2B5EF4-FFF2-40B4-BE49-F238E27FC236}">
                <a16:creationId xmlns:a16="http://schemas.microsoft.com/office/drawing/2014/main" id="{D4585096-C7BB-A2FD-19CD-F5BAFC2B8F4B}"/>
              </a:ext>
            </a:extLst>
          </p:cNvPr>
          <p:cNvSpPr>
            <a:spLocks noGrp="1"/>
          </p:cNvSpPr>
          <p:nvPr>
            <p:ph idx="1"/>
          </p:nvPr>
        </p:nvSpPr>
        <p:spPr/>
        <p:txBody>
          <a:bodyPr/>
          <a:lstStyle/>
          <a:p>
            <a:r>
              <a:rPr lang="en-US" dirty="0"/>
              <a:t>Do you agree that the tone indices of different DRUs with the same size and distribution bandwidth within the same operating bandwidth should be shifted versions of each other to ensure they perform similarly in fading channels?</a:t>
            </a:r>
          </a:p>
        </p:txBody>
      </p:sp>
      <p:sp>
        <p:nvSpPr>
          <p:cNvPr id="4" name="Slide Number Placeholder 3">
            <a:extLst>
              <a:ext uri="{FF2B5EF4-FFF2-40B4-BE49-F238E27FC236}">
                <a16:creationId xmlns:a16="http://schemas.microsoft.com/office/drawing/2014/main" id="{905E7651-ACDC-F9FB-E0DD-68CBEAFF1F4E}"/>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7555D52D-87FB-16F4-17B8-FBF3068996F7}"/>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Mahmoud Kamel, InterDigital</a:t>
            </a:r>
          </a:p>
        </p:txBody>
      </p:sp>
      <p:sp>
        <p:nvSpPr>
          <p:cNvPr id="6" name="Date Placeholder 5">
            <a:extLst>
              <a:ext uri="{FF2B5EF4-FFF2-40B4-BE49-F238E27FC236}">
                <a16:creationId xmlns:a16="http://schemas.microsoft.com/office/drawing/2014/main" id="{7DC62272-6615-5E85-2681-CB1EA487625C}"/>
              </a:ext>
            </a:extLst>
          </p:cNvPr>
          <p:cNvSpPr>
            <a:spLocks noGrp="1"/>
          </p:cNvSpPr>
          <p:nvPr>
            <p:ph type="dt" idx="15"/>
          </p:nvPr>
        </p:nvSpPr>
        <p:spPr/>
        <p:txBody>
          <a:bodyPr/>
          <a:lstStyle/>
          <a:p>
            <a:r>
              <a:rPr lang="en-US"/>
              <a:t>October 2024</a:t>
            </a:r>
            <a:endParaRPr lang="en-GB"/>
          </a:p>
        </p:txBody>
      </p:sp>
    </p:spTree>
    <p:extLst>
      <p:ext uri="{BB962C8B-B14F-4D97-AF65-F5344CB8AC3E}">
        <p14:creationId xmlns:p14="http://schemas.microsoft.com/office/powerpoint/2010/main" val="323091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1065213"/>
          </a:xfrm>
        </p:spPr>
        <p:txBody>
          <a:bodyPr/>
          <a:lstStyle/>
          <a:p>
            <a:r>
              <a:rPr lang="en-US"/>
              <a:t>References</a:t>
            </a:r>
          </a:p>
        </p:txBody>
      </p:sp>
      <p:sp>
        <p:nvSpPr>
          <p:cNvPr id="3" name="Content Placeholder 2"/>
          <p:cNvSpPr>
            <a:spLocks noGrp="1"/>
          </p:cNvSpPr>
          <p:nvPr>
            <p:ph idx="1"/>
          </p:nvPr>
        </p:nvSpPr>
        <p:spPr>
          <a:xfrm>
            <a:off x="914401" y="1962913"/>
            <a:ext cx="10361084" cy="4113213"/>
          </a:xfrm>
        </p:spPr>
        <p:txBody>
          <a:bodyPr/>
          <a:lstStyle/>
          <a:p>
            <a:endParaRPr lang="en-US"/>
          </a:p>
          <a:p>
            <a:endParaRPr lang="en-US"/>
          </a:p>
          <a:p>
            <a:endParaRPr lang="en-US"/>
          </a:p>
        </p:txBody>
      </p:sp>
      <p:sp>
        <p:nvSpPr>
          <p:cNvPr id="6" name="Slide Number Placeholder 5"/>
          <p:cNvSpPr>
            <a:spLocks noGrp="1"/>
          </p:cNvSpPr>
          <p:nvPr>
            <p:ph type="sldNum" idx="12"/>
          </p:nvPr>
        </p:nvSpPr>
        <p:spPr>
          <a:xfrm>
            <a:off x="5793318" y="6475414"/>
            <a:ext cx="704849" cy="363537"/>
          </a:xfrm>
        </p:spPr>
        <p:txBody>
          <a:bodyPr/>
          <a:lstStyle/>
          <a:p>
            <a:r>
              <a:rPr lang="en-US"/>
              <a:t>Slide </a:t>
            </a:r>
            <a:fld id="{C1789BC7-C074-42CC-ADF8-5107DF6BD1C1}" type="slidenum">
              <a:rPr lang="en-US" smtClean="0"/>
              <a:pPr/>
              <a:t>8</a:t>
            </a:fld>
            <a:endParaRPr lang="en-US"/>
          </a:p>
        </p:txBody>
      </p:sp>
      <p:sp>
        <p:nvSpPr>
          <p:cNvPr id="7" name="Date Placeholder 6"/>
          <p:cNvSpPr>
            <a:spLocks noGrp="1"/>
          </p:cNvSpPr>
          <p:nvPr>
            <p:ph type="dt" idx="15"/>
          </p:nvPr>
        </p:nvSpPr>
        <p:spPr bwMode="auto">
          <a:xfrm>
            <a:off x="929217" y="329426"/>
            <a:ext cx="1323119" cy="276999"/>
          </a:xfr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a:t>October 2024</a:t>
            </a:r>
          </a:p>
        </p:txBody>
      </p:sp>
      <p:sp>
        <p:nvSpPr>
          <p:cNvPr id="15" name="Rectangle 14"/>
          <p:cNvSpPr/>
          <p:nvPr/>
        </p:nvSpPr>
        <p:spPr>
          <a:xfrm>
            <a:off x="1059625" y="1751014"/>
            <a:ext cx="10330159" cy="3046988"/>
          </a:xfrm>
          <a:prstGeom prst="rect">
            <a:avLst/>
          </a:prstGeom>
        </p:spPr>
        <p:txBody>
          <a:bodyPr wrap="square">
            <a:spAutoFit/>
          </a:bodyPr>
          <a:lstStyle/>
          <a:p>
            <a:pPr>
              <a:spcBef>
                <a:spcPts val="600"/>
              </a:spcBef>
            </a:pPr>
            <a:r>
              <a:rPr lang="en-US" sz="1800" dirty="0">
                <a:solidFill>
                  <a:schemeClr val="tx1"/>
                </a:solidFill>
              </a:rPr>
              <a:t>[1] 11/24-0468r2 DRU Tone Plan for 11bn, Mediatek</a:t>
            </a:r>
          </a:p>
          <a:p>
            <a:pPr>
              <a:spcBef>
                <a:spcPts val="600"/>
              </a:spcBef>
            </a:pPr>
            <a:r>
              <a:rPr lang="en-US" sz="1800" dirty="0">
                <a:solidFill>
                  <a:schemeClr val="tx1"/>
                </a:solidFill>
              </a:rPr>
              <a:t>[2] 11/24-1230r1 Pilot Tone Design in DRU Transmission, Qualcomm</a:t>
            </a:r>
          </a:p>
          <a:p>
            <a:pPr>
              <a:spcBef>
                <a:spcPts val="600"/>
              </a:spcBef>
            </a:pPr>
            <a:endParaRPr lang="en-US" altLang="ko-KR" sz="1800" dirty="0">
              <a:solidFill>
                <a:schemeClr val="tx1"/>
              </a:solidFill>
            </a:endParaRPr>
          </a:p>
          <a:p>
            <a:pPr>
              <a:spcBef>
                <a:spcPts val="600"/>
              </a:spcBef>
            </a:pPr>
            <a:endParaRPr lang="en-US" altLang="ko-KR" sz="1800" dirty="0">
              <a:solidFill>
                <a:schemeClr val="tx1"/>
              </a:solidFill>
            </a:endParaRPr>
          </a:p>
          <a:p>
            <a:endParaRPr lang="en-US" altLang="zh-CN" sz="1800" dirty="0">
              <a:solidFill>
                <a:schemeClr val="tx1"/>
              </a:solidFill>
            </a:endParaRPr>
          </a:p>
          <a:p>
            <a:endParaRPr lang="en-US" altLang="zh-CN" sz="1800" dirty="0">
              <a:solidFill>
                <a:schemeClr val="tx1"/>
              </a:solidFill>
            </a:endParaRPr>
          </a:p>
          <a:p>
            <a:pPr>
              <a:spcBef>
                <a:spcPts val="600"/>
              </a:spcBef>
            </a:pPr>
            <a:endParaRPr lang="en-US" sz="1800" dirty="0">
              <a:solidFill>
                <a:schemeClr val="tx1"/>
              </a:solidFill>
            </a:endParaRPr>
          </a:p>
          <a:p>
            <a:pPr marL="285750" indent="-285750">
              <a:spcBef>
                <a:spcPts val="600"/>
              </a:spcBef>
              <a:buFont typeface="Arial" panose="020B0604020202020204" pitchFamily="34" charset="0"/>
              <a:buChar char="•"/>
            </a:pPr>
            <a:endParaRPr lang="en-US" sz="1800" dirty="0">
              <a:solidFill>
                <a:schemeClr val="tx1"/>
              </a:solidFill>
            </a:endParaRPr>
          </a:p>
          <a:p>
            <a:pPr>
              <a:spcBef>
                <a:spcPts val="600"/>
              </a:spcBef>
            </a:pPr>
            <a:endParaRPr lang="en-US" sz="1800" dirty="0">
              <a:solidFill>
                <a:schemeClr val="tx1"/>
              </a:solidFill>
              <a:sym typeface="Wingdings" panose="05000000000000000000" pitchFamily="2" charset="2"/>
            </a:endParaRPr>
          </a:p>
        </p:txBody>
      </p:sp>
      <p:sp>
        <p:nvSpPr>
          <p:cNvPr id="4" name="Footer Placeholder 4">
            <a:extLst>
              <a:ext uri="{FF2B5EF4-FFF2-40B4-BE49-F238E27FC236}">
                <a16:creationId xmlns:a16="http://schemas.microsoft.com/office/drawing/2014/main" id="{AEB7E530-AF4C-BEDC-D220-3935DFFE8A40}"/>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Mahmoud Kamel, InterDigital</a:t>
            </a:r>
          </a:p>
        </p:txBody>
      </p:sp>
    </p:spTree>
    <p:extLst>
      <p:ext uri="{BB962C8B-B14F-4D97-AF65-F5344CB8AC3E}">
        <p14:creationId xmlns:p14="http://schemas.microsoft.com/office/powerpoint/2010/main" val="204789956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lgn="l">
          <a:defRPr dirty="0"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1071</Words>
  <Application>Microsoft Office PowerPoint</Application>
  <PresentationFormat>Widescreen</PresentationFormat>
  <Paragraphs>162</Paragraphs>
  <Slides>8</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6" baseType="lpstr">
      <vt:lpstr>Aptos</vt:lpstr>
      <vt:lpstr>Arial</vt:lpstr>
      <vt:lpstr>Arial Unicode MS</vt:lpstr>
      <vt:lpstr>Calibri</vt:lpstr>
      <vt:lpstr>Times New Roman</vt:lpstr>
      <vt:lpstr>Wingdings</vt:lpstr>
      <vt:lpstr>Office Theme</vt:lpstr>
      <vt:lpstr>Document</vt:lpstr>
      <vt:lpstr>DRU Tone Plan for 20 MHz Distribution Bandwidth</vt:lpstr>
      <vt:lpstr>Abstract</vt:lpstr>
      <vt:lpstr>DRU Tone Plan Recommendations</vt:lpstr>
      <vt:lpstr>DRU Tone Plan Constraints</vt:lpstr>
      <vt:lpstr>Proposed 20 MHz DRU Tone Plan</vt:lpstr>
      <vt:lpstr>Conclusion </vt:lpstr>
      <vt:lpstr>SP 1</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1</cp:revision>
  <dcterms:created xsi:type="dcterms:W3CDTF">2024-11-01T21:13:31Z</dcterms:created>
  <dcterms:modified xsi:type="dcterms:W3CDTF">2024-11-09T03:45:15Z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cf26ed8-713a-4e6c-8a04-66607341a11c_Enabled">
    <vt:lpwstr>true</vt:lpwstr>
  </property>
  <property fmtid="{D5CDD505-2E9C-101B-9397-08002B2CF9AE}" pid="3" name="MSIP_Label_bcf26ed8-713a-4e6c-8a04-66607341a11c_SetDate">
    <vt:lpwstr>2024-11-01T21:14:03Z</vt:lpwstr>
  </property>
  <property fmtid="{D5CDD505-2E9C-101B-9397-08002B2CF9AE}" pid="4" name="MSIP_Label_bcf26ed8-713a-4e6c-8a04-66607341a11c_Method">
    <vt:lpwstr>Privileged</vt:lpwstr>
  </property>
  <property fmtid="{D5CDD505-2E9C-101B-9397-08002B2CF9AE}" pid="5" name="MSIP_Label_bcf26ed8-713a-4e6c-8a04-66607341a11c_Name">
    <vt:lpwstr>Public</vt:lpwstr>
  </property>
  <property fmtid="{D5CDD505-2E9C-101B-9397-08002B2CF9AE}" pid="6" name="MSIP_Label_bcf26ed8-713a-4e6c-8a04-66607341a11c_SiteId">
    <vt:lpwstr>e351b779-f6d5-4e50-8568-80e922d180ae</vt:lpwstr>
  </property>
  <property fmtid="{D5CDD505-2E9C-101B-9397-08002B2CF9AE}" pid="7" name="MSIP_Label_bcf26ed8-713a-4e6c-8a04-66607341a11c_ActionId">
    <vt:lpwstr>deda0532-bf40-4e1a-bacf-a66344ceae44</vt:lpwstr>
  </property>
  <property fmtid="{D5CDD505-2E9C-101B-9397-08002B2CF9AE}" pid="8" name="MSIP_Label_bcf26ed8-713a-4e6c-8a04-66607341a11c_ContentBits">
    <vt:lpwstr>0</vt:lpwstr>
  </property>
</Properties>
</file>