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330" r:id="rId2"/>
    <p:sldId id="275" r:id="rId3"/>
    <p:sldId id="507" r:id="rId4"/>
    <p:sldId id="508" r:id="rId5"/>
    <p:sldId id="493" r:id="rId6"/>
    <p:sldId id="509" r:id="rId7"/>
    <p:sldId id="406" r:id="rId8"/>
    <p:sldId id="462"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A2FF1-650E-48AE-B73E-62E58E186B05}" v="4" dt="2024-11-09T03:42:51.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47" autoAdjust="0"/>
  </p:normalViewPr>
  <p:slideViewPr>
    <p:cSldViewPr snapToGrid="0">
      <p:cViewPr varScale="1">
        <p:scale>
          <a:sx n="111" d="100"/>
          <a:sy n="111" d="100"/>
        </p:scale>
        <p:origin x="217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355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7022D-829D-4FA3-2C76-6A33E16268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EDAABD-9A44-2375-9D9A-04C07E8A7CA1}"/>
              </a:ext>
            </a:extLst>
          </p:cNvPr>
          <p:cNvSpPr>
            <a:spLocks noGrp="1" noRot="1" noChangeAspect="1"/>
          </p:cNvSpPr>
          <p:nvPr>
            <p:ph type="sldImg"/>
          </p:nvPr>
        </p:nvSpPr>
        <p:spPr>
          <a:xfrm>
            <a:off x="384175" y="701675"/>
            <a:ext cx="6165850" cy="3468688"/>
          </a:xfrm>
        </p:spPr>
      </p:sp>
      <p:sp>
        <p:nvSpPr>
          <p:cNvPr id="3" name="Notes Placeholder 2">
            <a:extLst>
              <a:ext uri="{FF2B5EF4-FFF2-40B4-BE49-F238E27FC236}">
                <a16:creationId xmlns:a16="http://schemas.microsoft.com/office/drawing/2014/main" id="{1886459B-2EBE-B2D3-094A-55098D4DD770}"/>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C55343A6-9271-1DFB-46B7-8C61B76D151A}"/>
              </a:ext>
            </a:extLst>
          </p:cNvPr>
          <p:cNvSpPr>
            <a:spLocks noGrp="1"/>
          </p:cNvSpPr>
          <p:nvPr>
            <p:ph type="hdr" sz="quarter" idx="10"/>
          </p:nvPr>
        </p:nvSpPr>
        <p:spPr/>
        <p:txBody>
          <a:bodyPr/>
          <a:lstStyle/>
          <a:p>
            <a:pPr>
              <a:defRPr/>
            </a:pPr>
            <a:r>
              <a:rPr lang="en-US"/>
              <a:t>doc.: IEEE 802.11-yy/xxxxr0</a:t>
            </a:r>
          </a:p>
        </p:txBody>
      </p:sp>
      <p:sp>
        <p:nvSpPr>
          <p:cNvPr id="5" name="Date Placeholder 4">
            <a:extLst>
              <a:ext uri="{FF2B5EF4-FFF2-40B4-BE49-F238E27FC236}">
                <a16:creationId xmlns:a16="http://schemas.microsoft.com/office/drawing/2014/main" id="{341B22B3-63AA-EC7C-3C6C-3166B84A8BE4}"/>
              </a:ext>
            </a:extLst>
          </p:cNvPr>
          <p:cNvSpPr>
            <a:spLocks noGrp="1"/>
          </p:cNvSpPr>
          <p:nvPr>
            <p:ph type="dt" idx="1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45CCEF68-76AC-C783-A68B-44395C16CE09}"/>
              </a:ext>
            </a:extLst>
          </p:cNvPr>
          <p:cNvSpPr>
            <a:spLocks noGrp="1"/>
          </p:cNvSpPr>
          <p:nvPr>
            <p:ph type="ftr" sz="quarter" idx="12"/>
          </p:nvPr>
        </p:nvSpPr>
        <p:spPr/>
        <p:txBody>
          <a:bodyPr/>
          <a:lstStyle/>
          <a:p>
            <a:pPr lvl="4">
              <a:defRPr/>
            </a:pPr>
            <a:r>
              <a:rPr lang="en-US"/>
              <a:t>John Doe, Some Company</a:t>
            </a:r>
          </a:p>
        </p:txBody>
      </p:sp>
      <p:sp>
        <p:nvSpPr>
          <p:cNvPr id="7" name="Slide Number Placeholder 6">
            <a:extLst>
              <a:ext uri="{FF2B5EF4-FFF2-40B4-BE49-F238E27FC236}">
                <a16:creationId xmlns:a16="http://schemas.microsoft.com/office/drawing/2014/main" id="{BEF393B5-9221-D438-A9A1-0642ADF0AE68}"/>
              </a:ext>
            </a:extLst>
          </p:cNvPr>
          <p:cNvSpPr>
            <a:spLocks noGrp="1"/>
          </p:cNvSpPr>
          <p:nvPr>
            <p:ph type="sldNum" sz="quarter" idx="13"/>
          </p:nvPr>
        </p:nvSpPr>
        <p:spPr/>
        <p:txBody>
          <a:bodyPr/>
          <a:lstStyle/>
          <a:p>
            <a:pPr>
              <a:defRPr/>
            </a:pPr>
            <a:r>
              <a:rPr lang="en-US"/>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944968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65085-0628-0776-BBD3-215F4F15E3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EDABA7-181B-5457-D311-CC120423E3D5}"/>
              </a:ext>
            </a:extLst>
          </p:cNvPr>
          <p:cNvSpPr>
            <a:spLocks noGrp="1" noRot="1" noChangeAspect="1"/>
          </p:cNvSpPr>
          <p:nvPr>
            <p:ph type="sldImg"/>
          </p:nvPr>
        </p:nvSpPr>
        <p:spPr>
          <a:xfrm>
            <a:off x="384175" y="701675"/>
            <a:ext cx="6165850" cy="3468688"/>
          </a:xfrm>
        </p:spPr>
      </p:sp>
      <p:sp>
        <p:nvSpPr>
          <p:cNvPr id="3" name="Notes Placeholder 2">
            <a:extLst>
              <a:ext uri="{FF2B5EF4-FFF2-40B4-BE49-F238E27FC236}">
                <a16:creationId xmlns:a16="http://schemas.microsoft.com/office/drawing/2014/main" id="{0A564F3A-B95D-B3C1-2092-4DA134873D0A}"/>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92A391BD-7CBC-80EA-DA9B-F8F3D4756A33}"/>
              </a:ext>
            </a:extLst>
          </p:cNvPr>
          <p:cNvSpPr>
            <a:spLocks noGrp="1"/>
          </p:cNvSpPr>
          <p:nvPr>
            <p:ph type="hdr" sz="quarter" idx="10"/>
          </p:nvPr>
        </p:nvSpPr>
        <p:spPr/>
        <p:txBody>
          <a:bodyPr/>
          <a:lstStyle/>
          <a:p>
            <a:pPr>
              <a:defRPr/>
            </a:pPr>
            <a:r>
              <a:rPr lang="en-US"/>
              <a:t>doc.: IEEE 802.11-yy/xxxxr0</a:t>
            </a:r>
          </a:p>
        </p:txBody>
      </p:sp>
      <p:sp>
        <p:nvSpPr>
          <p:cNvPr id="5" name="Date Placeholder 4">
            <a:extLst>
              <a:ext uri="{FF2B5EF4-FFF2-40B4-BE49-F238E27FC236}">
                <a16:creationId xmlns:a16="http://schemas.microsoft.com/office/drawing/2014/main" id="{7234DB58-89EE-F5AD-3A71-D93F30057F03}"/>
              </a:ext>
            </a:extLst>
          </p:cNvPr>
          <p:cNvSpPr>
            <a:spLocks noGrp="1"/>
          </p:cNvSpPr>
          <p:nvPr>
            <p:ph type="dt" idx="1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DD79AB92-61DC-F2F8-04CA-C583C42D2B88}"/>
              </a:ext>
            </a:extLst>
          </p:cNvPr>
          <p:cNvSpPr>
            <a:spLocks noGrp="1"/>
          </p:cNvSpPr>
          <p:nvPr>
            <p:ph type="ftr" sz="quarter" idx="12"/>
          </p:nvPr>
        </p:nvSpPr>
        <p:spPr/>
        <p:txBody>
          <a:bodyPr/>
          <a:lstStyle/>
          <a:p>
            <a:pPr lvl="4">
              <a:defRPr/>
            </a:pPr>
            <a:r>
              <a:rPr lang="en-US"/>
              <a:t>John Doe, Some Company</a:t>
            </a:r>
          </a:p>
        </p:txBody>
      </p:sp>
      <p:sp>
        <p:nvSpPr>
          <p:cNvPr id="7" name="Slide Number Placeholder 6">
            <a:extLst>
              <a:ext uri="{FF2B5EF4-FFF2-40B4-BE49-F238E27FC236}">
                <a16:creationId xmlns:a16="http://schemas.microsoft.com/office/drawing/2014/main" id="{3C6E7D94-79B2-E24A-B7D7-05D37708DBD5}"/>
              </a:ext>
            </a:extLst>
          </p:cNvPr>
          <p:cNvSpPr>
            <a:spLocks noGrp="1"/>
          </p:cNvSpPr>
          <p:nvPr>
            <p:ph type="sldNum" sz="quarter" idx="13"/>
          </p:nvPr>
        </p:nvSpPr>
        <p:spPr/>
        <p:txBody>
          <a:bodyPr/>
          <a:lstStyle/>
          <a:p>
            <a:pPr>
              <a:defRPr/>
            </a:pPr>
            <a:r>
              <a:rPr lang="en-US"/>
              <a:t>Page </a:t>
            </a:r>
            <a:fld id="{2C873923-7103-4AF9-AECF-EE09B40480BC}" type="slidenum">
              <a:rPr lang="en-US" smtClean="0"/>
              <a:pPr>
                <a:defRPr/>
              </a:pPr>
              <a:t>4</a:t>
            </a:fld>
            <a:endParaRPr lang="en-US"/>
          </a:p>
        </p:txBody>
      </p:sp>
    </p:spTree>
    <p:extLst>
      <p:ext uri="{BB962C8B-B14F-4D97-AF65-F5344CB8AC3E}">
        <p14:creationId xmlns:p14="http://schemas.microsoft.com/office/powerpoint/2010/main" val="253704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45284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319246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DRU Tone Plan for 20 MHz Distribution Bandwidth</a:t>
            </a:r>
            <a:endParaRPr lang="en-GB"/>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2024-10-28</a:t>
            </a:r>
          </a:p>
        </p:txBody>
      </p:sp>
      <p:sp>
        <p:nvSpPr>
          <p:cNvPr id="6" name="Date Placeholder 3"/>
          <p:cNvSpPr>
            <a:spLocks noGrp="1"/>
          </p:cNvSpPr>
          <p:nvPr>
            <p:ph type="dt" idx="10"/>
          </p:nvPr>
        </p:nvSpPr>
        <p:spPr/>
        <p:txBody>
          <a:bodyPr/>
          <a:lstStyle/>
          <a:p>
            <a:r>
              <a:rPr lang="en-US"/>
              <a:t>October 2024</a:t>
            </a:r>
            <a:endParaRPr lang="en-GB"/>
          </a:p>
        </p:txBody>
      </p:sp>
      <p:sp>
        <p:nvSpPr>
          <p:cNvPr id="7" name="Footer Placeholder 4"/>
          <p:cNvSpPr>
            <a:spLocks noGrp="1"/>
          </p:cNvSpPr>
          <p:nvPr>
            <p:ph type="ftr" idx="4294967295"/>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CE171C61-179C-539A-AEDC-4FA3AE014984}"/>
              </a:ext>
            </a:extLst>
          </p:cNvPr>
          <p:cNvGraphicFramePr>
            <a:graphicFrameLocks noChangeAspect="1"/>
          </p:cNvGraphicFramePr>
          <p:nvPr>
            <p:extLst>
              <p:ext uri="{D42A27DB-BD31-4B8C-83A1-F6EECF244321}">
                <p14:modId xmlns:p14="http://schemas.microsoft.com/office/powerpoint/2010/main" val="853345032"/>
              </p:ext>
            </p:extLst>
          </p:nvPr>
        </p:nvGraphicFramePr>
        <p:xfrm>
          <a:off x="987425" y="2417763"/>
          <a:ext cx="10618788" cy="3149600"/>
        </p:xfrm>
        <a:graphic>
          <a:graphicData uri="http://schemas.openxmlformats.org/presentationml/2006/ole">
            <mc:AlternateContent xmlns:mc="http://schemas.openxmlformats.org/markup-compatibility/2006">
              <mc:Choice xmlns:v="urn:schemas-microsoft-com:vml" Requires="v">
                <p:oleObj name="Document" r:id="rId3" imgW="10466184" imgH="3100637" progId="Word.Document.8">
                  <p:embed/>
                </p:oleObj>
              </mc:Choice>
              <mc:Fallback>
                <p:oleObj name="Document" r:id="rId3" imgW="10466184" imgH="3100637" progId="Word.Document.8">
                  <p:embed/>
                  <p:pic>
                    <p:nvPicPr>
                      <p:cNvPr id="2" name="Object 3">
                        <a:extLst>
                          <a:ext uri="{FF2B5EF4-FFF2-40B4-BE49-F238E27FC236}">
                            <a16:creationId xmlns:a16="http://schemas.microsoft.com/office/drawing/2014/main" id="{CE171C61-179C-539A-AEDC-4FA3AE014984}"/>
                          </a:ext>
                        </a:extLst>
                      </p:cNvPr>
                      <p:cNvPicPr>
                        <a:picLocks noChangeAspect="1" noChangeArrowheads="1"/>
                      </p:cNvPicPr>
                      <p:nvPr/>
                    </p:nvPicPr>
                    <p:blipFill>
                      <a:blip r:embed="rId4"/>
                      <a:srcRect/>
                      <a:stretch>
                        <a:fillRect/>
                      </a:stretch>
                    </p:blipFill>
                    <p:spPr bwMode="auto">
                      <a:xfrm>
                        <a:off x="987425" y="2417763"/>
                        <a:ext cx="10618788" cy="3149600"/>
                      </a:xfrm>
                      <a:prstGeom prst="rect">
                        <a:avLst/>
                      </a:prstGeom>
                      <a:noFill/>
                    </p:spPr>
                  </p:pic>
                </p:oleObj>
              </mc:Fallback>
            </mc:AlternateContent>
          </a:graphicData>
        </a:graphic>
      </p:graphicFrame>
    </p:spTree>
    <p:extLst>
      <p:ext uri="{BB962C8B-B14F-4D97-AF65-F5344CB8AC3E}">
        <p14:creationId xmlns:p14="http://schemas.microsoft.com/office/powerpoint/2010/main" val="3130004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a:xfrm>
            <a:off x="914401" y="1971676"/>
            <a:ext cx="10361084" cy="4113213"/>
          </a:xfrm>
        </p:spPr>
        <p:txBody>
          <a:bodyPr/>
          <a:lstStyle/>
          <a:p>
            <a:pPr>
              <a:buFont typeface="Arial" panose="020B0604020202020204" pitchFamily="34" charset="0"/>
              <a:buChar char="•"/>
            </a:pPr>
            <a:r>
              <a:rPr lang="en-US"/>
              <a:t>In this contribution, we discuss several recommendations on DRU tone allocation </a:t>
            </a:r>
          </a:p>
          <a:p>
            <a:pPr lvl="1">
              <a:buFont typeface="Arial" panose="020B0604020202020204" pitchFamily="34" charset="0"/>
              <a:buChar char="•"/>
            </a:pPr>
            <a:r>
              <a:rPr lang="en-US"/>
              <a:t>We propose a tone allocation plan for 20 MHz based on the contribution in [1]</a:t>
            </a:r>
          </a:p>
          <a:p>
            <a:pPr>
              <a:buFont typeface="Arial" panose="020B0604020202020204" pitchFamily="34" charset="0"/>
              <a:buChar char="•"/>
            </a:pPr>
            <a:endParaRPr lang="en-US">
              <a:highlight>
                <a:srgbClr val="FFFF00"/>
              </a:highlight>
            </a:endParaRPr>
          </a:p>
          <a:p>
            <a:endParaRPr lang="en-US"/>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4294967295"/>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October 2024</a:t>
            </a:r>
            <a:endParaRPr lang="en-GB"/>
          </a:p>
        </p:txBody>
      </p:sp>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Tree>
    <p:extLst>
      <p:ext uri="{BB962C8B-B14F-4D97-AF65-F5344CB8AC3E}">
        <p14:creationId xmlns:p14="http://schemas.microsoft.com/office/powerpoint/2010/main" val="234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A8DAC-8871-143D-97F0-48E34AF6A5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9274AD-86F4-73CA-700A-051AF9F99E91}"/>
              </a:ext>
            </a:extLst>
          </p:cNvPr>
          <p:cNvSpPr>
            <a:spLocks noGrp="1"/>
          </p:cNvSpPr>
          <p:nvPr>
            <p:ph type="title"/>
          </p:nvPr>
        </p:nvSpPr>
        <p:spPr>
          <a:xfrm>
            <a:off x="914401" y="685802"/>
            <a:ext cx="10361084" cy="853288"/>
          </a:xfrm>
        </p:spPr>
        <p:txBody>
          <a:bodyPr/>
          <a:lstStyle/>
          <a:p>
            <a:r>
              <a:rPr lang="en-US"/>
              <a:t>DRU Tone Plan Recommendations</a:t>
            </a:r>
          </a:p>
        </p:txBody>
      </p:sp>
      <p:sp>
        <p:nvSpPr>
          <p:cNvPr id="10" name="Content Placeholder 9">
            <a:extLst>
              <a:ext uri="{FF2B5EF4-FFF2-40B4-BE49-F238E27FC236}">
                <a16:creationId xmlns:a16="http://schemas.microsoft.com/office/drawing/2014/main" id="{54166A1D-31F2-145A-F3B3-745C6653BD74}"/>
              </a:ext>
            </a:extLst>
          </p:cNvPr>
          <p:cNvSpPr>
            <a:spLocks noGrp="1"/>
          </p:cNvSpPr>
          <p:nvPr>
            <p:ph idx="1"/>
          </p:nvPr>
        </p:nvSpPr>
        <p:spPr>
          <a:xfrm>
            <a:off x="914401" y="1367333"/>
            <a:ext cx="10361084" cy="2588350"/>
          </a:xfrm>
        </p:spPr>
        <p:txBody>
          <a:bodyPr/>
          <a:lstStyle/>
          <a:p>
            <a:pPr>
              <a:buFont typeface="Arial" panose="020B0604020202020204" pitchFamily="34" charset="0"/>
              <a:buChar char="•"/>
            </a:pPr>
            <a:r>
              <a:rPr lang="en-US" dirty="0"/>
              <a:t>Recommendation 1: DRU tones should be shifted versions of each other to ensure they perform similarly in fading channels</a:t>
            </a:r>
          </a:p>
          <a:p>
            <a:pPr lvl="1">
              <a:buFont typeface="Arial" panose="020B0604020202020204" pitchFamily="34" charset="0"/>
              <a:buChar char="•"/>
            </a:pPr>
            <a:r>
              <a:rPr lang="en-US" dirty="0"/>
              <a:t>For example, 26-tone </a:t>
            </a:r>
            <a:r>
              <a:rPr lang="en-US" dirty="0">
                <a:solidFill>
                  <a:schemeClr val="tx1"/>
                </a:solidFill>
              </a:rPr>
              <a:t>DRU 9 and 26-tone DRU 5 will perform differently as the corresponding tones are not shifted versions of other 26-tone DRUs for the tone plan in [1]</a:t>
            </a:r>
          </a:p>
          <a:p>
            <a:pPr lvl="1">
              <a:buFont typeface="Arial" panose="020B0604020202020204" pitchFamily="34" charset="0"/>
              <a:buChar char="•"/>
            </a:pPr>
            <a:r>
              <a:rPr lang="en-US" dirty="0">
                <a:solidFill>
                  <a:schemeClr val="tx1"/>
                </a:solidFill>
              </a:rPr>
              <a:t>Tone plans in [1] for 40 MHz and 80 MHz do not have this issue</a:t>
            </a:r>
          </a:p>
          <a:p>
            <a:pPr>
              <a:buFont typeface="Arial" panose="020B0604020202020204" pitchFamily="34" charset="0"/>
              <a:buChar char="•"/>
            </a:pPr>
            <a:r>
              <a:rPr lang="en-US" dirty="0"/>
              <a:t>Recommendation</a:t>
            </a:r>
            <a:r>
              <a:rPr lang="en-US" dirty="0">
                <a:solidFill>
                  <a:schemeClr val="tx1"/>
                </a:solidFill>
              </a:rPr>
              <a:t> 2: DRU tone plan should avoid distortions by providing  more DC tones given the available subcarriers </a:t>
            </a:r>
            <a:endParaRPr lang="en-US" dirty="0"/>
          </a:p>
        </p:txBody>
      </p:sp>
      <p:sp>
        <p:nvSpPr>
          <p:cNvPr id="6" name="Slide Number Placeholder 5">
            <a:extLst>
              <a:ext uri="{FF2B5EF4-FFF2-40B4-BE49-F238E27FC236}">
                <a16:creationId xmlns:a16="http://schemas.microsoft.com/office/drawing/2014/main" id="{F29A3754-199D-D48F-CF2F-FE587F5B5E4F}"/>
              </a:ext>
            </a:extLst>
          </p:cNvPr>
          <p:cNvSpPr>
            <a:spLocks noGrp="1"/>
          </p:cNvSpPr>
          <p:nvPr>
            <p:ph type="sldNum" idx="12"/>
          </p:nvPr>
        </p:nvSpPr>
        <p:spPr/>
        <p:txBody>
          <a:bodyPr/>
          <a:lstStyle/>
          <a:p>
            <a:r>
              <a:rPr lang="en-US"/>
              <a:t>Slide </a:t>
            </a:r>
            <a:fld id="{C1789BC7-C074-42CC-ADF8-5107DF6BD1C1}" type="slidenum">
              <a:rPr lang="en-US" smtClean="0"/>
              <a:pPr/>
              <a:t>3</a:t>
            </a:fld>
            <a:endParaRPr lang="en-US"/>
          </a:p>
        </p:txBody>
      </p:sp>
      <p:sp>
        <p:nvSpPr>
          <p:cNvPr id="7" name="Date Placeholder 6">
            <a:extLst>
              <a:ext uri="{FF2B5EF4-FFF2-40B4-BE49-F238E27FC236}">
                <a16:creationId xmlns:a16="http://schemas.microsoft.com/office/drawing/2014/main" id="{DB2805E7-D081-BE0B-44A2-692899D0577C}"/>
              </a:ext>
            </a:extLst>
          </p:cNvPr>
          <p:cNvSpPr>
            <a:spLocks noGrp="1"/>
          </p:cNvSpPr>
          <p:nvPr>
            <p:ph type="dt" idx="15"/>
          </p:nvPr>
        </p:nvSpPr>
        <p:spPr bwMode="auto">
          <a:xfrm>
            <a:off x="929217" y="329426"/>
            <a:ext cx="1323119" cy="276999"/>
          </a:xfr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October 2024</a:t>
            </a:r>
          </a:p>
        </p:txBody>
      </p:sp>
      <p:graphicFrame>
        <p:nvGraphicFramePr>
          <p:cNvPr id="11" name="Table 10">
            <a:extLst>
              <a:ext uri="{FF2B5EF4-FFF2-40B4-BE49-F238E27FC236}">
                <a16:creationId xmlns:a16="http://schemas.microsoft.com/office/drawing/2014/main" id="{6E3E3022-ED63-FCDD-6FB4-0E5AF3824DCE}"/>
              </a:ext>
            </a:extLst>
          </p:cNvPr>
          <p:cNvGraphicFramePr>
            <a:graphicFrameLocks noGrp="1"/>
          </p:cNvGraphicFramePr>
          <p:nvPr>
            <p:extLst>
              <p:ext uri="{D42A27DB-BD31-4B8C-83A1-F6EECF244321}">
                <p14:modId xmlns:p14="http://schemas.microsoft.com/office/powerpoint/2010/main" val="4022309460"/>
              </p:ext>
            </p:extLst>
          </p:nvPr>
        </p:nvGraphicFramePr>
        <p:xfrm>
          <a:off x="2293546" y="4045931"/>
          <a:ext cx="8686800" cy="2308283"/>
        </p:xfrm>
        <a:graphic>
          <a:graphicData uri="http://schemas.openxmlformats.org/drawingml/2006/table">
            <a:tbl>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191030">
                <a:tc gridSpan="6">
                  <a:txBody>
                    <a:bodyPr/>
                    <a:lstStyle/>
                    <a:p>
                      <a:pPr algn="ctr" fontAlgn="ctr"/>
                      <a:r>
                        <a:rPr lang="en-US" sz="1100" b="1" i="0" u="none" strike="noStrike">
                          <a:solidFill>
                            <a:schemeClr val="tx1"/>
                          </a:solidFill>
                          <a:latin typeface="Calibri"/>
                        </a:rPr>
                        <a:t>Data and pilot subcarrier indices for Distributed Tone RUs (DRUs)  in a 20 MHz UHR PPDU </a:t>
                      </a:r>
                      <a:r>
                        <a:rPr lang="en-US" sz="1100"/>
                        <a:t>[1]</a:t>
                      </a:r>
                      <a:endParaRPr lang="en-US" sz="1100" b="1" i="0" u="none" strike="noStrike">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030">
                <a:tc>
                  <a:txBody>
                    <a:bodyPr/>
                    <a:lstStyle/>
                    <a:p>
                      <a:pPr algn="ctr" fontAlgn="ctr"/>
                      <a:r>
                        <a:rPr lang="en-US" sz="1100" b="1" i="0" u="none" strike="noStrike">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100" b="1" i="0" u="none" strike="noStrike">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82061">
                <a:tc rowSpan="2">
                  <a:txBody>
                    <a:bodyPr/>
                    <a:lstStyle/>
                    <a:p>
                      <a:pPr algn="ctr" fontAlgn="ctr"/>
                      <a:r>
                        <a:rPr lang="en-US" sz="1100" b="0" i="0" u="none" strike="noStrike">
                          <a:solidFill>
                            <a:schemeClr val="tx1"/>
                          </a:solidFill>
                          <a:latin typeface="Calibri"/>
                        </a:rPr>
                        <a:t>26-tone DRU</a:t>
                      </a:r>
                      <a:br>
                        <a:rPr lang="en-US" sz="1100" b="0" i="0" u="none" strike="noStrike">
                          <a:solidFill>
                            <a:schemeClr val="tx1"/>
                          </a:solidFill>
                          <a:latin typeface="Calibri"/>
                        </a:rPr>
                      </a:br>
                      <a:r>
                        <a:rPr lang="en-US" sz="1100" b="0" i="0" u="none" strike="noStrike" err="1">
                          <a:solidFill>
                            <a:schemeClr val="tx1"/>
                          </a:solidFill>
                          <a:latin typeface="Calibri"/>
                        </a:rPr>
                        <a:t>i</a:t>
                      </a:r>
                      <a:r>
                        <a:rPr lang="en-US" sz="1100" b="0" i="0" u="none" strike="noStrike">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DRU1</a:t>
                      </a:r>
                      <a:br>
                        <a:rPr lang="en-US" sz="1100" b="0" i="0" u="none" strike="noStrike">
                          <a:solidFill>
                            <a:schemeClr val="tx1"/>
                          </a:solidFill>
                          <a:latin typeface="Calibri"/>
                        </a:rPr>
                      </a:br>
                      <a:r>
                        <a:rPr lang="en-US" sz="1100" b="0" i="0" u="none" strike="noStrike">
                          <a:solidFill>
                            <a:schemeClr val="tx1"/>
                          </a:solidFill>
                          <a:latin typeface="Calibri"/>
                        </a:rPr>
                        <a:t>[-120:9:-12, 6:9:114]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DRU2</a:t>
                      </a:r>
                      <a:br>
                        <a:rPr lang="en-US" sz="1100" b="0" i="0" u="none" strike="noStrike">
                          <a:solidFill>
                            <a:schemeClr val="tx1"/>
                          </a:solidFill>
                          <a:latin typeface="Calibri"/>
                        </a:rPr>
                      </a:br>
                      <a:r>
                        <a:rPr lang="en-US" sz="1100" b="0" i="0" u="none" strike="noStrike">
                          <a:solidFill>
                            <a:schemeClr val="tx1"/>
                          </a:solidFill>
                          <a:latin typeface="Calibri"/>
                        </a:rPr>
                        <a:t>[-116:9:-8, 10:9:118]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DRU3</a:t>
                      </a:r>
                      <a:br>
                        <a:rPr lang="en-US" sz="1100" b="0" i="0" u="none" strike="noStrike">
                          <a:solidFill>
                            <a:schemeClr val="tx1"/>
                          </a:solidFill>
                          <a:latin typeface="Calibri"/>
                        </a:rPr>
                      </a:br>
                      <a:r>
                        <a:rPr lang="en-US" sz="1100" b="0" i="0" u="none" strike="noStrike">
                          <a:solidFill>
                            <a:schemeClr val="tx1"/>
                          </a:solidFill>
                          <a:latin typeface="Calibri"/>
                        </a:rPr>
                        <a:t>[-118:9:-10, 8:9:116]</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DRU4</a:t>
                      </a:r>
                      <a:br>
                        <a:rPr lang="en-US" sz="1100" b="0" i="0" u="none" strike="noStrike">
                          <a:solidFill>
                            <a:schemeClr val="tx1"/>
                          </a:solidFill>
                          <a:latin typeface="Calibri"/>
                        </a:rPr>
                      </a:br>
                      <a:r>
                        <a:rPr lang="en-US" sz="1100" b="0" i="0" u="none" strike="noStrike">
                          <a:solidFill>
                            <a:schemeClr val="tx1"/>
                          </a:solidFill>
                          <a:latin typeface="Calibri"/>
                        </a:rPr>
                        <a:t>[-114:9:-6, 12:9:120]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DRU5</a:t>
                      </a:r>
                      <a:br>
                        <a:rPr lang="en-US" sz="1100" b="0" i="0" u="none" strike="noStrike">
                          <a:solidFill>
                            <a:schemeClr val="tx1"/>
                          </a:solidFill>
                          <a:latin typeface="Calibri"/>
                        </a:rPr>
                      </a:br>
                      <a:r>
                        <a:rPr lang="en-US" sz="1100" b="0" i="0" u="none" strike="noStrike">
                          <a:solidFill>
                            <a:schemeClr val="tx1"/>
                          </a:solidFill>
                          <a:latin typeface="Calibri"/>
                        </a:rPr>
                        <a:t>[-112:9:-4, 5:9:113]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2061">
                <a:tc vMerge="1">
                  <a:txBody>
                    <a:bodyPr/>
                    <a:lstStyle/>
                    <a:p>
                      <a:endParaRPr lang="en-US"/>
                    </a:p>
                  </a:txBody>
                  <a:tcPr/>
                </a:tc>
                <a:tc>
                  <a:txBody>
                    <a:bodyPr/>
                    <a:lstStyle/>
                    <a:p>
                      <a:pPr algn="ctr" fontAlgn="ctr"/>
                      <a:r>
                        <a:rPr lang="en-US" sz="1100" b="0" i="0" u="none" strike="noStrike">
                          <a:solidFill>
                            <a:schemeClr val="tx1"/>
                          </a:solidFill>
                          <a:latin typeface="Calibri"/>
                        </a:rPr>
                        <a:t>DRU6</a:t>
                      </a:r>
                      <a:br>
                        <a:rPr lang="en-US" sz="1100" b="0" i="0" u="none" strike="noStrike">
                          <a:solidFill>
                            <a:schemeClr val="tx1"/>
                          </a:solidFill>
                          <a:latin typeface="Calibri"/>
                        </a:rPr>
                      </a:br>
                      <a:r>
                        <a:rPr lang="en-US" sz="1100" b="0" i="0" u="none" strike="noStrike">
                          <a:solidFill>
                            <a:schemeClr val="tx1"/>
                          </a:solidFill>
                          <a:latin typeface="Calibri"/>
                        </a:rPr>
                        <a:t>[-119:9:-11, 7:9:115]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DRU7</a:t>
                      </a:r>
                      <a:br>
                        <a:rPr lang="en-US" sz="1100" b="0" i="0" u="none" strike="noStrike">
                          <a:solidFill>
                            <a:schemeClr val="tx1"/>
                          </a:solidFill>
                          <a:latin typeface="Calibri"/>
                        </a:rPr>
                      </a:br>
                      <a:r>
                        <a:rPr lang="en-US" sz="1100" b="0" i="0" u="none" strike="noStrike">
                          <a:solidFill>
                            <a:schemeClr val="tx1"/>
                          </a:solidFill>
                          <a:latin typeface="Calibri"/>
                        </a:rPr>
                        <a:t>[-115:9:-7, 11:9:119]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DRU8</a:t>
                      </a:r>
                      <a:br>
                        <a:rPr lang="en-US" sz="1100" b="0" i="0" u="none" strike="noStrike">
                          <a:solidFill>
                            <a:schemeClr val="tx1"/>
                          </a:solidFill>
                          <a:latin typeface="Calibri"/>
                        </a:rPr>
                      </a:br>
                      <a:r>
                        <a:rPr lang="en-US" sz="1100" b="0" i="0" u="none" strike="noStrike">
                          <a:solidFill>
                            <a:schemeClr val="tx1"/>
                          </a:solidFill>
                          <a:latin typeface="Calibri"/>
                        </a:rPr>
                        <a:t>[-117:9:-9, 9:9:117]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DRU9</a:t>
                      </a:r>
                      <a:br>
                        <a:rPr lang="en-US" sz="1100" b="0" i="0" u="none" strike="noStrike">
                          <a:solidFill>
                            <a:schemeClr val="tx1"/>
                          </a:solidFill>
                          <a:latin typeface="Calibri"/>
                        </a:rPr>
                      </a:br>
                      <a:r>
                        <a:rPr lang="en-US" sz="1100" b="0" i="0" u="none" strike="noStrike">
                          <a:solidFill>
                            <a:schemeClr val="tx1"/>
                          </a:solidFill>
                          <a:latin typeface="Calibri"/>
                        </a:rPr>
                        <a:t>[-113:9:-5, 4:9:112]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4101">
                <a:tc rowSpan="2">
                  <a:txBody>
                    <a:bodyPr/>
                    <a:lstStyle/>
                    <a:p>
                      <a:pPr algn="ctr" fontAlgn="ctr"/>
                      <a:r>
                        <a:rPr lang="en-US" sz="1100" b="0" i="0" u="none" strike="noStrike">
                          <a:solidFill>
                            <a:schemeClr val="tx1"/>
                          </a:solidFill>
                          <a:latin typeface="Calibri"/>
                        </a:rPr>
                        <a:t>52-tone DRU</a:t>
                      </a:r>
                      <a:br>
                        <a:rPr lang="en-US" sz="1100" b="0" i="0" u="none" strike="noStrike">
                          <a:solidFill>
                            <a:schemeClr val="tx1"/>
                          </a:solidFill>
                          <a:latin typeface="Calibri"/>
                        </a:rPr>
                      </a:br>
                      <a:r>
                        <a:rPr lang="en-US" sz="1100" b="0" i="0" u="none" strike="noStrike" err="1">
                          <a:solidFill>
                            <a:schemeClr val="tx1"/>
                          </a:solidFill>
                          <a:latin typeface="Calibri"/>
                        </a:rPr>
                        <a:t>i</a:t>
                      </a:r>
                      <a:r>
                        <a:rPr lang="en-US" sz="1100" b="0" i="0" u="none" strike="noStrike">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a:solidFill>
                            <a:schemeClr val="tx1"/>
                          </a:solidFill>
                          <a:latin typeface="Calibri"/>
                        </a:rPr>
                        <a:t>DRU1</a:t>
                      </a:r>
                      <a:br>
                        <a:rPr lang="en-US" sz="1100" b="0" i="0" u="none" strike="noStrike">
                          <a:solidFill>
                            <a:schemeClr val="tx1"/>
                          </a:solidFill>
                          <a:latin typeface="Calibri"/>
                        </a:rPr>
                      </a:br>
                      <a:r>
                        <a:rPr lang="en-US" sz="1100" b="0" i="0" u="none" strike="noStrike">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chemeClr val="tx1"/>
                          </a:solidFill>
                          <a:latin typeface="Calibri"/>
                        </a:rPr>
                        <a:t>DRU2</a:t>
                      </a:r>
                      <a:br>
                        <a:rPr lang="en-US" sz="1100" b="0" i="0" u="none" strike="noStrike">
                          <a:solidFill>
                            <a:schemeClr val="tx1"/>
                          </a:solidFill>
                          <a:latin typeface="Calibri"/>
                        </a:rPr>
                      </a:br>
                      <a:r>
                        <a:rPr lang="en-US" sz="1100" b="0" i="0" u="none" strike="noStrike">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5939">
                <a:tc vMerge="1">
                  <a:txBody>
                    <a:bodyPr/>
                    <a:lstStyle/>
                    <a:p>
                      <a:endParaRPr lang="en-US"/>
                    </a:p>
                  </a:txBody>
                  <a:tcPr/>
                </a:tc>
                <a:tc gridSpan="2">
                  <a:txBody>
                    <a:bodyPr/>
                    <a:lstStyle/>
                    <a:p>
                      <a:pPr algn="ctr" fontAlgn="ctr"/>
                      <a:r>
                        <a:rPr lang="en-US" sz="1100" b="0" i="0" u="none" strike="noStrike">
                          <a:solidFill>
                            <a:schemeClr val="tx1"/>
                          </a:solidFill>
                          <a:latin typeface="Calibri"/>
                        </a:rPr>
                        <a:t>DRU3</a:t>
                      </a:r>
                      <a:br>
                        <a:rPr lang="en-US" sz="1100" b="0" i="0" u="none" strike="noStrike">
                          <a:solidFill>
                            <a:schemeClr val="tx1"/>
                          </a:solidFill>
                          <a:latin typeface="Calibri"/>
                        </a:rPr>
                      </a:br>
                      <a:r>
                        <a:rPr lang="en-US" sz="1100" b="0" i="0" u="none" strike="noStrike">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chemeClr val="tx1"/>
                          </a:solidFill>
                          <a:latin typeface="Calibri"/>
                        </a:rPr>
                        <a:t>DRU4</a:t>
                      </a:r>
                      <a:br>
                        <a:rPr lang="en-US" sz="1100" b="0" i="0" u="none" strike="noStrike">
                          <a:solidFill>
                            <a:schemeClr val="tx1"/>
                          </a:solidFill>
                          <a:latin typeface="Calibri"/>
                        </a:rPr>
                      </a:br>
                      <a:r>
                        <a:rPr lang="en-US" sz="1100" b="0" i="0" u="none" strike="noStrike">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2061">
                <a:tc>
                  <a:txBody>
                    <a:bodyPr/>
                    <a:lstStyle/>
                    <a:p>
                      <a:pPr algn="ctr" fontAlgn="ctr"/>
                      <a:r>
                        <a:rPr lang="en-US" sz="1100" b="0" i="0" u="none" strike="noStrike">
                          <a:solidFill>
                            <a:schemeClr val="tx1"/>
                          </a:solidFill>
                          <a:latin typeface="Calibri"/>
                        </a:rPr>
                        <a:t>106-tone DRU</a:t>
                      </a:r>
                      <a:br>
                        <a:rPr lang="en-US" sz="1100" b="0" i="0" u="none" strike="noStrike">
                          <a:solidFill>
                            <a:schemeClr val="tx1"/>
                          </a:solidFill>
                          <a:latin typeface="Calibri"/>
                        </a:rPr>
                      </a:br>
                      <a:r>
                        <a:rPr lang="en-US" sz="1100" b="0" i="0" u="none" strike="noStrike" err="1">
                          <a:solidFill>
                            <a:schemeClr val="tx1"/>
                          </a:solidFill>
                          <a:latin typeface="Calibri"/>
                        </a:rPr>
                        <a:t>i</a:t>
                      </a:r>
                      <a:r>
                        <a:rPr lang="en-US" sz="1100" b="0" i="0" u="none" strike="noStrike">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a:solidFill>
                            <a:schemeClr val="tx1"/>
                          </a:solidFill>
                          <a:latin typeface="Calibri"/>
                        </a:rPr>
                        <a:t>D</a:t>
                      </a:r>
                      <a:r>
                        <a:rPr lang="pl-PL" sz="1100" b="0" i="0" u="none" strike="noStrike">
                          <a:solidFill>
                            <a:schemeClr val="tx1"/>
                          </a:solidFill>
                          <a:latin typeface="Calibri"/>
                        </a:rPr>
                        <a:t>RU1</a:t>
                      </a:r>
                      <a:br>
                        <a:rPr lang="pl-PL" sz="1100" b="0" i="0" u="none" strike="noStrike">
                          <a:solidFill>
                            <a:schemeClr val="tx1"/>
                          </a:solidFill>
                          <a:latin typeface="Calibri"/>
                        </a:rPr>
                      </a:br>
                      <a:r>
                        <a:rPr lang="pl-PL" sz="1100" b="0" i="0" u="none" strike="noStrike">
                          <a:solidFill>
                            <a:schemeClr val="tx1"/>
                          </a:solidFill>
                          <a:latin typeface="Calibri"/>
                        </a:rPr>
                        <a:t>26-tone [</a:t>
                      </a:r>
                      <a:r>
                        <a:rPr lang="en-US" sz="1100" b="0" i="0" u="none" strike="noStrike">
                          <a:solidFill>
                            <a:schemeClr val="tx1"/>
                          </a:solidFill>
                          <a:latin typeface="Calibri"/>
                        </a:rPr>
                        <a:t>D</a:t>
                      </a:r>
                      <a:r>
                        <a:rPr lang="pl-PL" sz="1100" b="0" i="0" u="none" strike="noStrike">
                          <a:solidFill>
                            <a:schemeClr val="tx1"/>
                          </a:solidFill>
                          <a:latin typeface="Calibri"/>
                        </a:rPr>
                        <a:t>RU1~4], [-3, 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chemeClr val="tx1"/>
                          </a:solidFill>
                          <a:latin typeface="Calibri"/>
                        </a:rPr>
                        <a:t>D</a:t>
                      </a:r>
                      <a:r>
                        <a:rPr lang="pl-PL" sz="1100" b="0" i="0" u="none" strike="noStrike">
                          <a:solidFill>
                            <a:schemeClr val="tx1"/>
                          </a:solidFill>
                          <a:latin typeface="Calibri"/>
                        </a:rPr>
                        <a:t>RU2</a:t>
                      </a:r>
                      <a:br>
                        <a:rPr lang="pl-PL" sz="1100" b="0" i="0" u="none" strike="noStrike">
                          <a:solidFill>
                            <a:schemeClr val="tx1"/>
                          </a:solidFill>
                          <a:latin typeface="Calibri"/>
                        </a:rPr>
                      </a:br>
                      <a:r>
                        <a:rPr lang="pl-PL" sz="1100" b="0" i="0" u="none" strike="noStrike">
                          <a:solidFill>
                            <a:schemeClr val="tx1"/>
                          </a:solidFill>
                          <a:latin typeface="Calibri"/>
                        </a:rPr>
                        <a:t>26-tone [</a:t>
                      </a:r>
                      <a:r>
                        <a:rPr lang="en-US" sz="1100" b="0" i="0" u="none" strike="noStrike">
                          <a:solidFill>
                            <a:schemeClr val="tx1"/>
                          </a:solidFill>
                          <a:latin typeface="Calibri"/>
                        </a:rPr>
                        <a:t>D</a:t>
                      </a:r>
                      <a:r>
                        <a:rPr lang="pl-PL" sz="1100" b="0" i="0" u="none" strike="noStrike">
                          <a:solidFill>
                            <a:schemeClr val="tx1"/>
                          </a:solidFill>
                          <a:latin typeface="Calibri"/>
                        </a:rPr>
                        <a:t>RU6~9], [-2, 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Rectangle: Rounded Corners 15">
            <a:extLst>
              <a:ext uri="{FF2B5EF4-FFF2-40B4-BE49-F238E27FC236}">
                <a16:creationId xmlns:a16="http://schemas.microsoft.com/office/drawing/2014/main" id="{09DF0413-D638-7601-8B04-D4FE9C5B0B8E}"/>
              </a:ext>
            </a:extLst>
          </p:cNvPr>
          <p:cNvSpPr/>
          <p:nvPr/>
        </p:nvSpPr>
        <p:spPr bwMode="auto">
          <a:xfrm>
            <a:off x="8157172" y="5004298"/>
            <a:ext cx="1258431" cy="164673"/>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Rounded Corners 16">
            <a:extLst>
              <a:ext uri="{FF2B5EF4-FFF2-40B4-BE49-F238E27FC236}">
                <a16:creationId xmlns:a16="http://schemas.microsoft.com/office/drawing/2014/main" id="{7199FDFF-37D2-FA14-F1B0-0B541D2787F8}"/>
              </a:ext>
            </a:extLst>
          </p:cNvPr>
          <p:cNvSpPr/>
          <p:nvPr/>
        </p:nvSpPr>
        <p:spPr bwMode="auto">
          <a:xfrm>
            <a:off x="9586110" y="4633225"/>
            <a:ext cx="1258431" cy="164673"/>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Rounded Corners 17">
            <a:extLst>
              <a:ext uri="{FF2B5EF4-FFF2-40B4-BE49-F238E27FC236}">
                <a16:creationId xmlns:a16="http://schemas.microsoft.com/office/drawing/2014/main" id="{C544FCA4-F150-1F9F-56E0-1B3D332C9EA3}"/>
              </a:ext>
            </a:extLst>
          </p:cNvPr>
          <p:cNvSpPr/>
          <p:nvPr/>
        </p:nvSpPr>
        <p:spPr bwMode="auto">
          <a:xfrm>
            <a:off x="3819054" y="4633225"/>
            <a:ext cx="1258431" cy="164673"/>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0" name="Rectangle: Rounded Corners 19">
            <a:extLst>
              <a:ext uri="{FF2B5EF4-FFF2-40B4-BE49-F238E27FC236}">
                <a16:creationId xmlns:a16="http://schemas.microsoft.com/office/drawing/2014/main" id="{B3B2282E-EDB8-1233-8C65-84F8AA139952}"/>
              </a:ext>
            </a:extLst>
          </p:cNvPr>
          <p:cNvSpPr/>
          <p:nvPr/>
        </p:nvSpPr>
        <p:spPr bwMode="auto">
          <a:xfrm>
            <a:off x="5276662" y="4633225"/>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59E6C9AD-CD0F-E95D-0389-E30032B4A32F}"/>
              </a:ext>
            </a:extLst>
          </p:cNvPr>
          <p:cNvSpPr txBox="1"/>
          <p:nvPr/>
        </p:nvSpPr>
        <p:spPr>
          <a:xfrm>
            <a:off x="340126" y="4186559"/>
            <a:ext cx="1912210" cy="2062103"/>
          </a:xfrm>
          <a:prstGeom prst="rect">
            <a:avLst/>
          </a:prstGeom>
          <a:noFill/>
        </p:spPr>
        <p:txBody>
          <a:bodyPr wrap="square" rtlCol="0">
            <a:spAutoFit/>
          </a:bodyPr>
          <a:lstStyle/>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DRU2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+ 4</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DRU3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+ 2</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DRU4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+ 6</a:t>
            </a:r>
          </a:p>
          <a:p>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DRU5 = ?</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DRU6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+ 1</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DRU7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+ 5</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DRU8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+ 3</a:t>
            </a:r>
          </a:p>
          <a:p>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DRU9 = ?</a:t>
            </a:r>
          </a:p>
        </p:txBody>
      </p:sp>
      <p:sp>
        <p:nvSpPr>
          <p:cNvPr id="24" name="Rectangle: Rounded Corners 23">
            <a:extLst>
              <a:ext uri="{FF2B5EF4-FFF2-40B4-BE49-F238E27FC236}">
                <a16:creationId xmlns:a16="http://schemas.microsoft.com/office/drawing/2014/main" id="{8C8EDD8C-CFCD-04B1-5292-FFCBC125E1C5}"/>
              </a:ext>
            </a:extLst>
          </p:cNvPr>
          <p:cNvSpPr/>
          <p:nvPr/>
        </p:nvSpPr>
        <p:spPr bwMode="auto">
          <a:xfrm>
            <a:off x="6729723" y="4633225"/>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5" name="Rectangle: Rounded Corners 24">
            <a:extLst>
              <a:ext uri="{FF2B5EF4-FFF2-40B4-BE49-F238E27FC236}">
                <a16:creationId xmlns:a16="http://schemas.microsoft.com/office/drawing/2014/main" id="{8CBF656B-6E2C-A629-D0EA-2FD8BC6EB2E3}"/>
              </a:ext>
            </a:extLst>
          </p:cNvPr>
          <p:cNvSpPr/>
          <p:nvPr/>
        </p:nvSpPr>
        <p:spPr bwMode="auto">
          <a:xfrm>
            <a:off x="8182784" y="4633225"/>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6" name="Rectangle: Rounded Corners 25">
            <a:extLst>
              <a:ext uri="{FF2B5EF4-FFF2-40B4-BE49-F238E27FC236}">
                <a16:creationId xmlns:a16="http://schemas.microsoft.com/office/drawing/2014/main" id="{581A5010-178B-1212-23B8-0EEF0B5DCFA4}"/>
              </a:ext>
            </a:extLst>
          </p:cNvPr>
          <p:cNvSpPr/>
          <p:nvPr/>
        </p:nvSpPr>
        <p:spPr bwMode="auto">
          <a:xfrm>
            <a:off x="3819054" y="5004298"/>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8" name="Rectangle: Rounded Corners 27">
            <a:extLst>
              <a:ext uri="{FF2B5EF4-FFF2-40B4-BE49-F238E27FC236}">
                <a16:creationId xmlns:a16="http://schemas.microsoft.com/office/drawing/2014/main" id="{4F2853E2-0A76-9474-A6CC-0747C874EE17}"/>
              </a:ext>
            </a:extLst>
          </p:cNvPr>
          <p:cNvSpPr/>
          <p:nvPr/>
        </p:nvSpPr>
        <p:spPr bwMode="auto">
          <a:xfrm>
            <a:off x="5276662" y="5004298"/>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29" name="Rectangle: Rounded Corners 28">
            <a:extLst>
              <a:ext uri="{FF2B5EF4-FFF2-40B4-BE49-F238E27FC236}">
                <a16:creationId xmlns:a16="http://schemas.microsoft.com/office/drawing/2014/main" id="{6A2F30BC-256F-8C57-0EEC-FFF232619FC6}"/>
              </a:ext>
            </a:extLst>
          </p:cNvPr>
          <p:cNvSpPr/>
          <p:nvPr/>
        </p:nvSpPr>
        <p:spPr bwMode="auto">
          <a:xfrm>
            <a:off x="6729723" y="5004298"/>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9" name="Footer Placeholder 4">
            <a:extLst>
              <a:ext uri="{FF2B5EF4-FFF2-40B4-BE49-F238E27FC236}">
                <a16:creationId xmlns:a16="http://schemas.microsoft.com/office/drawing/2014/main" id="{45F581F4-3B2A-1B1E-BCFE-2688C4224C8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Tree>
    <p:extLst>
      <p:ext uri="{BB962C8B-B14F-4D97-AF65-F5344CB8AC3E}">
        <p14:creationId xmlns:p14="http://schemas.microsoft.com/office/powerpoint/2010/main" val="69992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A6C882-7CDE-E283-D94A-074F472451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332B07-43BF-67F0-5EB4-C91749C4F917}"/>
              </a:ext>
            </a:extLst>
          </p:cNvPr>
          <p:cNvSpPr>
            <a:spLocks noGrp="1"/>
          </p:cNvSpPr>
          <p:nvPr>
            <p:ph type="title"/>
          </p:nvPr>
        </p:nvSpPr>
        <p:spPr/>
        <p:txBody>
          <a:bodyPr/>
          <a:lstStyle/>
          <a:p>
            <a:r>
              <a:rPr lang="en-US"/>
              <a:t>DRU Tone Plan Constraints</a:t>
            </a:r>
          </a:p>
        </p:txBody>
      </p:sp>
      <p:sp>
        <p:nvSpPr>
          <p:cNvPr id="10" name="Content Placeholder 9">
            <a:extLst>
              <a:ext uri="{FF2B5EF4-FFF2-40B4-BE49-F238E27FC236}">
                <a16:creationId xmlns:a16="http://schemas.microsoft.com/office/drawing/2014/main" id="{78927F10-688B-C4F2-FDB6-39B0A608F3FB}"/>
              </a:ext>
            </a:extLst>
          </p:cNvPr>
          <p:cNvSpPr>
            <a:spLocks noGrp="1"/>
          </p:cNvSpPr>
          <p:nvPr>
            <p:ph idx="1"/>
          </p:nvPr>
        </p:nvSpPr>
        <p:spPr>
          <a:xfrm>
            <a:off x="914401" y="1691490"/>
            <a:ext cx="10361084" cy="1737510"/>
          </a:xfrm>
        </p:spPr>
        <p:txBody>
          <a:bodyPr/>
          <a:lstStyle/>
          <a:p>
            <a:pPr>
              <a:buFont typeface="Arial" panose="020B0604020202020204" pitchFamily="34" charset="0"/>
              <a:buChar char="•"/>
            </a:pPr>
            <a:r>
              <a:rPr lang="en-US" dirty="0"/>
              <a:t>Recommendation 3: Pilot indices should be spread across the BW to exploit frequency diversity</a:t>
            </a:r>
          </a:p>
          <a:p>
            <a:pPr lvl="1">
              <a:buFont typeface="Arial" panose="020B0604020202020204" pitchFamily="34" charset="0"/>
              <a:buChar char="•"/>
            </a:pPr>
            <a:r>
              <a:rPr lang="en-US" dirty="0">
                <a:solidFill>
                  <a:schemeClr val="tx1"/>
                </a:solidFill>
              </a:rPr>
              <a:t>For instance, 106-tone DRU 2 can span from indices -119 to 112 whereas the p</a:t>
            </a:r>
            <a:r>
              <a:rPr lang="en-US" dirty="0"/>
              <a:t>ilot</a:t>
            </a:r>
            <a:r>
              <a:rPr lang="en-US" dirty="0">
                <a:solidFill>
                  <a:schemeClr val="tx1"/>
                </a:solidFill>
              </a:rPr>
              <a:t> indices are from </a:t>
            </a:r>
            <a:r>
              <a:rPr lang="en-US" dirty="0">
                <a:solidFill>
                  <a:srgbClr val="FF0000"/>
                </a:solidFill>
              </a:rPr>
              <a:t>-56 </a:t>
            </a:r>
            <a:r>
              <a:rPr lang="en-US" dirty="0">
                <a:solidFill>
                  <a:schemeClr val="tx1"/>
                </a:solidFill>
              </a:rPr>
              <a:t>to </a:t>
            </a:r>
            <a:r>
              <a:rPr lang="en-US" dirty="0">
                <a:solidFill>
                  <a:srgbClr val="FF0000"/>
                </a:solidFill>
              </a:rPr>
              <a:t>103</a:t>
            </a:r>
            <a:r>
              <a:rPr lang="en-US" dirty="0">
                <a:solidFill>
                  <a:srgbClr val="FFC000"/>
                </a:solidFill>
              </a:rPr>
              <a:t> </a:t>
            </a:r>
            <a:r>
              <a:rPr lang="en-US" dirty="0">
                <a:solidFill>
                  <a:schemeClr val="tx1"/>
                </a:solidFill>
              </a:rPr>
              <a:t>for </a:t>
            </a:r>
            <a:r>
              <a:rPr lang="en-US">
                <a:solidFill>
                  <a:schemeClr val="tx1"/>
                </a:solidFill>
              </a:rPr>
              <a:t>the tone plan </a:t>
            </a:r>
            <a:r>
              <a:rPr lang="en-US" dirty="0">
                <a:solidFill>
                  <a:schemeClr val="tx1"/>
                </a:solidFill>
              </a:rPr>
              <a:t>in [1]</a:t>
            </a:r>
          </a:p>
          <a:p>
            <a:pPr lvl="1">
              <a:buFont typeface="Arial" panose="020B0604020202020204" pitchFamily="34" charset="0"/>
              <a:buChar char="•"/>
            </a:pPr>
            <a:endParaRPr lang="en-US" dirty="0"/>
          </a:p>
          <a:p>
            <a:pPr>
              <a:buFont typeface="Arial" panose="020B0604020202020204" pitchFamily="34" charset="0"/>
              <a:buChar char="•"/>
            </a:pPr>
            <a:endParaRPr lang="en-US" dirty="0">
              <a:solidFill>
                <a:schemeClr val="tx1"/>
              </a:solidFill>
            </a:endParaRPr>
          </a:p>
          <a:p>
            <a:pPr marL="0" indent="0"/>
            <a:endParaRPr lang="en-US" dirty="0"/>
          </a:p>
        </p:txBody>
      </p:sp>
      <p:sp>
        <p:nvSpPr>
          <p:cNvPr id="6" name="Slide Number Placeholder 5">
            <a:extLst>
              <a:ext uri="{FF2B5EF4-FFF2-40B4-BE49-F238E27FC236}">
                <a16:creationId xmlns:a16="http://schemas.microsoft.com/office/drawing/2014/main" id="{ED43F4FC-7A18-D789-A8D7-35FA301213EF}"/>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7" name="Date Placeholder 6">
            <a:extLst>
              <a:ext uri="{FF2B5EF4-FFF2-40B4-BE49-F238E27FC236}">
                <a16:creationId xmlns:a16="http://schemas.microsoft.com/office/drawing/2014/main" id="{7D0D9084-358E-D857-6632-75C2AF4F1D1F}"/>
              </a:ext>
            </a:extLst>
          </p:cNvPr>
          <p:cNvSpPr>
            <a:spLocks noGrp="1"/>
          </p:cNvSpPr>
          <p:nvPr>
            <p:ph type="dt" idx="15"/>
          </p:nvPr>
        </p:nvSpPr>
        <p:spPr bwMode="auto">
          <a:xfrm>
            <a:off x="929217" y="329426"/>
            <a:ext cx="1323119" cy="276999"/>
          </a:xfr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October 2024</a:t>
            </a:r>
          </a:p>
        </p:txBody>
      </p:sp>
      <p:graphicFrame>
        <p:nvGraphicFramePr>
          <p:cNvPr id="3" name="Table 2">
            <a:extLst>
              <a:ext uri="{FF2B5EF4-FFF2-40B4-BE49-F238E27FC236}">
                <a16:creationId xmlns:a16="http://schemas.microsoft.com/office/drawing/2014/main" id="{3387F92E-3262-A897-969B-584B3D788F6B}"/>
              </a:ext>
            </a:extLst>
          </p:cNvPr>
          <p:cNvGraphicFramePr>
            <a:graphicFrameLocks noGrp="1"/>
          </p:cNvGraphicFramePr>
          <p:nvPr>
            <p:extLst>
              <p:ext uri="{D42A27DB-BD31-4B8C-83A1-F6EECF244321}">
                <p14:modId xmlns:p14="http://schemas.microsoft.com/office/powerpoint/2010/main" val="2806454197"/>
              </p:ext>
            </p:extLst>
          </p:nvPr>
        </p:nvGraphicFramePr>
        <p:xfrm>
          <a:off x="2139069" y="3666332"/>
          <a:ext cx="8005056" cy="1371600"/>
        </p:xfrm>
        <a:graphic>
          <a:graphicData uri="http://schemas.openxmlformats.org/drawingml/2006/table">
            <a:tbl>
              <a:tblPr/>
              <a:tblGrid>
                <a:gridCol w="1218524">
                  <a:extLst>
                    <a:ext uri="{9D8B030D-6E8A-4147-A177-3AD203B41FA5}">
                      <a16:colId xmlns:a16="http://schemas.microsoft.com/office/drawing/2014/main" val="1951246445"/>
                    </a:ext>
                  </a:extLst>
                </a:gridCol>
                <a:gridCol w="6786532">
                  <a:extLst>
                    <a:ext uri="{9D8B030D-6E8A-4147-A177-3AD203B41FA5}">
                      <a16:colId xmlns:a16="http://schemas.microsoft.com/office/drawing/2014/main" val="1529723464"/>
                    </a:ext>
                  </a:extLst>
                </a:gridCol>
              </a:tblGrid>
              <a:tr h="182880">
                <a:tc gridSpan="2">
                  <a:txBody>
                    <a:bodyPr/>
                    <a:lstStyle/>
                    <a:p>
                      <a:pPr algn="ctr" fontAlgn="b"/>
                      <a:r>
                        <a:rPr lang="en-US" sz="1200" b="1" i="0" u="none" strike="noStrike" dirty="0">
                          <a:solidFill>
                            <a:srgbClr val="000000"/>
                          </a:solidFill>
                          <a:effectLst/>
                          <a:latin typeface="+mn-lt"/>
                        </a:rPr>
                        <a:t>Pilot indices for DRU transmission over 20MHz [2]</a:t>
                      </a:r>
                    </a:p>
                  </a:txBody>
                  <a:tcPr marL="45720" marR="4572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21374649"/>
                  </a:ext>
                </a:extLst>
              </a:tr>
              <a:tr h="182880">
                <a:tc>
                  <a:txBody>
                    <a:bodyPr/>
                    <a:lstStyle/>
                    <a:p>
                      <a:pPr algn="l" fontAlgn="b"/>
                      <a:r>
                        <a:rPr lang="en-US" sz="1200" b="0" i="0" u="none" strike="noStrike">
                          <a:solidFill>
                            <a:srgbClr val="000000"/>
                          </a:solidFill>
                          <a:effectLst/>
                          <a:latin typeface="+mn-lt"/>
                        </a:rPr>
                        <a:t>DRU size</a:t>
                      </a:r>
                    </a:p>
                  </a:txBody>
                  <a:tcPr marL="45720" marR="4572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err="1">
                          <a:solidFill>
                            <a:srgbClr val="000000"/>
                          </a:solidFill>
                          <a:effectLst/>
                          <a:latin typeface="+mn-lt"/>
                        </a:rPr>
                        <a:t>KdRxx_i</a:t>
                      </a:r>
                      <a:endParaRPr lang="en-US" sz="1200" b="0" i="1" u="none" strike="noStrike">
                        <a:solidFill>
                          <a:srgbClr val="000000"/>
                        </a:solidFill>
                        <a:effectLst/>
                        <a:latin typeface="+mn-lt"/>
                      </a:endParaRPr>
                    </a:p>
                  </a:txBody>
                  <a:tcPr marL="45720" marR="4572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598649"/>
                  </a:ext>
                </a:extLst>
              </a:tr>
              <a:tr h="182880">
                <a:tc>
                  <a:txBody>
                    <a:bodyPr/>
                    <a:lstStyle/>
                    <a:p>
                      <a:pPr algn="l" fontAlgn="b"/>
                      <a:r>
                        <a:rPr lang="en-US" sz="1200" b="0" i="0" u="none" strike="noStrike">
                          <a:solidFill>
                            <a:srgbClr val="000000"/>
                          </a:solidFill>
                          <a:effectLst/>
                          <a:latin typeface="+mn-lt"/>
                        </a:rPr>
                        <a:t>DRU26, </a:t>
                      </a:r>
                      <a:r>
                        <a:rPr lang="en-US" sz="1200" b="0" i="0" u="none" strike="noStrike" err="1">
                          <a:solidFill>
                            <a:srgbClr val="000000"/>
                          </a:solidFill>
                          <a:effectLst/>
                          <a:latin typeface="+mn-lt"/>
                        </a:rPr>
                        <a:t>i</a:t>
                      </a:r>
                      <a:r>
                        <a:rPr lang="en-US" sz="1200" b="0" i="0" u="none" strike="noStrike">
                          <a:solidFill>
                            <a:srgbClr val="000000"/>
                          </a:solidFill>
                          <a:effectLst/>
                          <a:latin typeface="+mn-lt"/>
                        </a:rPr>
                        <a:t> = 1:9</a:t>
                      </a:r>
                    </a:p>
                  </a:txBody>
                  <a:tcPr marL="45720" marR="4572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mn-lt"/>
                        </a:rPr>
                        <a:t>{ -111 15 }, { -89 37 }, { -100 26 }, { -78 48 },  { -67 59 },  { -56 70 }, { -34 92 }, { -45 81 }, { -23 103 }</a:t>
                      </a:r>
                    </a:p>
                  </a:txBody>
                  <a:tcPr marL="45720" marR="4572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886035"/>
                  </a:ext>
                </a:extLst>
              </a:tr>
              <a:tr h="182880">
                <a:tc>
                  <a:txBody>
                    <a:bodyPr/>
                    <a:lstStyle/>
                    <a:p>
                      <a:pPr algn="l" fontAlgn="b"/>
                      <a:r>
                        <a:rPr lang="en-US" sz="1200" b="0" i="0" u="none" strike="noStrike">
                          <a:solidFill>
                            <a:srgbClr val="000000"/>
                          </a:solidFill>
                          <a:effectLst/>
                          <a:latin typeface="+mn-lt"/>
                        </a:rPr>
                        <a:t>DRU52, </a:t>
                      </a:r>
                      <a:r>
                        <a:rPr lang="en-US" sz="1200" b="0" i="0" u="none" strike="noStrike" err="1">
                          <a:solidFill>
                            <a:srgbClr val="000000"/>
                          </a:solidFill>
                          <a:effectLst/>
                          <a:latin typeface="+mn-lt"/>
                        </a:rPr>
                        <a:t>i</a:t>
                      </a:r>
                      <a:r>
                        <a:rPr lang="en-US" sz="1200" b="0" i="0" u="none" strike="noStrike">
                          <a:solidFill>
                            <a:srgbClr val="000000"/>
                          </a:solidFill>
                          <a:effectLst/>
                          <a:latin typeface="+mn-lt"/>
                        </a:rPr>
                        <a:t> = 1:4</a:t>
                      </a:r>
                    </a:p>
                  </a:txBody>
                  <a:tcPr marL="45720" marR="4572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mn-lt"/>
                        </a:rPr>
                        <a:t>{ -111 -89 15 37 }, { -100 -78 26 48 }, { -56 -34 70 92 }, { -45 -23 81 103 }</a:t>
                      </a:r>
                    </a:p>
                  </a:txBody>
                  <a:tcPr marL="45720" marR="4572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519937"/>
                  </a:ext>
                </a:extLst>
              </a:tr>
              <a:tr h="182880">
                <a:tc>
                  <a:txBody>
                    <a:bodyPr/>
                    <a:lstStyle/>
                    <a:p>
                      <a:pPr algn="l" fontAlgn="b"/>
                      <a:r>
                        <a:rPr lang="en-US" sz="1200" b="0" i="0" u="none" strike="noStrike">
                          <a:solidFill>
                            <a:srgbClr val="000000"/>
                          </a:solidFill>
                          <a:effectLst/>
                          <a:latin typeface="+mn-lt"/>
                        </a:rPr>
                        <a:t>DRU106, </a:t>
                      </a:r>
                      <a:r>
                        <a:rPr lang="en-US" sz="1200" b="0" i="0" u="none" strike="noStrike" err="1">
                          <a:solidFill>
                            <a:srgbClr val="000000"/>
                          </a:solidFill>
                          <a:effectLst/>
                          <a:latin typeface="+mn-lt"/>
                        </a:rPr>
                        <a:t>i</a:t>
                      </a:r>
                      <a:r>
                        <a:rPr lang="en-US" sz="1200" b="0" i="0" u="none" strike="noStrike">
                          <a:solidFill>
                            <a:srgbClr val="000000"/>
                          </a:solidFill>
                          <a:effectLst/>
                          <a:latin typeface="+mn-lt"/>
                        </a:rPr>
                        <a:t> = 1:2</a:t>
                      </a:r>
                    </a:p>
                  </a:txBody>
                  <a:tcPr marL="45720" marR="4572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-111 -78 15  48 }, { -56 -23 70 103 }</a:t>
                      </a:r>
                    </a:p>
                  </a:txBody>
                  <a:tcPr marL="45720" marR="4572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892635"/>
                  </a:ext>
                </a:extLst>
              </a:tr>
            </a:tbl>
          </a:graphicData>
        </a:graphic>
      </p:graphicFrame>
      <p:sp>
        <p:nvSpPr>
          <p:cNvPr id="9" name="Rectangle: Rounded Corners 8">
            <a:extLst>
              <a:ext uri="{FF2B5EF4-FFF2-40B4-BE49-F238E27FC236}">
                <a16:creationId xmlns:a16="http://schemas.microsoft.com/office/drawing/2014/main" id="{626F1B71-20B5-71A5-DF7E-C3A126648379}"/>
              </a:ext>
            </a:extLst>
          </p:cNvPr>
          <p:cNvSpPr/>
          <p:nvPr/>
        </p:nvSpPr>
        <p:spPr bwMode="auto">
          <a:xfrm>
            <a:off x="4589919" y="4813513"/>
            <a:ext cx="1258431" cy="20616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4" name="Footer Placeholder 4">
            <a:extLst>
              <a:ext uri="{FF2B5EF4-FFF2-40B4-BE49-F238E27FC236}">
                <a16:creationId xmlns:a16="http://schemas.microsoft.com/office/drawing/2014/main" id="{3F525BC5-2D2A-CBA1-FA94-5444CC85AC30}"/>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Tree>
    <p:extLst>
      <p:ext uri="{BB962C8B-B14F-4D97-AF65-F5344CB8AC3E}">
        <p14:creationId xmlns:p14="http://schemas.microsoft.com/office/powerpoint/2010/main" val="34509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Proposed 20 MHz DRU Tone Plan</a:t>
            </a:r>
          </a:p>
        </p:txBody>
      </p:sp>
      <p:sp>
        <p:nvSpPr>
          <p:cNvPr id="3" name="Content Placeholder 2"/>
          <p:cNvSpPr>
            <a:spLocks noGrp="1"/>
          </p:cNvSpPr>
          <p:nvPr>
            <p:ph idx="1"/>
          </p:nvPr>
        </p:nvSpPr>
        <p:spPr>
          <a:xfrm>
            <a:off x="914401" y="1981202"/>
            <a:ext cx="10361084" cy="580930"/>
          </a:xfrm>
        </p:spPr>
        <p:txBody>
          <a:bodyPr/>
          <a:lstStyle/>
          <a:p>
            <a:pPr lvl="1"/>
            <a:endParaRPr lang="en-US"/>
          </a:p>
          <a:p>
            <a:endParaRPr lang="en-US"/>
          </a:p>
          <a:p>
            <a:endParaRPr lang="en-US"/>
          </a:p>
          <a:p>
            <a:endParaRPr lang="en-US"/>
          </a:p>
          <a:p>
            <a:endParaRPr lang="en-US"/>
          </a:p>
          <a:p>
            <a:endParaRPr lang="en-US"/>
          </a:p>
          <a:p>
            <a:endParaRPr lang="en-US"/>
          </a:p>
          <a:p>
            <a:endParaRPr lang="en-US"/>
          </a:p>
        </p:txBody>
      </p:sp>
      <p:sp>
        <p:nvSpPr>
          <p:cNvPr id="6" name="Slide Number Placeholder 5"/>
          <p:cNvSpPr>
            <a:spLocks noGrp="1"/>
          </p:cNvSpPr>
          <p:nvPr>
            <p:ph type="sldNum" idx="12"/>
          </p:nvPr>
        </p:nvSpPr>
        <p:spPr/>
        <p:txBody>
          <a:bodyPr/>
          <a:lstStyle/>
          <a:p>
            <a:r>
              <a:rPr lang="en-US"/>
              <a:t>Slide </a:t>
            </a:r>
            <a:fld id="{C1789BC7-C074-42CC-ADF8-5107DF6BD1C1}" type="slidenum">
              <a:rPr lang="en-US" smtClean="0"/>
              <a:pPr/>
              <a:t>5</a:t>
            </a:fld>
            <a:endParaRPr lang="en-US"/>
          </a:p>
        </p:txBody>
      </p:sp>
      <p:sp>
        <p:nvSpPr>
          <p:cNvPr id="7" name="Date Placeholder 6"/>
          <p:cNvSpPr>
            <a:spLocks noGrp="1"/>
          </p:cNvSpPr>
          <p:nvPr>
            <p:ph type="dt" idx="15"/>
          </p:nvPr>
        </p:nvSpPr>
        <p:spPr bwMode="auto">
          <a:xfrm>
            <a:off x="929217" y="329426"/>
            <a:ext cx="1323119" cy="276999"/>
          </a:xfr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October 2024</a:t>
            </a:r>
          </a:p>
        </p:txBody>
      </p:sp>
      <p:graphicFrame>
        <p:nvGraphicFramePr>
          <p:cNvPr id="9" name="Table 8">
            <a:extLst>
              <a:ext uri="{FF2B5EF4-FFF2-40B4-BE49-F238E27FC236}">
                <a16:creationId xmlns:a16="http://schemas.microsoft.com/office/drawing/2014/main" id="{7C776BEA-4FB0-634D-D5CD-035A3F16C91D}"/>
              </a:ext>
            </a:extLst>
          </p:cNvPr>
          <p:cNvGraphicFramePr>
            <a:graphicFrameLocks noGrp="1"/>
          </p:cNvGraphicFramePr>
          <p:nvPr>
            <p:extLst>
              <p:ext uri="{D42A27DB-BD31-4B8C-83A1-F6EECF244321}">
                <p14:modId xmlns:p14="http://schemas.microsoft.com/office/powerpoint/2010/main" val="983558038"/>
              </p:ext>
            </p:extLst>
          </p:nvPr>
        </p:nvGraphicFramePr>
        <p:xfrm>
          <a:off x="2131611" y="3748881"/>
          <a:ext cx="8075082" cy="2321954"/>
        </p:xfrm>
        <a:graphic>
          <a:graphicData uri="http://schemas.openxmlformats.org/drawingml/2006/table">
            <a:tbl>
              <a:tblPr/>
              <a:tblGrid>
                <a:gridCol w="1343693">
                  <a:extLst>
                    <a:ext uri="{9D8B030D-6E8A-4147-A177-3AD203B41FA5}">
                      <a16:colId xmlns:a16="http://schemas.microsoft.com/office/drawing/2014/main" val="2993269793"/>
                    </a:ext>
                  </a:extLst>
                </a:gridCol>
                <a:gridCol w="1346924">
                  <a:extLst>
                    <a:ext uri="{9D8B030D-6E8A-4147-A177-3AD203B41FA5}">
                      <a16:colId xmlns:a16="http://schemas.microsoft.com/office/drawing/2014/main" val="161643634"/>
                    </a:ext>
                  </a:extLst>
                </a:gridCol>
                <a:gridCol w="1346924">
                  <a:extLst>
                    <a:ext uri="{9D8B030D-6E8A-4147-A177-3AD203B41FA5}">
                      <a16:colId xmlns:a16="http://schemas.microsoft.com/office/drawing/2014/main" val="780652450"/>
                    </a:ext>
                  </a:extLst>
                </a:gridCol>
                <a:gridCol w="1346924">
                  <a:extLst>
                    <a:ext uri="{9D8B030D-6E8A-4147-A177-3AD203B41FA5}">
                      <a16:colId xmlns:a16="http://schemas.microsoft.com/office/drawing/2014/main" val="1922670208"/>
                    </a:ext>
                  </a:extLst>
                </a:gridCol>
                <a:gridCol w="1346924">
                  <a:extLst>
                    <a:ext uri="{9D8B030D-6E8A-4147-A177-3AD203B41FA5}">
                      <a16:colId xmlns:a16="http://schemas.microsoft.com/office/drawing/2014/main" val="3877236216"/>
                    </a:ext>
                  </a:extLst>
                </a:gridCol>
                <a:gridCol w="1343693">
                  <a:extLst>
                    <a:ext uri="{9D8B030D-6E8A-4147-A177-3AD203B41FA5}">
                      <a16:colId xmlns:a16="http://schemas.microsoft.com/office/drawing/2014/main" val="3376878963"/>
                    </a:ext>
                  </a:extLst>
                </a:gridCol>
              </a:tblGrid>
              <a:tr h="171051">
                <a:tc gridSpan="6">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Data and pilot subcarrier indices for Distributed Tone RUs (DRUs)  in a 20 MHz UHR PPDU (Proposed)</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0402761"/>
                  </a:ext>
                </a:extLst>
              </a:tr>
              <a:tr h="171051">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 type</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 index and subcarrier range</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9455120"/>
                  </a:ext>
                </a:extLst>
              </a:tr>
              <a:tr h="341247">
                <a:tc row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26-tone DRU</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i=1:9</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DRU1</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[-121:9:-13, 5:9:113]</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DRU2</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[-117:9:-9,  9:9:117]</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DRU3</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[-119:9:-11, 7:9:115]</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DRU4</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[-115:9:-7, 11:9:119]</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DRU5</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[-113:9:-5, 13:9:121]</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303338"/>
                  </a:ext>
                </a:extLst>
              </a:tr>
              <a:tr h="341247">
                <a:tc vMerge="1">
                  <a:txBody>
                    <a:bodyPr/>
                    <a:lstStyle/>
                    <a:p>
                      <a:endParaRPr lang="en-US"/>
                    </a:p>
                  </a:txBody>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DRU6</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[-120:9:-12, 6:9:114]</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DRU7</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[-116:9:-8, 10:9:118]</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DRU8</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[-118:9:-10, 8:9:116]</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DRU9</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[-114:9:-6, 12:9:120]</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endParaRPr lang="en-US" sz="2000" kern="100">
                        <a:effectLst/>
                        <a:latin typeface="Aptos" panose="020B0004020202020204" pitchFamily="34" charset="0"/>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46808"/>
                  </a:ext>
                </a:extLst>
              </a:tr>
              <a:tr h="341247">
                <a:tc row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52-tone DRU</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i=1:4</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DRU1</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[DRU1, DRU2]</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DRU2</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[DRU3, DRU4]</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nSpc>
                          <a:spcPct val="107000"/>
                        </a:lnSpc>
                      </a:pPr>
                      <a:endParaRPr lang="en-US" sz="2000" kern="100">
                        <a:effectLst/>
                        <a:latin typeface="Aptos" panose="020B0004020202020204" pitchFamily="34" charset="0"/>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84530"/>
                  </a:ext>
                </a:extLst>
              </a:tr>
              <a:tr h="341247">
                <a:tc vMerge="1">
                  <a:txBody>
                    <a:bodyPr/>
                    <a:lstStyle/>
                    <a:p>
                      <a:endParaRPr lang="en-US"/>
                    </a:p>
                  </a:txBody>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DRU3</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[DRU6, DRU7]</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DRU4</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[DRU8, DRU9]</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nSpc>
                          <a:spcPct val="107000"/>
                        </a:lnSpc>
                      </a:pPr>
                      <a:endParaRPr lang="en-US" sz="2000" kern="100" dirty="0">
                        <a:effectLst/>
                        <a:latin typeface="Aptos" panose="020B0004020202020204" pitchFamily="34" charset="0"/>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2995637"/>
                  </a:ext>
                </a:extLst>
              </a:tr>
              <a:tr h="341247">
                <a:tc>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106-tone DRU</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i=1:2</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DRU1</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[DRU1~4], [-4, 3]</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kern="100">
                          <a:effectLst/>
                          <a:latin typeface="Times New Roman" panose="02020603050405020304" pitchFamily="18" charset="0"/>
                          <a:ea typeface="Yu Gothic" panose="020B0400000000000000" pitchFamily="34" charset="-128"/>
                        </a:rPr>
                        <a:t>DRU2</a:t>
                      </a:r>
                      <a:br>
                        <a:rPr lang="en-US" sz="1200" kern="100">
                          <a:effectLst/>
                          <a:latin typeface="Times New Roman" panose="02020603050405020304" pitchFamily="18" charset="0"/>
                          <a:ea typeface="Yu Gothic" panose="020B0400000000000000" pitchFamily="34" charset="-128"/>
                        </a:rPr>
                      </a:br>
                      <a:r>
                        <a:rPr lang="en-US" sz="1200" kern="100">
                          <a:effectLst/>
                          <a:latin typeface="Times New Roman" panose="02020603050405020304" pitchFamily="18" charset="0"/>
                          <a:ea typeface="Yu Gothic" panose="020B0400000000000000" pitchFamily="34" charset="-128"/>
                        </a:rPr>
                        <a:t>26-tone [DRU6~9], [-3, 4]</a:t>
                      </a:r>
                      <a:endParaRPr lang="en-US" sz="1600" kern="100">
                        <a:effectLst/>
                        <a:latin typeface="Times New Roman" panose="02020603050405020304" pitchFamily="18" charset="0"/>
                        <a:ea typeface="Yu Gothic" panose="020B0400000000000000" pitchFamily="34" charset="-128"/>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nSpc>
                          <a:spcPct val="107000"/>
                        </a:lnSpc>
                      </a:pPr>
                      <a:endParaRPr lang="en-US" sz="2000" kern="100" dirty="0">
                        <a:effectLst/>
                        <a:latin typeface="Aptos" panose="020B0004020202020204" pitchFamily="34" charset="0"/>
                      </a:endParaRPr>
                    </a:p>
                  </a:txBody>
                  <a:tcPr marL="9418" marR="9418" marT="94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4372546"/>
                  </a:ext>
                </a:extLst>
              </a:tr>
            </a:tbl>
          </a:graphicData>
        </a:graphic>
      </p:graphicFrame>
      <p:sp>
        <p:nvSpPr>
          <p:cNvPr id="4" name="Content Placeholder 9">
            <a:extLst>
              <a:ext uri="{FF2B5EF4-FFF2-40B4-BE49-F238E27FC236}">
                <a16:creationId xmlns:a16="http://schemas.microsoft.com/office/drawing/2014/main" id="{1D1214B2-D362-C966-9583-7FDBBDC46975}"/>
              </a:ext>
            </a:extLst>
          </p:cNvPr>
          <p:cNvSpPr txBox="1">
            <a:spLocks/>
          </p:cNvSpPr>
          <p:nvPr/>
        </p:nvSpPr>
        <p:spPr bwMode="auto">
          <a:xfrm>
            <a:off x="914401" y="1691490"/>
            <a:ext cx="10361084" cy="17375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With the proposed tone plan in this contribution, </a:t>
            </a:r>
          </a:p>
          <a:p>
            <a:pPr lvl="1">
              <a:buFont typeface="Arial" panose="020B0604020202020204" pitchFamily="34" charset="0"/>
              <a:buChar char="•"/>
            </a:pPr>
            <a:r>
              <a:rPr lang="en-US" kern="0" dirty="0"/>
              <a:t>The DRU1-DRU9 are shifted versions of each other</a:t>
            </a:r>
          </a:p>
          <a:p>
            <a:pPr lvl="1">
              <a:buFont typeface="Arial" panose="020B0604020202020204" pitchFamily="34" charset="0"/>
              <a:buChar char="•"/>
            </a:pPr>
            <a:r>
              <a:rPr lang="en-US" kern="0" dirty="0"/>
              <a:t>Two more DC tones are available for 106-DRU as this tone plan ranges from -121 to -3 and 3 to 121, instead of -120 to -2 and 2 to 120 in [1]</a:t>
            </a:r>
          </a:p>
          <a:p>
            <a:pPr>
              <a:buFont typeface="Arial" panose="020B0604020202020204" pitchFamily="34" charset="0"/>
              <a:buChar char="•"/>
            </a:pPr>
            <a:r>
              <a:rPr lang="en-US" kern="0" dirty="0">
                <a:solidFill>
                  <a:schemeClr val="tx1"/>
                </a:solidFill>
              </a:rPr>
              <a:t>Pilot tone indices are TBD</a:t>
            </a:r>
          </a:p>
          <a:p>
            <a:pPr lvl="1">
              <a:buFont typeface="Arial" panose="020B0604020202020204" pitchFamily="34" charset="0"/>
              <a:buChar char="•"/>
            </a:pPr>
            <a:endParaRPr lang="en-US" kern="0" dirty="0"/>
          </a:p>
          <a:p>
            <a:pPr>
              <a:buFont typeface="Arial" panose="020B0604020202020204" pitchFamily="34" charset="0"/>
              <a:buChar char="•"/>
            </a:pPr>
            <a:endParaRPr lang="en-US" kern="0" dirty="0">
              <a:solidFill>
                <a:schemeClr val="tx1"/>
              </a:solidFill>
            </a:endParaRPr>
          </a:p>
          <a:p>
            <a:pPr marL="0" indent="0"/>
            <a:endParaRPr lang="en-US" kern="0" dirty="0"/>
          </a:p>
        </p:txBody>
      </p:sp>
      <p:sp>
        <p:nvSpPr>
          <p:cNvPr id="5" name="Footer Placeholder 4">
            <a:extLst>
              <a:ext uri="{FF2B5EF4-FFF2-40B4-BE49-F238E27FC236}">
                <a16:creationId xmlns:a16="http://schemas.microsoft.com/office/drawing/2014/main" id="{1D363F22-8E01-6860-3A6C-D6D6A5D7BA92}"/>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
        <p:nvSpPr>
          <p:cNvPr id="8" name="TextBox 7">
            <a:extLst>
              <a:ext uri="{FF2B5EF4-FFF2-40B4-BE49-F238E27FC236}">
                <a16:creationId xmlns:a16="http://schemas.microsoft.com/office/drawing/2014/main" id="{0F7FEA87-5504-5FC4-8E53-F33853E05E7D}"/>
              </a:ext>
            </a:extLst>
          </p:cNvPr>
          <p:cNvSpPr txBox="1"/>
          <p:nvPr/>
        </p:nvSpPr>
        <p:spPr>
          <a:xfrm>
            <a:off x="340126" y="3878806"/>
            <a:ext cx="1912210" cy="2062103"/>
          </a:xfrm>
          <a:prstGeom prst="rect">
            <a:avLst/>
          </a:prstGeom>
          <a:noFill/>
        </p:spPr>
        <p:txBody>
          <a:bodyPr wrap="square" rtlCol="0">
            <a:spAutoFit/>
          </a:bodyPr>
          <a:lstStyle/>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DRU2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+ 4</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DRU3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+ 2</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DRU4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+ 6</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DRU5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 </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+ 8</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DRU6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+ 1</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DRU7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+ 5</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DRU8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+ 3</a:t>
            </a:r>
          </a:p>
          <a:p>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DRU9 = </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DRU1 </a:t>
            </a:r>
            <a:r>
              <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rPr>
              <a:t>+ 7</a:t>
            </a:r>
            <a:r>
              <a:rPr lang="en-US" sz="1600" b="1"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n-US" sz="1600" b="1" dirty="0">
              <a:solidFill>
                <a:srgbClr val="00B050"/>
              </a:solidFill>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93FE12F5-9AA2-0C7C-EFEE-9DB0D24B653D}"/>
              </a:ext>
            </a:extLst>
          </p:cNvPr>
          <p:cNvSpPr/>
          <p:nvPr/>
        </p:nvSpPr>
        <p:spPr bwMode="auto">
          <a:xfrm>
            <a:off x="3508503" y="4352352"/>
            <a:ext cx="1258431" cy="164673"/>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11" name="Rectangle: Rounded Corners 10">
            <a:extLst>
              <a:ext uri="{FF2B5EF4-FFF2-40B4-BE49-F238E27FC236}">
                <a16:creationId xmlns:a16="http://schemas.microsoft.com/office/drawing/2014/main" id="{6A4A7496-F241-A19F-6AF4-546EA7445795}"/>
              </a:ext>
            </a:extLst>
          </p:cNvPr>
          <p:cNvSpPr/>
          <p:nvPr/>
        </p:nvSpPr>
        <p:spPr bwMode="auto">
          <a:xfrm>
            <a:off x="8882504" y="4352352"/>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
        <p:nvSpPr>
          <p:cNvPr id="12" name="Rectangle: Rounded Corners 11">
            <a:extLst>
              <a:ext uri="{FF2B5EF4-FFF2-40B4-BE49-F238E27FC236}">
                <a16:creationId xmlns:a16="http://schemas.microsoft.com/office/drawing/2014/main" id="{36791698-207E-83BF-043B-9627C8A0A9E5}"/>
              </a:ext>
            </a:extLst>
          </p:cNvPr>
          <p:cNvSpPr/>
          <p:nvPr/>
        </p:nvSpPr>
        <p:spPr bwMode="auto">
          <a:xfrm>
            <a:off x="7554035" y="4745184"/>
            <a:ext cx="1258431" cy="164673"/>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effectLst/>
              <a:latin typeface="Times New Roman" pitchFamily="16" charset="0"/>
              <a:ea typeface="MS Gothic" charset="-128"/>
            </a:endParaRPr>
          </a:p>
        </p:txBody>
      </p:sp>
    </p:spTree>
    <p:extLst>
      <p:ext uri="{BB962C8B-B14F-4D97-AF65-F5344CB8AC3E}">
        <p14:creationId xmlns:p14="http://schemas.microsoft.com/office/powerpoint/2010/main" val="177852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177C0-3055-02CE-D1E8-D957FD1F67D2}"/>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0ED7B521-BF10-428A-260C-4B0BBC659A71}"/>
              </a:ext>
            </a:extLst>
          </p:cNvPr>
          <p:cNvSpPr>
            <a:spLocks noGrp="1"/>
          </p:cNvSpPr>
          <p:nvPr>
            <p:ph idx="1"/>
          </p:nvPr>
        </p:nvSpPr>
        <p:spPr/>
        <p:txBody>
          <a:bodyPr/>
          <a:lstStyle/>
          <a:p>
            <a:pPr>
              <a:buFont typeface="Arial" panose="020B0604020202020204" pitchFamily="34" charset="0"/>
              <a:buChar char="•"/>
            </a:pPr>
            <a:r>
              <a:rPr lang="en-US" dirty="0"/>
              <a:t>An enhanced version of the tone plan in [1] is proposed, the </a:t>
            </a:r>
            <a:r>
              <a:rPr lang="en-US"/>
              <a:t>tone plan: </a:t>
            </a:r>
            <a:endParaRPr lang="en-US" dirty="0"/>
          </a:p>
          <a:p>
            <a:pPr lvl="1">
              <a:buFont typeface="Arial" panose="020B0604020202020204" pitchFamily="34" charset="0"/>
              <a:buChar char="•"/>
            </a:pPr>
            <a:r>
              <a:rPr lang="en-US" dirty="0"/>
              <a:t>Makes all the DRUs shifted versions of each other</a:t>
            </a:r>
          </a:p>
          <a:p>
            <a:pPr lvl="1">
              <a:buFont typeface="Arial" panose="020B0604020202020204" pitchFamily="34" charset="0"/>
              <a:buChar char="•"/>
            </a:pPr>
            <a:r>
              <a:rPr lang="en-US" dirty="0"/>
              <a:t>Allows for two extra DC tones</a:t>
            </a:r>
          </a:p>
          <a:p>
            <a:pPr marL="457200" lvl="1" indent="0"/>
            <a:endParaRPr lang="en-US" dirty="0"/>
          </a:p>
          <a:p>
            <a:pPr marL="0" indent="0"/>
            <a:r>
              <a:rPr lang="en-US" dirty="0"/>
              <a:t>   </a:t>
            </a:r>
          </a:p>
        </p:txBody>
      </p:sp>
      <p:sp>
        <p:nvSpPr>
          <p:cNvPr id="4" name="Slide Number Placeholder 3">
            <a:extLst>
              <a:ext uri="{FF2B5EF4-FFF2-40B4-BE49-F238E27FC236}">
                <a16:creationId xmlns:a16="http://schemas.microsoft.com/office/drawing/2014/main" id="{495B6F0D-9FE7-F7FF-0E36-89FDFE959D28}"/>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Date Placeholder 4">
            <a:extLst>
              <a:ext uri="{FF2B5EF4-FFF2-40B4-BE49-F238E27FC236}">
                <a16:creationId xmlns:a16="http://schemas.microsoft.com/office/drawing/2014/main" id="{3D7984D2-B0BB-A296-FFC0-7BFEAF89F04F}"/>
              </a:ext>
            </a:extLst>
          </p:cNvPr>
          <p:cNvSpPr>
            <a:spLocks noGrp="1"/>
          </p:cNvSpPr>
          <p:nvPr>
            <p:ph type="dt" idx="15"/>
          </p:nvPr>
        </p:nvSpPr>
        <p:spPr/>
        <p:txBody>
          <a:bodyPr/>
          <a:lstStyle/>
          <a:p>
            <a:r>
              <a:rPr lang="en-US"/>
              <a:t>November 2024</a:t>
            </a:r>
            <a:endParaRPr lang="en-GB"/>
          </a:p>
        </p:txBody>
      </p:sp>
    </p:spTree>
    <p:extLst>
      <p:ext uri="{BB962C8B-B14F-4D97-AF65-F5344CB8AC3E}">
        <p14:creationId xmlns:p14="http://schemas.microsoft.com/office/powerpoint/2010/main" val="384607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C74A-A7C2-942A-5648-9E23E487D697}"/>
              </a:ext>
            </a:extLst>
          </p:cNvPr>
          <p:cNvSpPr>
            <a:spLocks noGrp="1"/>
          </p:cNvSpPr>
          <p:nvPr>
            <p:ph type="title"/>
          </p:nvPr>
        </p:nvSpPr>
        <p:spPr/>
        <p:txBody>
          <a:bodyPr/>
          <a:lstStyle/>
          <a:p>
            <a:r>
              <a:rPr lang="en-US"/>
              <a:t>SP 1</a:t>
            </a:r>
          </a:p>
        </p:txBody>
      </p:sp>
      <p:sp>
        <p:nvSpPr>
          <p:cNvPr id="3" name="Content Placeholder 2">
            <a:extLst>
              <a:ext uri="{FF2B5EF4-FFF2-40B4-BE49-F238E27FC236}">
                <a16:creationId xmlns:a16="http://schemas.microsoft.com/office/drawing/2014/main" id="{D4585096-C7BB-A2FD-19CD-F5BAFC2B8F4B}"/>
              </a:ext>
            </a:extLst>
          </p:cNvPr>
          <p:cNvSpPr>
            <a:spLocks noGrp="1"/>
          </p:cNvSpPr>
          <p:nvPr>
            <p:ph idx="1"/>
          </p:nvPr>
        </p:nvSpPr>
        <p:spPr/>
        <p:txBody>
          <a:bodyPr/>
          <a:lstStyle/>
          <a:p>
            <a:r>
              <a:rPr lang="en-US" dirty="0"/>
              <a:t>Do you agree that the tone indices of different DRUs with the same size and distribution bandwidth within the same operating bandwidth should be shifted versions of each other to ensure they perform similarly in fading channels?</a:t>
            </a:r>
          </a:p>
        </p:txBody>
      </p:sp>
      <p:sp>
        <p:nvSpPr>
          <p:cNvPr id="4" name="Slide Number Placeholder 3">
            <a:extLst>
              <a:ext uri="{FF2B5EF4-FFF2-40B4-BE49-F238E27FC236}">
                <a16:creationId xmlns:a16="http://schemas.microsoft.com/office/drawing/2014/main" id="{905E7651-ACDC-F9FB-E0DD-68CBEAFF1F4E}"/>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7555D52D-87FB-16F4-17B8-FBF3068996F7}"/>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
        <p:nvSpPr>
          <p:cNvPr id="6" name="Date Placeholder 5">
            <a:extLst>
              <a:ext uri="{FF2B5EF4-FFF2-40B4-BE49-F238E27FC236}">
                <a16:creationId xmlns:a16="http://schemas.microsoft.com/office/drawing/2014/main" id="{7DC62272-6615-5E85-2681-CB1EA487625C}"/>
              </a:ext>
            </a:extLst>
          </p:cNvPr>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32309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US"/>
              <a:t>References</a:t>
            </a:r>
          </a:p>
        </p:txBody>
      </p:sp>
      <p:sp>
        <p:nvSpPr>
          <p:cNvPr id="3" name="Content Placeholder 2"/>
          <p:cNvSpPr>
            <a:spLocks noGrp="1"/>
          </p:cNvSpPr>
          <p:nvPr>
            <p:ph idx="1"/>
          </p:nvPr>
        </p:nvSpPr>
        <p:spPr>
          <a:xfrm>
            <a:off x="914401" y="1962913"/>
            <a:ext cx="10361084" cy="4113213"/>
          </a:xfrm>
        </p:spPr>
        <p:txBody>
          <a:bodyPr/>
          <a:lstStyle/>
          <a:p>
            <a:endParaRPr lang="en-US"/>
          </a:p>
          <a:p>
            <a:endParaRPr lang="en-US"/>
          </a:p>
          <a:p>
            <a:endParaRPr lang="en-US"/>
          </a:p>
        </p:txBody>
      </p:sp>
      <p:sp>
        <p:nvSpPr>
          <p:cNvPr id="6" name="Slide Number Placeholder 5"/>
          <p:cNvSpPr>
            <a:spLocks noGrp="1"/>
          </p:cNvSpPr>
          <p:nvPr>
            <p:ph type="sldNum" idx="12"/>
          </p:nvPr>
        </p:nvSpPr>
        <p:spPr>
          <a:xfrm>
            <a:off x="5793318" y="6475414"/>
            <a:ext cx="704849" cy="363537"/>
          </a:xfrm>
        </p:spPr>
        <p:txBody>
          <a:bodyPr/>
          <a:lstStyle/>
          <a:p>
            <a:r>
              <a:rPr lang="en-US"/>
              <a:t>Slide </a:t>
            </a:r>
            <a:fld id="{C1789BC7-C074-42CC-ADF8-5107DF6BD1C1}" type="slidenum">
              <a:rPr lang="en-US" smtClean="0"/>
              <a:pPr/>
              <a:t>8</a:t>
            </a:fld>
            <a:endParaRPr lang="en-US"/>
          </a:p>
        </p:txBody>
      </p:sp>
      <p:sp>
        <p:nvSpPr>
          <p:cNvPr id="7" name="Date Placeholder 6"/>
          <p:cNvSpPr>
            <a:spLocks noGrp="1"/>
          </p:cNvSpPr>
          <p:nvPr>
            <p:ph type="dt" idx="15"/>
          </p:nvPr>
        </p:nvSpPr>
        <p:spPr bwMode="auto">
          <a:xfrm>
            <a:off x="929217" y="329426"/>
            <a:ext cx="1323119" cy="276999"/>
          </a:xfr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October 2024</a:t>
            </a:r>
          </a:p>
        </p:txBody>
      </p:sp>
      <p:sp>
        <p:nvSpPr>
          <p:cNvPr id="15" name="Rectangle 14"/>
          <p:cNvSpPr/>
          <p:nvPr/>
        </p:nvSpPr>
        <p:spPr>
          <a:xfrm>
            <a:off x="1059625" y="1751014"/>
            <a:ext cx="10330159" cy="3046988"/>
          </a:xfrm>
          <a:prstGeom prst="rect">
            <a:avLst/>
          </a:prstGeom>
        </p:spPr>
        <p:txBody>
          <a:bodyPr wrap="square">
            <a:spAutoFit/>
          </a:bodyPr>
          <a:lstStyle/>
          <a:p>
            <a:pPr>
              <a:spcBef>
                <a:spcPts val="600"/>
              </a:spcBef>
            </a:pPr>
            <a:r>
              <a:rPr lang="en-US" sz="1800" dirty="0">
                <a:solidFill>
                  <a:schemeClr val="tx1"/>
                </a:solidFill>
              </a:rPr>
              <a:t>[1] 11/24-0468r2 DRU Tone Plan for 11bn, Mediatek</a:t>
            </a:r>
          </a:p>
          <a:p>
            <a:pPr>
              <a:spcBef>
                <a:spcPts val="600"/>
              </a:spcBef>
            </a:pPr>
            <a:r>
              <a:rPr lang="en-US" sz="1800" dirty="0">
                <a:solidFill>
                  <a:schemeClr val="tx1"/>
                </a:solidFill>
              </a:rPr>
              <a:t>[2] 11/24-1230r1 Pilot Tone Design in DRU Transmission, Qualcomm</a:t>
            </a:r>
          </a:p>
          <a:p>
            <a:pPr>
              <a:spcBef>
                <a:spcPts val="600"/>
              </a:spcBef>
            </a:pPr>
            <a:endParaRPr lang="en-US" altLang="ko-KR" sz="1800" dirty="0">
              <a:solidFill>
                <a:schemeClr val="tx1"/>
              </a:solidFill>
            </a:endParaRPr>
          </a:p>
          <a:p>
            <a:pPr>
              <a:spcBef>
                <a:spcPts val="600"/>
              </a:spcBef>
            </a:pPr>
            <a:endParaRPr lang="en-US" altLang="ko-KR" sz="1800" dirty="0">
              <a:solidFill>
                <a:schemeClr val="tx1"/>
              </a:solidFill>
            </a:endParaRPr>
          </a:p>
          <a:p>
            <a:endParaRPr lang="en-US" altLang="zh-CN" sz="1800" dirty="0">
              <a:solidFill>
                <a:schemeClr val="tx1"/>
              </a:solidFill>
            </a:endParaRPr>
          </a:p>
          <a:p>
            <a:endParaRPr lang="en-US" altLang="zh-CN" sz="1800" dirty="0">
              <a:solidFill>
                <a:schemeClr val="tx1"/>
              </a:solidFill>
            </a:endParaRPr>
          </a:p>
          <a:p>
            <a:pPr>
              <a:spcBef>
                <a:spcPts val="600"/>
              </a:spcBef>
            </a:pPr>
            <a:endParaRPr lang="en-US" sz="1800" dirty="0">
              <a:solidFill>
                <a:schemeClr val="tx1"/>
              </a:solidFill>
            </a:endParaRPr>
          </a:p>
          <a:p>
            <a:pPr marL="285750" indent="-285750">
              <a:spcBef>
                <a:spcPts val="600"/>
              </a:spcBef>
              <a:buFont typeface="Arial" panose="020B0604020202020204" pitchFamily="34" charset="0"/>
              <a:buChar char="•"/>
            </a:pPr>
            <a:endParaRPr lang="en-US" sz="1800" dirty="0">
              <a:solidFill>
                <a:schemeClr val="tx1"/>
              </a:solidFill>
            </a:endParaRPr>
          </a:p>
          <a:p>
            <a:pPr>
              <a:spcBef>
                <a:spcPts val="600"/>
              </a:spcBef>
            </a:pPr>
            <a:endParaRPr lang="en-US" sz="1800" dirty="0">
              <a:solidFill>
                <a:schemeClr val="tx1"/>
              </a:solidFill>
              <a:sym typeface="Wingdings" panose="05000000000000000000" pitchFamily="2" charset="2"/>
            </a:endParaRPr>
          </a:p>
        </p:txBody>
      </p:sp>
      <p:sp>
        <p:nvSpPr>
          <p:cNvPr id="4" name="Footer Placeholder 4">
            <a:extLst>
              <a:ext uri="{FF2B5EF4-FFF2-40B4-BE49-F238E27FC236}">
                <a16:creationId xmlns:a16="http://schemas.microsoft.com/office/drawing/2014/main" id="{AEB7E530-AF4C-BEDC-D220-3935DFFE8A40}"/>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Mahmoud Kamel, InterDigital</a:t>
            </a:r>
          </a:p>
        </p:txBody>
      </p:sp>
    </p:spTree>
    <p:extLst>
      <p:ext uri="{BB962C8B-B14F-4D97-AF65-F5344CB8AC3E}">
        <p14:creationId xmlns:p14="http://schemas.microsoft.com/office/powerpoint/2010/main" val="20478995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lgn="l">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1071</Words>
  <Application>Microsoft Office PowerPoint</Application>
  <PresentationFormat>Widescreen</PresentationFormat>
  <Paragraphs>162</Paragraphs>
  <Slides>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Aptos</vt:lpstr>
      <vt:lpstr>Arial</vt:lpstr>
      <vt:lpstr>Arial Unicode MS</vt:lpstr>
      <vt:lpstr>Calibri</vt:lpstr>
      <vt:lpstr>Times New Roman</vt:lpstr>
      <vt:lpstr>Wingdings</vt:lpstr>
      <vt:lpstr>Office Theme</vt:lpstr>
      <vt:lpstr>Document</vt:lpstr>
      <vt:lpstr>DRU Tone Plan for 20 MHz Distribution Bandwidth</vt:lpstr>
      <vt:lpstr>Abstract</vt:lpstr>
      <vt:lpstr>DRU Tone Plan Recommendations</vt:lpstr>
      <vt:lpstr>DRU Tone Plan Constraints</vt:lpstr>
      <vt:lpstr>Proposed 20 MHz DRU Tone Plan</vt:lpstr>
      <vt:lpstr>Conclusion </vt:lpstr>
      <vt:lpstr>SP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2024-11-01T21:13:31Z</dcterms:created>
  <dcterms:modified xsi:type="dcterms:W3CDTF">2024-11-09T03:45:15Z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cf26ed8-713a-4e6c-8a04-66607341a11c_Enabled">
    <vt:lpwstr>true</vt:lpwstr>
  </property>
  <property fmtid="{D5CDD505-2E9C-101B-9397-08002B2CF9AE}" pid="3" name="MSIP_Label_bcf26ed8-713a-4e6c-8a04-66607341a11c_SetDate">
    <vt:lpwstr>2024-11-01T21:14:03Z</vt:lpwstr>
  </property>
  <property fmtid="{D5CDD505-2E9C-101B-9397-08002B2CF9AE}" pid="4" name="MSIP_Label_bcf26ed8-713a-4e6c-8a04-66607341a11c_Method">
    <vt:lpwstr>Privileged</vt:lpwstr>
  </property>
  <property fmtid="{D5CDD505-2E9C-101B-9397-08002B2CF9AE}" pid="5" name="MSIP_Label_bcf26ed8-713a-4e6c-8a04-66607341a11c_Name">
    <vt:lpwstr>Public</vt:lpwstr>
  </property>
  <property fmtid="{D5CDD505-2E9C-101B-9397-08002B2CF9AE}" pid="6" name="MSIP_Label_bcf26ed8-713a-4e6c-8a04-66607341a11c_SiteId">
    <vt:lpwstr>e351b779-f6d5-4e50-8568-80e922d180ae</vt:lpwstr>
  </property>
  <property fmtid="{D5CDD505-2E9C-101B-9397-08002B2CF9AE}" pid="7" name="MSIP_Label_bcf26ed8-713a-4e6c-8a04-66607341a11c_ActionId">
    <vt:lpwstr>deda0532-bf40-4e1a-bacf-a66344ceae44</vt:lpwstr>
  </property>
  <property fmtid="{D5CDD505-2E9C-101B-9397-08002B2CF9AE}" pid="8" name="MSIP_Label_bcf26ed8-713a-4e6c-8a04-66607341a11c_ContentBits">
    <vt:lpwstr>0</vt:lpwstr>
  </property>
</Properties>
</file>