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0" r:id="rId2"/>
    <p:sldId id="275" r:id="rId3"/>
    <p:sldId id="507" r:id="rId4"/>
    <p:sldId id="508" r:id="rId5"/>
    <p:sldId id="493" r:id="rId6"/>
    <p:sldId id="406" r:id="rId7"/>
    <p:sldId id="46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28DDFE-9E11-4D98-9D34-A4F62520B70F}" v="3" dt="2024-11-01T21:13:31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241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52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8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57022D-829D-4FA3-2C76-6A33E1626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EDAABD-9A44-2375-9D9A-04C07E8A7C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86459B-2EBE-B2D3-094A-55098D4DD7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C55343A6-9271-1DFB-46B7-8C61B76D151A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1B22B3-63AA-EC7C-3C6C-3166B84A8BE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CEF68-76AC-C783-A68B-44395C16CE0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393B5-9221-D438-A9A1-0642ADF0AE6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68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B65085-0628-0776-BBD3-215F4F15E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9EDABA7-181B-5457-D311-CC120423E3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564F3A-B95D-B3C1-2092-4DA134873D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2A391BD-7CBC-80EA-DA9B-F8F3D4756A33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4DB58-89EE-F5AD-3A71-D93F30057F03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9AB92-61DC-F2F8-04CA-C583C42D2B8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E7D94-79B2-E24A-B7D7-05D37708DBD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49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4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6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DRU Tone Plan for 20 MHz Distribution Bandwidth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3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2024-10-28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E171C61-179C-539A-AEDC-4FA3AE0149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345032"/>
              </p:ext>
            </p:extLst>
          </p:nvPr>
        </p:nvGraphicFramePr>
        <p:xfrm>
          <a:off x="987425" y="2417763"/>
          <a:ext cx="10618788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3100637" progId="Word.Document.8">
                  <p:embed/>
                </p:oleObj>
              </mc:Choice>
              <mc:Fallback>
                <p:oleObj name="Document" r:id="rId3" imgW="10466184" imgH="3100637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E171C61-179C-539A-AEDC-4FA3AE0149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17763"/>
                        <a:ext cx="10618788" cy="314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0004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9AEAD-0F43-8081-17EC-A03CDA579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7167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In this contribution, we discuss several recommendations on DRU tone allocation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We propose a tone allocation plan for 20 MHz based on the contribution in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>
              <a:highlight>
                <a:srgbClr val="FFFF00"/>
              </a:highlight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B674E-3CA2-CB0A-423B-82A3856BD7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4EB20-7AD0-0711-120E-34B60E6C5F4A}"/>
              </a:ext>
            </a:extLst>
          </p:cNvPr>
          <p:cNvSpPr>
            <a:spLocks noGrp="1"/>
          </p:cNvSpPr>
          <p:nvPr>
            <p:ph type="ftr" idx="4294967295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671459-E5FD-37E2-87E0-F213DD82D6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E33589-F7E8-EE2A-3799-33CC7FED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</a:t>
            </a:r>
          </a:p>
        </p:txBody>
      </p:sp>
    </p:spTree>
    <p:extLst>
      <p:ext uri="{BB962C8B-B14F-4D97-AF65-F5344CB8AC3E}">
        <p14:creationId xmlns:p14="http://schemas.microsoft.com/office/powerpoint/2010/main" val="234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A8DAC-8871-143D-97F0-48E34AF6A5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274AD-86F4-73CA-700A-051AF9F99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853288"/>
          </a:xfrm>
        </p:spPr>
        <p:txBody>
          <a:bodyPr/>
          <a:lstStyle/>
          <a:p>
            <a:r>
              <a:rPr lang="en-US"/>
              <a:t>DRU Tone Plan Recommendations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4166A1D-31F2-145A-F3B3-745C6653B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67333"/>
            <a:ext cx="10361084" cy="2588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Recommendation 1: DRU tones should be shifted versions of each other to ensure they perform similarly in fading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For example, 26-tone </a:t>
            </a:r>
            <a:r>
              <a:rPr lang="en-US">
                <a:solidFill>
                  <a:schemeClr val="tx1"/>
                </a:solidFill>
              </a:rPr>
              <a:t>DRU 9 and 26-tone DRU 5 will perform differently as the corresponding tones are not shifted versions of other 26-tone DRUs for the tone plan in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Tone plans in [1] for 40 MHz and 80 MHz do not have this 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Recommendation</a:t>
            </a:r>
            <a:r>
              <a:rPr lang="en-US">
                <a:solidFill>
                  <a:schemeClr val="tx1"/>
                </a:solidFill>
              </a:rPr>
              <a:t> 2: DRU tone plan should avoid distortions by providing  more DC tones given the available subcarriers in UHR LTF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A3754-199D-D48F-CF2F-FE587F5B5E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2805E7-D081-BE0B-44A2-692899D0577C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29426"/>
            <a:ext cx="1323119" cy="276999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/>
              <a:t>October 2024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E3E3022-ED63-FCDD-6FB4-0E5AF3824D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309460"/>
              </p:ext>
            </p:extLst>
          </p:nvPr>
        </p:nvGraphicFramePr>
        <p:xfrm>
          <a:off x="2293546" y="4045931"/>
          <a:ext cx="8686800" cy="2308283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03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 </a:t>
                      </a:r>
                      <a:r>
                        <a:rPr lang="en-US" sz="1100"/>
                        <a:t>[1]</a:t>
                      </a:r>
                      <a:endParaRPr lang="en-US" sz="11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0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0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1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9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0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RU1~4], [-3, 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RU6~9], [-2, 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9DF0413-D638-7601-8B04-D4FE9C5B0B8E}"/>
              </a:ext>
            </a:extLst>
          </p:cNvPr>
          <p:cNvSpPr/>
          <p:nvPr/>
        </p:nvSpPr>
        <p:spPr bwMode="auto">
          <a:xfrm>
            <a:off x="8157172" y="5004298"/>
            <a:ext cx="1258431" cy="164673"/>
          </a:xfrm>
          <a:prstGeom prst="round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199FDFF-37D2-FA14-F1B0-0B541D2787F8}"/>
              </a:ext>
            </a:extLst>
          </p:cNvPr>
          <p:cNvSpPr/>
          <p:nvPr/>
        </p:nvSpPr>
        <p:spPr bwMode="auto">
          <a:xfrm>
            <a:off x="9586110" y="4633225"/>
            <a:ext cx="1258431" cy="164673"/>
          </a:xfrm>
          <a:prstGeom prst="round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544FCA4-F150-1F9F-56E0-1B3D332C9EA3}"/>
              </a:ext>
            </a:extLst>
          </p:cNvPr>
          <p:cNvSpPr/>
          <p:nvPr/>
        </p:nvSpPr>
        <p:spPr bwMode="auto">
          <a:xfrm>
            <a:off x="3819054" y="4633225"/>
            <a:ext cx="1258431" cy="164673"/>
          </a:xfrm>
          <a:prstGeom prst="round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3B2282E-EDB8-1233-8C65-84F8AA139952}"/>
              </a:ext>
            </a:extLst>
          </p:cNvPr>
          <p:cNvSpPr/>
          <p:nvPr/>
        </p:nvSpPr>
        <p:spPr bwMode="auto">
          <a:xfrm>
            <a:off x="5276662" y="4633225"/>
            <a:ext cx="1258431" cy="164673"/>
          </a:xfrm>
          <a:prstGeom prst="round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9E6C9AD-CD0F-E95D-0389-E30032B4A32F}"/>
              </a:ext>
            </a:extLst>
          </p:cNvPr>
          <p:cNvSpPr txBox="1"/>
          <p:nvPr/>
        </p:nvSpPr>
        <p:spPr>
          <a:xfrm>
            <a:off x="381336" y="4546284"/>
            <a:ext cx="1912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B050"/>
                </a:solidFill>
              </a:rPr>
              <a:t>DRU2 = DRU1 + 4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C8EDD8C-CFCD-04B1-5292-FFCBC125E1C5}"/>
              </a:ext>
            </a:extLst>
          </p:cNvPr>
          <p:cNvSpPr/>
          <p:nvPr/>
        </p:nvSpPr>
        <p:spPr bwMode="auto">
          <a:xfrm>
            <a:off x="6729723" y="4633225"/>
            <a:ext cx="1258431" cy="164673"/>
          </a:xfrm>
          <a:prstGeom prst="round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CBF656B-6E2C-A629-D0EA-2FD8BC6EB2E3}"/>
              </a:ext>
            </a:extLst>
          </p:cNvPr>
          <p:cNvSpPr/>
          <p:nvPr/>
        </p:nvSpPr>
        <p:spPr bwMode="auto">
          <a:xfrm>
            <a:off x="8182784" y="4633225"/>
            <a:ext cx="1258431" cy="164673"/>
          </a:xfrm>
          <a:prstGeom prst="round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581A5010-178B-1212-23B8-0EEF0B5DCFA4}"/>
              </a:ext>
            </a:extLst>
          </p:cNvPr>
          <p:cNvSpPr/>
          <p:nvPr/>
        </p:nvSpPr>
        <p:spPr bwMode="auto">
          <a:xfrm>
            <a:off x="3819054" y="5004298"/>
            <a:ext cx="1258431" cy="164673"/>
          </a:xfrm>
          <a:prstGeom prst="round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F2853E2-0A76-9474-A6CC-0747C874EE17}"/>
              </a:ext>
            </a:extLst>
          </p:cNvPr>
          <p:cNvSpPr/>
          <p:nvPr/>
        </p:nvSpPr>
        <p:spPr bwMode="auto">
          <a:xfrm>
            <a:off x="5276662" y="5004298"/>
            <a:ext cx="1258431" cy="164673"/>
          </a:xfrm>
          <a:prstGeom prst="round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6A2F30BC-256F-8C57-0EEC-FFF232619FC6}"/>
              </a:ext>
            </a:extLst>
          </p:cNvPr>
          <p:cNvSpPr/>
          <p:nvPr/>
        </p:nvSpPr>
        <p:spPr bwMode="auto">
          <a:xfrm>
            <a:off x="6729723" y="5004298"/>
            <a:ext cx="1258431" cy="164673"/>
          </a:xfrm>
          <a:prstGeom prst="round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1AA2C9C-8F41-4D94-0CF6-0B64F1470C85}"/>
              </a:ext>
            </a:extLst>
          </p:cNvPr>
          <p:cNvSpPr txBox="1"/>
          <p:nvPr/>
        </p:nvSpPr>
        <p:spPr>
          <a:xfrm>
            <a:off x="381336" y="4767814"/>
            <a:ext cx="1912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B050"/>
                </a:solidFill>
              </a:rPr>
              <a:t>DRU3 = DRU1 + 2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7DAC6A-08AE-5C64-571F-6815943CDE9C}"/>
              </a:ext>
            </a:extLst>
          </p:cNvPr>
          <p:cNvSpPr txBox="1"/>
          <p:nvPr/>
        </p:nvSpPr>
        <p:spPr>
          <a:xfrm>
            <a:off x="381336" y="4975086"/>
            <a:ext cx="1912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B050"/>
                </a:solidFill>
              </a:rPr>
              <a:t>DRU4 = DRU1 + 6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D6FC86-50B5-E15D-06B4-299BA2422590}"/>
              </a:ext>
            </a:extLst>
          </p:cNvPr>
          <p:cNvSpPr txBox="1"/>
          <p:nvPr/>
        </p:nvSpPr>
        <p:spPr>
          <a:xfrm>
            <a:off x="381336" y="5192774"/>
            <a:ext cx="1912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B050"/>
                </a:solidFill>
              </a:rPr>
              <a:t>DRU6 = DRU1 + 1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B1E99F0-6099-3811-9017-BCF4677B85D3}"/>
              </a:ext>
            </a:extLst>
          </p:cNvPr>
          <p:cNvSpPr txBox="1"/>
          <p:nvPr/>
        </p:nvSpPr>
        <p:spPr>
          <a:xfrm>
            <a:off x="381336" y="5431813"/>
            <a:ext cx="1912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B050"/>
                </a:solidFill>
              </a:rPr>
              <a:t>DRU7 = DRU1 + 5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FDD80A0-B880-382B-9C87-B8169F95EA3C}"/>
              </a:ext>
            </a:extLst>
          </p:cNvPr>
          <p:cNvSpPr txBox="1"/>
          <p:nvPr/>
        </p:nvSpPr>
        <p:spPr>
          <a:xfrm>
            <a:off x="381336" y="5656446"/>
            <a:ext cx="1912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B050"/>
                </a:solidFill>
              </a:rPr>
              <a:t>DRU8 = DRU1 + 3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76C1142-34D2-C177-B705-98359FFAC56D}"/>
              </a:ext>
            </a:extLst>
          </p:cNvPr>
          <p:cNvSpPr txBox="1"/>
          <p:nvPr/>
        </p:nvSpPr>
        <p:spPr>
          <a:xfrm>
            <a:off x="11162946" y="4546284"/>
            <a:ext cx="896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C000"/>
                </a:solidFill>
              </a:rPr>
              <a:t>DRU5?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ED44935-ECCA-645C-5C9E-FD332AB7B817}"/>
              </a:ext>
            </a:extLst>
          </p:cNvPr>
          <p:cNvSpPr txBox="1"/>
          <p:nvPr/>
        </p:nvSpPr>
        <p:spPr>
          <a:xfrm>
            <a:off x="11162946" y="4887290"/>
            <a:ext cx="896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C000"/>
                </a:solidFill>
              </a:rPr>
              <a:t>DRU9?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5F581F4-3B2A-1B1E-BCFE-2688C4224C8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Mahmoud Kamel, InterDigital</a:t>
            </a:r>
          </a:p>
        </p:txBody>
      </p:sp>
    </p:spTree>
    <p:extLst>
      <p:ext uri="{BB962C8B-B14F-4D97-AF65-F5344CB8AC3E}">
        <p14:creationId xmlns:p14="http://schemas.microsoft.com/office/powerpoint/2010/main" val="699924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A6C882-7CDE-E283-D94A-074F47245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32B07-43BF-67F0-5EB4-C91749C4F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DRU Tone Plan Constraints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8927F10-688B-C4F2-FDB6-39B0A608F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91490"/>
            <a:ext cx="10361084" cy="17375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Recommendation 3: Pilot indices should be spread across the BW to exploit frequency diversity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For instance, 106-tone DRU 2 can span from indices -119 to 112 whereas the p</a:t>
            </a:r>
            <a:r>
              <a:rPr lang="en-US"/>
              <a:t>ilot</a:t>
            </a:r>
            <a:r>
              <a:rPr lang="en-US">
                <a:solidFill>
                  <a:schemeClr val="tx1"/>
                </a:solidFill>
              </a:rPr>
              <a:t> indices are from </a:t>
            </a:r>
            <a:r>
              <a:rPr lang="en-US">
                <a:solidFill>
                  <a:srgbClr val="FFC000"/>
                </a:solidFill>
              </a:rPr>
              <a:t>-56 </a:t>
            </a:r>
            <a:r>
              <a:rPr lang="en-US">
                <a:solidFill>
                  <a:schemeClr val="tx1"/>
                </a:solidFill>
              </a:rPr>
              <a:t>to </a:t>
            </a:r>
            <a:r>
              <a:rPr lang="en-US">
                <a:solidFill>
                  <a:srgbClr val="FFC000"/>
                </a:solidFill>
              </a:rPr>
              <a:t>103 </a:t>
            </a:r>
            <a:r>
              <a:rPr lang="en-US">
                <a:solidFill>
                  <a:schemeClr val="tx1"/>
                </a:solidFill>
              </a:rPr>
              <a:t>for the plan in [1]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tx1"/>
              </a:solidFill>
            </a:endParaRPr>
          </a:p>
          <a:p>
            <a:pPr marL="0" indent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3F4FC-7A18-D789-A8D7-35FA301213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0D9084-358E-D857-6632-75C2AF4F1D1F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29426"/>
            <a:ext cx="1323119" cy="276999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/>
              <a:t>October 2024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387F92E-3262-A897-969B-584B3D788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352777"/>
              </p:ext>
            </p:extLst>
          </p:nvPr>
        </p:nvGraphicFramePr>
        <p:xfrm>
          <a:off x="2139069" y="3666332"/>
          <a:ext cx="8005056" cy="1371600"/>
        </p:xfrm>
        <a:graphic>
          <a:graphicData uri="http://schemas.openxmlformats.org/drawingml/2006/table">
            <a:tbl>
              <a:tblPr/>
              <a:tblGrid>
                <a:gridCol w="1218524">
                  <a:extLst>
                    <a:ext uri="{9D8B030D-6E8A-4147-A177-3AD203B41FA5}">
                      <a16:colId xmlns:a16="http://schemas.microsoft.com/office/drawing/2014/main" val="1951246445"/>
                    </a:ext>
                  </a:extLst>
                </a:gridCol>
                <a:gridCol w="6786532">
                  <a:extLst>
                    <a:ext uri="{9D8B030D-6E8A-4147-A177-3AD203B41FA5}">
                      <a16:colId xmlns:a16="http://schemas.microsoft.com/office/drawing/2014/main" val="1529723464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Pilot indices for DRU transmission over 20MHz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374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 size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KdRxx_i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598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DRU26, </a:t>
                      </a:r>
                      <a:r>
                        <a:rPr lang="en-US" sz="1200" b="0" i="0" u="none" strike="noStrike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1:9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15 }, { -89 37 }, { -100 26 }, { -78 48 },  { -67 59 },  { -56 70 }, { -34 92 }, { -45 81 }, { -23 103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8860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DRU52, </a:t>
                      </a:r>
                      <a:r>
                        <a:rPr lang="en-US" sz="1200" b="0" i="0" u="none" strike="noStrike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1:4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-111 -89 15 37 }, { -100 -78 26 48 }, { -56 -34 70 92 }, { -45 -23 81 103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5199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DRU106, </a:t>
                      </a:r>
                      <a:r>
                        <a:rPr lang="en-US" sz="1200" b="0" i="0" u="none" strike="noStrike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1:2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-111 -78 15  48 }, { -56 -23 70 103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892635"/>
                  </a:ext>
                </a:extLst>
              </a:tr>
            </a:tbl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26F1B71-20B5-71A5-DF7E-C3A126648379}"/>
              </a:ext>
            </a:extLst>
          </p:cNvPr>
          <p:cNvSpPr/>
          <p:nvPr/>
        </p:nvSpPr>
        <p:spPr bwMode="auto">
          <a:xfrm>
            <a:off x="4589919" y="4813513"/>
            <a:ext cx="1258431" cy="206162"/>
          </a:xfrm>
          <a:prstGeom prst="round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F525BC5-2D2A-CBA1-FA94-5444CC85AC30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Mahmoud Kamel, InterDigital</a:t>
            </a:r>
          </a:p>
        </p:txBody>
      </p:sp>
    </p:spTree>
    <p:extLst>
      <p:ext uri="{BB962C8B-B14F-4D97-AF65-F5344CB8AC3E}">
        <p14:creationId xmlns:p14="http://schemas.microsoft.com/office/powerpoint/2010/main" val="34509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20 MHz DRU Tone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580930"/>
          </a:xfrm>
        </p:spPr>
        <p:txBody>
          <a:bodyPr/>
          <a:lstStyle/>
          <a:p>
            <a:pPr lvl="1"/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 bwMode="auto">
          <a:xfrm>
            <a:off x="929217" y="329426"/>
            <a:ext cx="1323119" cy="276999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/>
              <a:t>October 2024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C776BEA-4FB0-634D-D5CD-035A3F16C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558038"/>
              </p:ext>
            </p:extLst>
          </p:nvPr>
        </p:nvGraphicFramePr>
        <p:xfrm>
          <a:off x="2131611" y="3748881"/>
          <a:ext cx="8075082" cy="2321954"/>
        </p:xfrm>
        <a:graphic>
          <a:graphicData uri="http://schemas.openxmlformats.org/drawingml/2006/table">
            <a:tbl>
              <a:tblPr/>
              <a:tblGrid>
                <a:gridCol w="1343693">
                  <a:extLst>
                    <a:ext uri="{9D8B030D-6E8A-4147-A177-3AD203B41FA5}">
                      <a16:colId xmlns:a16="http://schemas.microsoft.com/office/drawing/2014/main" val="2993269793"/>
                    </a:ext>
                  </a:extLst>
                </a:gridCol>
                <a:gridCol w="1346924">
                  <a:extLst>
                    <a:ext uri="{9D8B030D-6E8A-4147-A177-3AD203B41FA5}">
                      <a16:colId xmlns:a16="http://schemas.microsoft.com/office/drawing/2014/main" val="161643634"/>
                    </a:ext>
                  </a:extLst>
                </a:gridCol>
                <a:gridCol w="1346924">
                  <a:extLst>
                    <a:ext uri="{9D8B030D-6E8A-4147-A177-3AD203B41FA5}">
                      <a16:colId xmlns:a16="http://schemas.microsoft.com/office/drawing/2014/main" val="780652450"/>
                    </a:ext>
                  </a:extLst>
                </a:gridCol>
                <a:gridCol w="1346924">
                  <a:extLst>
                    <a:ext uri="{9D8B030D-6E8A-4147-A177-3AD203B41FA5}">
                      <a16:colId xmlns:a16="http://schemas.microsoft.com/office/drawing/2014/main" val="1922670208"/>
                    </a:ext>
                  </a:extLst>
                </a:gridCol>
                <a:gridCol w="1346924">
                  <a:extLst>
                    <a:ext uri="{9D8B030D-6E8A-4147-A177-3AD203B41FA5}">
                      <a16:colId xmlns:a16="http://schemas.microsoft.com/office/drawing/2014/main" val="3877236216"/>
                    </a:ext>
                  </a:extLst>
                </a:gridCol>
                <a:gridCol w="1343693">
                  <a:extLst>
                    <a:ext uri="{9D8B030D-6E8A-4147-A177-3AD203B41FA5}">
                      <a16:colId xmlns:a16="http://schemas.microsoft.com/office/drawing/2014/main" val="3376878963"/>
                    </a:ext>
                  </a:extLst>
                </a:gridCol>
              </a:tblGrid>
              <a:tr h="171051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Data and pilot subcarrier indices for Distributed Tone RUs (DRUs)  in a 20 MHz UHR PPDU (Proposed)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402761"/>
                  </a:ext>
                </a:extLst>
              </a:tr>
              <a:tr h="1710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 type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 index and subcarrier range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455120"/>
                  </a:ext>
                </a:extLst>
              </a:tr>
              <a:tr h="34124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26-tone DRU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i=1:9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DRU1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[-121:9:-13, 5:9:113]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DRU2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[-117:9:-9,  9:9:117]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DRU3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[-119:9:-11, 7:9:115]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DRU4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[-115:9:-7, 11:9:119]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DRU5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[-113:9:-5, 13:9:121]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303338"/>
                  </a:ext>
                </a:extLst>
              </a:tr>
              <a:tr h="3412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DRU6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[-120:9:-12, 6:9:114]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DRU7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[-116:9:-8, 10:9:118]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DRU8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[-118:9:-10, 8:9:116]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DRU9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[-114:9:-6, 12:9:120]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808"/>
                  </a:ext>
                </a:extLst>
              </a:tr>
              <a:tr h="34124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52-tone DRU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i=1:4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DRU1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26-tone [DRU1, DRU2]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DRU2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26-tone [DRU3, DRU4]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84530"/>
                  </a:ext>
                </a:extLst>
              </a:tr>
              <a:tr h="3412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DRU3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26-tone [DRU6, DRU7]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DRU4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26-tone [DRU8, DRU9]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995637"/>
                  </a:ext>
                </a:extLst>
              </a:tr>
              <a:tr h="3412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106-tone DRU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i=1:2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DRU1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26-tone [DRU1~4], [-4, 3]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DRU2</a:t>
                      </a:r>
                      <a:b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</a:b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Yu Gothic" panose="020B0400000000000000" pitchFamily="34" charset="-128"/>
                        </a:rPr>
                        <a:t>26-tone [DRU6~9], [-3, 4]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kern="1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18" marR="9418" marT="9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4372546"/>
                  </a:ext>
                </a:extLst>
              </a:tr>
            </a:tbl>
          </a:graphicData>
        </a:graphic>
      </p:graphicFrame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1D1214B2-D362-C966-9583-7FDBBDC46975}"/>
              </a:ext>
            </a:extLst>
          </p:cNvPr>
          <p:cNvSpPr txBox="1">
            <a:spLocks/>
          </p:cNvSpPr>
          <p:nvPr/>
        </p:nvSpPr>
        <p:spPr bwMode="auto">
          <a:xfrm>
            <a:off x="914401" y="1691490"/>
            <a:ext cx="10361084" cy="1737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/>
              <a:t>With the proposed tone plan in this contribution,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/>
              <a:t>The DRU1-DRU9 are shifted versions of each other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/>
              <a:t>Two more DC tones are available for 106-DRU as this tone plan ranges from -121 to -3 and 3 to 121, instead of -120 to -2 and 2 to 120 in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>
                <a:solidFill>
                  <a:schemeClr val="tx1"/>
                </a:solidFill>
              </a:rPr>
              <a:t>Pilot indices are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/>
          </a:p>
          <a:p>
            <a:pPr>
              <a:buFont typeface="Arial" panose="020B0604020202020204" pitchFamily="34" charset="0"/>
              <a:buChar char="•"/>
            </a:pPr>
            <a:endParaRPr lang="en-US" kern="0">
              <a:solidFill>
                <a:schemeClr val="tx1"/>
              </a:solidFill>
            </a:endParaRPr>
          </a:p>
          <a:p>
            <a:pPr marL="0" indent="0"/>
            <a:endParaRPr lang="en-US" kern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3F22-8E01-6860-3A6C-D6D6A5D7BA92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Mahmoud Kamel, InterDigital</a:t>
            </a:r>
          </a:p>
        </p:txBody>
      </p:sp>
    </p:spTree>
    <p:extLst>
      <p:ext uri="{BB962C8B-B14F-4D97-AF65-F5344CB8AC3E}">
        <p14:creationId xmlns:p14="http://schemas.microsoft.com/office/powerpoint/2010/main" val="177852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C74A-A7C2-942A-5648-9E23E487D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85096-C7BB-A2FD-19CD-F5BAFC2B8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that DRU tone indices should be shifted versions of each other to ensure they perform similarly in fading channel?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E7651-ACDC-F9FB-E0DD-68CBEAFF1F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5D52D-87FB-16F4-17B8-FBF3068996F7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C62272-6615-5E85-2681-CB1EA48762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91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62913"/>
            <a:ext cx="10361084" cy="4113213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 bwMode="auto">
          <a:xfrm>
            <a:off x="929217" y="329426"/>
            <a:ext cx="1323119" cy="276999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/>
              <a:t>October 2024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9625" y="1751014"/>
            <a:ext cx="10330159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800">
                <a:solidFill>
                  <a:schemeClr val="tx1"/>
                </a:solidFill>
              </a:rPr>
              <a:t>[1] 11/24-0468r2 DRU Tone Plan for 11bn, Mediatek</a:t>
            </a:r>
          </a:p>
          <a:p>
            <a:pPr>
              <a:spcBef>
                <a:spcPts val="600"/>
              </a:spcBef>
            </a:pPr>
            <a:endParaRPr lang="en-US" altLang="ko-KR" sz="180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en-US" altLang="ko-KR" sz="1800">
              <a:solidFill>
                <a:schemeClr val="tx1"/>
              </a:solidFill>
            </a:endParaRPr>
          </a:p>
          <a:p>
            <a:endParaRPr lang="en-US" altLang="zh-CN" sz="1800">
              <a:solidFill>
                <a:schemeClr val="tx1"/>
              </a:solidFill>
            </a:endParaRPr>
          </a:p>
          <a:p>
            <a:endParaRPr lang="en-US" altLang="zh-CN" sz="180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en-US" sz="180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en-US" sz="180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EB7E530-AF4C-BEDC-D220-3935DFFE8A40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Mahmoud Kamel, InterDigital</a:t>
            </a:r>
          </a:p>
        </p:txBody>
      </p:sp>
    </p:spTree>
    <p:extLst>
      <p:ext uri="{BB962C8B-B14F-4D97-AF65-F5344CB8AC3E}">
        <p14:creationId xmlns:p14="http://schemas.microsoft.com/office/powerpoint/2010/main" val="2047899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961</Words>
  <Application>Microsoft Office PowerPoint</Application>
  <PresentationFormat>Widescreen</PresentationFormat>
  <Paragraphs>145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Aptos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DRU Tone Plan for 20 MHz Distribution Bandwidth</vt:lpstr>
      <vt:lpstr>Abstract</vt:lpstr>
      <vt:lpstr>DRU Tone Plan Recommendations</vt:lpstr>
      <vt:lpstr>DRU Tone Plan Constraints</vt:lpstr>
      <vt:lpstr>Proposed 20 MHz DRU Tone Plan</vt:lpstr>
      <vt:lpstr>SP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2024-11-01T21:13:31Z</dcterms:created>
  <dcterms:modified xsi:type="dcterms:W3CDTF">2024-11-01T21:14:07Z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cf26ed8-713a-4e6c-8a04-66607341a11c_Enabled">
    <vt:lpwstr>true</vt:lpwstr>
  </property>
  <property fmtid="{D5CDD505-2E9C-101B-9397-08002B2CF9AE}" pid="3" name="MSIP_Label_bcf26ed8-713a-4e6c-8a04-66607341a11c_SetDate">
    <vt:lpwstr>2024-11-01T21:14:03Z</vt:lpwstr>
  </property>
  <property fmtid="{D5CDD505-2E9C-101B-9397-08002B2CF9AE}" pid="4" name="MSIP_Label_bcf26ed8-713a-4e6c-8a04-66607341a11c_Method">
    <vt:lpwstr>Privileged</vt:lpwstr>
  </property>
  <property fmtid="{D5CDD505-2E9C-101B-9397-08002B2CF9AE}" pid="5" name="MSIP_Label_bcf26ed8-713a-4e6c-8a04-66607341a11c_Name">
    <vt:lpwstr>Public</vt:lpwstr>
  </property>
  <property fmtid="{D5CDD505-2E9C-101B-9397-08002B2CF9AE}" pid="6" name="MSIP_Label_bcf26ed8-713a-4e6c-8a04-66607341a11c_SiteId">
    <vt:lpwstr>e351b779-f6d5-4e50-8568-80e922d180ae</vt:lpwstr>
  </property>
  <property fmtid="{D5CDD505-2E9C-101B-9397-08002B2CF9AE}" pid="7" name="MSIP_Label_bcf26ed8-713a-4e6c-8a04-66607341a11c_ActionId">
    <vt:lpwstr>deda0532-bf40-4e1a-bacf-a66344ceae44</vt:lpwstr>
  </property>
  <property fmtid="{D5CDD505-2E9C-101B-9397-08002B2CF9AE}" pid="8" name="MSIP_Label_bcf26ed8-713a-4e6c-8a04-66607341a11c_ContentBits">
    <vt:lpwstr>0</vt:lpwstr>
  </property>
</Properties>
</file>