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9"/>
  </p:notesMasterIdLst>
  <p:handoutMasterIdLst>
    <p:handoutMasterId r:id="rId20"/>
  </p:handoutMasterIdLst>
  <p:sldIdLst>
    <p:sldId id="256" r:id="rId3"/>
    <p:sldId id="257" r:id="rId4"/>
    <p:sldId id="283" r:id="rId5"/>
    <p:sldId id="262" r:id="rId6"/>
    <p:sldId id="265" r:id="rId7"/>
    <p:sldId id="273" r:id="rId8"/>
    <p:sldId id="2373" r:id="rId9"/>
    <p:sldId id="276" r:id="rId10"/>
    <p:sldId id="2392" r:id="rId11"/>
    <p:sldId id="270" r:id="rId12"/>
    <p:sldId id="2380" r:id="rId13"/>
    <p:sldId id="2383" r:id="rId14"/>
    <p:sldId id="278" r:id="rId15"/>
    <p:sldId id="2390" r:id="rId16"/>
    <p:sldId id="2391" r:id="rId17"/>
    <p:sldId id="2389"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6E1AD7-087E-49F5-B9B5-54297873F522}" v="23" dt="2024-11-14T00:35:56.2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21" autoAdjust="0"/>
    <p:restoredTop sz="93188" autoAdjust="0"/>
  </p:normalViewPr>
  <p:slideViewPr>
    <p:cSldViewPr>
      <p:cViewPr varScale="1">
        <p:scale>
          <a:sx n="81" d="100"/>
          <a:sy n="81" d="100"/>
        </p:scale>
        <p:origin x="306" y="55"/>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Qi" userId="26166f8a15b25b73" providerId="LiveId" clId="{846E1AD7-087E-49F5-B9B5-54297873F522}"/>
    <pc:docChg chg="undo custSel modSld modMainMaster">
      <pc:chgData name="Emily Qi" userId="26166f8a15b25b73" providerId="LiveId" clId="{846E1AD7-087E-49F5-B9B5-54297873F522}" dt="2024-11-14T00:46:55.373" v="1160" actId="20577"/>
      <pc:docMkLst>
        <pc:docMk/>
      </pc:docMkLst>
      <pc:sldChg chg="modSp mod">
        <pc:chgData name="Emily Qi" userId="26166f8a15b25b73" providerId="LiveId" clId="{846E1AD7-087E-49F5-B9B5-54297873F522}" dt="2024-11-12T15:02:57.326" v="331" actId="20577"/>
        <pc:sldMkLst>
          <pc:docMk/>
          <pc:sldMk cId="0" sldId="262"/>
        </pc:sldMkLst>
        <pc:spChg chg="mod">
          <ac:chgData name="Emily Qi" userId="26166f8a15b25b73" providerId="LiveId" clId="{846E1AD7-087E-49F5-B9B5-54297873F522}" dt="2024-11-12T15:02:57.326" v="331" actId="20577"/>
          <ac:spMkLst>
            <pc:docMk/>
            <pc:sldMk cId="0" sldId="262"/>
            <ac:spMk id="8" creationId="{00000000-0000-0000-0000-000000000000}"/>
          </ac:spMkLst>
        </pc:spChg>
      </pc:sldChg>
      <pc:sldChg chg="modSp mod">
        <pc:chgData name="Emily Qi" userId="26166f8a15b25b73" providerId="LiveId" clId="{846E1AD7-087E-49F5-B9B5-54297873F522}" dt="2024-11-12T15:24:24.295" v="761" actId="20577"/>
        <pc:sldMkLst>
          <pc:docMk/>
          <pc:sldMk cId="1753890201" sldId="265"/>
        </pc:sldMkLst>
        <pc:spChg chg="mod">
          <ac:chgData name="Emily Qi" userId="26166f8a15b25b73" providerId="LiveId" clId="{846E1AD7-087E-49F5-B9B5-54297873F522}" dt="2024-11-12T15:10:23.918" v="333" actId="20577"/>
          <ac:spMkLst>
            <pc:docMk/>
            <pc:sldMk cId="1753890201" sldId="265"/>
            <ac:spMk id="2" creationId="{00000000-0000-0000-0000-000000000000}"/>
          </ac:spMkLst>
        </pc:spChg>
        <pc:spChg chg="mod">
          <ac:chgData name="Emily Qi" userId="26166f8a15b25b73" providerId="LiveId" clId="{846E1AD7-087E-49F5-B9B5-54297873F522}" dt="2024-11-12T15:24:24.295" v="761" actId="20577"/>
          <ac:spMkLst>
            <pc:docMk/>
            <pc:sldMk cId="1753890201" sldId="265"/>
            <ac:spMk id="9218" creationId="{00000000-0000-0000-0000-000000000000}"/>
          </ac:spMkLst>
        </pc:spChg>
      </pc:sldChg>
      <pc:sldChg chg="modSp mod">
        <pc:chgData name="Emily Qi" userId="26166f8a15b25b73" providerId="LiveId" clId="{846E1AD7-087E-49F5-B9B5-54297873F522}" dt="2024-11-12T15:29:05.167" v="860" actId="20577"/>
        <pc:sldMkLst>
          <pc:docMk/>
          <pc:sldMk cId="3454883255" sldId="273"/>
        </pc:sldMkLst>
        <pc:spChg chg="mod">
          <ac:chgData name="Emily Qi" userId="26166f8a15b25b73" providerId="LiveId" clId="{846E1AD7-087E-49F5-B9B5-54297873F522}" dt="2024-11-12T15:25:48.713" v="812" actId="6549"/>
          <ac:spMkLst>
            <pc:docMk/>
            <pc:sldMk cId="3454883255" sldId="273"/>
            <ac:spMk id="2" creationId="{00000000-0000-0000-0000-000000000000}"/>
          </ac:spMkLst>
        </pc:spChg>
        <pc:spChg chg="mod">
          <ac:chgData name="Emily Qi" userId="26166f8a15b25b73" providerId="LiveId" clId="{846E1AD7-087E-49F5-B9B5-54297873F522}" dt="2024-11-12T14:35:34.435" v="188" actId="20577"/>
          <ac:spMkLst>
            <pc:docMk/>
            <pc:sldMk cId="3454883255" sldId="273"/>
            <ac:spMk id="9218" creationId="{00000000-0000-0000-0000-000000000000}"/>
          </ac:spMkLst>
        </pc:spChg>
        <pc:graphicFrameChg chg="mod modGraphic">
          <ac:chgData name="Emily Qi" userId="26166f8a15b25b73" providerId="LiveId" clId="{846E1AD7-087E-49F5-B9B5-54297873F522}" dt="2024-11-12T15:29:05.167" v="860" actId="20577"/>
          <ac:graphicFrameMkLst>
            <pc:docMk/>
            <pc:sldMk cId="3454883255" sldId="273"/>
            <ac:graphicFrameMk id="3" creationId="{00000000-0000-0000-0000-000000000000}"/>
          </ac:graphicFrameMkLst>
        </pc:graphicFrameChg>
      </pc:sldChg>
      <pc:sldChg chg="modSp mod">
        <pc:chgData name="Emily Qi" userId="26166f8a15b25b73" providerId="LiveId" clId="{846E1AD7-087E-49F5-B9B5-54297873F522}" dt="2024-11-14T00:46:55.373" v="1160" actId="20577"/>
        <pc:sldMkLst>
          <pc:docMk/>
          <pc:sldMk cId="1968720319" sldId="283"/>
        </pc:sldMkLst>
        <pc:spChg chg="mod">
          <ac:chgData name="Emily Qi" userId="26166f8a15b25b73" providerId="LiveId" clId="{846E1AD7-087E-49F5-B9B5-54297873F522}" dt="2024-11-14T00:46:55.373" v="1160" actId="20577"/>
          <ac:spMkLst>
            <pc:docMk/>
            <pc:sldMk cId="1968720319" sldId="283"/>
            <ac:spMk id="2" creationId="{00000000-0000-0000-0000-000000000000}"/>
          </ac:spMkLst>
        </pc:spChg>
      </pc:sldChg>
      <pc:sldChg chg="modSp mod">
        <pc:chgData name="Emily Qi" userId="26166f8a15b25b73" providerId="LiveId" clId="{846E1AD7-087E-49F5-B9B5-54297873F522}" dt="2024-11-14T00:36:11.451" v="1149" actId="207"/>
        <pc:sldMkLst>
          <pc:docMk/>
          <pc:sldMk cId="1998207127" sldId="2373"/>
        </pc:sldMkLst>
        <pc:spChg chg="mod">
          <ac:chgData name="Emily Qi" userId="26166f8a15b25b73" providerId="LiveId" clId="{846E1AD7-087E-49F5-B9B5-54297873F522}" dt="2024-11-12T14:59:50.479" v="310" actId="20577"/>
          <ac:spMkLst>
            <pc:docMk/>
            <pc:sldMk cId="1998207127" sldId="2373"/>
            <ac:spMk id="8" creationId="{00000000-0000-0000-0000-000000000000}"/>
          </ac:spMkLst>
        </pc:spChg>
        <pc:graphicFrameChg chg="mod modGraphic">
          <ac:chgData name="Emily Qi" userId="26166f8a15b25b73" providerId="LiveId" clId="{846E1AD7-087E-49F5-B9B5-54297873F522}" dt="2024-11-14T00:36:11.451" v="1149" actId="207"/>
          <ac:graphicFrameMkLst>
            <pc:docMk/>
            <pc:sldMk cId="1998207127" sldId="2373"/>
            <ac:graphicFrameMk id="10" creationId="{00000000-0000-0000-0000-000000000000}"/>
          </ac:graphicFrameMkLst>
        </pc:graphicFrameChg>
      </pc:sldChg>
      <pc:sldChg chg="addSp modSp mod modNotesTx">
        <pc:chgData name="Emily Qi" userId="26166f8a15b25b73" providerId="LiveId" clId="{846E1AD7-087E-49F5-B9B5-54297873F522}" dt="2024-11-12T16:52:23.831" v="1124" actId="20577"/>
        <pc:sldMkLst>
          <pc:docMk/>
          <pc:sldMk cId="3280161009" sldId="2392"/>
        </pc:sldMkLst>
        <pc:spChg chg="mod">
          <ac:chgData name="Emily Qi" userId="26166f8a15b25b73" providerId="LiveId" clId="{846E1AD7-087E-49F5-B9B5-54297873F522}" dt="2024-11-12T16:45:59.618" v="976" actId="14100"/>
          <ac:spMkLst>
            <pc:docMk/>
            <pc:sldMk cId="3280161009" sldId="2392"/>
            <ac:spMk id="2" creationId="{00000000-0000-0000-0000-000000000000}"/>
          </ac:spMkLst>
        </pc:spChg>
        <pc:spChg chg="add mod">
          <ac:chgData name="Emily Qi" userId="26166f8a15b25b73" providerId="LiveId" clId="{846E1AD7-087E-49F5-B9B5-54297873F522}" dt="2024-11-12T16:52:23.831" v="1124" actId="20577"/>
          <ac:spMkLst>
            <pc:docMk/>
            <pc:sldMk cId="3280161009" sldId="2392"/>
            <ac:spMk id="3" creationId="{BAD40958-3657-7C69-751E-96368A8BDCED}"/>
          </ac:spMkLst>
        </pc:spChg>
        <pc:spChg chg="mod">
          <ac:chgData name="Emily Qi" userId="26166f8a15b25b73" providerId="LiveId" clId="{846E1AD7-087E-49F5-B9B5-54297873F522}" dt="2024-11-12T16:51:55.245" v="1114" actId="6549"/>
          <ac:spMkLst>
            <pc:docMk/>
            <pc:sldMk cId="3280161009" sldId="2392"/>
            <ac:spMk id="9218" creationId="{00000000-0000-0000-0000-000000000000}"/>
          </ac:spMkLst>
        </pc:spChg>
      </pc:sldChg>
      <pc:sldMasterChg chg="modSp mod">
        <pc:chgData name="Emily Qi" userId="26166f8a15b25b73" providerId="LiveId" clId="{846E1AD7-087E-49F5-B9B5-54297873F522}" dt="2024-11-12T14:29:17.272" v="1" actId="20577"/>
        <pc:sldMasterMkLst>
          <pc:docMk/>
          <pc:sldMasterMk cId="0" sldId="2147483648"/>
        </pc:sldMasterMkLst>
        <pc:spChg chg="mod">
          <ac:chgData name="Emily Qi" userId="26166f8a15b25b73" providerId="LiveId" clId="{846E1AD7-087E-49F5-B9B5-54297873F522}" dt="2024-11-12T14:29:17.272"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1482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559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November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November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November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November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November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November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Emily Qi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Emily Qi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Emily Qi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802.11-24/1709r1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ss.yujian@huawei.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11" Type="http://schemas.openxmlformats.org/officeDocument/2006/relationships/hyperlink" Target="mailto:emily.h.qi@gmail.com" TargetMode="External"/><Relationship Id="rId5" Type="http://schemas.openxmlformats.org/officeDocument/2006/relationships/hyperlink" Target="mailto:edward.ks.au@gmail.com" TargetMode="External"/><Relationship Id="rId10" Type="http://schemas.openxmlformats.org/officeDocument/2006/relationships/hyperlink" Target="mailto:claudiodasilva@meta.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po-kai.huang@intel.com" TargetMode="External"/><Relationship Id="rId3" Type="http://schemas.openxmlformats.org/officeDocument/2006/relationships/hyperlink" Target="mailto:emily.h.qi@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robert.stacey@intel.com" TargetMode="External"/><Relationship Id="rId5" Type="http://schemas.openxmlformats.org/officeDocument/2006/relationships/hyperlink" Target="mailto:montemurro.michael@gmail.com" TargetMode="External"/><Relationship Id="rId10" Type="http://schemas.openxmlformats.org/officeDocument/2006/relationships/hyperlink" Target="mailto:aasterja@qti.qualcomm.com" TargetMode="External"/><Relationship Id="rId4" Type="http://schemas.openxmlformats.org/officeDocument/2006/relationships/hyperlink" Target="mailto:edward.ks.au@gmail.com" TargetMode="External"/><Relationship Id="rId9" Type="http://schemas.openxmlformats.org/officeDocument/2006/relationships/hyperlink" Target="mailto:mark.hamilton2152@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(November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2024-11-12</a:t>
            </a:r>
          </a:p>
        </p:txBody>
      </p:sp>
      <p:sp>
        <p:nvSpPr>
          <p:cNvPr id="6" name="Date Placeholder 3"/>
          <p:cNvSpPr>
            <a:spLocks noGrp="1"/>
          </p:cNvSpPr>
          <p:nvPr>
            <p:ph type="dt" idx="10"/>
          </p:nvPr>
        </p:nvSpPr>
        <p:spPr>
          <a:xfrm>
            <a:off x="914400" y="291263"/>
            <a:ext cx="2499764" cy="273050"/>
          </a:xfrm>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Emily Qi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79990966"/>
              </p:ext>
            </p:extLst>
          </p:nvPr>
        </p:nvGraphicFramePr>
        <p:xfrm>
          <a:off x="1066800" y="2352675"/>
          <a:ext cx="9877425" cy="2398713"/>
        </p:xfrm>
        <a:graphic>
          <a:graphicData uri="http://schemas.openxmlformats.org/presentationml/2006/ole">
            <mc:AlternateContent xmlns:mc="http://schemas.openxmlformats.org/markup-compatibility/2006">
              <mc:Choice xmlns:v="urn:schemas-microsoft-com:vml" Requires="v">
                <p:oleObj name="Document" r:id="rId3" imgW="10459112" imgH="2541140" progId="Word.Document.8">
                  <p:embed/>
                </p:oleObj>
              </mc:Choice>
              <mc:Fallback>
                <p:oleObj name="Document" r:id="rId3" imgW="10459112" imgH="2541140" progId="Word.Document.8">
                  <p:embed/>
                  <p:pic>
                    <p:nvPicPr>
                      <p:cNvPr id="3075" name="Object 3"/>
                      <p:cNvPicPr>
                        <a:picLocks noChangeAspect="1" noChangeArrowheads="1"/>
                      </p:cNvPicPr>
                      <p:nvPr/>
                    </p:nvPicPr>
                    <p:blipFill>
                      <a:blip r:embed="rId4"/>
                      <a:srcRect/>
                      <a:stretch>
                        <a:fillRect/>
                      </a:stretch>
                    </p:blipFill>
                    <p:spPr bwMode="auto">
                      <a:xfrm>
                        <a:off x="1066800" y="2352675"/>
                        <a:ext cx="9877425" cy="23987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79943" y="1463675"/>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u="sng" dirty="0"/>
              <a:t>KDE Selector Data Type: 12.7.2 </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822960" y="800894"/>
            <a:ext cx="10820399" cy="685799"/>
          </a:xfrm>
        </p:spPr>
        <p:txBody>
          <a:bodyPr/>
          <a:lstStyle/>
          <a:p>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Process of reviewing drafts when their baseline changes</a:t>
            </a:r>
            <a:endParaRPr lang="en-US" sz="48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822960" y="1752600"/>
            <a:ext cx="10361084" cy="3139279"/>
          </a:xfrm>
        </p:spPr>
        <p:txBody>
          <a:bodyPr/>
          <a:lstStyle/>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baseline for a draft changes, the editor or a volunteer should review all tables and figures in the draft with change instructions against the baseline to ensure that there are no conflicts.</a:t>
            </a:r>
          </a:p>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editor or a </a:t>
            </a:r>
            <a:r>
              <a:rPr lang="en-US" sz="1800" dirty="0">
                <a:effectLst/>
                <a:latin typeface="Calibri" panose="020F0502020204030204" pitchFamily="34" charset="0"/>
                <a:ea typeface="DengXian" panose="02010600030101010101" pitchFamily="2" charset="-122"/>
              </a:rPr>
              <a:t>dedicated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volunteer should </a:t>
            </a:r>
            <a:r>
              <a:rPr lang="en-US" sz="1800" dirty="0">
                <a:effectLst/>
                <a:latin typeface="Calibri" panose="020F0502020204030204" pitchFamily="34" charset="0"/>
                <a:ea typeface="DengXian" panose="02010600030101010101" pitchFamily="2" charset="-122"/>
              </a:rPr>
              <a:t>review the bit assignment in fields and tables (especially those that are not covered by ANA), and PICs assignment in Annex B immediately after the agreement.</a:t>
            </a:r>
          </a:p>
          <a:p>
            <a:pPr marL="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the order of the draft changes (e.g.,</a:t>
            </a:r>
            <a:r>
              <a:rPr lang="en-US" sz="1800" dirty="0">
                <a:effectLst/>
                <a:latin typeface="Calibri" panose="020F0502020204030204" pitchFamily="34" charset="0"/>
                <a:ea typeface="DengXian" panose="02010600030101010101" pitchFamily="2" charset="-122"/>
              </a:rPr>
              <a:t> two amendments were agreed to swap their publication orders or their baseline changes),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each task group needs to identify a </a:t>
            </a:r>
            <a:r>
              <a:rPr lang="en-US" sz="1800" dirty="0">
                <a:effectLst/>
                <a:latin typeface="Calibri" panose="020F0502020204030204" pitchFamily="34" charset="0"/>
                <a:ea typeface="DengXian" panose="02010600030101010101" pitchFamily="2" charset="-122"/>
              </a:rPr>
              <a:t>dedicated volunteers (or just the editor themselves, if the draft is small) whose job is to identify changes in baseline that are not present in the draft. Basically, responsible for identifying technical content changes and merging changes to quoted text, figures, etc.  And, along the way, the numbering would be updated.  Each review would end up with the draft’s title sheet accurately reflecting a new baseline.</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endParaRPr>
          </a:p>
          <a:p>
            <a:pPr marL="0" marR="0" indent="0">
              <a:spcBef>
                <a:spcPts val="0"/>
              </a:spcBef>
              <a:spcAft>
                <a:spcPts val="0"/>
              </a:spcAft>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685800" y="838200"/>
            <a:ext cx="10361084" cy="1065213"/>
          </a:xfrm>
        </p:spPr>
        <p:txBody>
          <a:bodyPr/>
          <a:lstStyle/>
          <a:p>
            <a:r>
              <a:rPr lang="en-US" sz="3200" dirty="0"/>
              <a:t>Notes to Everyone (from TG Editors)</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85800" y="2170113"/>
            <a:ext cx="10361084" cy="3697287"/>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(in another TG)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533400" y="1703389"/>
            <a:ext cx="10972800" cy="4953000"/>
          </a:xfrm>
        </p:spPr>
        <p:txBody>
          <a:bodyPr/>
          <a:lstStyle/>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TGbe</a:t>
            </a:r>
            <a:r>
              <a:rPr lang="en-US" sz="1800" b="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1800" b="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Not relevant anymore. Will be discussed in </a:t>
            </a:r>
            <a:r>
              <a:rPr lang="en-US" sz="1800" b="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TGmf</a:t>
            </a: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AutoNum type="arabicParenR" startAt="2"/>
            </a:pPr>
            <a:r>
              <a:rPr lang="en-US" sz="1800" b="0" dirty="0">
                <a:latin typeface="Times New Roman" panose="02020603050405020304" pitchFamily="18" charset="0"/>
                <a:ea typeface="Calibri" panose="020F0502020204030204" pitchFamily="34" charset="0"/>
                <a:cs typeface="Times New Roman" panose="02020603050405020304" pitchFamily="18" charset="0"/>
              </a:rPr>
              <a:t>Based on a comment assigned to me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1800" b="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The definition </a:t>
            </a:r>
            <a:r>
              <a:rPr lang="en-US" sz="1800" b="0" dirty="0">
                <a:latin typeface="Times New Roman" panose="02020603050405020304" pitchFamily="18" charset="0"/>
                <a:ea typeface="Calibri" panose="020F0502020204030204" pitchFamily="34" charset="0"/>
                <a:cs typeface="Times New Roman" panose="02020603050405020304" pitchFamily="18" charset="0"/>
              </a:rPr>
              <a:t>in 3.4 is sufficient. We don’t have to define the abbreviation again on the first use in each major clause. However, it is also okay to expend the abbreviation for the term that is not well-know. </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9470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2024 Editors’ Meeting Agenda and Report</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Form the publication review committees</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a:t>November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a:t>
            </a:r>
            <a:r>
              <a:rPr lang="en-US" sz="1600" dirty="0">
                <a:hlinkClick r:id="rId4"/>
              </a:rPr>
              <a:t>gmail</a:t>
            </a:r>
            <a:r>
              <a:rPr lang="en-US" sz="1600" b="0" dirty="0">
                <a:hlinkClick r:id="rId4"/>
              </a:rPr>
              <a:t>.com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8"/>
              </a:rPr>
              <a:t>ross.yujian@huawei.com</a:t>
            </a:r>
            <a:endParaRPr lang="fi-FI" sz="1600" dirty="0"/>
          </a:p>
          <a:p>
            <a:pPr>
              <a:buFont typeface="Arial" panose="020B0604020202020204" pitchFamily="34" charset="0"/>
              <a:buChar char="•"/>
            </a:pPr>
            <a:r>
              <a:rPr lang="en-US" sz="1600" b="1" dirty="0" err="1"/>
              <a:t>TGbk</a:t>
            </a:r>
            <a:r>
              <a:rPr lang="en-US" sz="1600" b="1" dirty="0"/>
              <a:t> – Roy Want </a:t>
            </a:r>
            <a:r>
              <a:rPr lang="en-US" sz="1600" dirty="0">
                <a:hlinkClick r:id="rId9"/>
              </a:rPr>
              <a:t>RoyWant@google.com</a:t>
            </a:r>
            <a:endParaRPr lang="en-US" sz="1600" dirty="0"/>
          </a:p>
          <a:p>
            <a:pPr>
              <a:buFont typeface="Arial" panose="020B0604020202020204" pitchFamily="34" charset="0"/>
              <a:buChar char="•"/>
            </a:pPr>
            <a:r>
              <a:rPr lang="en-US" sz="1600" b="1" dirty="0" err="1"/>
              <a:t>TGbf</a:t>
            </a:r>
            <a:r>
              <a:rPr lang="en-US" sz="1600" b="1" dirty="0"/>
              <a:t> – Claudio da Silva </a:t>
            </a:r>
            <a:r>
              <a:rPr lang="en-US" sz="1600" dirty="0"/>
              <a:t>– </a:t>
            </a:r>
            <a:r>
              <a:rPr lang="en-US" sz="1600" dirty="0">
                <a:hlinkClick r:id="rId10"/>
              </a:rPr>
              <a:t>claudiodasilva@meta.com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1"/>
              </a:rPr>
              <a:t>emily.h.qi@</a:t>
            </a:r>
            <a:r>
              <a:rPr lang="en-US" sz="1600" dirty="0">
                <a:hlinkClick r:id="rId11"/>
              </a:rPr>
              <a:t>gmail</a:t>
            </a:r>
            <a:r>
              <a:rPr lang="en-US" sz="1600" b="0" dirty="0">
                <a:hlinkClick r:id="rId11"/>
              </a:rPr>
              <a:t>.com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marL="342900" lvl="1" indent="-342900">
              <a:buFontTx/>
              <a:buChar char="•"/>
            </a:pPr>
            <a:r>
              <a:rPr lang="en-US" sz="1600" b="1" dirty="0" err="1"/>
              <a:t>REVmf</a:t>
            </a:r>
            <a:r>
              <a:rPr lang="en-US" sz="1600" b="1" dirty="0"/>
              <a:t> - </a:t>
            </a:r>
            <a:endParaRPr lang="en-US" sz="1600"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November meeting roundtable status report </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err="1"/>
              <a:t>REVme</a:t>
            </a:r>
            <a:r>
              <a:rPr lang="en-GB" sz="1600" dirty="0"/>
              <a:t> – D7.0, </a:t>
            </a:r>
            <a:r>
              <a:rPr lang="en-GB" sz="1600" b="0" dirty="0"/>
              <a:t>approved by IEEE SASB, will be published as </a:t>
            </a:r>
            <a:r>
              <a:rPr lang="en-US" sz="1600" b="0" dirty="0"/>
              <a:t>IEEE Std 802.11™-2024</a:t>
            </a:r>
          </a:p>
          <a:p>
            <a:r>
              <a:rPr lang="en-GB" sz="1600" dirty="0"/>
              <a:t>11bh – D6.0, </a:t>
            </a:r>
            <a:r>
              <a:rPr lang="en-GB" sz="1600" b="0" dirty="0"/>
              <a:t>approved by IEEE SASB, will be published as </a:t>
            </a:r>
            <a:r>
              <a:rPr lang="en-US" sz="1600" b="0" dirty="0"/>
              <a:t>IEEE Std 802.11bh™-2024</a:t>
            </a:r>
            <a:endParaRPr lang="en-GB" sz="1600" b="0" dirty="0"/>
          </a:p>
          <a:p>
            <a:r>
              <a:rPr lang="en-GB" sz="1600" dirty="0"/>
              <a:t>11be – </a:t>
            </a:r>
            <a:r>
              <a:rPr lang="en-US" sz="1600" dirty="0"/>
              <a:t>D7.0</a:t>
            </a:r>
            <a:r>
              <a:rPr lang="en-US" sz="1600" b="0" dirty="0"/>
              <a:t>, </a:t>
            </a:r>
            <a:r>
              <a:rPr lang="en-GB" sz="1600" b="0" dirty="0"/>
              <a:t>approved by IEEE SASB, will be published as I</a:t>
            </a:r>
            <a:r>
              <a:rPr lang="en-US" sz="1600" b="0" dirty="0"/>
              <a:t>EEE Std 802.11be™-2024</a:t>
            </a:r>
          </a:p>
          <a:p>
            <a:endParaRPr lang="en-GB" sz="1600" b="0" dirty="0"/>
          </a:p>
          <a:p>
            <a:r>
              <a:rPr lang="en-GB" sz="1600" dirty="0"/>
              <a:t>11bk</a:t>
            </a:r>
            <a:r>
              <a:rPr lang="en-GB" sz="1600" b="0" dirty="0"/>
              <a:t> –D3.0.  Started the initial SA ballot and received 78 comments from the initial SB. Plan for the second SA ballot in January.</a:t>
            </a:r>
          </a:p>
          <a:p>
            <a:r>
              <a:rPr lang="en-US" sz="1600" dirty="0"/>
              <a:t>11bf </a:t>
            </a:r>
            <a:r>
              <a:rPr lang="en-GB" sz="1600" dirty="0"/>
              <a:t>– </a:t>
            </a:r>
            <a:r>
              <a:rPr lang="en-GB" sz="1600" b="0" dirty="0"/>
              <a:t>D5.0. Started the first recirc SA ballot and received 36 comments. Plan to go recirc when D6.0 is ready (perhaps next week). </a:t>
            </a:r>
          </a:p>
          <a:p>
            <a:r>
              <a:rPr lang="en-GB" sz="1600" dirty="0"/>
              <a:t>11bi – </a:t>
            </a:r>
            <a:r>
              <a:rPr lang="en-GB" sz="1600" b="0" dirty="0"/>
              <a:t>D0.6 is available. 200 comments need to be resolved. D1.0 will be available in January. Plan to start WG LB out of January meeting. </a:t>
            </a:r>
          </a:p>
          <a:p>
            <a:r>
              <a:rPr lang="en-GB" sz="1600" dirty="0"/>
              <a:t>11bn </a:t>
            </a:r>
            <a:r>
              <a:rPr lang="en-GB" sz="1600" b="0" dirty="0"/>
              <a:t>– Plan to have D0.1 in January 2025.</a:t>
            </a:r>
          </a:p>
          <a:p>
            <a:r>
              <a:rPr lang="en-GB" sz="1600" dirty="0" err="1"/>
              <a:t>REVmf</a:t>
            </a:r>
            <a:r>
              <a:rPr lang="en-GB" sz="1600" b="0" dirty="0"/>
              <a:t> – Plan to have the initial draft (0.0 or 0.1) in January/Feb 2025. </a:t>
            </a:r>
          </a:p>
          <a:p>
            <a:endParaRPr lang="en-GB" sz="1600" b="0" dirty="0"/>
          </a:p>
          <a:p>
            <a:r>
              <a:rPr lang="en-GB" sz="1400" b="0" dirty="0"/>
              <a:t> </a:t>
            </a:r>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November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515451663"/>
              </p:ext>
            </p:extLst>
          </p:nvPr>
        </p:nvGraphicFramePr>
        <p:xfrm>
          <a:off x="969950" y="2743200"/>
          <a:ext cx="10665885" cy="3546696"/>
        </p:xfrm>
        <a:graphic>
          <a:graphicData uri="http://schemas.openxmlformats.org/drawingml/2006/table">
            <a:tbl>
              <a:tblPr firstRow="1" bandRow="1">
                <a:tableStyleId>{5C22544A-7EE6-4342-B048-85BDC9FD1C3A}</a:tableStyleId>
              </a:tblPr>
              <a:tblGrid>
                <a:gridCol w="3461196">
                  <a:extLst>
                    <a:ext uri="{9D8B030D-6E8A-4147-A177-3AD203B41FA5}">
                      <a16:colId xmlns:a16="http://schemas.microsoft.com/office/drawing/2014/main" val="3336049185"/>
                    </a:ext>
                  </a:extLst>
                </a:gridCol>
                <a:gridCol w="1955969">
                  <a:extLst>
                    <a:ext uri="{9D8B030D-6E8A-4147-A177-3AD203B41FA5}">
                      <a16:colId xmlns:a16="http://schemas.microsoft.com/office/drawing/2014/main" val="1921072032"/>
                    </a:ext>
                  </a:extLst>
                </a:gridCol>
                <a:gridCol w="1711473">
                  <a:extLst>
                    <a:ext uri="{9D8B030D-6E8A-4147-A177-3AD203B41FA5}">
                      <a16:colId xmlns:a16="http://schemas.microsoft.com/office/drawing/2014/main" val="3854697234"/>
                    </a:ext>
                  </a:extLst>
                </a:gridCol>
                <a:gridCol w="3537247">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 (submission)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6213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1089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March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March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May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6000+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Feb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1888610"/>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375616494"/>
              </p:ext>
            </p:extLst>
          </p:nvPr>
        </p:nvGraphicFramePr>
        <p:xfrm>
          <a:off x="737392" y="1521960"/>
          <a:ext cx="9930611" cy="4451143"/>
        </p:xfrm>
        <a:graphic>
          <a:graphicData uri="http://schemas.openxmlformats.org/drawingml/2006/table">
            <a:tbl>
              <a:tblPr firstRow="1">
                <a:tableStyleId>{073A0DAA-6AF3-43AB-8588-CEC1D06C72B9}</a:tableStyleId>
              </a:tblPr>
              <a:tblGrid>
                <a:gridCol w="722213">
                  <a:extLst>
                    <a:ext uri="{9D8B030D-6E8A-4147-A177-3AD203B41FA5}">
                      <a16:colId xmlns:a16="http://schemas.microsoft.com/office/drawing/2014/main" val="4261970102"/>
                    </a:ext>
                  </a:extLst>
                </a:gridCol>
                <a:gridCol w="819527">
                  <a:extLst>
                    <a:ext uri="{9D8B030D-6E8A-4147-A177-3AD203B41FA5}">
                      <a16:colId xmlns:a16="http://schemas.microsoft.com/office/drawing/2014/main" val="78877518"/>
                    </a:ext>
                  </a:extLst>
                </a:gridCol>
                <a:gridCol w="502717">
                  <a:extLst>
                    <a:ext uri="{9D8B030D-6E8A-4147-A177-3AD203B41FA5}">
                      <a16:colId xmlns:a16="http://schemas.microsoft.com/office/drawing/2014/main" val="1625024730"/>
                    </a:ext>
                  </a:extLst>
                </a:gridCol>
                <a:gridCol w="502717">
                  <a:extLst>
                    <a:ext uri="{9D8B030D-6E8A-4147-A177-3AD203B41FA5}">
                      <a16:colId xmlns:a16="http://schemas.microsoft.com/office/drawing/2014/main" val="2198051875"/>
                    </a:ext>
                  </a:extLst>
                </a:gridCol>
                <a:gridCol w="502717">
                  <a:extLst>
                    <a:ext uri="{9D8B030D-6E8A-4147-A177-3AD203B41FA5}">
                      <a16:colId xmlns:a16="http://schemas.microsoft.com/office/drawing/2014/main" val="2849464904"/>
                    </a:ext>
                  </a:extLst>
                </a:gridCol>
                <a:gridCol w="502717">
                  <a:extLst>
                    <a:ext uri="{9D8B030D-6E8A-4147-A177-3AD203B41FA5}">
                      <a16:colId xmlns:a16="http://schemas.microsoft.com/office/drawing/2014/main" val="3784159027"/>
                    </a:ext>
                  </a:extLst>
                </a:gridCol>
                <a:gridCol w="454370">
                  <a:extLst>
                    <a:ext uri="{9D8B030D-6E8A-4147-A177-3AD203B41FA5}">
                      <a16:colId xmlns:a16="http://schemas.microsoft.com/office/drawing/2014/main" val="1499934070"/>
                    </a:ext>
                  </a:extLst>
                </a:gridCol>
                <a:gridCol w="513430">
                  <a:extLst>
                    <a:ext uri="{9D8B030D-6E8A-4147-A177-3AD203B41FA5}">
                      <a16:colId xmlns:a16="http://schemas.microsoft.com/office/drawing/2014/main" val="1031708747"/>
                    </a:ext>
                  </a:extLst>
                </a:gridCol>
                <a:gridCol w="1416180">
                  <a:extLst>
                    <a:ext uri="{9D8B030D-6E8A-4147-A177-3AD203B41FA5}">
                      <a16:colId xmlns:a16="http://schemas.microsoft.com/office/drawing/2014/main" val="309422106"/>
                    </a:ext>
                  </a:extLst>
                </a:gridCol>
                <a:gridCol w="658819">
                  <a:extLst>
                    <a:ext uri="{9D8B030D-6E8A-4147-A177-3AD203B41FA5}">
                      <a16:colId xmlns:a16="http://schemas.microsoft.com/office/drawing/2014/main" val="2746800865"/>
                    </a:ext>
                  </a:extLst>
                </a:gridCol>
                <a:gridCol w="2012990">
                  <a:extLst>
                    <a:ext uri="{9D8B030D-6E8A-4147-A177-3AD203B41FA5}">
                      <a16:colId xmlns:a16="http://schemas.microsoft.com/office/drawing/2014/main" val="664609411"/>
                    </a:ext>
                  </a:extLst>
                </a:gridCol>
                <a:gridCol w="1322214">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29,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November 12,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November 12,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November 12,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r h="205252">
                <a:tc>
                  <a:txBody>
                    <a:bodyPr/>
                    <a:lstStyle/>
                    <a:p>
                      <a:pPr algn="ctr"/>
                      <a:r>
                        <a:rPr lang="en-US" sz="1400" b="0" dirty="0">
                          <a:solidFill>
                            <a:schemeClr val="tx1"/>
                          </a:solidFill>
                          <a:latin typeface="+mn-lt"/>
                          <a:cs typeface="Arial" panose="020B0604020202020204" pitchFamily="34" charset="0"/>
                        </a:rPr>
                        <a:t>bn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b="0" dirty="0"/>
                        <a:t>Ross Jian Yu </a:t>
                      </a:r>
                      <a:endParaRPr lang="en-US" sz="12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November 12,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9516225"/>
                  </a:ext>
                </a:extLst>
              </a:tr>
              <a:tr h="205252">
                <a:tc>
                  <a:txBody>
                    <a:bodyPr/>
                    <a:lstStyle/>
                    <a:p>
                      <a:pPr algn="ctr"/>
                      <a:r>
                        <a:rPr lang="en-US" sz="1400" b="0" dirty="0">
                          <a:solidFill>
                            <a:schemeClr val="tx1"/>
                          </a:solidFill>
                          <a:latin typeface="+mn-lt"/>
                          <a:cs typeface="Arial" panose="020B0604020202020204" pitchFamily="34" charset="0"/>
                        </a:rPr>
                        <a:t>mf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chemeClr val="tx1"/>
                        </a:solidFill>
                        <a:effectLst/>
                        <a:latin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7887178"/>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p:txBody>
          <a:bodyPr/>
          <a:lstStyle/>
          <a:p>
            <a:r>
              <a:rPr lang="en-US"/>
              <a:t>November  2024</a:t>
            </a:r>
            <a:endParaRPr lang="en-GB" dirty="0"/>
          </a:p>
        </p:txBody>
      </p:sp>
      <p:sp>
        <p:nvSpPr>
          <p:cNvPr id="8" name="Text Box 231"/>
          <p:cNvSpPr txBox="1">
            <a:spLocks noChangeArrowheads="1"/>
          </p:cNvSpPr>
          <p:nvPr/>
        </p:nvSpPr>
        <p:spPr bwMode="auto">
          <a:xfrm>
            <a:off x="677867" y="1060294"/>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November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xfrm>
            <a:off x="906102" y="1815978"/>
            <a:ext cx="10361084" cy="4113213"/>
          </a:xfrm>
          <a:ln/>
        </p:spPr>
        <p:txBody>
          <a:bodyPr/>
          <a:lstStyle/>
          <a:p>
            <a:r>
              <a:rPr lang="en-US" sz="2000" dirty="0"/>
              <a:t>Publication editor creates a marked-up PDF with editorial changes highlighted</a:t>
            </a:r>
          </a:p>
          <a:p>
            <a:r>
              <a:rPr lang="en-US" sz="2000" dirty="0"/>
              <a:t>802.11 WG technical editor forms a review committee, which includes:</a:t>
            </a:r>
          </a:p>
          <a:p>
            <a:r>
              <a:rPr lang="en-US" sz="2000" dirty="0"/>
              <a:t>	- TG editor(s) +WG editor(s) + TG chair + others. </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 </a:t>
            </a:r>
          </a:p>
          <a:p>
            <a:pPr lvl="1"/>
            <a:r>
              <a:rPr lang="en-US" sz="1800" dirty="0"/>
              <a:t>	- for example, the order in the Beacon frame body table should not be changed</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19337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GB" dirty="0"/>
              <a:t>Publication Review Committees</a:t>
            </a:r>
          </a:p>
        </p:txBody>
      </p:sp>
      <p:sp>
        <p:nvSpPr>
          <p:cNvPr id="9218" name="Rectangle 2"/>
          <p:cNvSpPr>
            <a:spLocks noGrp="1" noChangeArrowheads="1"/>
          </p:cNvSpPr>
          <p:nvPr>
            <p:ph idx="1"/>
          </p:nvPr>
        </p:nvSpPr>
        <p:spPr>
          <a:xfrm>
            <a:off x="761999" y="1611297"/>
            <a:ext cx="5085693" cy="4127622"/>
          </a:xfrm>
          <a:ln/>
        </p:spPr>
        <p:txBody>
          <a:bodyPr/>
          <a:lstStyle/>
          <a:p>
            <a:r>
              <a:rPr lang="en-US" dirty="0" err="1"/>
              <a:t>REVme</a:t>
            </a:r>
            <a:r>
              <a:rPr lang="en-US" dirty="0"/>
              <a:t> Review Committee</a:t>
            </a:r>
          </a:p>
          <a:p>
            <a:pPr>
              <a:buFont typeface="Courier New" panose="02070309020205020404" pitchFamily="49" charset="0"/>
              <a:buChar char="o"/>
            </a:pPr>
            <a:r>
              <a:rPr lang="en-US" sz="1600" b="0" dirty="0"/>
              <a:t>Emily Qi (lead): </a:t>
            </a:r>
            <a:r>
              <a:rPr lang="en-US" sz="1600" b="0" dirty="0">
                <a:hlinkClick r:id="rId3"/>
              </a:rPr>
              <a:t>emily.h.qi@</a:t>
            </a:r>
            <a:r>
              <a:rPr lang="en-US" sz="1600" dirty="0">
                <a:hlinkClick r:id="rId3"/>
              </a:rPr>
              <a:t>gmail</a:t>
            </a:r>
            <a:r>
              <a:rPr lang="en-US" sz="1600" b="0" dirty="0">
                <a:hlinkClick r:id="rId3"/>
              </a:rPr>
              <a:t>.com</a:t>
            </a:r>
            <a:endParaRPr lang="en-US" sz="1600" b="1" dirty="0"/>
          </a:p>
          <a:p>
            <a:pPr>
              <a:buFont typeface="Courier New" panose="02070309020205020404" pitchFamily="49" charset="0"/>
              <a:buChar char="o"/>
            </a:pPr>
            <a:r>
              <a:rPr lang="en-US" sz="1600" b="0" dirty="0"/>
              <a:t>Edward Au: </a:t>
            </a:r>
            <a:r>
              <a:rPr lang="en-US" sz="1600" u="sng" dirty="0">
                <a:hlinkClick r:id="rId4"/>
              </a:rPr>
              <a:t>edward.ks.au@gmail.com</a:t>
            </a:r>
            <a:r>
              <a:rPr lang="en-US" sz="1600" u="sng" dirty="0"/>
              <a:t> </a:t>
            </a:r>
            <a:endParaRPr lang="en-US" sz="1600" b="0" dirty="0"/>
          </a:p>
          <a:p>
            <a:pPr>
              <a:buFont typeface="Courier New" panose="02070309020205020404" pitchFamily="49" charset="0"/>
              <a:buChar char="o"/>
            </a:pPr>
            <a:r>
              <a:rPr lang="en-US" sz="1600" b="0" dirty="0"/>
              <a:t>Mike Montemurro: </a:t>
            </a:r>
            <a:r>
              <a:rPr lang="en-US" sz="1600" b="0" dirty="0">
                <a:hlinkClick r:id="rId5"/>
              </a:rPr>
              <a:t>montemurro.michael@gmail.com</a:t>
            </a:r>
            <a:endParaRPr lang="en-US" sz="1600" b="0" dirty="0"/>
          </a:p>
          <a:p>
            <a:pPr>
              <a:buFont typeface="Courier New" panose="02070309020205020404" pitchFamily="49" charset="0"/>
              <a:buChar char="o"/>
            </a:pPr>
            <a:r>
              <a:rPr lang="en-US" sz="1600" b="0" dirty="0"/>
              <a:t>Robert Stacey: </a:t>
            </a:r>
            <a:r>
              <a:rPr lang="en-US" sz="1600" dirty="0">
                <a:hlinkClick r:id="rId6"/>
              </a:rPr>
              <a:t>robert.stacey@intel.com</a:t>
            </a:r>
            <a:endParaRPr lang="en-US" sz="1600" b="0" dirty="0"/>
          </a:p>
          <a:p>
            <a:pPr>
              <a:buFont typeface="Courier New" panose="02070309020205020404" pitchFamily="49" charset="0"/>
              <a:buChar char="o"/>
            </a:pPr>
            <a:r>
              <a:rPr lang="en-US" sz="1600" b="0" dirty="0"/>
              <a:t>Carol Ansley: </a:t>
            </a:r>
            <a:r>
              <a:rPr lang="en-US" sz="1600" dirty="0">
                <a:hlinkClick r:id="rId7"/>
              </a:rPr>
              <a:t>carol@ansley.com</a:t>
            </a:r>
            <a:endParaRPr lang="en-US" sz="1600" dirty="0"/>
          </a:p>
          <a:p>
            <a:pPr>
              <a:buFont typeface="Courier New" panose="02070309020205020404" pitchFamily="49" charset="0"/>
              <a:buChar char="o"/>
            </a:pPr>
            <a:r>
              <a:rPr lang="en-US" sz="1600" b="0" dirty="0"/>
              <a:t>Po-kai Huang: </a:t>
            </a:r>
            <a:r>
              <a:rPr lang="en-US" sz="1600" dirty="0">
                <a:hlinkClick r:id="rId8"/>
              </a:rPr>
              <a:t>po-kai.huang@intel.com</a:t>
            </a:r>
            <a:r>
              <a:rPr lang="en-US" sz="1600" dirty="0"/>
              <a:t> </a:t>
            </a:r>
            <a:endParaRPr lang="en-US" sz="1600" b="0" dirty="0"/>
          </a:p>
          <a:p>
            <a:pPr>
              <a:buFont typeface="Courier New" panose="02070309020205020404" pitchFamily="49" charset="0"/>
              <a:buChar char="o"/>
            </a:pPr>
            <a:r>
              <a:rPr lang="en-US" sz="1600" b="0" dirty="0"/>
              <a:t>?</a:t>
            </a:r>
            <a:endParaRPr lang="en-US" sz="2000" dirty="0"/>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
        <p:nvSpPr>
          <p:cNvPr id="3" name="Rectangle 2">
            <a:extLst>
              <a:ext uri="{FF2B5EF4-FFF2-40B4-BE49-F238E27FC236}">
                <a16:creationId xmlns:a16="http://schemas.microsoft.com/office/drawing/2014/main" id="{BAD40958-3657-7C69-751E-96368A8BDCED}"/>
              </a:ext>
            </a:extLst>
          </p:cNvPr>
          <p:cNvSpPr txBox="1">
            <a:spLocks noChangeArrowheads="1"/>
          </p:cNvSpPr>
          <p:nvPr/>
        </p:nvSpPr>
        <p:spPr bwMode="auto">
          <a:xfrm>
            <a:off x="6344308" y="1600200"/>
            <a:ext cx="5029200" cy="48752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t>11bh Review Committee</a:t>
            </a:r>
          </a:p>
          <a:p>
            <a:pPr>
              <a:buFont typeface="Courier New" panose="02070309020205020404" pitchFamily="49" charset="0"/>
              <a:buChar char="o"/>
            </a:pPr>
            <a:r>
              <a:rPr lang="en-US" sz="1600" b="0" kern="0" dirty="0"/>
              <a:t>Carol Ansley (lead); </a:t>
            </a:r>
          </a:p>
          <a:p>
            <a:pPr>
              <a:buFont typeface="Courier New" panose="02070309020205020404" pitchFamily="49" charset="0"/>
              <a:buChar char="o"/>
            </a:pPr>
            <a:r>
              <a:rPr lang="en-US" sz="1600" b="0" kern="0" dirty="0"/>
              <a:t>Mark Hamilton: </a:t>
            </a:r>
            <a:r>
              <a:rPr lang="en-US" sz="1600" b="0" kern="0" dirty="0">
                <a:hlinkClick r:id="rId9"/>
              </a:rPr>
              <a:t>mark.hamilton2152@gmail.com</a:t>
            </a:r>
            <a:endParaRPr lang="en-US" sz="1600" b="0" kern="0" dirty="0"/>
          </a:p>
          <a:p>
            <a:pPr>
              <a:buFont typeface="Courier New" panose="02070309020205020404" pitchFamily="49" charset="0"/>
              <a:buChar char="o"/>
            </a:pPr>
            <a:r>
              <a:rPr lang="en-US" sz="1600" b="0" kern="0" dirty="0"/>
              <a:t>Emily Qi; </a:t>
            </a:r>
          </a:p>
          <a:p>
            <a:pPr>
              <a:buFont typeface="Courier New" panose="02070309020205020404" pitchFamily="49" charset="0"/>
              <a:buChar char="o"/>
            </a:pPr>
            <a:r>
              <a:rPr lang="en-US" sz="1600" b="0" kern="0" dirty="0"/>
              <a:t>Robert Stacey;</a:t>
            </a:r>
          </a:p>
          <a:p>
            <a:pPr>
              <a:buFont typeface="Courier New" panose="02070309020205020404" pitchFamily="49" charset="0"/>
              <a:buChar char="o"/>
            </a:pPr>
            <a:r>
              <a:rPr lang="en-US" sz="1600" b="0" kern="0" dirty="0"/>
              <a:t>?</a:t>
            </a:r>
          </a:p>
          <a:p>
            <a:pPr marL="0" indent="0"/>
            <a:endParaRPr lang="en-US" sz="1600" b="0" kern="0" dirty="0"/>
          </a:p>
          <a:p>
            <a:r>
              <a:rPr lang="en-US" kern="0" dirty="0"/>
              <a:t>11be Review Committee</a:t>
            </a:r>
          </a:p>
          <a:p>
            <a:pPr>
              <a:buFont typeface="Courier New" panose="02070309020205020404" pitchFamily="49" charset="0"/>
              <a:buChar char="o"/>
            </a:pPr>
            <a:r>
              <a:rPr lang="en-US" sz="1600" b="0" kern="0" dirty="0"/>
              <a:t>Edward Au (lead);</a:t>
            </a:r>
          </a:p>
          <a:p>
            <a:pPr>
              <a:buFont typeface="Courier New" panose="02070309020205020404" pitchFamily="49" charset="0"/>
              <a:buChar char="o"/>
            </a:pPr>
            <a:r>
              <a:rPr lang="en-US" sz="1600" b="0" kern="0" dirty="0"/>
              <a:t>Alfred Asterjadhi: </a:t>
            </a:r>
            <a:r>
              <a:rPr lang="en-US" sz="1600" b="0" kern="0" dirty="0">
                <a:hlinkClick r:id="rId10"/>
              </a:rPr>
              <a:t>aasterja@qti.qualcomm.com</a:t>
            </a:r>
            <a:endParaRPr lang="en-US" sz="1600" b="0" kern="0" dirty="0"/>
          </a:p>
          <a:p>
            <a:pPr>
              <a:buFont typeface="Courier New" panose="02070309020205020404" pitchFamily="49" charset="0"/>
              <a:buChar char="o"/>
            </a:pPr>
            <a:r>
              <a:rPr lang="en-US" sz="1600" b="0" kern="0" dirty="0"/>
              <a:t>Emily Qi; </a:t>
            </a:r>
          </a:p>
          <a:p>
            <a:pPr>
              <a:buFont typeface="Courier New" panose="02070309020205020404" pitchFamily="49" charset="0"/>
              <a:buChar char="o"/>
            </a:pPr>
            <a:r>
              <a:rPr lang="en-US" sz="1600" b="0" kern="0" dirty="0"/>
              <a:t>Robert Stacey; </a:t>
            </a:r>
          </a:p>
          <a:p>
            <a:pPr>
              <a:buFont typeface="Courier New" panose="02070309020205020404" pitchFamily="49" charset="0"/>
              <a:buChar char="o"/>
            </a:pPr>
            <a:r>
              <a:rPr lang="en-US" sz="1600" b="0" kern="0" dirty="0"/>
              <a:t>Carol Ansley </a:t>
            </a:r>
          </a:p>
          <a:p>
            <a:pPr>
              <a:buFont typeface="Courier New" panose="02070309020205020404" pitchFamily="49" charset="0"/>
              <a:buChar char="o"/>
            </a:pPr>
            <a:r>
              <a:rPr lang="en-US" sz="1600" b="0" kern="0" dirty="0"/>
              <a:t>?</a:t>
            </a:r>
          </a:p>
          <a:p>
            <a:endParaRPr lang="en-US" sz="2000" kern="0" dirty="0"/>
          </a:p>
        </p:txBody>
      </p:sp>
    </p:spTree>
    <p:extLst>
      <p:ext uri="{BB962C8B-B14F-4D97-AF65-F5344CB8AC3E}">
        <p14:creationId xmlns:p14="http://schemas.microsoft.com/office/powerpoint/2010/main" val="32801610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21351</TotalTime>
  <Words>2171</Words>
  <Application>Microsoft Office PowerPoint</Application>
  <PresentationFormat>Widescreen</PresentationFormat>
  <Paragraphs>356</Paragraphs>
  <Slides>16</Slides>
  <Notes>10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6" baseType="lpstr">
      <vt:lpstr>Arial Unicode MS</vt:lpstr>
      <vt:lpstr>Aptos</vt:lpstr>
      <vt:lpstr>Arial</vt:lpstr>
      <vt:lpstr>Calibri</vt:lpstr>
      <vt:lpstr>Calibri Light</vt:lpstr>
      <vt:lpstr>Courier New</vt:lpstr>
      <vt:lpstr>Times New Roman</vt:lpstr>
      <vt:lpstr>Office Theme</vt:lpstr>
      <vt:lpstr>Custom Design</vt:lpstr>
      <vt:lpstr>Document</vt:lpstr>
      <vt:lpstr>802.11 WG Editor’s Meeting (November 2024)</vt:lpstr>
      <vt:lpstr>Abstract</vt:lpstr>
      <vt:lpstr>November 2024 Editors’ Meeting Agenda and Report</vt:lpstr>
      <vt:lpstr>Volunteer Editor Contacts</vt:lpstr>
      <vt:lpstr>November meeting roundtable status report </vt:lpstr>
      <vt:lpstr>Editor Amendment Ordering</vt:lpstr>
      <vt:lpstr>Draft Development Snapshot</vt:lpstr>
      <vt:lpstr>Publication process</vt:lpstr>
      <vt:lpstr>Publication Review Committees</vt:lpstr>
      <vt:lpstr>802.11 Style Guide</vt:lpstr>
      <vt:lpstr>ANA managed number space</vt:lpstr>
      <vt:lpstr>Backup</vt:lpstr>
      <vt:lpstr>MIB Style, Visio and Frame Practices</vt:lpstr>
      <vt:lpstr>Process of reviewing drafts when their baseline changes</vt:lpstr>
      <vt:lpstr>Notes to Everyone (from TG Editors)</vt:lpstr>
      <vt:lpstr>Issues for feedback</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Emily Qi</cp:lastModifiedBy>
  <cp:revision>488</cp:revision>
  <cp:lastPrinted>1601-01-01T00:00:00Z</cp:lastPrinted>
  <dcterms:created xsi:type="dcterms:W3CDTF">2018-01-07T18:30:13Z</dcterms:created>
  <dcterms:modified xsi:type="dcterms:W3CDTF">2024-11-14T00:47:03Z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