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81" r:id="rId1"/>
  </p:sldMasterIdLst>
  <p:notesMasterIdLst>
    <p:notesMasterId r:id="rId14"/>
  </p:notesMasterIdLst>
  <p:handoutMasterIdLst>
    <p:handoutMasterId r:id="rId15"/>
  </p:handoutMasterIdLst>
  <p:sldIdLst>
    <p:sldId id="256" r:id="rId2"/>
    <p:sldId id="257" r:id="rId3"/>
    <p:sldId id="298" r:id="rId4"/>
    <p:sldId id="292" r:id="rId5"/>
    <p:sldId id="293" r:id="rId6"/>
    <p:sldId id="297" r:id="rId7"/>
    <p:sldId id="299" r:id="rId8"/>
    <p:sldId id="267" r:id="rId9"/>
    <p:sldId id="295" r:id="rId10"/>
    <p:sldId id="304" r:id="rId11"/>
    <p:sldId id="305" r:id="rId12"/>
    <p:sldId id="296"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1pPr>
    <a:lvl2pPr marL="742950" indent="-28575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2pPr>
    <a:lvl3pPr marL="11430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3pPr>
    <a:lvl4pPr marL="16002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4pPr>
    <a:lvl5pPr marL="20574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5pPr>
    <a:lvl6pPr marL="2286000" algn="l" defTabSz="914400" rtl="0" eaLnBrk="1" latinLnBrk="0" hangingPunct="1">
      <a:defRPr sz="2400" kern="1200">
        <a:solidFill>
          <a:schemeClr val="bg1"/>
        </a:solidFill>
        <a:latin typeface="Times New Roman"/>
        <a:ea typeface="MS Gothic"/>
        <a:cs typeface="+mn-cs"/>
      </a:defRPr>
    </a:lvl6pPr>
    <a:lvl7pPr marL="2743200" algn="l" defTabSz="914400" rtl="0" eaLnBrk="1" latinLnBrk="0" hangingPunct="1">
      <a:defRPr sz="2400" kern="1200">
        <a:solidFill>
          <a:schemeClr val="bg1"/>
        </a:solidFill>
        <a:latin typeface="Times New Roman"/>
        <a:ea typeface="MS Gothic"/>
        <a:cs typeface="+mn-cs"/>
      </a:defRPr>
    </a:lvl7pPr>
    <a:lvl8pPr marL="3200400" algn="l" defTabSz="914400" rtl="0" eaLnBrk="1" latinLnBrk="0" hangingPunct="1">
      <a:defRPr sz="2400" kern="1200">
        <a:solidFill>
          <a:schemeClr val="bg1"/>
        </a:solidFill>
        <a:latin typeface="Times New Roman"/>
        <a:ea typeface="MS Gothic"/>
        <a:cs typeface="+mn-cs"/>
      </a:defRPr>
    </a:lvl8pPr>
    <a:lvl9pPr marL="3657600" algn="l" defTabSz="914400" rtl="0" eaLnBrk="1" latinLnBrk="0" hangingPunct="1">
      <a:defRPr sz="2400" kern="1200">
        <a:solidFill>
          <a:schemeClr val="bg1"/>
        </a:solidFill>
        <a:latin typeface="Times New Roman"/>
        <a:ea typeface="MS Gothic"/>
        <a:cs typeface="+mn-cs"/>
      </a:defRPr>
    </a:lvl9pPr>
  </p:defaultTextStyle>
  <p:extLst>
    <p:ext uri="{521415D9-36F7-43E2-AB2F-B90AF26B5E84}">
      <p14:sectionLst xmlns:p14="http://schemas.microsoft.com/office/powerpoint/2010/main">
        <p14:section name="기본 구역" id="{2B20FB56-E7C2-404E-9823-9B8DD1D63529}">
          <p14:sldIdLst>
            <p14:sldId id="256"/>
            <p14:sldId id="257"/>
            <p14:sldId id="298"/>
            <p14:sldId id="292"/>
            <p14:sldId id="293"/>
            <p14:sldId id="297"/>
            <p14:sldId id="299"/>
            <p14:sldId id="267"/>
            <p14:sldId id="295"/>
            <p14:sldId id="304"/>
            <p14:sldId id="305"/>
            <p14:sldId id="296"/>
          </p14:sldIdLst>
        </p14:section>
        <p14:section name="Backup" id="{BBBC44B2-A487-EA41-9913-DA21405D0E28}">
          <p14:sldIdLst/>
        </p14:section>
      </p14:sectionLst>
    </p:ext>
    <p:ext uri="{EFAFB233-063F-42B5-8137-9DF3F51BA10A}">
      <p15:sldGuideLst xmlns:p15="http://schemas.microsoft.com/office/powerpoint/2012/main">
        <p15:guide id="1" orient="horz" pos="2159">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5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B42F3A-ED3A-DDD1-3C21-012E728E4583}" name="Woojin Ahn" initials="WA" userId="c874a690afa2d01e" providerId="Windows Live"/>
  <p188:author id="{69452AC5-F3F5-02A1-6CCC-58B16225A901}" name="주성 문" initials="주문" userId="202646a90de89a2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07" autoAdjust="0"/>
    <p:restoredTop sz="95640" autoAdjust="0"/>
  </p:normalViewPr>
  <p:slideViewPr>
    <p:cSldViewPr>
      <p:cViewPr varScale="1">
        <p:scale>
          <a:sx n="144" d="100"/>
          <a:sy n="144" d="100"/>
        </p:scale>
        <p:origin x="1584" y="200"/>
      </p:cViewPr>
      <p:guideLst>
        <p:guide orient="horz" pos="2159"/>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a:lstStyle>
            <a:lvl1pPr algn="l">
              <a:defRPr sz="1200"/>
            </a:lvl1pPr>
          </a:lstStyle>
          <a:p>
            <a:pPr lvl="0">
              <a:defRPr/>
            </a:pPr>
            <a:endParaRPr lang="ko-KR" alt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a:lstStyle>
            <a:lvl1pPr algn="r">
              <a:defRPr sz="1200"/>
            </a:lvl1pPr>
          </a:lstStyle>
          <a:p>
            <a:pPr lvl="0">
              <a:defRPr/>
            </a:pPr>
            <a:fld id="{B87CCAAF-252C-4847-8D16-EDD6B40E4912}" type="datetime1">
              <a:rPr lang="en-US"/>
              <a:pPr lvl="0">
                <a:defRPr/>
              </a:pPr>
              <a:t>2/10/25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anchor="b"/>
          <a:lstStyle>
            <a:lvl1pPr algn="l">
              <a:defRPr sz="1200"/>
            </a:lvl1pPr>
          </a:lstStyle>
          <a:p>
            <a:pPr lvl="0">
              <a:defRPr/>
            </a:pPr>
            <a:endParaRPr lang="ko-KR" alt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anchor="b"/>
          <a:lstStyle>
            <a:lvl1pPr algn="r">
              <a:defRPr sz="1200"/>
            </a:lvl1pPr>
          </a:lstStyle>
          <a:p>
            <a:pPr lvl="0">
              <a:defRPr/>
            </a:pPr>
            <a:fld id="{29996500-462A-4966-9632-4197CBF31A04}" type="slidenum">
              <a:rPr lang="en-US"/>
              <a:pPr lvl="0">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a:xfrm>
            <a:off x="0" y="0"/>
            <a:ext cx="6934200" cy="9280525"/>
          </a:xfrm>
          <a:prstGeom prst="roundRect">
            <a:avLst>
              <a:gd name="adj" fmla="val 19"/>
            </a:avLst>
          </a:prstGeom>
          <a:solidFill>
            <a:srgbClr val="FFFFFF"/>
          </a:solidFill>
          <a:ln w="9525">
            <a:noFill/>
            <a:round/>
          </a:ln>
          <a:effectLst/>
        </p:spPr>
        <p:txBody>
          <a:bodyPr wrap="none" anchor="ctr"/>
          <a:lstStyle/>
          <a:p>
            <a:pPr lvl="0">
              <a:defRPr/>
            </a:pPr>
            <a:endParaRPr lang="en-GB"/>
          </a:p>
        </p:txBody>
      </p:sp>
      <p:sp>
        <p:nvSpPr>
          <p:cNvPr id="2050" name="Rectangle 2"/>
          <p:cNvSpPr>
            <a:spLocks noGrp="1" noChangeArrowheads="1"/>
          </p:cNvSpPr>
          <p:nvPr>
            <p:ph type="hdr"/>
          </p:nvPr>
        </p:nvSpPr>
        <p:spPr>
          <a:xfrm>
            <a:off x="5640388" y="96838"/>
            <a:ext cx="639762" cy="211137"/>
          </a:xfrm>
          <a:prstGeom prst="rect">
            <a:avLst/>
          </a:prstGeom>
          <a:noFill/>
          <a:ln w="9525">
            <a:noFill/>
            <a:round/>
          </a:ln>
          <a:effectLst/>
        </p:spPr>
        <p:txBody>
          <a:bodyPr vert="horz" wrap="square" lIns="0" tIns="0" rIns="0" bIns="0" anchor="b"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doc.: IEEE 802.11-yy/xxxxr0</a:t>
            </a:r>
          </a:p>
        </p:txBody>
      </p:sp>
      <p:sp>
        <p:nvSpPr>
          <p:cNvPr id="2051" name="Rectangle 3"/>
          <p:cNvSpPr>
            <a:spLocks noGrp="1" noChangeArrowheads="1"/>
          </p:cNvSpPr>
          <p:nvPr>
            <p:ph type="dt"/>
          </p:nvPr>
        </p:nvSpPr>
        <p:spPr>
          <a:xfrm>
            <a:off x="654050" y="96838"/>
            <a:ext cx="825500" cy="211137"/>
          </a:xfrm>
          <a:prstGeom prst="rect">
            <a:avLst/>
          </a:prstGeom>
          <a:noFill/>
          <a:ln w="9525">
            <a:noFill/>
            <a:round/>
          </a:ln>
          <a:effectLst/>
        </p:spPr>
        <p:txBody>
          <a:bodyPr vert="horz" wrap="square" lIns="0" tIns="0" rIns="0" bIns="0" anchor="b" anchorCtr="0">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Month Year</a:t>
            </a:r>
          </a:p>
        </p:txBody>
      </p:sp>
      <p:sp>
        <p:nvSpPr>
          <p:cNvPr id="2052" name="Rectangle 4"/>
          <p:cNvSpPr>
            <a:spLocks noGrp="1" noRot="1" noChangeAspect="1" noChangeArrowheads="1" noTextEdit="1"/>
          </p:cNvSpPr>
          <p:nvPr>
            <p:ph type="sldImg"/>
          </p:nvPr>
        </p:nvSpPr>
        <p:spPr>
          <a:xfrm>
            <a:off x="1152525" y="701675"/>
            <a:ext cx="4627563" cy="3467100"/>
          </a:xfrm>
          <a:prstGeom prst="rect">
            <a:avLst/>
          </a:prstGeom>
          <a:noFill/>
          <a:ln w="12600">
            <a:solidFill>
              <a:srgbClr val="000000"/>
            </a:solidFill>
            <a:miter/>
          </a:ln>
          <a:effectLst/>
        </p:spPr>
      </p:sp>
      <p:sp>
        <p:nvSpPr>
          <p:cNvPr id="2053" name="Rectangle 5"/>
          <p:cNvSpPr>
            <a:spLocks noGrp="1" noChangeArrowheads="1"/>
          </p:cNvSpPr>
          <p:nvPr>
            <p:ph type="body"/>
          </p:nvPr>
        </p:nvSpPr>
        <p:spPr>
          <a:xfrm>
            <a:off x="923925" y="4408488"/>
            <a:ext cx="5084763" cy="4175125"/>
          </a:xfrm>
          <a:prstGeom prst="rect">
            <a:avLst/>
          </a:prstGeom>
          <a:noFill/>
          <a:ln w="9525">
            <a:noFill/>
            <a:round/>
          </a:ln>
          <a:effectLst/>
        </p:spPr>
        <p:txBody>
          <a:bodyPr vert="horz" wrap="square" lIns="93600" tIns="46080" rIns="93600" bIns="46080" anchor="t" anchorCtr="0">
            <a:prstTxWarp prst="textNoShape">
              <a:avLst/>
            </a:prstTxWarp>
          </a:bodyPr>
          <a:lstStyle/>
          <a:p>
            <a:pPr lvl="0">
              <a:defRPr/>
            </a:pPr>
            <a:endParaRPr lang="ko-KR" altLang="en-US"/>
          </a:p>
        </p:txBody>
      </p:sp>
      <p:sp>
        <p:nvSpPr>
          <p:cNvPr id="2054" name="Rectangle 6"/>
          <p:cNvSpPr>
            <a:spLocks noGrp="1" noChangeArrowheads="1"/>
          </p:cNvSpPr>
          <p:nvPr>
            <p:ph type="ftr"/>
          </p:nvPr>
        </p:nvSpPr>
        <p:spPr>
          <a:xfrm>
            <a:off x="5357813" y="8985250"/>
            <a:ext cx="922337" cy="180975"/>
          </a:xfrm>
          <a:prstGeom prst="rect">
            <a:avLst/>
          </a:prstGeom>
          <a:noFill/>
          <a:ln w="9525">
            <a:noFill/>
            <a:round/>
          </a:ln>
          <a:effectLst/>
        </p:spPr>
        <p:txBody>
          <a:bodyPr vert="horz" wrap="square" lIns="0" tIns="0" rIns="0" bIns="0" anchor="t" anchorCtr="0">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a:defRPr>
            </a:lvl1pPr>
          </a:lstStyle>
          <a:p>
            <a:pPr lvl="0">
              <a:defRPr/>
            </a:pPr>
            <a:r>
              <a:rPr lang="en-US"/>
              <a:t>John Doe, Some Company</a:t>
            </a:r>
          </a:p>
        </p:txBody>
      </p:sp>
      <p:sp>
        <p:nvSpPr>
          <p:cNvPr id="2055" name="Rectangle 7"/>
          <p:cNvSpPr>
            <a:spLocks noGrp="1" noChangeArrowheads="1"/>
          </p:cNvSpPr>
          <p:nvPr>
            <p:ph type="sldNum"/>
          </p:nvPr>
        </p:nvSpPr>
        <p:spPr>
          <a:xfrm>
            <a:off x="3222625" y="8985250"/>
            <a:ext cx="511175" cy="363538"/>
          </a:xfrm>
          <a:prstGeom prst="rect">
            <a:avLst/>
          </a:prstGeom>
          <a:noFill/>
          <a:ln w="9525">
            <a:noFill/>
            <a:round/>
          </a:ln>
          <a:effectLst/>
        </p:spPr>
        <p:txBody>
          <a:bodyPr vert="horz" wrap="square" lIns="0" tIns="0" rIns="0" bIns="0" anchor="t"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a:defRPr>
            </a:lvl1pPr>
          </a:lstStyle>
          <a:p>
            <a:pPr lvl="0">
              <a:defRPr/>
            </a:pPr>
            <a:r>
              <a:rPr lang="en-US"/>
              <a:t>Page </a:t>
            </a:r>
            <a:fld id="{47A7FEEB-9CD2-43FE-843C-C5350BEACB45}" type="slidenum">
              <a:rPr lang="en-US"/>
              <a:pPr lvl="0">
                <a:defRPr/>
              </a:pPr>
              <a:t>‹#›</a:t>
            </a:fld>
            <a:endParaRPr lang="en-US"/>
          </a:p>
        </p:txBody>
      </p:sp>
      <p:sp>
        <p:nvSpPr>
          <p:cNvPr id="2056" name="Rectangle 8"/>
          <p:cNvSpPr>
            <a:spLocks noChangeArrowheads="1"/>
          </p:cNvSpPr>
          <p:nvPr/>
        </p:nvSpPr>
        <p:spPr>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rPr>
              <a:t>Submission</a:t>
            </a:r>
          </a:p>
        </p:txBody>
      </p:sp>
      <p:sp>
        <p:nvSpPr>
          <p:cNvPr id="2057" name="Line 9"/>
          <p:cNvSpPr>
            <a:spLocks noChangeShapeType="1"/>
          </p:cNvSpPr>
          <p:nvPr/>
        </p:nvSpPr>
        <p:spPr>
          <a:xfrm>
            <a:off x="723900" y="8983663"/>
            <a:ext cx="5486400" cy="1587"/>
          </a:xfrm>
          <a:prstGeom prst="line">
            <a:avLst/>
          </a:prstGeom>
          <a:noFill/>
          <a:ln w="12600">
            <a:solidFill>
              <a:srgbClr val="000000"/>
            </a:solidFill>
            <a:miter/>
          </a:ln>
          <a:effectLst/>
        </p:spPr>
        <p:txBody>
          <a:bodyPr wrap="square"/>
          <a:lstStyle/>
          <a:p>
            <a:pPr lvl="0">
              <a:defRPr/>
            </a:pPr>
            <a:endParaRPr lang="en-GB"/>
          </a:p>
        </p:txBody>
      </p:sp>
      <p:sp>
        <p:nvSpPr>
          <p:cNvPr id="2058" name="Line 10"/>
          <p:cNvSpPr>
            <a:spLocks noChangeShapeType="1"/>
          </p:cNvSpPr>
          <p:nvPr/>
        </p:nvSpPr>
        <p:spPr>
          <a:xfrm>
            <a:off x="647700" y="296863"/>
            <a:ext cx="5638800" cy="1587"/>
          </a:xfrm>
          <a:prstGeom prst="line">
            <a:avLst/>
          </a:prstGeom>
          <a:noFill/>
          <a:ln w="12600">
            <a:solidFill>
              <a:srgbClr val="000000"/>
            </a:solidFill>
            <a:miter/>
          </a:ln>
          <a:effectLst/>
        </p:spPr>
        <p:txBody>
          <a:bodyPr wrap="square"/>
          <a:lstStyle/>
          <a:p>
            <a:pPr lvl="0">
              <a:defRPr/>
            </a:pPr>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lvl="0">
              <a:defRPr/>
            </a:pPr>
            <a:r>
              <a:rPr lang="en-US"/>
              <a:t>doc.: IEEE 802.11-yy/xxxxr0</a:t>
            </a:r>
          </a:p>
        </p:txBody>
      </p:sp>
      <p:sp>
        <p:nvSpPr>
          <p:cNvPr id="5" name="Rectangle 3"/>
          <p:cNvSpPr>
            <a:spLocks noGrp="1" noChangeArrowheads="1"/>
          </p:cNvSpPr>
          <p:nvPr>
            <p:ph type="dt"/>
          </p:nvPr>
        </p:nvSpPr>
        <p:spPr>
          <a:ln/>
        </p:spPr>
        <p:txBody>
          <a:bodyPr/>
          <a:lstStyle/>
          <a:p>
            <a:pPr lvl="0">
              <a:defRPr/>
            </a:pPr>
            <a:r>
              <a:rPr lang="en-US"/>
              <a:t>Month Year</a:t>
            </a:r>
          </a:p>
        </p:txBody>
      </p:sp>
      <p:sp>
        <p:nvSpPr>
          <p:cNvPr id="6" name="Rectangle 6"/>
          <p:cNvSpPr>
            <a:spLocks noGrp="1" noChangeArrowheads="1"/>
          </p:cNvSpPr>
          <p:nvPr>
            <p:ph type="ftr"/>
          </p:nvPr>
        </p:nvSpPr>
        <p:spPr>
          <a:ln/>
        </p:spPr>
        <p:txBody>
          <a:bodyPr/>
          <a:lstStyle/>
          <a:p>
            <a:pPr lvl="0">
              <a:defRPr/>
            </a:pPr>
            <a:r>
              <a:rPr lang="en-US"/>
              <a:t>John Doe, Some Company</a:t>
            </a:r>
          </a:p>
        </p:txBody>
      </p:sp>
      <p:sp>
        <p:nvSpPr>
          <p:cNvPr id="7" name="Rectangle 7"/>
          <p:cNvSpPr>
            <a:spLocks noGrp="1" noChangeArrowheads="1"/>
          </p:cNvSpPr>
          <p:nvPr>
            <p:ph type="sldNum"/>
          </p:nvPr>
        </p:nvSpPr>
        <p:spPr>
          <a:ln/>
        </p:spPr>
        <p:txBody>
          <a:bodyPr/>
          <a:lstStyle/>
          <a:p>
            <a:pPr lvl="0">
              <a:defRPr/>
            </a:pPr>
            <a:r>
              <a:rPr lang="en-US"/>
              <a:t>Page </a:t>
            </a:r>
            <a:fld id="{465D53FD-DB5F-4815-BF01-6488A8FBD189}" type="slidenum">
              <a:rPr lang="en-US"/>
              <a:pPr lvl="0">
                <a:defRPr/>
              </a:pPr>
              <a:t>1</a:t>
            </a:fld>
            <a:endParaRPr lang="en-US"/>
          </a:p>
        </p:txBody>
      </p:sp>
      <p:sp>
        <p:nvSpPr>
          <p:cNvPr id="12289" name="Text Box 1"/>
          <p:cNvSpPr txBox="1">
            <a:spLocks noChangeArrowheads="1"/>
          </p:cNvSpPr>
          <p:nvPr/>
        </p:nvSpPr>
        <p:spPr>
          <a:xfrm>
            <a:off x="1154113" y="701675"/>
            <a:ext cx="4625975" cy="3468688"/>
          </a:xfrm>
          <a:prstGeom prst="rect">
            <a:avLst/>
          </a:prstGeom>
          <a:solidFill>
            <a:srgbClr val="FFFFFF"/>
          </a:solidFill>
          <a:ln w="9525">
            <a:solidFill>
              <a:srgbClr val="000000"/>
            </a:solidFill>
            <a:miter/>
          </a:ln>
          <a:effectLst/>
        </p:spPr>
        <p:txBody>
          <a:bodyPr wrap="none" anchor="ctr"/>
          <a:lstStyle/>
          <a:p>
            <a:pPr lvl="0">
              <a:defRPr/>
            </a:pPr>
            <a:endParaRPr lang="en-GB"/>
          </a:p>
        </p:txBody>
      </p:sp>
      <p:sp>
        <p:nvSpPr>
          <p:cNvPr id="12290" name="Rectangle 2"/>
          <p:cNvSpPr txBox="1">
            <a:spLocks noGrp="1" noChangeArrowheads="1"/>
          </p:cNvSpPr>
          <p:nvPr>
            <p:ph type="body"/>
          </p:nvPr>
        </p:nvSpPr>
        <p:spPr>
          <a:xfrm>
            <a:off x="923925" y="4408488"/>
            <a:ext cx="5086350" cy="4270375"/>
          </a:xfrm>
          <a:prstGeom prst="rect">
            <a:avLst/>
          </a:prstGeom>
          <a:noFill/>
          <a:ln>
            <a:round/>
          </a:ln>
        </p:spPr>
        <p:txBody>
          <a:bodyPr wrap="none" anchor="ctr"/>
          <a:lstStyle/>
          <a:p>
            <a:pPr lvl="0">
              <a:defRPr/>
            </a:pPr>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197FE0-E331-4B5C-4B26-C29D01C31AAA}"/>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B6D6FC5-E0C0-0698-26C2-86014AF08C33}"/>
              </a:ext>
            </a:extLst>
          </p:cNvPr>
          <p:cNvSpPr>
            <a:spLocks noGrp="1" noRot="1" noChangeAspect="1" noTextEdit="1"/>
          </p:cNvSpPr>
          <p:nvPr>
            <p:ph type="sldImg"/>
          </p:nvPr>
        </p:nvSpPr>
        <p:spPr>
          <a:xfrm>
            <a:off x="1154113" y="701675"/>
            <a:ext cx="4624387" cy="3467100"/>
          </a:xfrm>
        </p:spPr>
      </p:sp>
      <p:sp>
        <p:nvSpPr>
          <p:cNvPr id="3" name="슬라이드 노트 개체 틀 2">
            <a:extLst>
              <a:ext uri="{FF2B5EF4-FFF2-40B4-BE49-F238E27FC236}">
                <a16:creationId xmlns:a16="http://schemas.microsoft.com/office/drawing/2014/main" id="{411124EB-04BF-FCB7-6A84-ED9FA3A07D01}"/>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98B26C01-010A-8249-BAF4-E488AD7E7E08}"/>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94CA793D-E1ED-2447-D21F-87FA7722ADDC}"/>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0063F14C-2903-91CB-6398-91C797B9D7AD}"/>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0009CE3D-B58C-2076-B824-341DF964AF2F}"/>
              </a:ext>
            </a:extLst>
          </p:cNvPr>
          <p:cNvSpPr>
            <a:spLocks noGrp="1"/>
          </p:cNvSpPr>
          <p:nvPr>
            <p:ph type="sldNum"/>
          </p:nvPr>
        </p:nvSpPr>
        <p:spPr/>
        <p:txBody>
          <a:bodyPr/>
          <a:lstStyle/>
          <a:p>
            <a:pPr lvl="0">
              <a:defRPr/>
            </a:pPr>
            <a:r>
              <a:rPr lang="en-US"/>
              <a:t>Page </a:t>
            </a:r>
            <a:fld id="{47A7FEEB-9CD2-43FE-843C-C5350BEACB45}" type="slidenum">
              <a:rPr lang="en-US"/>
              <a:pPr lvl="0">
                <a:defRPr/>
              </a:pPr>
              <a:t>3</a:t>
            </a:fld>
            <a:endParaRPr lang="en-US"/>
          </a:p>
        </p:txBody>
      </p:sp>
    </p:spTree>
    <p:extLst>
      <p:ext uri="{BB962C8B-B14F-4D97-AF65-F5344CB8AC3E}">
        <p14:creationId xmlns:p14="http://schemas.microsoft.com/office/powerpoint/2010/main" val="682823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4</a:t>
            </a:fld>
            <a:endParaRPr lang="en-US"/>
          </a:p>
        </p:txBody>
      </p:sp>
    </p:spTree>
    <p:extLst>
      <p:ext uri="{BB962C8B-B14F-4D97-AF65-F5344CB8AC3E}">
        <p14:creationId xmlns:p14="http://schemas.microsoft.com/office/powerpoint/2010/main" val="3458201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5</a:t>
            </a:fld>
            <a:endParaRPr lang="en-US"/>
          </a:p>
        </p:txBody>
      </p:sp>
    </p:spTree>
    <p:extLst>
      <p:ext uri="{BB962C8B-B14F-4D97-AF65-F5344CB8AC3E}">
        <p14:creationId xmlns:p14="http://schemas.microsoft.com/office/powerpoint/2010/main" val="3802486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183FA-F075-A714-C890-ECFC1482B70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BDA89A9-5FE6-66BD-F8BE-B4D0649A8A14}"/>
              </a:ext>
            </a:extLst>
          </p:cNvPr>
          <p:cNvSpPr>
            <a:spLocks noGrp="1" noRot="1" noChangeAspect="1" noTextEdit="1"/>
          </p:cNvSpPr>
          <p:nvPr>
            <p:ph type="sldImg"/>
          </p:nvPr>
        </p:nvSpPr>
        <p:spPr>
          <a:xfrm>
            <a:off x="1154113" y="701675"/>
            <a:ext cx="4624387" cy="3467100"/>
          </a:xfrm>
        </p:spPr>
      </p:sp>
      <p:sp>
        <p:nvSpPr>
          <p:cNvPr id="3" name="슬라이드 노트 개체 틀 2">
            <a:extLst>
              <a:ext uri="{FF2B5EF4-FFF2-40B4-BE49-F238E27FC236}">
                <a16:creationId xmlns:a16="http://schemas.microsoft.com/office/drawing/2014/main" id="{618E8B55-FCFD-F3C9-D5E5-A1D0357F09FB}"/>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CEA1A240-26C6-7A12-01B9-90A7E72B4BF2}"/>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9219B584-0E0E-8A41-F73E-C325BF3089CF}"/>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9A92C717-22ED-0BD9-901E-A4169380E506}"/>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3AD24203-5FF1-321E-524F-DC9648B896E8}"/>
              </a:ext>
            </a:extLst>
          </p:cNvPr>
          <p:cNvSpPr>
            <a:spLocks noGrp="1"/>
          </p:cNvSpPr>
          <p:nvPr>
            <p:ph type="sldNum"/>
          </p:nvPr>
        </p:nvSpPr>
        <p:spPr/>
        <p:txBody>
          <a:bodyPr/>
          <a:lstStyle/>
          <a:p>
            <a:pPr lvl="0">
              <a:defRPr/>
            </a:pPr>
            <a:r>
              <a:rPr lang="en-US"/>
              <a:t>Page </a:t>
            </a:r>
            <a:fld id="{47A7FEEB-9CD2-43FE-843C-C5350BEACB45}" type="slidenum">
              <a:rPr lang="en-US"/>
              <a:pPr lvl="0">
                <a:defRPr/>
              </a:pPr>
              <a:t>6</a:t>
            </a:fld>
            <a:endParaRPr lang="en-US"/>
          </a:p>
        </p:txBody>
      </p:sp>
    </p:spTree>
    <p:extLst>
      <p:ext uri="{BB962C8B-B14F-4D97-AF65-F5344CB8AC3E}">
        <p14:creationId xmlns:p14="http://schemas.microsoft.com/office/powerpoint/2010/main" val="264139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C2F0D-529F-76E8-E35C-17B5DDCEBD0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FE96DEC-C5E3-8A6D-A1D2-7035624F7E1A}"/>
              </a:ext>
            </a:extLst>
          </p:cNvPr>
          <p:cNvSpPr>
            <a:spLocks noGrp="1" noRot="1" noChangeAspect="1" noTextEdit="1"/>
          </p:cNvSpPr>
          <p:nvPr>
            <p:ph type="sldImg"/>
          </p:nvPr>
        </p:nvSpPr>
        <p:spPr>
          <a:xfrm>
            <a:off x="1154113" y="701675"/>
            <a:ext cx="4624387" cy="3467100"/>
          </a:xfrm>
        </p:spPr>
      </p:sp>
      <p:sp>
        <p:nvSpPr>
          <p:cNvPr id="3" name="슬라이드 노트 개체 틀 2">
            <a:extLst>
              <a:ext uri="{FF2B5EF4-FFF2-40B4-BE49-F238E27FC236}">
                <a16:creationId xmlns:a16="http://schemas.microsoft.com/office/drawing/2014/main" id="{D11DB139-2CE7-F4B4-7CEF-1CBA549E53F4}"/>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3AB60CAD-E850-0656-7981-3741BE14CD4C}"/>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801A4C0C-8492-7317-DC92-2D24E23D6FD5}"/>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E0766709-FCB3-276F-D812-AD76CFB1A62A}"/>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4D4C675B-0399-5D15-7710-ED82A02244A8}"/>
              </a:ext>
            </a:extLst>
          </p:cNvPr>
          <p:cNvSpPr>
            <a:spLocks noGrp="1"/>
          </p:cNvSpPr>
          <p:nvPr>
            <p:ph type="sldNum"/>
          </p:nvPr>
        </p:nvSpPr>
        <p:spPr/>
        <p:txBody>
          <a:bodyPr/>
          <a:lstStyle/>
          <a:p>
            <a:pPr lvl="0">
              <a:defRPr/>
            </a:pPr>
            <a:r>
              <a:rPr lang="en-US"/>
              <a:t>Page </a:t>
            </a:r>
            <a:fld id="{47A7FEEB-9CD2-43FE-843C-C5350BEACB45}" type="slidenum">
              <a:rPr lang="en-US"/>
              <a:pPr lvl="0">
                <a:defRPr/>
              </a:pPr>
              <a:t>7</a:t>
            </a:fld>
            <a:endParaRPr lang="en-US"/>
          </a:p>
        </p:txBody>
      </p:sp>
    </p:spTree>
    <p:extLst>
      <p:ext uri="{BB962C8B-B14F-4D97-AF65-F5344CB8AC3E}">
        <p14:creationId xmlns:p14="http://schemas.microsoft.com/office/powerpoint/2010/main" val="3381639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February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February 2025</a:t>
            </a:r>
            <a:endParaRPr lang="en-GB" altLang="ko-Kore-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February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February 2025</a:t>
            </a:r>
            <a:endParaRPr lang="en-GB" altLang="ko-Kore-KR" dirty="0"/>
          </a:p>
        </p:txBody>
      </p:sp>
      <p:sp>
        <p:nvSpPr>
          <p:cNvPr id="6" name="Footer Placeholder 5"/>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February 2025</a:t>
            </a:r>
            <a:endParaRPr lang="en-GB" altLang="ko-Kore-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ore-KR"/>
              <a:t>Juseong Moon, KNUT</a:t>
            </a:r>
            <a:endParaRPr lang="en-GB" altLang="ko-Kore-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February 2025</a:t>
            </a:r>
            <a:endParaRPr lang="en-GB" altLang="ko-Kore-KR" dirty="0"/>
          </a:p>
        </p:txBody>
      </p:sp>
      <p:sp>
        <p:nvSpPr>
          <p:cNvPr id="4" name="Footer Placeholder 3"/>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February 2025</a:t>
            </a:r>
            <a:endParaRPr lang="en-GB" altLang="ko-Kore-KR" dirty="0"/>
          </a:p>
        </p:txBody>
      </p:sp>
      <p:sp>
        <p:nvSpPr>
          <p:cNvPr id="3" name="Footer Placeholder 2"/>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February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February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February 2025</a:t>
            </a:r>
            <a:endParaRPr lang="en-GB" altLang="ko-Kore-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1706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dirty="0"/>
              <a:t>Multi-user EDCA Parameter Management in NPCA Operation</a:t>
            </a:r>
            <a:endParaRPr lang="en-GB" sz="2800" dirty="0"/>
          </a:p>
        </p:txBody>
      </p:sp>
      <p:sp>
        <p:nvSpPr>
          <p:cNvPr id="3074" name="Rectangle 2"/>
          <p:cNvSpPr>
            <a:spLocks noGrp="1" noChangeArrowheads="1"/>
          </p:cNvSpPr>
          <p:nvPr>
            <p:ph idx="1"/>
          </p:nvPr>
        </p:nvSpPr>
        <p:spPr>
          <a:xfrm>
            <a:off x="685800" y="191234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2025-02-10</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Date Placeholder 3"/>
          <p:cNvSpPr>
            <a:spLocks noGrp="1"/>
          </p:cNvSpPr>
          <p:nvPr>
            <p:ph type="dt" idx="15"/>
          </p:nvPr>
        </p:nvSpPr>
        <p:spPr>
          <a:xfrm>
            <a:off x="696912" y="333375"/>
            <a:ext cx="2303451" cy="273050"/>
          </a:xfrm>
        </p:spPr>
        <p:txBody>
          <a:bodyPr/>
          <a:lstStyle/>
          <a:p>
            <a:r>
              <a:rPr lang="en-US" altLang="ko-KR"/>
              <a:t>February 2025</a:t>
            </a:r>
            <a:endParaRPr lang="en-GB" altLang="ko-Kore-KR"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1438142"/>
              </p:ext>
            </p:extLst>
          </p:nvPr>
        </p:nvGraphicFramePr>
        <p:xfrm>
          <a:off x="506413" y="3375025"/>
          <a:ext cx="8085137" cy="2000250"/>
        </p:xfrm>
        <a:graphic>
          <a:graphicData uri="http://schemas.openxmlformats.org/presentationml/2006/ole">
            <mc:AlternateContent xmlns:mc="http://schemas.openxmlformats.org/markup-compatibility/2006">
              <mc:Choice xmlns:v="urn:schemas-microsoft-com:vml" Requires="v">
                <p:oleObj name="문서" r:id="rId3" imgW="8255000" imgH="2044700" progId="Word.Document.8">
                  <p:embed/>
                </p:oleObj>
              </mc:Choice>
              <mc:Fallback>
                <p:oleObj name="문서" r:id="rId3" imgW="8255000" imgH="2044700" progId="Word.Document.8">
                  <p:embed/>
                  <p:pic>
                    <p:nvPicPr>
                      <p:cNvPr id="0" name="Picture 3"/>
                      <p:cNvPicPr>
                        <a:picLocks noChangeAspect="1" noChangeArrowheads="1"/>
                      </p:cNvPicPr>
                      <p:nvPr/>
                    </p:nvPicPr>
                    <p:blipFill>
                      <a:blip r:embed="rId4"/>
                      <a:srcRect/>
                      <a:stretch>
                        <a:fillRect/>
                      </a:stretch>
                    </p:blipFill>
                    <p:spPr bwMode="auto">
                      <a:xfrm>
                        <a:off x="506413" y="3375025"/>
                        <a:ext cx="8085137" cy="2000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82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86E9E-BDB7-8C36-C072-7A799F5FAB1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0154CDB-D363-F7E1-8183-CE6F82E2620C}"/>
              </a:ext>
            </a:extLst>
          </p:cNvPr>
          <p:cNvSpPr>
            <a:spLocks noGrp="1"/>
          </p:cNvSpPr>
          <p:nvPr>
            <p:ph type="title"/>
          </p:nvPr>
        </p:nvSpPr>
        <p:spPr/>
        <p:txBody>
          <a:bodyPr/>
          <a:lstStyle/>
          <a:p>
            <a:r>
              <a:rPr kumimoji="1" lang="en-US" altLang="ko-KR" dirty="0"/>
              <a:t>Straw Polls</a:t>
            </a:r>
            <a:endParaRPr kumimoji="1" lang="ko-KR" altLang="en-US" dirty="0"/>
          </a:p>
        </p:txBody>
      </p:sp>
      <p:sp>
        <p:nvSpPr>
          <p:cNvPr id="3" name="내용 개체 틀 2">
            <a:extLst>
              <a:ext uri="{FF2B5EF4-FFF2-40B4-BE49-F238E27FC236}">
                <a16:creationId xmlns:a16="http://schemas.microsoft.com/office/drawing/2014/main" id="{FE4D42EA-534E-1124-D17B-846E596A5E1E}"/>
              </a:ext>
            </a:extLst>
          </p:cNvPr>
          <p:cNvSpPr>
            <a:spLocks noGrp="1"/>
          </p:cNvSpPr>
          <p:nvPr>
            <p:ph idx="1"/>
          </p:nvPr>
        </p:nvSpPr>
        <p:spPr/>
        <p:txBody>
          <a:bodyPr/>
          <a:lstStyle/>
          <a:p>
            <a:pPr>
              <a:buFont typeface="Arial" panose="020B0604020202020204" pitchFamily="34" charset="0"/>
              <a:buChar char="•"/>
            </a:pPr>
            <a:r>
              <a:rPr kumimoji="1" lang="en-US" altLang="ko-KR" dirty="0"/>
              <a:t>Straw Poll #2:</a:t>
            </a:r>
          </a:p>
          <a:p>
            <a:pPr lvl="1">
              <a:buFont typeface="Arial" panose="020B0604020202020204" pitchFamily="34" charset="0"/>
              <a:buChar char="•"/>
            </a:pPr>
            <a:r>
              <a:rPr kumimoji="1" lang="en-US" altLang="ko-KR" sz="1600" dirty="0"/>
              <a:t>Do you agree to add the following text to the 11bn SFD?:</a:t>
            </a:r>
          </a:p>
          <a:p>
            <a:pPr lvl="2">
              <a:buFont typeface="Arial" panose="020B0604020202020204" pitchFamily="34" charset="0"/>
              <a:buChar char="•"/>
            </a:pPr>
            <a:r>
              <a:rPr lang="en-GB" altLang="ko-KR" sz="1600" b="1" u="none" strike="noStrike" dirty="0">
                <a:effectLst/>
                <a:latin typeface="Arial" panose="020B0604020202020204" pitchFamily="34" charset="0"/>
                <a:cs typeface="Times New Roman" panose="02020603050405020304" pitchFamily="18" charset="0"/>
              </a:rPr>
              <a:t>3.4 Non-primary channel access</a:t>
            </a:r>
          </a:p>
          <a:p>
            <a:pPr lvl="3">
              <a:buFont typeface="Arial" panose="020B0604020202020204" pitchFamily="34" charset="0"/>
              <a:buChar char="•"/>
            </a:pPr>
            <a:r>
              <a:rPr lang="en-US" altLang="ko-KR" sz="1400" dirty="0">
                <a:latin typeface="Times New Roman" panose="02020603050405020304" pitchFamily="18" charset="0"/>
                <a:ea typeface="SimSun" panose="02010600030101010101" pitchFamily="2" charset="-122"/>
                <a:cs typeface="Times New Roman" panose="02020603050405020304" pitchFamily="18" charset="0"/>
              </a:rPr>
              <a:t>An NPCA STA shall maintain common </a:t>
            </a:r>
            <a:r>
              <a:rPr lang="en-US" altLang="ko-KR" sz="1400" dirty="0" err="1">
                <a:latin typeface="Times New Roman" panose="02020603050405020304" pitchFamily="18" charset="0"/>
                <a:ea typeface="SimSun" panose="02010600030101010101" pitchFamily="2" charset="-122"/>
                <a:cs typeface="Times New Roman" panose="02020603050405020304" pitchFamily="18" charset="0"/>
              </a:rPr>
              <a:t>MUEDCATimer</a:t>
            </a:r>
            <a:r>
              <a:rPr lang="en-US" altLang="ko-KR" sz="1400" dirty="0">
                <a:latin typeface="Times New Roman" panose="02020603050405020304" pitchFamily="18" charset="0"/>
                <a:ea typeface="SimSun" panose="02010600030101010101" pitchFamily="2" charset="-122"/>
                <a:cs typeface="Times New Roman" panose="02020603050405020304" pitchFamily="18" charset="0"/>
              </a:rPr>
              <a:t>[AC] state variable for both the NPCA Primary Channel and the Primary Channel.</a:t>
            </a:r>
            <a:endParaRPr kumimoji="1" lang="en-US" altLang="ko-KR" sz="1200" dirty="0"/>
          </a:p>
          <a:p>
            <a:pPr lvl="2">
              <a:buFont typeface="Arial" panose="020B0604020202020204" pitchFamily="34" charset="0"/>
              <a:buChar char="•"/>
            </a:pPr>
            <a:endParaRPr kumimoji="1" lang="en-US" altLang="ko-KR" dirty="0"/>
          </a:p>
          <a:p>
            <a:pPr lvl="1">
              <a:buFont typeface="Arial" panose="020B0604020202020204" pitchFamily="34" charset="0"/>
              <a:buChar char="•"/>
            </a:pPr>
            <a:r>
              <a:rPr kumimoji="1" lang="en-US" altLang="ko-KR" dirty="0"/>
              <a:t>Y:   / N:   / Abs:  </a:t>
            </a:r>
            <a:endParaRPr kumimoji="1" lang="ko-KR" altLang="en-US" dirty="0"/>
          </a:p>
        </p:txBody>
      </p:sp>
      <p:sp>
        <p:nvSpPr>
          <p:cNvPr id="4" name="슬라이드 번호 개체 틀 3">
            <a:extLst>
              <a:ext uri="{FF2B5EF4-FFF2-40B4-BE49-F238E27FC236}">
                <a16:creationId xmlns:a16="http://schemas.microsoft.com/office/drawing/2014/main" id="{4DCE977F-38C5-1921-F4A9-A5EAF42BE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바닥글 개체 틀 4">
            <a:extLst>
              <a:ext uri="{FF2B5EF4-FFF2-40B4-BE49-F238E27FC236}">
                <a16:creationId xmlns:a16="http://schemas.microsoft.com/office/drawing/2014/main" id="{DB7BD529-0A0B-B190-9CB6-75E20F10CE31}"/>
              </a:ext>
            </a:extLst>
          </p:cNvPr>
          <p:cNvSpPr>
            <a:spLocks noGrp="1"/>
          </p:cNvSpPr>
          <p:nvPr>
            <p:ph type="ftr" idx="14"/>
          </p:nvPr>
        </p:nvSpPr>
        <p:spPr/>
        <p:txBody>
          <a:bodyPr/>
          <a:lstStyle/>
          <a:p>
            <a:r>
              <a:rPr lang="en-GB" altLang="ko-Kore-KR" dirty="0" err="1"/>
              <a:t>Juseong</a:t>
            </a:r>
            <a:r>
              <a:rPr lang="en-GB" altLang="ko-Kore-KR" dirty="0"/>
              <a:t> Moon, KNUT</a:t>
            </a:r>
          </a:p>
        </p:txBody>
      </p:sp>
      <p:sp>
        <p:nvSpPr>
          <p:cNvPr id="6" name="날짜 개체 틀 5">
            <a:extLst>
              <a:ext uri="{FF2B5EF4-FFF2-40B4-BE49-F238E27FC236}">
                <a16:creationId xmlns:a16="http://schemas.microsoft.com/office/drawing/2014/main" id="{3007895C-4C11-CA5E-356D-92A625DE2F6E}"/>
              </a:ext>
            </a:extLst>
          </p:cNvPr>
          <p:cNvSpPr>
            <a:spLocks noGrp="1"/>
          </p:cNvSpPr>
          <p:nvPr>
            <p:ph type="dt" idx="15"/>
          </p:nvPr>
        </p:nvSpPr>
        <p:spPr/>
        <p:txBody>
          <a:bodyPr/>
          <a:lstStyle/>
          <a:p>
            <a:r>
              <a:rPr lang="en-US" altLang="ko-KR"/>
              <a:t>February 2025</a:t>
            </a:r>
            <a:endParaRPr lang="en-GB" altLang="ko-Kore-KR" dirty="0"/>
          </a:p>
        </p:txBody>
      </p:sp>
    </p:spTree>
    <p:extLst>
      <p:ext uri="{BB962C8B-B14F-4D97-AF65-F5344CB8AC3E}">
        <p14:creationId xmlns:p14="http://schemas.microsoft.com/office/powerpoint/2010/main" val="3797253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E27F4-2D20-9A08-507B-019497758ED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6CC6315-4853-262E-AA27-0C8D53CDB88C}"/>
              </a:ext>
            </a:extLst>
          </p:cNvPr>
          <p:cNvSpPr>
            <a:spLocks noGrp="1"/>
          </p:cNvSpPr>
          <p:nvPr>
            <p:ph type="title"/>
          </p:nvPr>
        </p:nvSpPr>
        <p:spPr/>
        <p:txBody>
          <a:bodyPr/>
          <a:lstStyle/>
          <a:p>
            <a:r>
              <a:rPr kumimoji="1" lang="en-US" altLang="ko-KR" dirty="0"/>
              <a:t>Straw Polls</a:t>
            </a:r>
            <a:endParaRPr kumimoji="1" lang="ko-KR" altLang="en-US" dirty="0"/>
          </a:p>
        </p:txBody>
      </p:sp>
      <p:sp>
        <p:nvSpPr>
          <p:cNvPr id="3" name="내용 개체 틀 2">
            <a:extLst>
              <a:ext uri="{FF2B5EF4-FFF2-40B4-BE49-F238E27FC236}">
                <a16:creationId xmlns:a16="http://schemas.microsoft.com/office/drawing/2014/main" id="{273A2F7A-9433-8C38-2CD7-31D4CA35CF85}"/>
              </a:ext>
            </a:extLst>
          </p:cNvPr>
          <p:cNvSpPr>
            <a:spLocks noGrp="1"/>
          </p:cNvSpPr>
          <p:nvPr>
            <p:ph idx="1"/>
          </p:nvPr>
        </p:nvSpPr>
        <p:spPr/>
        <p:txBody>
          <a:bodyPr/>
          <a:lstStyle/>
          <a:p>
            <a:pPr>
              <a:buFont typeface="Arial" panose="020B0604020202020204" pitchFamily="34" charset="0"/>
              <a:buChar char="•"/>
            </a:pPr>
            <a:r>
              <a:rPr kumimoji="1" lang="en-US" altLang="ko-KR" dirty="0"/>
              <a:t>Straw Poll #3:</a:t>
            </a:r>
          </a:p>
          <a:p>
            <a:pPr lvl="1">
              <a:buFont typeface="Arial" panose="020B0604020202020204" pitchFamily="34" charset="0"/>
              <a:buChar char="•"/>
            </a:pPr>
            <a:r>
              <a:rPr kumimoji="1" lang="en-US" altLang="ko-KR" sz="1600" dirty="0"/>
              <a:t>Do you agree to add the following text to the 11bn SFD?:</a:t>
            </a:r>
          </a:p>
          <a:p>
            <a:pPr lvl="2">
              <a:buFont typeface="Arial" panose="020B0604020202020204" pitchFamily="34" charset="0"/>
              <a:buChar char="•"/>
            </a:pPr>
            <a:r>
              <a:rPr lang="en-GB" altLang="ko-KR" sz="1600" b="1" u="none" strike="noStrike" dirty="0">
                <a:effectLst/>
                <a:latin typeface="Arial" panose="020B0604020202020204" pitchFamily="34" charset="0"/>
                <a:cs typeface="Times New Roman" panose="02020603050405020304" pitchFamily="18" charset="0"/>
              </a:rPr>
              <a:t>3.4 Non-primary channel access</a:t>
            </a:r>
          </a:p>
          <a:p>
            <a:pPr lvl="3">
              <a:buFont typeface="Arial" panose="020B0604020202020204" pitchFamily="34" charset="0"/>
              <a:buChar char="•"/>
            </a:pPr>
            <a:r>
              <a:rPr lang="en-US" altLang="ko-KR" sz="1400" dirty="0">
                <a:latin typeface="Times New Roman" panose="02020603050405020304" pitchFamily="18" charset="0"/>
                <a:ea typeface="SimSun" panose="02010600030101010101" pitchFamily="2" charset="-122"/>
                <a:cs typeface="Times New Roman" panose="02020603050405020304" pitchFamily="18" charset="0"/>
              </a:rPr>
              <a:t>An NPCA STA shall maintain independent </a:t>
            </a:r>
            <a:r>
              <a:rPr lang="en-US" altLang="ko-KR" sz="1400" dirty="0" err="1">
                <a:latin typeface="Times New Roman" panose="02020603050405020304" pitchFamily="18" charset="0"/>
                <a:ea typeface="SimSun" panose="02010600030101010101" pitchFamily="2" charset="-122"/>
                <a:cs typeface="Times New Roman" panose="02020603050405020304" pitchFamily="18" charset="0"/>
              </a:rPr>
              <a:t>MUEDCATimer</a:t>
            </a:r>
            <a:r>
              <a:rPr lang="en-US" altLang="ko-KR" sz="1400" dirty="0">
                <a:latin typeface="Times New Roman" panose="02020603050405020304" pitchFamily="18" charset="0"/>
                <a:ea typeface="SimSun" panose="02010600030101010101" pitchFamily="2" charset="-122"/>
                <a:cs typeface="Times New Roman" panose="02020603050405020304" pitchFamily="18" charset="0"/>
              </a:rPr>
              <a:t>[AC] state variable for both the NPCA Primary Channel and the Primary Channel.</a:t>
            </a:r>
            <a:endParaRPr kumimoji="1" lang="en-US" altLang="ko-KR" sz="1200" dirty="0"/>
          </a:p>
          <a:p>
            <a:pPr lvl="1">
              <a:buFont typeface="Arial" panose="020B0604020202020204" pitchFamily="34" charset="0"/>
              <a:buChar char="•"/>
            </a:pPr>
            <a:endParaRPr kumimoji="1" lang="en-US" altLang="ko-KR" dirty="0"/>
          </a:p>
          <a:p>
            <a:pPr lvl="1">
              <a:buFont typeface="Arial" panose="020B0604020202020204" pitchFamily="34" charset="0"/>
              <a:buChar char="•"/>
            </a:pPr>
            <a:r>
              <a:rPr kumimoji="1" lang="en-US" altLang="ko-KR" dirty="0"/>
              <a:t>Y:   / N:   / Abs:  </a:t>
            </a:r>
            <a:endParaRPr kumimoji="1" lang="ko-KR" altLang="en-US" dirty="0"/>
          </a:p>
        </p:txBody>
      </p:sp>
      <p:sp>
        <p:nvSpPr>
          <p:cNvPr id="4" name="슬라이드 번호 개체 틀 3">
            <a:extLst>
              <a:ext uri="{FF2B5EF4-FFF2-40B4-BE49-F238E27FC236}">
                <a16:creationId xmlns:a16="http://schemas.microsoft.com/office/drawing/2014/main" id="{51EBFEAA-ABA8-6950-6D1D-2F1AA71DB82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바닥글 개체 틀 4">
            <a:extLst>
              <a:ext uri="{FF2B5EF4-FFF2-40B4-BE49-F238E27FC236}">
                <a16:creationId xmlns:a16="http://schemas.microsoft.com/office/drawing/2014/main" id="{67E2CC60-4E4B-D9B9-9459-1DA947305856}"/>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0F594AD0-99BA-AEA5-049C-94AA561CE535}"/>
              </a:ext>
            </a:extLst>
          </p:cNvPr>
          <p:cNvSpPr>
            <a:spLocks noGrp="1"/>
          </p:cNvSpPr>
          <p:nvPr>
            <p:ph type="dt" idx="15"/>
          </p:nvPr>
        </p:nvSpPr>
        <p:spPr/>
        <p:txBody>
          <a:bodyPr/>
          <a:lstStyle/>
          <a:p>
            <a:r>
              <a:rPr lang="en-US" altLang="ko-KR"/>
              <a:t>February 2025</a:t>
            </a:r>
            <a:endParaRPr lang="en-GB" altLang="ko-Kore-KR" dirty="0"/>
          </a:p>
        </p:txBody>
      </p:sp>
    </p:spTree>
    <p:extLst>
      <p:ext uri="{BB962C8B-B14F-4D97-AF65-F5344CB8AC3E}">
        <p14:creationId xmlns:p14="http://schemas.microsoft.com/office/powerpoint/2010/main" val="3930241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D24FE-CEBB-4BD6-595E-4DF07847933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54DDFB7-77B3-9890-AE80-44B6110D2976}"/>
              </a:ext>
            </a:extLst>
          </p:cNvPr>
          <p:cNvSpPr>
            <a:spLocks noGrp="1"/>
          </p:cNvSpPr>
          <p:nvPr>
            <p:ph type="title"/>
          </p:nvPr>
        </p:nvSpPr>
        <p:spPr/>
        <p:txBody>
          <a:bodyPr/>
          <a:lstStyle/>
          <a:p>
            <a:pPr lvl="0">
              <a:defRPr/>
            </a:pPr>
            <a:r>
              <a:rPr kumimoji="1" lang="en-US" altLang="ko-KR" dirty="0"/>
              <a:t>References</a:t>
            </a:r>
            <a:endParaRPr kumimoji="1" lang="ko-KR" altLang="en-US" dirty="0"/>
          </a:p>
        </p:txBody>
      </p:sp>
      <p:sp>
        <p:nvSpPr>
          <p:cNvPr id="3" name="내용 개체 틀 2">
            <a:extLst>
              <a:ext uri="{FF2B5EF4-FFF2-40B4-BE49-F238E27FC236}">
                <a16:creationId xmlns:a16="http://schemas.microsoft.com/office/drawing/2014/main" id="{4650DF76-4D9D-8957-5325-6B4742EFF79C}"/>
              </a:ext>
            </a:extLst>
          </p:cNvPr>
          <p:cNvSpPr>
            <a:spLocks noGrp="1"/>
          </p:cNvSpPr>
          <p:nvPr>
            <p:ph idx="1"/>
          </p:nvPr>
        </p:nvSpPr>
        <p:spPr>
          <a:xfrm>
            <a:off x="685800" y="1751013"/>
            <a:ext cx="7770813" cy="4558307"/>
          </a:xfrm>
        </p:spPr>
        <p:txBody>
          <a:bodyPr/>
          <a:lstStyle/>
          <a:p>
            <a:pPr>
              <a:buFont typeface="Arial"/>
              <a:buChar char="•"/>
              <a:defRPr/>
            </a:pPr>
            <a:r>
              <a:rPr kumimoji="1" lang="en-US" altLang="ko-KR" dirty="0"/>
              <a:t>[1]</a:t>
            </a:r>
            <a:r>
              <a:rPr kumimoji="1" lang="ko-KR" altLang="en-US" dirty="0"/>
              <a:t> </a:t>
            </a:r>
            <a:r>
              <a:rPr kumimoji="1" lang="en-US" altLang="ko-KR" dirty="0"/>
              <a:t>24/0209r5 Specification Framework for </a:t>
            </a:r>
            <a:r>
              <a:rPr kumimoji="1" lang="en-US" altLang="ko-KR" dirty="0" err="1"/>
              <a:t>TGbn</a:t>
            </a:r>
            <a:endParaRPr kumimoji="1" lang="en-US" altLang="ko-KR" dirty="0"/>
          </a:p>
          <a:p>
            <a:pPr>
              <a:buFont typeface="Arial"/>
              <a:buChar char="•"/>
              <a:defRPr/>
            </a:pPr>
            <a:r>
              <a:rPr kumimoji="1" lang="en-US" altLang="ko-KR" dirty="0"/>
              <a:t>[2] 24/0495r0 </a:t>
            </a:r>
            <a:r>
              <a:rPr lang="en-GB" altLang="ko-KR" dirty="0"/>
              <a:t>Non-Primary Channel Access (NPCA) – Follow Up</a:t>
            </a:r>
          </a:p>
          <a:p>
            <a:pPr>
              <a:buFont typeface="Arial"/>
              <a:buChar char="•"/>
              <a:defRPr/>
            </a:pPr>
            <a:r>
              <a:rPr kumimoji="1" lang="en-GB" altLang="ko-KR" dirty="0"/>
              <a:t>[3] 24/1762r20 PDT-MAC-NPCA</a:t>
            </a:r>
            <a:endParaRPr kumimoji="1" lang="en-US" altLang="ko-KR" dirty="0"/>
          </a:p>
        </p:txBody>
      </p:sp>
      <p:sp>
        <p:nvSpPr>
          <p:cNvPr id="4" name="슬라이드 번호 개체 틀 3">
            <a:extLst>
              <a:ext uri="{FF2B5EF4-FFF2-40B4-BE49-F238E27FC236}">
                <a16:creationId xmlns:a16="http://schemas.microsoft.com/office/drawing/2014/main" id="{74120898-76B3-4589-9584-0FFE71679BA3}"/>
              </a:ext>
            </a:extLst>
          </p:cNvPr>
          <p:cNvSpPr>
            <a:spLocks noGrp="1"/>
          </p:cNvSpPr>
          <p:nvPr>
            <p:ph type="sldNum" idx="12"/>
          </p:nvPr>
        </p:nvSpPr>
        <p:spPr/>
        <p:txBody>
          <a:bodyPr/>
          <a:lstStyle/>
          <a:p>
            <a:pPr lvl="0">
              <a:defRPr/>
            </a:pPr>
            <a:r>
              <a:rPr lang="en-GB"/>
              <a:t>Slide </a:t>
            </a:r>
            <a:fld id="{440F5867-744E-4AA6-B0ED-4C44D2DFBB7B}" type="slidenum">
              <a:rPr lang="en-US"/>
              <a:pPr lvl="0">
                <a:defRPr/>
              </a:pPr>
              <a:t>12</a:t>
            </a:fld>
            <a:endParaRPr lang="en-US"/>
          </a:p>
        </p:txBody>
      </p:sp>
      <p:sp>
        <p:nvSpPr>
          <p:cNvPr id="5" name="바닥글 개체 틀 4">
            <a:extLst>
              <a:ext uri="{FF2B5EF4-FFF2-40B4-BE49-F238E27FC236}">
                <a16:creationId xmlns:a16="http://schemas.microsoft.com/office/drawing/2014/main" id="{C276AC48-A4EF-D74C-15DA-67976BDA167D}"/>
              </a:ext>
            </a:extLst>
          </p:cNvPr>
          <p:cNvSpPr>
            <a:spLocks noGrp="1"/>
          </p:cNvSpPr>
          <p:nvPr>
            <p:ph type="ftr" idx="14"/>
          </p:nvPr>
        </p:nvSpPr>
        <p:spPr/>
        <p:txBody>
          <a:bodyPr/>
          <a:lstStyle/>
          <a:p>
            <a:pPr lvl="0">
              <a:defRPr/>
            </a:pPr>
            <a:r>
              <a:rPr lang="en-GB" altLang="ko-Kore-KR"/>
              <a:t>Juseong Moon, KNUT</a:t>
            </a:r>
          </a:p>
        </p:txBody>
      </p:sp>
      <p:sp>
        <p:nvSpPr>
          <p:cNvPr id="6" name="날짜 개체 틀 5">
            <a:extLst>
              <a:ext uri="{FF2B5EF4-FFF2-40B4-BE49-F238E27FC236}">
                <a16:creationId xmlns:a16="http://schemas.microsoft.com/office/drawing/2014/main" id="{BC2721D9-3D4D-801E-6B89-79E1BF3E0D99}"/>
              </a:ext>
            </a:extLst>
          </p:cNvPr>
          <p:cNvSpPr>
            <a:spLocks noGrp="1"/>
          </p:cNvSpPr>
          <p:nvPr>
            <p:ph type="dt" idx="15"/>
          </p:nvPr>
        </p:nvSpPr>
        <p:spPr/>
        <p:txBody>
          <a:bodyPr/>
          <a:lstStyle/>
          <a:p>
            <a:pPr lvl="0">
              <a:defRPr/>
            </a:pPr>
            <a:r>
              <a:rPr lang="en-US" altLang="ko-KR"/>
              <a:t>February 2025</a:t>
            </a:r>
            <a:endParaRPr lang="en-GB" altLang="ko-Kore-KR"/>
          </a:p>
        </p:txBody>
      </p:sp>
    </p:spTree>
    <p:extLst>
      <p:ext uri="{BB962C8B-B14F-4D97-AF65-F5344CB8AC3E}">
        <p14:creationId xmlns:p14="http://schemas.microsoft.com/office/powerpoint/2010/main" val="572058546"/>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a:t>Abstract</a:t>
            </a:r>
            <a:endParaRPr kumimoji="1" lang="ko-KR" altLang="en-US"/>
          </a:p>
        </p:txBody>
      </p:sp>
      <p:sp>
        <p:nvSpPr>
          <p:cNvPr id="3" name="내용 개체 틀 2"/>
          <p:cNvSpPr>
            <a:spLocks noGrp="1"/>
          </p:cNvSpPr>
          <p:nvPr>
            <p:ph idx="1"/>
          </p:nvPr>
        </p:nvSpPr>
        <p:spPr>
          <a:xfrm>
            <a:off x="685800" y="1556792"/>
            <a:ext cx="7770813" cy="4752528"/>
          </a:xfrm>
        </p:spPr>
        <p:txBody>
          <a:bodyPr/>
          <a:lstStyle/>
          <a:p>
            <a:pPr>
              <a:buFont typeface="Arial"/>
              <a:buChar char="•"/>
              <a:defRPr/>
            </a:pPr>
            <a:r>
              <a:rPr kumimoji="1" lang="en-US" altLang="ko-KR" sz="1800" dirty="0" err="1"/>
              <a:t>TGbn</a:t>
            </a:r>
            <a:r>
              <a:rPr kumimoji="1" lang="en-US" altLang="ko-KR" sz="1800" dirty="0"/>
              <a:t> agreed NPCA operation for enhancing medium efficiency[1].</a:t>
            </a:r>
          </a:p>
          <a:p>
            <a:pPr lvl="1">
              <a:buFont typeface="Arial" panose="020B0604020202020204" pitchFamily="34" charset="0"/>
              <a:buChar char="•"/>
            </a:pPr>
            <a:r>
              <a:rPr lang="en-US" altLang="ko-KR" sz="1200" dirty="0" err="1"/>
              <a:t>TGbn</a:t>
            </a:r>
            <a:r>
              <a:rPr lang="en-US" altLang="ko-KR" sz="1200" dirty="0"/>
              <a:t> defines a mode of operation that enables a STA to access the secondary channel while the primary channel is known to be busy due to OBSS traffic or other TBD conditions.</a:t>
            </a:r>
          </a:p>
          <a:p>
            <a:pPr marL="1200150" lvl="2" indent="-342900">
              <a:buFont typeface="Arial" panose="020B0604020202020204" pitchFamily="34" charset="0"/>
              <a:buChar char="•"/>
            </a:pPr>
            <a:r>
              <a:rPr lang="en-US" altLang="ko-KR" sz="1200" dirty="0"/>
              <a:t>The mode of operation shall not assume that the STA is capable to detect or decode a frame and obtain NAV information of the secondary channel concurrently with the primary channel.</a:t>
            </a:r>
          </a:p>
          <a:p>
            <a:pPr marL="1200150" lvl="2" indent="-342900">
              <a:buFont typeface="Arial" panose="020B0604020202020204" pitchFamily="34" charset="0"/>
              <a:buChar char="•"/>
            </a:pPr>
            <a:r>
              <a:rPr lang="en-US" altLang="ko-KR" sz="1200" dirty="0"/>
              <a:t>A BSS shall only have a single NPCA primary channel (name TBD) on which the STA contends while the primary channel of the BSS is known to be busy due to OBSS traffic or other TBD conditions.</a:t>
            </a:r>
          </a:p>
          <a:p>
            <a:pPr marL="400050">
              <a:buFont typeface="Arial" panose="020B0604020202020204" pitchFamily="34" charset="0"/>
              <a:buChar char="•"/>
            </a:pPr>
            <a:r>
              <a:rPr lang="en-US" altLang="ko-KR" sz="1800" dirty="0"/>
              <a:t>There is the contribution[2] that discussed about EDCA Parameters on Primary and NPCA Primary Channel</a:t>
            </a:r>
          </a:p>
          <a:p>
            <a:pPr marL="800100" lvl="1">
              <a:buFont typeface="Arial" panose="020B0604020202020204" pitchFamily="34" charset="0"/>
              <a:buChar char="•"/>
            </a:pPr>
            <a:r>
              <a:rPr lang="en-US" altLang="ko-KR" sz="1400" dirty="0"/>
              <a:t>The contribution suggests that same EDCA Parameter set shall be applied for both Primary and NPCA Primary Channel</a:t>
            </a:r>
            <a:endParaRPr lang="en-US" altLang="ko-KR" sz="1800" dirty="0"/>
          </a:p>
          <a:p>
            <a:pPr>
              <a:buFont typeface="Arial"/>
              <a:buChar char="•"/>
              <a:defRPr/>
            </a:pPr>
            <a:r>
              <a:rPr kumimoji="1" lang="en-US" altLang="ko-KR" sz="1800" dirty="0"/>
              <a:t>However, there are some details which must be discussed for NPCA operation.</a:t>
            </a:r>
          </a:p>
          <a:p>
            <a:pPr lvl="1">
              <a:buFont typeface="Arial"/>
              <a:buChar char="•"/>
              <a:defRPr/>
            </a:pPr>
            <a:r>
              <a:rPr kumimoji="1" lang="en-US" altLang="ko-KR" sz="1400" b="0" dirty="0"/>
              <a:t>MU EDCA Timer </a:t>
            </a:r>
            <a:r>
              <a:rPr kumimoji="1" lang="en-US" altLang="ko-KR" sz="1400" u="sng" dirty="0"/>
              <a:t>(EDCA state variable) </a:t>
            </a:r>
            <a:r>
              <a:rPr kumimoji="1" lang="en-US" altLang="ko-KR" sz="1400" b="0" dirty="0"/>
              <a:t>management in NPCA has not been discussed.</a:t>
            </a:r>
          </a:p>
          <a:p>
            <a:pPr>
              <a:buFont typeface="Arial"/>
              <a:buChar char="•"/>
              <a:defRPr/>
            </a:pPr>
            <a:r>
              <a:rPr kumimoji="1" lang="en-US" altLang="ko-KR" sz="1800" dirty="0"/>
              <a:t>In this contribution, MU EDCA Timer management for NPCA is discussed</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2</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February 2025</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ED7528-6202-BA22-CF7F-47187D3D70A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F7E76AC-7D5A-1186-D77D-91269131AEBB}"/>
              </a:ext>
            </a:extLst>
          </p:cNvPr>
          <p:cNvSpPr>
            <a:spLocks noGrp="1"/>
          </p:cNvSpPr>
          <p:nvPr>
            <p:ph type="title"/>
          </p:nvPr>
        </p:nvSpPr>
        <p:spPr>
          <a:xfrm>
            <a:off x="685800" y="685801"/>
            <a:ext cx="7770813" cy="709060"/>
          </a:xfrm>
        </p:spPr>
        <p:txBody>
          <a:bodyPr/>
          <a:lstStyle/>
          <a:p>
            <a:pPr lvl="0">
              <a:defRPr/>
            </a:pPr>
            <a:r>
              <a:rPr kumimoji="1" lang="en-US" altLang="ko-KR" sz="2800" dirty="0"/>
              <a:t>Background: MU EDCA Timer</a:t>
            </a:r>
          </a:p>
        </p:txBody>
      </p:sp>
      <p:sp>
        <p:nvSpPr>
          <p:cNvPr id="4" name="슬라이드 번호 개체 틀 3">
            <a:extLst>
              <a:ext uri="{FF2B5EF4-FFF2-40B4-BE49-F238E27FC236}">
                <a16:creationId xmlns:a16="http://schemas.microsoft.com/office/drawing/2014/main" id="{6B8A636F-71AC-0009-A635-D5DF14ABFF85}"/>
              </a:ext>
            </a:extLst>
          </p:cNvPr>
          <p:cNvSpPr>
            <a:spLocks noGrp="1"/>
          </p:cNvSpPr>
          <p:nvPr>
            <p:ph type="sldNum" idx="12"/>
          </p:nvPr>
        </p:nvSpPr>
        <p:spPr/>
        <p:txBody>
          <a:bodyPr/>
          <a:lstStyle/>
          <a:p>
            <a:pPr lvl="0">
              <a:defRPr/>
            </a:pPr>
            <a:r>
              <a:rPr lang="en-GB" dirty="0"/>
              <a:t>Slide </a:t>
            </a:r>
            <a:fld id="{440F5867-744E-4AA6-B0ED-4C44D2DFBB7B}" type="slidenum">
              <a:rPr lang="en-US"/>
              <a:pPr lvl="0">
                <a:defRPr/>
              </a:pPr>
              <a:t>3</a:t>
            </a:fld>
            <a:endParaRPr lang="en-US" dirty="0"/>
          </a:p>
        </p:txBody>
      </p:sp>
      <p:sp>
        <p:nvSpPr>
          <p:cNvPr id="5" name="바닥글 개체 틀 4">
            <a:extLst>
              <a:ext uri="{FF2B5EF4-FFF2-40B4-BE49-F238E27FC236}">
                <a16:creationId xmlns:a16="http://schemas.microsoft.com/office/drawing/2014/main" id="{60D8E561-747B-B23A-0160-B8657C27B588}"/>
              </a:ext>
            </a:extLst>
          </p:cNvPr>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DB0FBB76-5C4F-4A5D-564A-083DD3286BC3}"/>
              </a:ext>
            </a:extLst>
          </p:cNvPr>
          <p:cNvSpPr>
            <a:spLocks noGrp="1"/>
          </p:cNvSpPr>
          <p:nvPr>
            <p:ph type="dt" idx="15"/>
          </p:nvPr>
        </p:nvSpPr>
        <p:spPr/>
        <p:txBody>
          <a:bodyPr/>
          <a:lstStyle/>
          <a:p>
            <a:pPr lvl="0">
              <a:defRPr/>
            </a:pPr>
            <a:r>
              <a:rPr lang="en-US" altLang="ko-KR"/>
              <a:t>February 2025</a:t>
            </a:r>
            <a:endParaRPr lang="en-GB" altLang="ko-Kore-KR"/>
          </a:p>
        </p:txBody>
      </p:sp>
      <p:sp>
        <p:nvSpPr>
          <p:cNvPr id="3" name="내용 개체 틀 2">
            <a:extLst>
              <a:ext uri="{FF2B5EF4-FFF2-40B4-BE49-F238E27FC236}">
                <a16:creationId xmlns:a16="http://schemas.microsoft.com/office/drawing/2014/main" id="{45CE06BF-B4F8-7E82-8522-E5C9C85D72FB}"/>
              </a:ext>
            </a:extLst>
          </p:cNvPr>
          <p:cNvSpPr>
            <a:spLocks noGrp="1"/>
          </p:cNvSpPr>
          <p:nvPr>
            <p:ph idx="1"/>
          </p:nvPr>
        </p:nvSpPr>
        <p:spPr>
          <a:xfrm>
            <a:off x="179512" y="1268760"/>
            <a:ext cx="8784976" cy="5040559"/>
          </a:xfrm>
        </p:spPr>
        <p:txBody>
          <a:bodyPr/>
          <a:lstStyle/>
          <a:p>
            <a:pPr lvl="0">
              <a:buFont typeface="Arial"/>
              <a:buChar char="•"/>
              <a:defRPr/>
            </a:pPr>
            <a:r>
              <a:rPr kumimoji="1" lang="en-US" altLang="ko-KR" sz="2000" dirty="0"/>
              <a:t>In HE, MU EDCA Timer operation was adopted for triggered uplink operation</a:t>
            </a:r>
          </a:p>
          <a:p>
            <a:pPr lvl="0">
              <a:buFont typeface="Arial"/>
              <a:buChar char="•"/>
              <a:defRPr/>
            </a:pPr>
            <a:r>
              <a:rPr kumimoji="1" lang="en-US" altLang="ko-KR" sz="2000" dirty="0"/>
              <a:t>MU EDCA Timer operation can lower the channel congestion and guarantee the fairness when triggered uplink operation is used.</a:t>
            </a:r>
          </a:p>
          <a:p>
            <a:pPr lvl="1">
              <a:buFont typeface="Arial"/>
              <a:buChar char="•"/>
              <a:defRPr/>
            </a:pPr>
            <a:r>
              <a:rPr kumimoji="1" lang="en-US" altLang="ko-KR" sz="1600" dirty="0"/>
              <a:t>When STAs transmitted TB PPDU based on an AP’s trigger frame, they must set MU EDCA Timer and use MU EDCA Parameters (</a:t>
            </a:r>
            <a:r>
              <a:rPr kumimoji="1" lang="en-US" altLang="ko-KR" sz="1600" dirty="0" err="1"/>
              <a:t>CWmin</a:t>
            </a:r>
            <a:r>
              <a:rPr kumimoji="1" lang="en-US" altLang="ko-KR" sz="1600" dirty="0"/>
              <a:t>, </a:t>
            </a:r>
            <a:r>
              <a:rPr kumimoji="1" lang="en-US" altLang="ko-KR" sz="1600" dirty="0" err="1"/>
              <a:t>CWmax</a:t>
            </a:r>
            <a:r>
              <a:rPr kumimoji="1" lang="en-US" altLang="ko-KR" sz="1600" dirty="0"/>
              <a:t>, AIFSN) during the MU EDCA Timer</a:t>
            </a:r>
          </a:p>
          <a:p>
            <a:pPr lvl="0">
              <a:buFont typeface="Arial"/>
              <a:buChar char="•"/>
              <a:defRPr/>
            </a:pPr>
            <a:r>
              <a:rPr kumimoji="1" lang="en-US" altLang="ko-KR" sz="2000" dirty="0"/>
              <a:t>In the current NPCA PDT[3], MU EDCA Parameter usage on the NPCA Primary channel has been adopted</a:t>
            </a:r>
          </a:p>
          <a:p>
            <a:pPr lvl="1">
              <a:buFont typeface="Arial"/>
              <a:buChar char="•"/>
              <a:defRPr/>
            </a:pPr>
            <a:r>
              <a:rPr kumimoji="1" lang="en-US" altLang="ko-KR" sz="1600" dirty="0"/>
              <a:t>When an NPCA STA switches to the NPCA primary channel for NPCA operation, then the following rules apply:</a:t>
            </a:r>
          </a:p>
          <a:p>
            <a:pPr lvl="2">
              <a:buFont typeface="Arial"/>
              <a:buChar char="•"/>
              <a:defRPr/>
            </a:pPr>
            <a:r>
              <a:rPr kumimoji="1" lang="en-US" altLang="ko-KR" sz="1400" dirty="0"/>
              <a:t>‘c)	The STA shall use the same EDCA parameter set, </a:t>
            </a:r>
            <a:r>
              <a:rPr kumimoji="1" lang="en-US" altLang="ko-KR" sz="1400" b="1" u="sng" dirty="0"/>
              <a:t>MU EDCA parameter set,</a:t>
            </a:r>
            <a:r>
              <a:rPr kumimoji="1" lang="en-US" altLang="ko-KR" sz="1400" dirty="0"/>
              <a:t> and EPCS EDCA parameter set values for operation on the NPCA primary channel as it uses on the BSS primary channel.’</a:t>
            </a:r>
          </a:p>
          <a:p>
            <a:pPr lvl="1">
              <a:buFont typeface="Arial"/>
              <a:buChar char="•"/>
              <a:defRPr/>
            </a:pPr>
            <a:r>
              <a:rPr kumimoji="1" lang="en-US" altLang="ko-KR" sz="1600" dirty="0"/>
              <a:t>However, this text does not cover the case how to manage MU EDCA timer(s) on the Primary channel and the NPCA Primary channel</a:t>
            </a:r>
          </a:p>
          <a:p>
            <a:pPr>
              <a:buFont typeface="Arial"/>
              <a:buChar char="•"/>
              <a:defRPr/>
            </a:pPr>
            <a:r>
              <a:rPr kumimoji="1" lang="en-US" altLang="ko-KR" sz="2000" dirty="0"/>
              <a:t>MU EDCA Timer is not the MU EDCA parameter set, but it is state variable of EDCAF(s) which can be set from the MU EDCA parameter set.</a:t>
            </a:r>
          </a:p>
        </p:txBody>
      </p:sp>
    </p:spTree>
    <p:extLst>
      <p:ext uri="{BB962C8B-B14F-4D97-AF65-F5344CB8AC3E}">
        <p14:creationId xmlns:p14="http://schemas.microsoft.com/office/powerpoint/2010/main" val="39779506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709060"/>
          </a:xfrm>
        </p:spPr>
        <p:txBody>
          <a:bodyPr/>
          <a:lstStyle/>
          <a:p>
            <a:pPr lvl="0">
              <a:defRPr/>
            </a:pPr>
            <a:r>
              <a:rPr kumimoji="1" lang="en-US" altLang="ko-KR" sz="2800" dirty="0"/>
              <a:t>Unclear MU EDCA Timer Management in NPCA</a:t>
            </a:r>
          </a:p>
        </p:txBody>
      </p:sp>
      <p:sp>
        <p:nvSpPr>
          <p:cNvPr id="4" name="슬라이드 번호 개체 틀 3"/>
          <p:cNvSpPr>
            <a:spLocks noGrp="1"/>
          </p:cNvSpPr>
          <p:nvPr>
            <p:ph type="sldNum" idx="12"/>
          </p:nvPr>
        </p:nvSpPr>
        <p:spPr/>
        <p:txBody>
          <a:bodyPr/>
          <a:lstStyle/>
          <a:p>
            <a:pPr lvl="0">
              <a:defRPr/>
            </a:pPr>
            <a:r>
              <a:rPr lang="en-GB" dirty="0"/>
              <a:t>Slide </a:t>
            </a:r>
            <a:fld id="{440F5867-744E-4AA6-B0ED-4C44D2DFBB7B}" type="slidenum">
              <a:rPr lang="en-US"/>
              <a:pPr lvl="0">
                <a:defRPr/>
              </a:pPr>
              <a:t>4</a:t>
            </a:fld>
            <a:endParaRPr lang="en-US" dirty="0"/>
          </a:p>
        </p:txBody>
      </p:sp>
      <p:sp>
        <p:nvSpPr>
          <p:cNvPr id="5" name="바닥글 개체 틀 4"/>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p:cNvSpPr>
            <a:spLocks noGrp="1"/>
          </p:cNvSpPr>
          <p:nvPr>
            <p:ph type="dt" idx="15"/>
          </p:nvPr>
        </p:nvSpPr>
        <p:spPr/>
        <p:txBody>
          <a:bodyPr/>
          <a:lstStyle/>
          <a:p>
            <a:pPr lvl="0">
              <a:defRPr/>
            </a:pPr>
            <a:r>
              <a:rPr lang="en-US" altLang="ko-KR"/>
              <a:t>February 2025</a:t>
            </a:r>
            <a:endParaRPr lang="en-GB" altLang="ko-Kore-KR"/>
          </a:p>
        </p:txBody>
      </p:sp>
      <p:sp>
        <p:nvSpPr>
          <p:cNvPr id="3" name="내용 개체 틀 2"/>
          <p:cNvSpPr>
            <a:spLocks noGrp="1"/>
          </p:cNvSpPr>
          <p:nvPr>
            <p:ph idx="1"/>
          </p:nvPr>
        </p:nvSpPr>
        <p:spPr>
          <a:xfrm>
            <a:off x="179512" y="1394861"/>
            <a:ext cx="8784976" cy="2538195"/>
          </a:xfrm>
        </p:spPr>
        <p:txBody>
          <a:bodyPr/>
          <a:lstStyle/>
          <a:p>
            <a:pPr lvl="0">
              <a:buFont typeface="Arial"/>
              <a:buChar char="•"/>
              <a:defRPr/>
            </a:pPr>
            <a:r>
              <a:rPr kumimoji="1" lang="en-US" altLang="ko-KR" sz="1800" b="0" dirty="0"/>
              <a:t>When MU operation is performed in an NPCA primary channel, MU EDCA parameter shall be applied to non-AP STAs which have participated in MU transmission</a:t>
            </a:r>
          </a:p>
          <a:p>
            <a:pPr lvl="1">
              <a:buFont typeface="Arial"/>
              <a:buChar char="•"/>
              <a:defRPr/>
            </a:pPr>
            <a:r>
              <a:rPr kumimoji="1" lang="en-US" altLang="ko-KR" sz="1400" dirty="0"/>
              <a:t>MU EDCA Timer[AC] state variable for NPCA Primary channel will be set from MU EDCA Parameter set element</a:t>
            </a:r>
            <a:endParaRPr kumimoji="1" lang="en-US" altLang="ko-KR" sz="1400" b="0" dirty="0"/>
          </a:p>
          <a:p>
            <a:pPr lvl="0">
              <a:buFont typeface="Arial"/>
              <a:buChar char="•"/>
              <a:defRPr/>
            </a:pPr>
            <a:r>
              <a:rPr kumimoji="1" lang="en-US" altLang="ko-KR" sz="1800" b="0" dirty="0">
                <a:latin typeface="Times New Roman"/>
                <a:ea typeface="MS Gothic"/>
              </a:rPr>
              <a:t>However, there are no sufficient discussions that how MU EDCA Timer[AC] State variable to be applied for Primary channel</a:t>
            </a:r>
          </a:p>
          <a:p>
            <a:pPr lvl="0">
              <a:buFont typeface="Arial"/>
              <a:buChar char="•"/>
              <a:defRPr/>
            </a:pPr>
            <a:r>
              <a:rPr kumimoji="1" lang="en-US" altLang="ko-KR" sz="1800" b="0" dirty="0">
                <a:latin typeface="Times New Roman"/>
                <a:ea typeface="MS Gothic"/>
              </a:rPr>
              <a:t>This contribution discusses two options for setting MU EDCA Timer for primary channel</a:t>
            </a:r>
          </a:p>
        </p:txBody>
      </p:sp>
      <p:pic>
        <p:nvPicPr>
          <p:cNvPr id="8" name="그림 7">
            <a:extLst>
              <a:ext uri="{FF2B5EF4-FFF2-40B4-BE49-F238E27FC236}">
                <a16:creationId xmlns:a16="http://schemas.microsoft.com/office/drawing/2014/main" id="{1309FDA3-F210-BA85-EED8-C3E235DF8304}"/>
              </a:ext>
            </a:extLst>
          </p:cNvPr>
          <p:cNvPicPr>
            <a:picLocks noChangeAspect="1"/>
          </p:cNvPicPr>
          <p:nvPr/>
        </p:nvPicPr>
        <p:blipFill>
          <a:blip r:embed="rId3"/>
          <a:stretch>
            <a:fillRect/>
          </a:stretch>
        </p:blipFill>
        <p:spPr>
          <a:xfrm>
            <a:off x="685800" y="4077072"/>
            <a:ext cx="7772400" cy="1965959"/>
          </a:xfrm>
          <a:prstGeom prst="rect">
            <a:avLst/>
          </a:prstGeom>
        </p:spPr>
      </p:pic>
    </p:spTree>
    <p:extLst>
      <p:ext uri="{BB962C8B-B14F-4D97-AF65-F5344CB8AC3E}">
        <p14:creationId xmlns:p14="http://schemas.microsoft.com/office/powerpoint/2010/main" val="1010944399"/>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709060"/>
          </a:xfrm>
        </p:spPr>
        <p:txBody>
          <a:bodyPr/>
          <a:lstStyle/>
          <a:p>
            <a:pPr lvl="0">
              <a:defRPr/>
            </a:pPr>
            <a:r>
              <a:rPr kumimoji="1" lang="en-US" altLang="ko-KR" sz="2800" dirty="0"/>
              <a:t>Option 1: Common MU EDCA Timer</a:t>
            </a:r>
          </a:p>
        </p:txBody>
      </p:sp>
      <p:sp>
        <p:nvSpPr>
          <p:cNvPr id="4" name="슬라이드 번호 개체 틀 3"/>
          <p:cNvSpPr>
            <a:spLocks noGrp="1"/>
          </p:cNvSpPr>
          <p:nvPr>
            <p:ph type="sldNum" idx="12"/>
          </p:nvPr>
        </p:nvSpPr>
        <p:spPr/>
        <p:txBody>
          <a:bodyPr/>
          <a:lstStyle/>
          <a:p>
            <a:pPr lvl="0">
              <a:defRPr/>
            </a:pPr>
            <a:r>
              <a:rPr lang="en-GB" dirty="0"/>
              <a:t>Slide </a:t>
            </a:r>
            <a:fld id="{440F5867-744E-4AA6-B0ED-4C44D2DFBB7B}" type="slidenum">
              <a:rPr lang="en-US"/>
              <a:pPr lvl="0">
                <a:defRPr/>
              </a:pPr>
              <a:t>5</a:t>
            </a:fld>
            <a:endParaRPr lang="en-US" dirty="0"/>
          </a:p>
        </p:txBody>
      </p:sp>
      <p:sp>
        <p:nvSpPr>
          <p:cNvPr id="5" name="바닥글 개체 틀 4"/>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p:cNvSpPr>
            <a:spLocks noGrp="1"/>
          </p:cNvSpPr>
          <p:nvPr>
            <p:ph type="dt" idx="15"/>
          </p:nvPr>
        </p:nvSpPr>
        <p:spPr/>
        <p:txBody>
          <a:bodyPr/>
          <a:lstStyle/>
          <a:p>
            <a:pPr lvl="0">
              <a:defRPr/>
            </a:pPr>
            <a:r>
              <a:rPr lang="en-US" altLang="ko-KR"/>
              <a:t>February 2025</a:t>
            </a:r>
            <a:endParaRPr lang="en-GB" altLang="ko-Kore-KR"/>
          </a:p>
        </p:txBody>
      </p:sp>
      <p:sp>
        <p:nvSpPr>
          <p:cNvPr id="3" name="내용 개체 틀 2"/>
          <p:cNvSpPr>
            <a:spLocks noGrp="1"/>
          </p:cNvSpPr>
          <p:nvPr>
            <p:ph idx="1"/>
          </p:nvPr>
        </p:nvSpPr>
        <p:spPr>
          <a:xfrm>
            <a:off x="179512" y="1268761"/>
            <a:ext cx="8784976" cy="3600400"/>
          </a:xfrm>
        </p:spPr>
        <p:txBody>
          <a:bodyPr/>
          <a:lstStyle/>
          <a:p>
            <a:pPr lvl="0">
              <a:buFont typeface="Arial"/>
              <a:buChar char="•"/>
              <a:defRPr/>
            </a:pPr>
            <a:r>
              <a:rPr kumimoji="1" lang="en-US" altLang="ko-KR" sz="2000" dirty="0"/>
              <a:t>MU EDCA Timer can be inherited from NPCA primary channel to primary channel and vice versa</a:t>
            </a:r>
          </a:p>
          <a:p>
            <a:pPr lvl="1">
              <a:buFont typeface="Arial"/>
              <a:buChar char="•"/>
              <a:defRPr/>
            </a:pPr>
            <a:r>
              <a:rPr kumimoji="1" lang="en-US" altLang="ko-KR" sz="1600" dirty="0"/>
              <a:t>Each non-AP STA can have common MU EDCA timer on Primary and NPCA Primary channel</a:t>
            </a:r>
          </a:p>
          <a:p>
            <a:pPr lvl="1">
              <a:buFont typeface="Arial"/>
              <a:buChar char="•"/>
              <a:defRPr/>
            </a:pPr>
            <a:r>
              <a:rPr kumimoji="1" lang="en-US" altLang="ko-KR" sz="1600" dirty="0"/>
              <a:t>Pros</a:t>
            </a:r>
          </a:p>
          <a:p>
            <a:pPr lvl="2">
              <a:buFont typeface="Arial"/>
              <a:buChar char="•"/>
              <a:defRPr/>
            </a:pPr>
            <a:r>
              <a:rPr kumimoji="1" lang="en-US" altLang="ko-KR" sz="1400" dirty="0"/>
              <a:t>Fairness can be maintained in Primary channel</a:t>
            </a:r>
          </a:p>
          <a:p>
            <a:pPr lvl="1">
              <a:buFont typeface="Arial"/>
              <a:buChar char="•"/>
              <a:defRPr/>
            </a:pPr>
            <a:r>
              <a:rPr kumimoji="1" lang="en-US" altLang="ko-KR" sz="1600" dirty="0"/>
              <a:t>Cons</a:t>
            </a:r>
          </a:p>
          <a:p>
            <a:pPr lvl="2">
              <a:buFont typeface="Arial"/>
              <a:buChar char="•"/>
              <a:defRPr/>
            </a:pPr>
            <a:r>
              <a:rPr kumimoji="1" lang="en-US" altLang="ko-KR" sz="1400" dirty="0"/>
              <a:t>If unsolicited UL is not allowed for NPCA Primary channel, triggered STAs in the NPCA Primary channel’s channel access will be deferred due to MU EDCA Parameter in the Primary channel</a:t>
            </a:r>
          </a:p>
        </p:txBody>
      </p:sp>
      <p:pic>
        <p:nvPicPr>
          <p:cNvPr id="9" name="그림 8">
            <a:extLst>
              <a:ext uri="{FF2B5EF4-FFF2-40B4-BE49-F238E27FC236}">
                <a16:creationId xmlns:a16="http://schemas.microsoft.com/office/drawing/2014/main" id="{A1F69CB2-A924-2EF6-0E01-9D60B159F1D1}"/>
              </a:ext>
            </a:extLst>
          </p:cNvPr>
          <p:cNvPicPr>
            <a:picLocks noChangeAspect="1"/>
          </p:cNvPicPr>
          <p:nvPr/>
        </p:nvPicPr>
        <p:blipFill>
          <a:blip r:embed="rId3"/>
          <a:stretch>
            <a:fillRect/>
          </a:stretch>
        </p:blipFill>
        <p:spPr>
          <a:xfrm>
            <a:off x="1331640" y="4269746"/>
            <a:ext cx="6762427" cy="2545854"/>
          </a:xfrm>
          <a:prstGeom prst="rect">
            <a:avLst/>
          </a:prstGeom>
        </p:spPr>
      </p:pic>
    </p:spTree>
    <p:extLst>
      <p:ext uri="{BB962C8B-B14F-4D97-AF65-F5344CB8AC3E}">
        <p14:creationId xmlns:p14="http://schemas.microsoft.com/office/powerpoint/2010/main" val="34687589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7DBC6-F23A-3414-070F-4A0DE5FB2A0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CD9962F-AFEE-98D6-8FC9-C173EDE28516}"/>
              </a:ext>
            </a:extLst>
          </p:cNvPr>
          <p:cNvSpPr>
            <a:spLocks noGrp="1"/>
          </p:cNvSpPr>
          <p:nvPr>
            <p:ph type="title"/>
          </p:nvPr>
        </p:nvSpPr>
        <p:spPr>
          <a:xfrm>
            <a:off x="685800" y="685801"/>
            <a:ext cx="7770813" cy="709060"/>
          </a:xfrm>
        </p:spPr>
        <p:txBody>
          <a:bodyPr/>
          <a:lstStyle/>
          <a:p>
            <a:pPr lvl="0">
              <a:defRPr/>
            </a:pPr>
            <a:r>
              <a:rPr kumimoji="1" lang="en-US" altLang="ko-KR" sz="2800" dirty="0"/>
              <a:t>Option 2: Independent MU EDCA Timer</a:t>
            </a:r>
          </a:p>
        </p:txBody>
      </p:sp>
      <p:sp>
        <p:nvSpPr>
          <p:cNvPr id="4" name="슬라이드 번호 개체 틀 3">
            <a:extLst>
              <a:ext uri="{FF2B5EF4-FFF2-40B4-BE49-F238E27FC236}">
                <a16:creationId xmlns:a16="http://schemas.microsoft.com/office/drawing/2014/main" id="{29D58456-CB3E-1F5D-789A-7A67CC0299DB}"/>
              </a:ext>
            </a:extLst>
          </p:cNvPr>
          <p:cNvSpPr>
            <a:spLocks noGrp="1"/>
          </p:cNvSpPr>
          <p:nvPr>
            <p:ph type="sldNum" idx="12"/>
          </p:nvPr>
        </p:nvSpPr>
        <p:spPr/>
        <p:txBody>
          <a:bodyPr/>
          <a:lstStyle/>
          <a:p>
            <a:pPr lvl="0">
              <a:defRPr/>
            </a:pPr>
            <a:r>
              <a:rPr lang="en-GB" dirty="0"/>
              <a:t>Slide </a:t>
            </a:r>
            <a:fld id="{440F5867-744E-4AA6-B0ED-4C44D2DFBB7B}" type="slidenum">
              <a:rPr lang="en-US"/>
              <a:pPr lvl="0">
                <a:defRPr/>
              </a:pPr>
              <a:t>6</a:t>
            </a:fld>
            <a:endParaRPr lang="en-US" dirty="0"/>
          </a:p>
        </p:txBody>
      </p:sp>
      <p:sp>
        <p:nvSpPr>
          <p:cNvPr id="5" name="바닥글 개체 틀 4">
            <a:extLst>
              <a:ext uri="{FF2B5EF4-FFF2-40B4-BE49-F238E27FC236}">
                <a16:creationId xmlns:a16="http://schemas.microsoft.com/office/drawing/2014/main" id="{2B2F6AC1-7C0F-B038-8F95-8EFBEDE47576}"/>
              </a:ext>
            </a:extLst>
          </p:cNvPr>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240F1C37-CEB1-15BB-58C8-DAC1B06D0F0B}"/>
              </a:ext>
            </a:extLst>
          </p:cNvPr>
          <p:cNvSpPr>
            <a:spLocks noGrp="1"/>
          </p:cNvSpPr>
          <p:nvPr>
            <p:ph type="dt" idx="15"/>
          </p:nvPr>
        </p:nvSpPr>
        <p:spPr/>
        <p:txBody>
          <a:bodyPr/>
          <a:lstStyle/>
          <a:p>
            <a:pPr lvl="0">
              <a:defRPr/>
            </a:pPr>
            <a:r>
              <a:rPr lang="en-US" altLang="ko-KR"/>
              <a:t>February 2025</a:t>
            </a:r>
            <a:endParaRPr lang="en-GB" altLang="ko-Kore-KR"/>
          </a:p>
        </p:txBody>
      </p:sp>
      <p:sp>
        <p:nvSpPr>
          <p:cNvPr id="3" name="내용 개체 틀 2">
            <a:extLst>
              <a:ext uri="{FF2B5EF4-FFF2-40B4-BE49-F238E27FC236}">
                <a16:creationId xmlns:a16="http://schemas.microsoft.com/office/drawing/2014/main" id="{89A400C8-9D73-5D83-00F9-E16D4D880034}"/>
              </a:ext>
            </a:extLst>
          </p:cNvPr>
          <p:cNvSpPr>
            <a:spLocks noGrp="1"/>
          </p:cNvSpPr>
          <p:nvPr>
            <p:ph idx="1"/>
          </p:nvPr>
        </p:nvSpPr>
        <p:spPr>
          <a:xfrm>
            <a:off x="179512" y="1268761"/>
            <a:ext cx="8784976" cy="3600400"/>
          </a:xfrm>
        </p:spPr>
        <p:txBody>
          <a:bodyPr/>
          <a:lstStyle/>
          <a:p>
            <a:pPr lvl="0">
              <a:buFont typeface="Arial"/>
              <a:buChar char="•"/>
              <a:defRPr/>
            </a:pPr>
            <a:r>
              <a:rPr kumimoji="1" lang="en-US" altLang="ko-KR" sz="2000" dirty="0"/>
              <a:t>Primary channel and NPCA Primary channel have independent MU EDCA Timers</a:t>
            </a:r>
          </a:p>
          <a:p>
            <a:pPr lvl="1">
              <a:buFont typeface="Arial"/>
              <a:buChar char="•"/>
              <a:defRPr/>
            </a:pPr>
            <a:r>
              <a:rPr kumimoji="1" lang="en-US" altLang="ko-KR" sz="1600" dirty="0"/>
              <a:t>Each non-AP STA can maintain two MU EDCA timers on Primary and NPCA Primary channel. And these timers are independent.</a:t>
            </a:r>
          </a:p>
          <a:p>
            <a:pPr lvl="1">
              <a:buFont typeface="Arial"/>
              <a:buChar char="•"/>
              <a:defRPr/>
            </a:pPr>
            <a:r>
              <a:rPr kumimoji="1" lang="en-US" altLang="ko-KR" sz="1600" dirty="0"/>
              <a:t>Pros</a:t>
            </a:r>
          </a:p>
          <a:p>
            <a:pPr lvl="2">
              <a:buFont typeface="Arial"/>
              <a:buChar char="•"/>
              <a:defRPr/>
            </a:pPr>
            <a:r>
              <a:rPr kumimoji="1" lang="en-US" altLang="ko-KR" sz="1400" dirty="0"/>
              <a:t> Channel access of STAs that have transmitted in the NPCA Primary channel will not be deferred due to MU EDCA Parameter in the Primary channel</a:t>
            </a:r>
          </a:p>
          <a:p>
            <a:pPr lvl="1">
              <a:buFont typeface="Arial"/>
              <a:buChar char="•"/>
              <a:defRPr/>
            </a:pPr>
            <a:r>
              <a:rPr kumimoji="1" lang="en-US" altLang="ko-KR" sz="1600" dirty="0"/>
              <a:t>Cons</a:t>
            </a:r>
          </a:p>
          <a:p>
            <a:pPr lvl="2">
              <a:buFont typeface="Arial"/>
              <a:buChar char="•"/>
              <a:defRPr/>
            </a:pPr>
            <a:r>
              <a:rPr kumimoji="1" lang="en-US" altLang="ko-KR" sz="1400" dirty="0"/>
              <a:t>Fairness can be degraded in the Primary channel due to aggressive EDCA Parameters in the BSS Primary Channel.</a:t>
            </a:r>
          </a:p>
        </p:txBody>
      </p:sp>
      <p:pic>
        <p:nvPicPr>
          <p:cNvPr id="7" name="그림 6">
            <a:extLst>
              <a:ext uri="{FF2B5EF4-FFF2-40B4-BE49-F238E27FC236}">
                <a16:creationId xmlns:a16="http://schemas.microsoft.com/office/drawing/2014/main" id="{B40D6FBB-2976-9AE6-8940-367FA12A6184}"/>
              </a:ext>
            </a:extLst>
          </p:cNvPr>
          <p:cNvPicPr>
            <a:picLocks noChangeAspect="1"/>
          </p:cNvPicPr>
          <p:nvPr/>
        </p:nvPicPr>
        <p:blipFill>
          <a:blip r:embed="rId3"/>
          <a:stretch>
            <a:fillRect/>
          </a:stretch>
        </p:blipFill>
        <p:spPr>
          <a:xfrm>
            <a:off x="991369" y="4176959"/>
            <a:ext cx="7235874" cy="2298454"/>
          </a:xfrm>
          <a:prstGeom prst="rect">
            <a:avLst/>
          </a:prstGeom>
        </p:spPr>
      </p:pic>
    </p:spTree>
    <p:extLst>
      <p:ext uri="{BB962C8B-B14F-4D97-AF65-F5344CB8AC3E}">
        <p14:creationId xmlns:p14="http://schemas.microsoft.com/office/powerpoint/2010/main" val="400692169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1B15E-ED40-A44D-6EF4-76433BAD95C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C4BC7BA-6487-815B-10C3-54053FAC671A}"/>
              </a:ext>
            </a:extLst>
          </p:cNvPr>
          <p:cNvSpPr>
            <a:spLocks noGrp="1"/>
          </p:cNvSpPr>
          <p:nvPr>
            <p:ph type="title"/>
          </p:nvPr>
        </p:nvSpPr>
        <p:spPr>
          <a:xfrm>
            <a:off x="685800" y="685801"/>
            <a:ext cx="7770813" cy="709060"/>
          </a:xfrm>
        </p:spPr>
        <p:txBody>
          <a:bodyPr/>
          <a:lstStyle/>
          <a:p>
            <a:pPr lvl="0">
              <a:defRPr/>
            </a:pPr>
            <a:r>
              <a:rPr kumimoji="1" lang="en-US" altLang="ko-KR" sz="2800" dirty="0"/>
              <a:t>Preferred Option of MU EDCA Timer Management in NPCA</a:t>
            </a:r>
          </a:p>
        </p:txBody>
      </p:sp>
      <p:sp>
        <p:nvSpPr>
          <p:cNvPr id="4" name="슬라이드 번호 개체 틀 3">
            <a:extLst>
              <a:ext uri="{FF2B5EF4-FFF2-40B4-BE49-F238E27FC236}">
                <a16:creationId xmlns:a16="http://schemas.microsoft.com/office/drawing/2014/main" id="{69EC5ECA-C3D0-A2D3-324B-824EDE1A6B7D}"/>
              </a:ext>
            </a:extLst>
          </p:cNvPr>
          <p:cNvSpPr>
            <a:spLocks noGrp="1"/>
          </p:cNvSpPr>
          <p:nvPr>
            <p:ph type="sldNum" idx="12"/>
          </p:nvPr>
        </p:nvSpPr>
        <p:spPr/>
        <p:txBody>
          <a:bodyPr/>
          <a:lstStyle/>
          <a:p>
            <a:pPr lvl="0">
              <a:defRPr/>
            </a:pPr>
            <a:r>
              <a:rPr lang="en-GB" dirty="0"/>
              <a:t>Slide </a:t>
            </a:r>
            <a:fld id="{440F5867-744E-4AA6-B0ED-4C44D2DFBB7B}" type="slidenum">
              <a:rPr lang="en-US"/>
              <a:pPr lvl="0">
                <a:defRPr/>
              </a:pPr>
              <a:t>7</a:t>
            </a:fld>
            <a:endParaRPr lang="en-US" dirty="0"/>
          </a:p>
        </p:txBody>
      </p:sp>
      <p:sp>
        <p:nvSpPr>
          <p:cNvPr id="5" name="바닥글 개체 틀 4">
            <a:extLst>
              <a:ext uri="{FF2B5EF4-FFF2-40B4-BE49-F238E27FC236}">
                <a16:creationId xmlns:a16="http://schemas.microsoft.com/office/drawing/2014/main" id="{8213825F-60DA-B154-4247-65291A5AFAC4}"/>
              </a:ext>
            </a:extLst>
          </p:cNvPr>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8CB5862D-136C-7F6B-80AA-CB0487253FC0}"/>
              </a:ext>
            </a:extLst>
          </p:cNvPr>
          <p:cNvSpPr>
            <a:spLocks noGrp="1"/>
          </p:cNvSpPr>
          <p:nvPr>
            <p:ph type="dt" idx="15"/>
          </p:nvPr>
        </p:nvSpPr>
        <p:spPr/>
        <p:txBody>
          <a:bodyPr/>
          <a:lstStyle/>
          <a:p>
            <a:pPr lvl="0">
              <a:defRPr/>
            </a:pPr>
            <a:r>
              <a:rPr lang="en-US" altLang="ko-KR"/>
              <a:t>February 2025</a:t>
            </a:r>
            <a:endParaRPr lang="en-GB" altLang="ko-Kore-KR"/>
          </a:p>
        </p:txBody>
      </p:sp>
      <p:sp>
        <p:nvSpPr>
          <p:cNvPr id="3" name="내용 개체 틀 2">
            <a:extLst>
              <a:ext uri="{FF2B5EF4-FFF2-40B4-BE49-F238E27FC236}">
                <a16:creationId xmlns:a16="http://schemas.microsoft.com/office/drawing/2014/main" id="{56CE4B36-ADC6-3BB5-F2F4-DA05DBB74672}"/>
              </a:ext>
            </a:extLst>
          </p:cNvPr>
          <p:cNvSpPr>
            <a:spLocks noGrp="1"/>
          </p:cNvSpPr>
          <p:nvPr>
            <p:ph idx="1"/>
          </p:nvPr>
        </p:nvSpPr>
        <p:spPr>
          <a:xfrm>
            <a:off x="179512" y="1556792"/>
            <a:ext cx="8784976" cy="4248472"/>
          </a:xfrm>
        </p:spPr>
        <p:txBody>
          <a:bodyPr/>
          <a:lstStyle/>
          <a:p>
            <a:pPr lvl="0">
              <a:buFont typeface="Arial"/>
              <a:buChar char="•"/>
              <a:defRPr/>
            </a:pPr>
            <a:r>
              <a:rPr kumimoji="1" lang="en-US" altLang="ko-KR" sz="2000" b="0" dirty="0">
                <a:latin typeface="Times New Roman"/>
                <a:ea typeface="MS Gothic"/>
              </a:rPr>
              <a:t>This contribution prefer the option 1</a:t>
            </a:r>
          </a:p>
          <a:p>
            <a:pPr lvl="1">
              <a:buFont typeface="Arial"/>
              <a:buChar char="•"/>
              <a:defRPr/>
            </a:pPr>
            <a:r>
              <a:rPr kumimoji="1" lang="en-US" altLang="ko-KR" sz="1600" b="0" dirty="0">
                <a:latin typeface="Times New Roman"/>
                <a:ea typeface="MS Gothic"/>
              </a:rPr>
              <a:t>The purpose of MU EDCA Timer is to guarantee the fairness and lower the  channel congestion in triggered uplink transmission</a:t>
            </a:r>
          </a:p>
          <a:p>
            <a:pPr lvl="1">
              <a:buFont typeface="Arial"/>
              <a:buChar char="•"/>
              <a:defRPr/>
            </a:pPr>
            <a:r>
              <a:rPr kumimoji="1" lang="en-US" altLang="ko-KR" sz="1600" b="0" dirty="0">
                <a:latin typeface="Times New Roman"/>
                <a:ea typeface="MS Gothic"/>
              </a:rPr>
              <a:t>The STAs which transmitted TB PPDU should be restricted their channel access during MU EDCA Timer in the primary channel and NPCA primary channel</a:t>
            </a:r>
            <a:r>
              <a:rPr kumimoji="1" lang="ko-KR" altLang="en-US" sz="1600" b="0" dirty="0">
                <a:latin typeface="Times New Roman"/>
                <a:ea typeface="MS Gothic"/>
              </a:rPr>
              <a:t> </a:t>
            </a:r>
            <a:r>
              <a:rPr kumimoji="1" lang="en-US" altLang="ko-KR" sz="1600" b="0" dirty="0">
                <a:latin typeface="Times New Roman"/>
                <a:ea typeface="MS Gothic"/>
              </a:rPr>
              <a:t>identically.</a:t>
            </a:r>
          </a:p>
          <a:p>
            <a:pPr lvl="1">
              <a:buFont typeface="Arial"/>
              <a:buChar char="•"/>
              <a:defRPr/>
            </a:pPr>
            <a:r>
              <a:rPr kumimoji="1" lang="en-US" altLang="ko-KR" sz="1600" b="0" dirty="0">
                <a:latin typeface="Times New Roman"/>
                <a:ea typeface="MS Gothic"/>
              </a:rPr>
              <a:t>One </a:t>
            </a:r>
            <a:r>
              <a:rPr kumimoji="1" lang="en-US" altLang="ko-KR" sz="1600" dirty="0">
                <a:latin typeface="Times New Roman"/>
                <a:ea typeface="MS Gothic"/>
              </a:rPr>
              <a:t>MU EDCA Timer is needed for MU EDCA Parameter management</a:t>
            </a:r>
          </a:p>
          <a:p>
            <a:pPr lvl="0">
              <a:buFont typeface="Arial"/>
              <a:buChar char="•"/>
              <a:defRPr/>
            </a:pPr>
            <a:r>
              <a:rPr kumimoji="1" lang="en-US" altLang="ko-KR" sz="2000" b="0" dirty="0">
                <a:latin typeface="Times New Roman"/>
                <a:ea typeface="MS Gothic"/>
              </a:rPr>
              <a:t>The option 1: Common MU EDCA Timer, can guarantee </a:t>
            </a:r>
          </a:p>
          <a:p>
            <a:pPr lvl="1">
              <a:buFont typeface="Arial"/>
              <a:buChar char="•"/>
              <a:defRPr/>
            </a:pPr>
            <a:r>
              <a:rPr kumimoji="1" lang="en-US" altLang="ko-KR" sz="1600" dirty="0">
                <a:latin typeface="Times New Roman"/>
                <a:ea typeface="MS Gothic"/>
              </a:rPr>
              <a:t>Better fairness</a:t>
            </a:r>
          </a:p>
          <a:p>
            <a:pPr lvl="1">
              <a:buFont typeface="Arial"/>
              <a:buChar char="•"/>
              <a:defRPr/>
            </a:pPr>
            <a:r>
              <a:rPr kumimoji="1" lang="en-US" altLang="ko-KR" sz="1600" dirty="0">
                <a:latin typeface="Times New Roman"/>
                <a:ea typeface="MS Gothic"/>
              </a:rPr>
              <a:t>Enhanced medium control by AP</a:t>
            </a:r>
          </a:p>
        </p:txBody>
      </p:sp>
      <p:pic>
        <p:nvPicPr>
          <p:cNvPr id="7" name="그림 6">
            <a:extLst>
              <a:ext uri="{FF2B5EF4-FFF2-40B4-BE49-F238E27FC236}">
                <a16:creationId xmlns:a16="http://schemas.microsoft.com/office/drawing/2014/main" id="{4D540932-DAE8-44C6-7082-0AC9960993D8}"/>
              </a:ext>
            </a:extLst>
          </p:cNvPr>
          <p:cNvPicPr>
            <a:picLocks noChangeAspect="1"/>
          </p:cNvPicPr>
          <p:nvPr/>
        </p:nvPicPr>
        <p:blipFill>
          <a:blip r:embed="rId3"/>
          <a:stretch>
            <a:fillRect/>
          </a:stretch>
        </p:blipFill>
        <p:spPr>
          <a:xfrm>
            <a:off x="2009695" y="4322531"/>
            <a:ext cx="5199221" cy="1957353"/>
          </a:xfrm>
          <a:prstGeom prst="rect">
            <a:avLst/>
          </a:prstGeom>
        </p:spPr>
      </p:pic>
    </p:spTree>
    <p:extLst>
      <p:ext uri="{BB962C8B-B14F-4D97-AF65-F5344CB8AC3E}">
        <p14:creationId xmlns:p14="http://schemas.microsoft.com/office/powerpoint/2010/main" val="2873921551"/>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Summary</a:t>
            </a:r>
            <a:endParaRPr kumimoji="1" lang="ko-KR" altLang="en-US" dirty="0"/>
          </a:p>
        </p:txBody>
      </p:sp>
      <p:sp>
        <p:nvSpPr>
          <p:cNvPr id="3" name="내용 개체 틀 2"/>
          <p:cNvSpPr>
            <a:spLocks noGrp="1"/>
          </p:cNvSpPr>
          <p:nvPr>
            <p:ph idx="1"/>
          </p:nvPr>
        </p:nvSpPr>
        <p:spPr>
          <a:xfrm>
            <a:off x="685800" y="1751013"/>
            <a:ext cx="7770813" cy="4558307"/>
          </a:xfrm>
        </p:spPr>
        <p:txBody>
          <a:bodyPr/>
          <a:lstStyle/>
          <a:p>
            <a:pPr>
              <a:buFont typeface="Arial"/>
              <a:buChar char="•"/>
              <a:defRPr/>
            </a:pPr>
            <a:r>
              <a:rPr kumimoji="1" lang="en-US" altLang="ko-KR" dirty="0"/>
              <a:t>This submission proposed MU EDCA parameter management methods in NPCA operation</a:t>
            </a:r>
          </a:p>
          <a:p>
            <a:pPr lvl="1">
              <a:buFont typeface="Arial"/>
              <a:buChar char="•"/>
              <a:defRPr/>
            </a:pPr>
            <a:r>
              <a:rPr kumimoji="1" lang="en-US" altLang="ko-KR" dirty="0"/>
              <a:t>Discussions on MU EDCA Timer state variable management in NPCA operation was not sufficient.</a:t>
            </a:r>
          </a:p>
          <a:p>
            <a:pPr lvl="1">
              <a:buFont typeface="Arial"/>
              <a:buChar char="•"/>
              <a:defRPr/>
            </a:pPr>
            <a:r>
              <a:rPr kumimoji="1" lang="en-US" altLang="ko-KR" dirty="0"/>
              <a:t>This contribution discussed about MU EDCA Timer state variable management in NPCA operation.</a:t>
            </a:r>
          </a:p>
          <a:p>
            <a:pPr lvl="2">
              <a:buFont typeface="Arial"/>
              <a:buChar char="•"/>
              <a:defRPr/>
            </a:pPr>
            <a:r>
              <a:rPr kumimoji="1" lang="en-US" altLang="ko-KR" dirty="0"/>
              <a:t>The option 1 is common MU EDCA Timer method</a:t>
            </a:r>
          </a:p>
          <a:p>
            <a:pPr lvl="2">
              <a:buFont typeface="Arial"/>
              <a:buChar char="•"/>
              <a:defRPr/>
            </a:pPr>
            <a:r>
              <a:rPr kumimoji="1" lang="en-US" altLang="ko-KR" dirty="0"/>
              <a:t>The option 2 is independent MU EDCA Timer method</a:t>
            </a:r>
          </a:p>
          <a:p>
            <a:pPr lvl="1">
              <a:buFont typeface="Arial"/>
              <a:buChar char="•"/>
              <a:defRPr/>
            </a:pPr>
            <a:r>
              <a:rPr kumimoji="1" lang="en-US" altLang="ko-KR" dirty="0"/>
              <a:t>The option 1 is preferred for correct MU EDCA Timer operation in NPCA</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8</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February 2025</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800A9C2-231C-E8D9-CBD0-8F5B611204D5}"/>
              </a:ext>
            </a:extLst>
          </p:cNvPr>
          <p:cNvSpPr>
            <a:spLocks noGrp="1"/>
          </p:cNvSpPr>
          <p:nvPr>
            <p:ph type="title"/>
          </p:nvPr>
        </p:nvSpPr>
        <p:spPr/>
        <p:txBody>
          <a:bodyPr/>
          <a:lstStyle/>
          <a:p>
            <a:r>
              <a:rPr kumimoji="1" lang="en-US" altLang="ko-KR" dirty="0"/>
              <a:t>Straw Polls</a:t>
            </a:r>
            <a:endParaRPr kumimoji="1" lang="ko-KR" altLang="en-US" dirty="0"/>
          </a:p>
        </p:txBody>
      </p:sp>
      <p:sp>
        <p:nvSpPr>
          <p:cNvPr id="3" name="내용 개체 틀 2">
            <a:extLst>
              <a:ext uri="{FF2B5EF4-FFF2-40B4-BE49-F238E27FC236}">
                <a16:creationId xmlns:a16="http://schemas.microsoft.com/office/drawing/2014/main" id="{1B74A7EF-8669-8F40-AA9D-221A8E67299A}"/>
              </a:ext>
            </a:extLst>
          </p:cNvPr>
          <p:cNvSpPr>
            <a:spLocks noGrp="1"/>
          </p:cNvSpPr>
          <p:nvPr>
            <p:ph idx="1"/>
          </p:nvPr>
        </p:nvSpPr>
        <p:spPr/>
        <p:txBody>
          <a:bodyPr/>
          <a:lstStyle/>
          <a:p>
            <a:pPr>
              <a:buFont typeface="Arial" panose="020B0604020202020204" pitchFamily="34" charset="0"/>
              <a:buChar char="•"/>
            </a:pPr>
            <a:r>
              <a:rPr kumimoji="1" lang="en-US" altLang="ko-KR" dirty="0"/>
              <a:t>Straw Poll #1:</a:t>
            </a:r>
          </a:p>
          <a:p>
            <a:pPr lvl="1">
              <a:buFont typeface="Arial" panose="020B0604020202020204" pitchFamily="34" charset="0"/>
              <a:buChar char="•"/>
            </a:pPr>
            <a:r>
              <a:rPr kumimoji="1" lang="en-US" altLang="ko-KR" dirty="0"/>
              <a:t>Which of the MU EDCA Timer state variable management methods do you support? (from document 24/1706r1)</a:t>
            </a:r>
          </a:p>
          <a:p>
            <a:pPr lvl="2">
              <a:buFont typeface="Arial" panose="020B0604020202020204" pitchFamily="34" charset="0"/>
              <a:buChar char="•"/>
            </a:pPr>
            <a:r>
              <a:rPr kumimoji="1" lang="en-US" altLang="ko-KR" dirty="0"/>
              <a:t>Option 1: Common MU EDCA Timer for Primary and NPCA Primary Channel</a:t>
            </a:r>
          </a:p>
          <a:p>
            <a:pPr lvl="2">
              <a:buFont typeface="Arial" panose="020B0604020202020204" pitchFamily="34" charset="0"/>
              <a:buChar char="•"/>
            </a:pPr>
            <a:r>
              <a:rPr kumimoji="1" lang="en-US" altLang="ko-KR" dirty="0"/>
              <a:t>Option 2: Independent MU EDCA Timer for Primary and NPCA Primary Channel</a:t>
            </a:r>
          </a:p>
          <a:p>
            <a:pPr lvl="2">
              <a:buFont typeface="Arial" panose="020B0604020202020204" pitchFamily="34" charset="0"/>
              <a:buChar char="•"/>
            </a:pPr>
            <a:endParaRPr kumimoji="1" lang="en-US" altLang="ko-KR" dirty="0"/>
          </a:p>
          <a:p>
            <a:pPr lvl="1">
              <a:buFont typeface="Arial" panose="020B0604020202020204" pitchFamily="34" charset="0"/>
              <a:buChar char="•"/>
            </a:pPr>
            <a:r>
              <a:rPr kumimoji="1" lang="en-US" altLang="ko-KR" dirty="0"/>
              <a:t>O1:   / O2:   / Abs:  </a:t>
            </a:r>
            <a:endParaRPr kumimoji="1" lang="ko-KR" altLang="en-US" dirty="0"/>
          </a:p>
        </p:txBody>
      </p:sp>
      <p:sp>
        <p:nvSpPr>
          <p:cNvPr id="4" name="슬라이드 번호 개체 틀 3">
            <a:extLst>
              <a:ext uri="{FF2B5EF4-FFF2-40B4-BE49-F238E27FC236}">
                <a16:creationId xmlns:a16="http://schemas.microsoft.com/office/drawing/2014/main" id="{31CE0F92-FC28-B12D-2724-588DDD78931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바닥글 개체 틀 4">
            <a:extLst>
              <a:ext uri="{FF2B5EF4-FFF2-40B4-BE49-F238E27FC236}">
                <a16:creationId xmlns:a16="http://schemas.microsoft.com/office/drawing/2014/main" id="{09063560-FD14-A888-73AD-AD2B8B47AFAF}"/>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9B51637A-C1AD-9785-BF7A-D89DD27A0B69}"/>
              </a:ext>
            </a:extLst>
          </p:cNvPr>
          <p:cNvSpPr>
            <a:spLocks noGrp="1"/>
          </p:cNvSpPr>
          <p:nvPr>
            <p:ph type="dt" idx="15"/>
          </p:nvPr>
        </p:nvSpPr>
        <p:spPr/>
        <p:txBody>
          <a:bodyPr/>
          <a:lstStyle/>
          <a:p>
            <a:r>
              <a:rPr lang="en-US" altLang="ko-KR"/>
              <a:t>February 2025</a:t>
            </a:r>
            <a:endParaRPr lang="en-GB" altLang="ko-Kore-KR" dirty="0"/>
          </a:p>
        </p:txBody>
      </p:sp>
    </p:spTree>
    <p:extLst>
      <p:ext uri="{BB962C8B-B14F-4D97-AF65-F5344CB8AC3E}">
        <p14:creationId xmlns:p14="http://schemas.microsoft.com/office/powerpoint/2010/main" val="2484802781"/>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spDef>
    <a:ln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lnDef>
    <a:txDef>
      <a:spPr/>
      <a:body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TotalTime>
  <Words>1221</Words>
  <Application>Microsoft Macintosh PowerPoint</Application>
  <PresentationFormat>화면 슬라이드 쇼(4:3)</PresentationFormat>
  <Paragraphs>141</Paragraphs>
  <Slides>12</Slides>
  <Notes>6</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7" baseType="lpstr">
      <vt:lpstr>Arial Unicode MS</vt:lpstr>
      <vt:lpstr>Arial</vt:lpstr>
      <vt:lpstr>Times New Roman</vt:lpstr>
      <vt:lpstr>Office 테마</vt:lpstr>
      <vt:lpstr>문서</vt:lpstr>
      <vt:lpstr>Multi-user EDCA Parameter Management in NPCA Operation</vt:lpstr>
      <vt:lpstr>Abstract</vt:lpstr>
      <vt:lpstr>Background: MU EDCA Timer</vt:lpstr>
      <vt:lpstr>Unclear MU EDCA Timer Management in NPCA</vt:lpstr>
      <vt:lpstr>Option 1: Common MU EDCA Timer</vt:lpstr>
      <vt:lpstr>Option 2: Independent MU EDCA Timer</vt:lpstr>
      <vt:lpstr>Preferred Option of MU EDCA Timer Management in NPCA</vt:lpstr>
      <vt:lpstr>Summary</vt:lpstr>
      <vt:lpstr>Straw Polls</vt:lpstr>
      <vt:lpstr>Straw Polls</vt:lpstr>
      <vt:lpstr>Straw Polls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주성 문</dc:creator>
  <cp:lastModifiedBy>주성 문</cp:lastModifiedBy>
  <cp:revision>764</cp:revision>
  <dcterms:created xsi:type="dcterms:W3CDTF">2023-07-02T14:02:18Z</dcterms:created>
  <dcterms:modified xsi:type="dcterms:W3CDTF">2025-02-10T10:44:21Z</dcterms:modified>
  <cp:version/>
</cp:coreProperties>
</file>