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6" r:id="rId2"/>
    <p:sldId id="476" r:id="rId3"/>
    <p:sldId id="746" r:id="rId4"/>
    <p:sldId id="756" r:id="rId5"/>
    <p:sldId id="757" r:id="rId6"/>
    <p:sldId id="770" r:id="rId7"/>
    <p:sldId id="469" r:id="rId8"/>
    <p:sldId id="470" r:id="rId9"/>
    <p:sldId id="471" r:id="rId10"/>
    <p:sldId id="744" r:id="rId11"/>
    <p:sldId id="758" r:id="rId12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63D"/>
    <a:srgbClr val="66FF99"/>
    <a:srgbClr val="0000FF"/>
    <a:srgbClr val="168420"/>
    <a:srgbClr val="0000CC"/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91887" autoAdjust="0"/>
  </p:normalViewPr>
  <p:slideViewPr>
    <p:cSldViewPr>
      <p:cViewPr varScale="1">
        <p:scale>
          <a:sx n="79" d="100"/>
          <a:sy n="79" d="100"/>
        </p:scale>
        <p:origin x="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FF197-3F42-B976-45A5-60CA5D99A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3B78ED3-DE0B-C930-CE41-A9ADC579D6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0D23526-05B7-135E-7058-7F1536445E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3792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0560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62893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0083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3024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4649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EAD24-4A36-04FA-5A88-D087DC5D5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55717A5-12B9-6319-E312-93F6104E1D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391C813-7848-B431-6FFF-5F9F8DBC42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230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802.11-24/1701r1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GB" kern="0" dirty="0"/>
              <a:t>NAV protection for </a:t>
            </a:r>
            <a:r>
              <a:rPr kumimoji="0" lang="en-GB" kern="0"/>
              <a:t>C-TDMA follow up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2024-10-17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7EE6F-9F2E-9198-9E23-96EAA82FF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FA510C-879C-F037-6320-6115D763C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BEA0FD-B9B4-B881-2226-12232115B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F81FF1-DAEC-96F7-CB3F-35F8967BC9C9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that, as part of the Co-TDMA procedure, a sharing AP can indicate whether TXOP return is requested or not in an Initial Control frame (exact ICF for Co-TDMA and name TBD) and/or MU-RTS TXS Trigger frame?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1" dirty="0">
                <a:cs typeface="+mn-cs"/>
              </a:rPr>
              <a:t>The indication can be determined by the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shared AP may enabled/disabled TXOP return based on this indication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7E78275-737D-A747-B471-49421CB14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SP2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61B7770-CE7C-9810-F136-41A3D7D009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24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932A0-B4CF-D49E-10E6-0E1044325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8358C9-3F16-91E8-855E-DBE52A6DC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CA708A-9AD5-DD9F-436C-97630779C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3125FC5-B1E1-9034-359C-4558106EBB7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966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that, as part of the Co-TDMA procedure, when TXOP return is requested, TGbn defines a mechanism to extend protection of non-AP STA which is associated to the sharing AP and is hidden to a shared AP’s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1" dirty="0">
                <a:cs typeface="+mn-cs"/>
              </a:rPr>
              <a:t>The mechanism(s) are TBD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80C72AA-8F1B-8009-70E2-9B6A16AA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SP3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B6E7A9B-285B-08DF-0124-B2B4C0772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7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439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TGbn define a Coordinated TDMA (Co-TDMA) procedure for an AP to share its time resources by using a MU-RTS TXS frame [1]</a:t>
            </a:r>
          </a:p>
          <a:p>
            <a:pPr marL="0" indent="0">
              <a:buNone/>
            </a:pPr>
            <a:br>
              <a:rPr lang="en-US" altLang="ko-KR" dirty="0"/>
            </a:br>
            <a:endParaRPr lang="en-US" altLang="ko-KR" dirty="0"/>
          </a:p>
          <a:p>
            <a:pPr marL="0" indent="0">
              <a:buNone/>
            </a:pPr>
            <a:br>
              <a:rPr lang="en-US" altLang="ko-KR" dirty="0"/>
            </a:b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this contribution, we discuss the protection aspects in the C-TDMA procedure especially the scenario where the TXOP return for the remainder of a shared TXOP is requested or not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B82EDE4-813D-8128-A107-0795683A3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995" y="3048000"/>
            <a:ext cx="9578809" cy="147957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802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5158D4-D5B2-A0AB-EB9A-7C2AEE601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return in Co-TDMA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C610D8-7D99-0F37-F53F-3D068CF2F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TXOP return may depend on specific scenarios and condition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Scenarios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S1) Two or more APs show interest to participate in C-TDMA, via a response, after receiving ICF from the sharing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After the sharing AP allocates the TXOP to the first shared AP, it may need a TXOP return to allocate TXOP for the next shared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S2) The sharing AP needs TXOP to serve in-BSS clients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For potential aperiodic LL traffic / predictable periodic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/>
              <a:t>Condition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sharing AP needs to have the capability to receive frames transmitted by the shared AP for the TXOP return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shared AP is expected to have a margin to transmit the TXOP return frame (i.e., there must be a remainder of the shared TXOP time)</a:t>
            </a:r>
          </a:p>
          <a:p>
            <a:pPr marL="857230" lvl="2" indent="0">
              <a:buNone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At what phase can the indication for a TXOP return be provided?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ICF in polling phase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MU-RTS TXS in TXOP allocation phase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If the sharing AP having knowledge which candidate shared AP(s) interest to participate in Co-TDMA through polling phase, </a:t>
            </a:r>
            <a:br>
              <a:rPr lang="en-US" altLang="ko-KR" sz="1400" dirty="0"/>
            </a:br>
            <a:r>
              <a:rPr lang="en-US" altLang="ko-KR" sz="1400" dirty="0"/>
              <a:t>it can request TXOP return more effectively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7CB29B-4AE3-6EFD-3D9C-5D11562AA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71339A9-E576-DC0A-FD31-F19441107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BDEAF8-430A-A2CE-7074-C37825C23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429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25485-C3FC-49C9-2007-E7CDB63CF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BEFAF2-2DC4-D3CA-EFE8-09F4288D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Considering TXOP return scenario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DB67E7-2E63-868C-376E-C39565C8D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5918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We assume the sharing AP transmits an MU-RTS TXS with an indication of requesting the TXOP return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However, the sharing AP cannot ensure receiving TXOP return frame from the shared AP due to the limited protection provided by the MU-RTS TXS/CTS frame exchange</a:t>
            </a:r>
          </a:p>
          <a:p>
            <a:pPr marL="457188" lvl="1" indent="0">
              <a:buNone/>
            </a:pP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Problem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We only focus on STA(e.g., STA2-1) and the scenario when it try to access the channel after MU-RTS TXS/CTS frame exchange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STA2-1 is associated to the sharing AP and is hidden to the shared 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As discussed in [2-6], the OBSS STA(e.g., OBSS STA1) was excluded from consideration due to concerns regarding overprotection/fairness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Since the duration field of the MU-RTS TXS is set to the response frame plus one SIFS, it is naturally understood that OBSS STA1 was not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Moreover, even if STA(e.g., STA2-2) resumes contending the channel after MU-RTS TXS/CTS, shared AP start TX after SIFS following the CTS transmission, we did not take this account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857230" lvl="2" indent="0">
              <a:buNone/>
            </a:pPr>
            <a:endParaRPr lang="en-US" altLang="ko-KR" sz="1400" dirty="0"/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DA48C39-BA40-312B-5595-CBD331893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9BEE4D-023F-EDE8-685F-3A8322C4F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ACC47D-57C0-354E-DC82-ECD02513B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348" name="직사각형 347">
            <a:extLst>
              <a:ext uri="{FF2B5EF4-FFF2-40B4-BE49-F238E27FC236}">
                <a16:creationId xmlns:a16="http://schemas.microsoft.com/office/drawing/2014/main" id="{9017964E-C081-43EE-1600-6F3CBC50F113}"/>
              </a:ext>
            </a:extLst>
          </p:cNvPr>
          <p:cNvSpPr/>
          <p:nvPr/>
        </p:nvSpPr>
        <p:spPr bwMode="auto">
          <a:xfrm>
            <a:off x="289939" y="5042395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349" name="직사각형 348">
            <a:extLst>
              <a:ext uri="{FF2B5EF4-FFF2-40B4-BE49-F238E27FC236}">
                <a16:creationId xmlns:a16="http://schemas.microsoft.com/office/drawing/2014/main" id="{811B6443-7F35-E4C6-4EAF-8E380E7351C0}"/>
              </a:ext>
            </a:extLst>
          </p:cNvPr>
          <p:cNvSpPr/>
          <p:nvPr/>
        </p:nvSpPr>
        <p:spPr bwMode="auto">
          <a:xfrm>
            <a:off x="241824" y="5505444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350" name="직사각형 349">
            <a:extLst>
              <a:ext uri="{FF2B5EF4-FFF2-40B4-BE49-F238E27FC236}">
                <a16:creationId xmlns:a16="http://schemas.microsoft.com/office/drawing/2014/main" id="{3CF289CC-5DCF-5FF4-492A-CF3BA600D841}"/>
              </a:ext>
            </a:extLst>
          </p:cNvPr>
          <p:cNvSpPr/>
          <p:nvPr/>
        </p:nvSpPr>
        <p:spPr bwMode="auto">
          <a:xfrm>
            <a:off x="233115" y="6015052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sp>
        <p:nvSpPr>
          <p:cNvPr id="351" name="타원 350">
            <a:extLst>
              <a:ext uri="{FF2B5EF4-FFF2-40B4-BE49-F238E27FC236}">
                <a16:creationId xmlns:a16="http://schemas.microsoft.com/office/drawing/2014/main" id="{8CA230B8-9593-5E04-C1D0-E54D31D07FD3}"/>
              </a:ext>
            </a:extLst>
          </p:cNvPr>
          <p:cNvSpPr/>
          <p:nvPr/>
        </p:nvSpPr>
        <p:spPr>
          <a:xfrm>
            <a:off x="9762496" y="4191000"/>
            <a:ext cx="2114924" cy="1800932"/>
          </a:xfrm>
          <a:prstGeom prst="ellipse">
            <a:avLst/>
          </a:prstGeom>
          <a:pattFill prst="dkVert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grpSp>
        <p:nvGrpSpPr>
          <p:cNvPr id="352" name="그룹 351">
            <a:extLst>
              <a:ext uri="{FF2B5EF4-FFF2-40B4-BE49-F238E27FC236}">
                <a16:creationId xmlns:a16="http://schemas.microsoft.com/office/drawing/2014/main" id="{42D71158-B0B3-95D5-4D90-3FEDF6824317}"/>
              </a:ext>
            </a:extLst>
          </p:cNvPr>
          <p:cNvGrpSpPr/>
          <p:nvPr/>
        </p:nvGrpSpPr>
        <p:grpSpPr>
          <a:xfrm>
            <a:off x="9745826" y="4806167"/>
            <a:ext cx="473574" cy="513899"/>
            <a:chOff x="6024303" y="3073812"/>
            <a:chExt cx="473574" cy="513899"/>
          </a:xfrm>
        </p:grpSpPr>
        <p:sp>
          <p:nvSpPr>
            <p:cNvPr id="353" name="이등변 삼각형 352">
              <a:extLst>
                <a:ext uri="{FF2B5EF4-FFF2-40B4-BE49-F238E27FC236}">
                  <a16:creationId xmlns:a16="http://schemas.microsoft.com/office/drawing/2014/main" id="{60CAAC2D-B84D-FC37-8220-6900DE096558}"/>
                </a:ext>
              </a:extLst>
            </p:cNvPr>
            <p:cNvSpPr/>
            <p:nvPr/>
          </p:nvSpPr>
          <p:spPr bwMode="auto">
            <a:xfrm>
              <a:off x="6106789" y="3359111"/>
              <a:ext cx="303212" cy="2286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4" name="타원 353">
              <a:extLst>
                <a:ext uri="{FF2B5EF4-FFF2-40B4-BE49-F238E27FC236}">
                  <a16:creationId xmlns:a16="http://schemas.microsoft.com/office/drawing/2014/main" id="{E21AF3B7-264E-3C66-595B-D480E92610B1}"/>
                </a:ext>
              </a:extLst>
            </p:cNvPr>
            <p:cNvSpPr/>
            <p:nvPr/>
          </p:nvSpPr>
          <p:spPr bwMode="auto">
            <a:xfrm>
              <a:off x="6220982" y="325420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55" name="그룹 354">
              <a:extLst>
                <a:ext uri="{FF2B5EF4-FFF2-40B4-BE49-F238E27FC236}">
                  <a16:creationId xmlns:a16="http://schemas.microsoft.com/office/drawing/2014/main" id="{773F4875-5AC3-846D-E4AB-06986A3E176C}"/>
                </a:ext>
              </a:extLst>
            </p:cNvPr>
            <p:cNvGrpSpPr/>
            <p:nvPr/>
          </p:nvGrpSpPr>
          <p:grpSpPr>
            <a:xfrm rot="13623166">
              <a:off x="6088611" y="3090491"/>
              <a:ext cx="414903" cy="403628"/>
              <a:chOff x="788086" y="5715000"/>
              <a:chExt cx="504000" cy="504000"/>
            </a:xfrm>
          </p:grpSpPr>
          <p:sp>
            <p:nvSpPr>
              <p:cNvPr id="360" name="원호 359">
                <a:extLst>
                  <a:ext uri="{FF2B5EF4-FFF2-40B4-BE49-F238E27FC236}">
                    <a16:creationId xmlns:a16="http://schemas.microsoft.com/office/drawing/2014/main" id="{EAC74ADE-CBFB-9925-804C-5434542D4D63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1" name="원호 360">
                <a:extLst>
                  <a:ext uri="{FF2B5EF4-FFF2-40B4-BE49-F238E27FC236}">
                    <a16:creationId xmlns:a16="http://schemas.microsoft.com/office/drawing/2014/main" id="{61F7FE5A-192A-5BCA-2C80-25F49C8B4FF0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2" name="원호 361">
                <a:extLst>
                  <a:ext uri="{FF2B5EF4-FFF2-40B4-BE49-F238E27FC236}">
                    <a16:creationId xmlns:a16="http://schemas.microsoft.com/office/drawing/2014/main" id="{7AD6E238-9017-6F82-18E8-8DAD1FE381C4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56" name="그룹 355">
              <a:extLst>
                <a:ext uri="{FF2B5EF4-FFF2-40B4-BE49-F238E27FC236}">
                  <a16:creationId xmlns:a16="http://schemas.microsoft.com/office/drawing/2014/main" id="{CF2BC0C8-50F0-7745-F8B4-44A1759DACF4}"/>
                </a:ext>
              </a:extLst>
            </p:cNvPr>
            <p:cNvGrpSpPr/>
            <p:nvPr/>
          </p:nvGrpSpPr>
          <p:grpSpPr>
            <a:xfrm rot="2701394">
              <a:off x="6018665" y="3079450"/>
              <a:ext cx="414903" cy="403628"/>
              <a:chOff x="788086" y="5715000"/>
              <a:chExt cx="504000" cy="504000"/>
            </a:xfrm>
          </p:grpSpPr>
          <p:sp>
            <p:nvSpPr>
              <p:cNvPr id="357" name="원호 356">
                <a:extLst>
                  <a:ext uri="{FF2B5EF4-FFF2-40B4-BE49-F238E27FC236}">
                    <a16:creationId xmlns:a16="http://schemas.microsoft.com/office/drawing/2014/main" id="{7941E3C1-F352-F5DA-4135-D9969905B846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8" name="원호 357">
                <a:extLst>
                  <a:ext uri="{FF2B5EF4-FFF2-40B4-BE49-F238E27FC236}">
                    <a16:creationId xmlns:a16="http://schemas.microsoft.com/office/drawing/2014/main" id="{58A8B4A0-8DC2-0D57-7776-40AA8AA8F67D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9" name="원호 358">
                <a:extLst>
                  <a:ext uri="{FF2B5EF4-FFF2-40B4-BE49-F238E27FC236}">
                    <a16:creationId xmlns:a16="http://schemas.microsoft.com/office/drawing/2014/main" id="{9DFC7D02-D44C-955A-3D65-2D7E3B5EE6CC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63" name="그룹 362">
            <a:extLst>
              <a:ext uri="{FF2B5EF4-FFF2-40B4-BE49-F238E27FC236}">
                <a16:creationId xmlns:a16="http://schemas.microsoft.com/office/drawing/2014/main" id="{DB39A376-13A9-4631-AAEB-A5A594DB66B1}"/>
              </a:ext>
            </a:extLst>
          </p:cNvPr>
          <p:cNvGrpSpPr/>
          <p:nvPr/>
        </p:nvGrpSpPr>
        <p:grpSpPr>
          <a:xfrm>
            <a:off x="10211288" y="4444833"/>
            <a:ext cx="917493" cy="703648"/>
            <a:chOff x="2405315" y="1071426"/>
            <a:chExt cx="917493" cy="703648"/>
          </a:xfrm>
        </p:grpSpPr>
        <p:sp>
          <p:nvSpPr>
            <p:cNvPr id="364" name="이등변 삼각형 363">
              <a:extLst>
                <a:ext uri="{FF2B5EF4-FFF2-40B4-BE49-F238E27FC236}">
                  <a16:creationId xmlns:a16="http://schemas.microsoft.com/office/drawing/2014/main" id="{91178F61-F963-92D9-F7BF-C3DD2D5ED4ED}"/>
                </a:ext>
              </a:extLst>
            </p:cNvPr>
            <p:cNvSpPr/>
            <p:nvPr/>
          </p:nvSpPr>
          <p:spPr bwMode="auto">
            <a:xfrm>
              <a:off x="2690774" y="1356725"/>
              <a:ext cx="303212" cy="228600"/>
            </a:xfrm>
            <a:prstGeom prst="triangl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5" name="타원 364">
              <a:extLst>
                <a:ext uri="{FF2B5EF4-FFF2-40B4-BE49-F238E27FC236}">
                  <a16:creationId xmlns:a16="http://schemas.microsoft.com/office/drawing/2014/main" id="{ADA51B8F-32D2-C8A9-DC51-BD4C2C350315}"/>
                </a:ext>
              </a:extLst>
            </p:cNvPr>
            <p:cNvSpPr/>
            <p:nvPr/>
          </p:nvSpPr>
          <p:spPr bwMode="auto">
            <a:xfrm>
              <a:off x="2804967" y="1251821"/>
              <a:ext cx="76200" cy="762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66" name="그룹 365">
              <a:extLst>
                <a:ext uri="{FF2B5EF4-FFF2-40B4-BE49-F238E27FC236}">
                  <a16:creationId xmlns:a16="http://schemas.microsoft.com/office/drawing/2014/main" id="{AA09AF85-7563-6BB6-255F-3F3023DE9E8D}"/>
                </a:ext>
              </a:extLst>
            </p:cNvPr>
            <p:cNvGrpSpPr/>
            <p:nvPr/>
          </p:nvGrpSpPr>
          <p:grpSpPr>
            <a:xfrm rot="13623166">
              <a:off x="2672596" y="1088105"/>
              <a:ext cx="414903" cy="403628"/>
              <a:chOff x="788086" y="5715000"/>
              <a:chExt cx="504000" cy="504000"/>
            </a:xfrm>
          </p:grpSpPr>
          <p:sp>
            <p:nvSpPr>
              <p:cNvPr id="372" name="원호 371">
                <a:extLst>
                  <a:ext uri="{FF2B5EF4-FFF2-40B4-BE49-F238E27FC236}">
                    <a16:creationId xmlns:a16="http://schemas.microsoft.com/office/drawing/2014/main" id="{FB6F0793-78E6-8BC2-4082-F6B05A48BB81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3" name="원호 372">
                <a:extLst>
                  <a:ext uri="{FF2B5EF4-FFF2-40B4-BE49-F238E27FC236}">
                    <a16:creationId xmlns:a16="http://schemas.microsoft.com/office/drawing/2014/main" id="{00AB7A5C-4D59-2F99-03F8-AC8108C099B8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4" name="원호 373">
                <a:extLst>
                  <a:ext uri="{FF2B5EF4-FFF2-40B4-BE49-F238E27FC236}">
                    <a16:creationId xmlns:a16="http://schemas.microsoft.com/office/drawing/2014/main" id="{786A41F6-2A3E-4185-0F1B-5522BBEF37A8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67" name="그룹 366">
              <a:extLst>
                <a:ext uri="{FF2B5EF4-FFF2-40B4-BE49-F238E27FC236}">
                  <a16:creationId xmlns:a16="http://schemas.microsoft.com/office/drawing/2014/main" id="{A35768B0-0AE5-4E85-4621-13D6D02DF481}"/>
                </a:ext>
              </a:extLst>
            </p:cNvPr>
            <p:cNvGrpSpPr/>
            <p:nvPr/>
          </p:nvGrpSpPr>
          <p:grpSpPr>
            <a:xfrm rot="2701394">
              <a:off x="2602650" y="1077064"/>
              <a:ext cx="414903" cy="403628"/>
              <a:chOff x="788086" y="5715000"/>
              <a:chExt cx="504000" cy="504000"/>
            </a:xfrm>
          </p:grpSpPr>
          <p:sp>
            <p:nvSpPr>
              <p:cNvPr id="369" name="원호 368">
                <a:extLst>
                  <a:ext uri="{FF2B5EF4-FFF2-40B4-BE49-F238E27FC236}">
                    <a16:creationId xmlns:a16="http://schemas.microsoft.com/office/drawing/2014/main" id="{97A67AD4-8865-53EF-6EAC-94F5478C6E0D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0" name="원호 369">
                <a:extLst>
                  <a:ext uri="{FF2B5EF4-FFF2-40B4-BE49-F238E27FC236}">
                    <a16:creationId xmlns:a16="http://schemas.microsoft.com/office/drawing/2014/main" id="{01CB969E-0F5D-AF5A-990B-0C5884F91BD7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1" name="원호 370">
                <a:extLst>
                  <a:ext uri="{FF2B5EF4-FFF2-40B4-BE49-F238E27FC236}">
                    <a16:creationId xmlns:a16="http://schemas.microsoft.com/office/drawing/2014/main" id="{917C7AA7-A25E-CC94-2FDD-131DE26C78E8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68" name="직사각형 367">
              <a:extLst>
                <a:ext uri="{FF2B5EF4-FFF2-40B4-BE49-F238E27FC236}">
                  <a16:creationId xmlns:a16="http://schemas.microsoft.com/office/drawing/2014/main" id="{B2B1A218-8A70-8D4A-F877-95F0AB416E61}"/>
                </a:ext>
              </a:extLst>
            </p:cNvPr>
            <p:cNvSpPr/>
            <p:nvPr/>
          </p:nvSpPr>
          <p:spPr bwMode="auto">
            <a:xfrm>
              <a:off x="2405315" y="1571093"/>
              <a:ext cx="917493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1" dirty="0"/>
                <a:t>Shared AP</a:t>
              </a:r>
              <a:endParaRPr kumimoji="0" lang="ko-K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75" name="원호 374">
            <a:extLst>
              <a:ext uri="{FF2B5EF4-FFF2-40B4-BE49-F238E27FC236}">
                <a16:creationId xmlns:a16="http://schemas.microsoft.com/office/drawing/2014/main" id="{31098BEB-67E6-90EB-BB90-FBF4E277E7AF}"/>
              </a:ext>
            </a:extLst>
          </p:cNvPr>
          <p:cNvSpPr/>
          <p:nvPr/>
        </p:nvSpPr>
        <p:spPr>
          <a:xfrm rot="1604576">
            <a:off x="9116851" y="4356028"/>
            <a:ext cx="1866106" cy="2038746"/>
          </a:xfrm>
          <a:prstGeom prst="arc">
            <a:avLst>
              <a:gd name="adj1" fmla="val 5737774"/>
              <a:gd name="adj2" fmla="val 5708639"/>
            </a:avLst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76" name="직사각형 375">
            <a:extLst>
              <a:ext uri="{FF2B5EF4-FFF2-40B4-BE49-F238E27FC236}">
                <a16:creationId xmlns:a16="http://schemas.microsoft.com/office/drawing/2014/main" id="{C9AA1959-CF05-954F-103D-BE89E78DF838}"/>
              </a:ext>
            </a:extLst>
          </p:cNvPr>
          <p:cNvSpPr/>
          <p:nvPr/>
        </p:nvSpPr>
        <p:spPr bwMode="auto">
          <a:xfrm>
            <a:off x="9520756" y="5280997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Sharing AP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7" name="직사각형 376">
            <a:extLst>
              <a:ext uri="{FF2B5EF4-FFF2-40B4-BE49-F238E27FC236}">
                <a16:creationId xmlns:a16="http://schemas.microsoft.com/office/drawing/2014/main" id="{63E6D80A-7A41-54D3-388F-3592833BA651}"/>
              </a:ext>
            </a:extLst>
          </p:cNvPr>
          <p:cNvSpPr/>
          <p:nvPr/>
        </p:nvSpPr>
        <p:spPr>
          <a:xfrm>
            <a:off x="11421407" y="4911343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78" name="직사각형 377">
            <a:extLst>
              <a:ext uri="{FF2B5EF4-FFF2-40B4-BE49-F238E27FC236}">
                <a16:creationId xmlns:a16="http://schemas.microsoft.com/office/drawing/2014/main" id="{6AC02D4E-043C-8849-49BD-4A820AA4A565}"/>
              </a:ext>
            </a:extLst>
          </p:cNvPr>
          <p:cNvSpPr/>
          <p:nvPr/>
        </p:nvSpPr>
        <p:spPr bwMode="auto">
          <a:xfrm>
            <a:off x="11033634" y="5120535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9" name="직사각형 378">
            <a:extLst>
              <a:ext uri="{FF2B5EF4-FFF2-40B4-BE49-F238E27FC236}">
                <a16:creationId xmlns:a16="http://schemas.microsoft.com/office/drawing/2014/main" id="{82B13B7D-D9E5-C694-D643-22BDF82D6D6C}"/>
              </a:ext>
            </a:extLst>
          </p:cNvPr>
          <p:cNvSpPr/>
          <p:nvPr/>
        </p:nvSpPr>
        <p:spPr>
          <a:xfrm>
            <a:off x="9460365" y="575812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0" name="직사각형 379">
            <a:extLst>
              <a:ext uri="{FF2B5EF4-FFF2-40B4-BE49-F238E27FC236}">
                <a16:creationId xmlns:a16="http://schemas.microsoft.com/office/drawing/2014/main" id="{56482C64-E46F-046B-C361-B364F6CB5112}"/>
              </a:ext>
            </a:extLst>
          </p:cNvPr>
          <p:cNvSpPr/>
          <p:nvPr/>
        </p:nvSpPr>
        <p:spPr bwMode="auto">
          <a:xfrm>
            <a:off x="9100092" y="5962101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itchFamily="18" charset="0"/>
              </a:rPr>
              <a:t>STA2-1</a:t>
            </a:r>
            <a:endParaRPr kumimoji="0" lang="ko-KR" altLang="en-US" sz="9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Times New Roman" pitchFamily="18" charset="0"/>
            </a:endParaRPr>
          </a:p>
        </p:txBody>
      </p:sp>
      <p:sp>
        <p:nvSpPr>
          <p:cNvPr id="381" name="직사각형 380">
            <a:extLst>
              <a:ext uri="{FF2B5EF4-FFF2-40B4-BE49-F238E27FC236}">
                <a16:creationId xmlns:a16="http://schemas.microsoft.com/office/drawing/2014/main" id="{52106B1E-77C5-7312-D5B8-DC0EE5ACC454}"/>
              </a:ext>
            </a:extLst>
          </p:cNvPr>
          <p:cNvSpPr/>
          <p:nvPr/>
        </p:nvSpPr>
        <p:spPr>
          <a:xfrm>
            <a:off x="11114897" y="5451492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2" name="직사각형 381">
            <a:extLst>
              <a:ext uri="{FF2B5EF4-FFF2-40B4-BE49-F238E27FC236}">
                <a16:creationId xmlns:a16="http://schemas.microsoft.com/office/drawing/2014/main" id="{FDAB7B0F-DEC2-4847-B398-83685C548DF1}"/>
              </a:ext>
            </a:extLst>
          </p:cNvPr>
          <p:cNvSpPr/>
          <p:nvPr/>
        </p:nvSpPr>
        <p:spPr bwMode="auto">
          <a:xfrm>
            <a:off x="10727124" y="5660684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3" name="직사각형 382">
            <a:extLst>
              <a:ext uri="{FF2B5EF4-FFF2-40B4-BE49-F238E27FC236}">
                <a16:creationId xmlns:a16="http://schemas.microsoft.com/office/drawing/2014/main" id="{96AF3C77-BDAC-78C6-185F-0E496ACAEB1F}"/>
              </a:ext>
            </a:extLst>
          </p:cNvPr>
          <p:cNvSpPr/>
          <p:nvPr/>
        </p:nvSpPr>
        <p:spPr>
          <a:xfrm>
            <a:off x="10022005" y="5933162"/>
            <a:ext cx="190095" cy="20398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4" name="직사각형 383">
            <a:extLst>
              <a:ext uri="{FF2B5EF4-FFF2-40B4-BE49-F238E27FC236}">
                <a16:creationId xmlns:a16="http://schemas.microsoft.com/office/drawing/2014/main" id="{E9B66195-DAC0-BF84-9930-6D03DC267C7E}"/>
              </a:ext>
            </a:extLst>
          </p:cNvPr>
          <p:cNvSpPr/>
          <p:nvPr/>
        </p:nvSpPr>
        <p:spPr bwMode="auto">
          <a:xfrm>
            <a:off x="9645323" y="6143418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OBSS STA1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5" name="직사각형 384">
            <a:extLst>
              <a:ext uri="{FF2B5EF4-FFF2-40B4-BE49-F238E27FC236}">
                <a16:creationId xmlns:a16="http://schemas.microsoft.com/office/drawing/2014/main" id="{5AEF1B46-566A-D105-CFE3-A5F1AC1BCC2C}"/>
              </a:ext>
            </a:extLst>
          </p:cNvPr>
          <p:cNvSpPr/>
          <p:nvPr/>
        </p:nvSpPr>
        <p:spPr>
          <a:xfrm>
            <a:off x="10467768" y="545710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86" name="직사각형 385">
            <a:extLst>
              <a:ext uri="{FF2B5EF4-FFF2-40B4-BE49-F238E27FC236}">
                <a16:creationId xmlns:a16="http://schemas.microsoft.com/office/drawing/2014/main" id="{FB236F30-C1A0-3682-95E3-EC0FCD95D2F6}"/>
              </a:ext>
            </a:extLst>
          </p:cNvPr>
          <p:cNvSpPr/>
          <p:nvPr/>
        </p:nvSpPr>
        <p:spPr bwMode="auto">
          <a:xfrm>
            <a:off x="10264983" y="5693950"/>
            <a:ext cx="569691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87" name="그룹 386">
            <a:extLst>
              <a:ext uri="{FF2B5EF4-FFF2-40B4-BE49-F238E27FC236}">
                <a16:creationId xmlns:a16="http://schemas.microsoft.com/office/drawing/2014/main" id="{D1E3F752-0191-A5FB-C096-262282753857}"/>
              </a:ext>
            </a:extLst>
          </p:cNvPr>
          <p:cNvGrpSpPr/>
          <p:nvPr/>
        </p:nvGrpSpPr>
        <p:grpSpPr>
          <a:xfrm>
            <a:off x="314580" y="4339528"/>
            <a:ext cx="8772820" cy="1880548"/>
            <a:chOff x="314580" y="4469129"/>
            <a:chExt cx="8772820" cy="1880548"/>
          </a:xfrm>
        </p:grpSpPr>
        <p:sp>
          <p:nvSpPr>
            <p:cNvPr id="388" name="직사각형 387">
              <a:extLst>
                <a:ext uri="{FF2B5EF4-FFF2-40B4-BE49-F238E27FC236}">
                  <a16:creationId xmlns:a16="http://schemas.microsoft.com/office/drawing/2014/main" id="{4E4BEAEA-ECC1-FC58-D42E-E1C6F2902DD8}"/>
                </a:ext>
              </a:extLst>
            </p:cNvPr>
            <p:cNvSpPr/>
            <p:nvPr/>
          </p:nvSpPr>
          <p:spPr bwMode="auto">
            <a:xfrm>
              <a:off x="4539419" y="5369065"/>
              <a:ext cx="385229" cy="12604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sz="900" dirty="0">
                  <a:solidFill>
                    <a:srgbClr val="FF0000"/>
                  </a:solidFill>
                </a:rPr>
                <a:t>SIFS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389" name="직선 연결선 388">
              <a:extLst>
                <a:ext uri="{FF2B5EF4-FFF2-40B4-BE49-F238E27FC236}">
                  <a16:creationId xmlns:a16="http://schemas.microsoft.com/office/drawing/2014/main" id="{6F5825AC-7130-875B-F095-A5C87309F0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2625" y="5281997"/>
              <a:ext cx="746443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0" name="직선 연결선 389">
              <a:extLst>
                <a:ext uri="{FF2B5EF4-FFF2-40B4-BE49-F238E27FC236}">
                  <a16:creationId xmlns:a16="http://schemas.microsoft.com/office/drawing/2014/main" id="{17FC2B64-65A6-2A87-35E6-DF92E6A70B0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83294" y="5747835"/>
              <a:ext cx="7455854" cy="6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1" name="직선 연결선 390">
              <a:extLst>
                <a:ext uri="{FF2B5EF4-FFF2-40B4-BE49-F238E27FC236}">
                  <a16:creationId xmlns:a16="http://schemas.microsoft.com/office/drawing/2014/main" id="{A73C6B40-0A47-F43A-8E7A-E2B1CBD06B5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82619" y="6239319"/>
              <a:ext cx="7450702" cy="1276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2" name="직사각형 391">
              <a:extLst>
                <a:ext uri="{FF2B5EF4-FFF2-40B4-BE49-F238E27FC236}">
                  <a16:creationId xmlns:a16="http://schemas.microsoft.com/office/drawing/2014/main" id="{F8FBE136-E909-C825-805F-E38B46DA9CD2}"/>
                </a:ext>
              </a:extLst>
            </p:cNvPr>
            <p:cNvSpPr/>
            <p:nvPr/>
          </p:nvSpPr>
          <p:spPr bwMode="auto">
            <a:xfrm>
              <a:off x="2674131" y="5405917"/>
              <a:ext cx="1135869" cy="3399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MU-RTS TXS</a:t>
              </a:r>
              <a:br>
                <a:rPr lang="en-US" altLang="ko-KR" sz="750" dirty="0"/>
              </a:br>
              <a:r>
                <a:rPr lang="en-US" altLang="ko-KR" sz="750" dirty="0"/>
                <a:t>with indication of TXOP return is requested</a:t>
              </a:r>
              <a:endParaRPr lang="ko-KR" altLang="en-US" sz="750" dirty="0"/>
            </a:p>
          </p:txBody>
        </p:sp>
        <p:sp>
          <p:nvSpPr>
            <p:cNvPr id="393" name="직사각형 392">
              <a:extLst>
                <a:ext uri="{FF2B5EF4-FFF2-40B4-BE49-F238E27FC236}">
                  <a16:creationId xmlns:a16="http://schemas.microsoft.com/office/drawing/2014/main" id="{A69434B8-68B6-41DA-878C-C215210444CA}"/>
                </a:ext>
              </a:extLst>
            </p:cNvPr>
            <p:cNvSpPr/>
            <p:nvPr/>
          </p:nvSpPr>
          <p:spPr bwMode="auto">
            <a:xfrm>
              <a:off x="4044209" y="5904645"/>
              <a:ext cx="593340" cy="33990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Response</a:t>
              </a:r>
              <a:br>
                <a:rPr lang="en-US" altLang="ko-KR" sz="750" dirty="0"/>
              </a:br>
              <a:r>
                <a:rPr lang="en-US" altLang="ko-KR" sz="750" dirty="0"/>
                <a:t>(CTS)</a:t>
              </a:r>
              <a:endParaRPr lang="ko-KR" altLang="en-US" sz="750" dirty="0"/>
            </a:p>
          </p:txBody>
        </p:sp>
        <p:sp>
          <p:nvSpPr>
            <p:cNvPr id="394" name="직사각형 393">
              <a:extLst>
                <a:ext uri="{FF2B5EF4-FFF2-40B4-BE49-F238E27FC236}">
                  <a16:creationId xmlns:a16="http://schemas.microsoft.com/office/drawing/2014/main" id="{E6B3DFB8-D4BA-F205-B32C-942657A749A7}"/>
                </a:ext>
              </a:extLst>
            </p:cNvPr>
            <p:cNvSpPr/>
            <p:nvPr/>
          </p:nvSpPr>
          <p:spPr bwMode="auto">
            <a:xfrm>
              <a:off x="6990808" y="5907641"/>
              <a:ext cx="652493" cy="3382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TXOP </a:t>
              </a:r>
            </a:p>
            <a:p>
              <a:pPr algn="ctr"/>
              <a:r>
                <a:rPr lang="en-US" altLang="ko-KR" sz="750" dirty="0"/>
                <a:t>return</a:t>
              </a:r>
              <a:endParaRPr lang="ko-KR" altLang="en-US" sz="750" dirty="0"/>
            </a:p>
          </p:txBody>
        </p:sp>
        <p:cxnSp>
          <p:nvCxnSpPr>
            <p:cNvPr id="395" name="직선 화살표 연결선 394">
              <a:extLst>
                <a:ext uri="{FF2B5EF4-FFF2-40B4-BE49-F238E27FC236}">
                  <a16:creationId xmlns:a16="http://schemas.microsoft.com/office/drawing/2014/main" id="{9BB62F98-8F7F-1053-CE52-B39B2D02CD67}"/>
                </a:ext>
              </a:extLst>
            </p:cNvPr>
            <p:cNvCxnSpPr/>
            <p:nvPr/>
          </p:nvCxnSpPr>
          <p:spPr>
            <a:xfrm>
              <a:off x="3276600" y="5778235"/>
              <a:ext cx="0" cy="4754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6" name="직사각형 395">
              <a:extLst>
                <a:ext uri="{FF2B5EF4-FFF2-40B4-BE49-F238E27FC236}">
                  <a16:creationId xmlns:a16="http://schemas.microsoft.com/office/drawing/2014/main" id="{8C929E2E-9F80-770E-675A-4E2B301ADE7E}"/>
                </a:ext>
              </a:extLst>
            </p:cNvPr>
            <p:cNvSpPr/>
            <p:nvPr/>
          </p:nvSpPr>
          <p:spPr bwMode="auto">
            <a:xfrm>
              <a:off x="4800600" y="6011400"/>
              <a:ext cx="1752598" cy="3382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Shared AP’s BSS frame exchanges</a:t>
              </a:r>
              <a:endParaRPr lang="ko-KR" altLang="en-US" sz="750" dirty="0"/>
            </a:p>
          </p:txBody>
        </p:sp>
        <p:cxnSp>
          <p:nvCxnSpPr>
            <p:cNvPr id="397" name="직선 연결선 396">
              <a:extLst>
                <a:ext uri="{FF2B5EF4-FFF2-40B4-BE49-F238E27FC236}">
                  <a16:creationId xmlns:a16="http://schemas.microsoft.com/office/drawing/2014/main" id="{F1827B55-2F1D-A254-BBB3-3557769FBD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72625" y="4749477"/>
              <a:ext cx="746443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8" name="직사각형 397">
              <a:extLst>
                <a:ext uri="{FF2B5EF4-FFF2-40B4-BE49-F238E27FC236}">
                  <a16:creationId xmlns:a16="http://schemas.microsoft.com/office/drawing/2014/main" id="{E83B8722-6BF2-043F-818D-21FC920E4E16}"/>
                </a:ext>
              </a:extLst>
            </p:cNvPr>
            <p:cNvSpPr/>
            <p:nvPr/>
          </p:nvSpPr>
          <p:spPr bwMode="auto">
            <a:xfrm>
              <a:off x="314580" y="4534197"/>
              <a:ext cx="1420595" cy="24862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endParaRPr lang="en-US" altLang="ko-KR" sz="750" b="1" dirty="0"/>
            </a:p>
            <a:p>
              <a:pPr algn="ctr"/>
              <a:r>
                <a:rPr lang="en-US" altLang="ko-KR" sz="750" b="1" dirty="0"/>
                <a:t>OBSS STA1</a:t>
              </a:r>
              <a:endParaRPr lang="ko-KR" altLang="en-US" sz="750" b="1" dirty="0"/>
            </a:p>
          </p:txBody>
        </p:sp>
        <p:sp>
          <p:nvSpPr>
            <p:cNvPr id="399" name="직사각형 398">
              <a:extLst>
                <a:ext uri="{FF2B5EF4-FFF2-40B4-BE49-F238E27FC236}">
                  <a16:creationId xmlns:a16="http://schemas.microsoft.com/office/drawing/2014/main" id="{4233C15D-4E4C-7B26-069A-5FCA7FED0354}"/>
                </a:ext>
              </a:extLst>
            </p:cNvPr>
            <p:cNvSpPr/>
            <p:nvPr/>
          </p:nvSpPr>
          <p:spPr bwMode="auto">
            <a:xfrm>
              <a:off x="2653161" y="4849657"/>
              <a:ext cx="1273638" cy="22699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r>
                <a:rPr lang="en-US" altLang="ko-KR" sz="900" dirty="0"/>
                <a:t>NAV protection of </a:t>
              </a:r>
              <a:br>
                <a:rPr lang="en-US" altLang="ko-KR" sz="900" dirty="0"/>
              </a:br>
              <a:r>
                <a:rPr lang="en-US" altLang="ko-KR" sz="900" dirty="0"/>
                <a:t>(MU-RTS TXS/CTS)</a:t>
              </a:r>
              <a:endParaRPr lang="ko-KR" altLang="en-US" sz="900" dirty="0"/>
            </a:p>
          </p:txBody>
        </p:sp>
        <p:cxnSp>
          <p:nvCxnSpPr>
            <p:cNvPr id="400" name="직선 연결선 399">
              <a:extLst>
                <a:ext uri="{FF2B5EF4-FFF2-40B4-BE49-F238E27FC236}">
                  <a16:creationId xmlns:a16="http://schemas.microsoft.com/office/drawing/2014/main" id="{01C5ED07-3059-AB6C-D5F9-A590FAD6DC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62628" y="5106679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직선 연결선 400">
              <a:extLst>
                <a:ext uri="{FF2B5EF4-FFF2-40B4-BE49-F238E27FC236}">
                  <a16:creationId xmlns:a16="http://schemas.microsoft.com/office/drawing/2014/main" id="{E6EE6796-D6A1-DEE9-9126-672AE3E4B9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35570" y="5115970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직선 연결선 401">
              <a:extLst>
                <a:ext uri="{FF2B5EF4-FFF2-40B4-BE49-F238E27FC236}">
                  <a16:creationId xmlns:a16="http://schemas.microsoft.com/office/drawing/2014/main" id="{2D92B869-B006-CC41-406A-93D320175B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11252" y="5109225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직선 연결선 402">
              <a:extLst>
                <a:ext uri="{FF2B5EF4-FFF2-40B4-BE49-F238E27FC236}">
                  <a16:creationId xmlns:a16="http://schemas.microsoft.com/office/drawing/2014/main" id="{2963E5E4-2FD3-DA07-9D0A-6F187513C3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5563" y="5115970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직선 연결선 403">
              <a:extLst>
                <a:ext uri="{FF2B5EF4-FFF2-40B4-BE49-F238E27FC236}">
                  <a16:creationId xmlns:a16="http://schemas.microsoft.com/office/drawing/2014/main" id="{B1F9D8CA-028E-0482-0457-3B249920FD2F}"/>
                </a:ext>
              </a:extLst>
            </p:cNvPr>
            <p:cNvCxnSpPr>
              <a:cxnSpLocks/>
            </p:cNvCxnSpPr>
            <p:nvPr/>
          </p:nvCxnSpPr>
          <p:spPr>
            <a:xfrm>
              <a:off x="6886143" y="5106679"/>
              <a:ext cx="322171" cy="0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직선 연결선 404">
              <a:extLst>
                <a:ext uri="{FF2B5EF4-FFF2-40B4-BE49-F238E27FC236}">
                  <a16:creationId xmlns:a16="http://schemas.microsoft.com/office/drawing/2014/main" id="{86DD0756-4076-2CF6-0969-F0B4372D64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27511" y="5104852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직선 연결선 405">
              <a:extLst>
                <a:ext uri="{FF2B5EF4-FFF2-40B4-BE49-F238E27FC236}">
                  <a16:creationId xmlns:a16="http://schemas.microsoft.com/office/drawing/2014/main" id="{11D89E6C-BBA5-04BF-11C3-1A8900BF0F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9911" y="5104852"/>
              <a:ext cx="136889" cy="170649"/>
            </a:xfrm>
            <a:prstGeom prst="line">
              <a:avLst/>
            </a:prstGeom>
            <a:ln w="1143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7" name="직사각형 406">
              <a:extLst>
                <a:ext uri="{FF2B5EF4-FFF2-40B4-BE49-F238E27FC236}">
                  <a16:creationId xmlns:a16="http://schemas.microsoft.com/office/drawing/2014/main" id="{939DE2FB-50C7-55B0-7088-D04BAE2E3E71}"/>
                </a:ext>
              </a:extLst>
            </p:cNvPr>
            <p:cNvSpPr/>
            <p:nvPr/>
          </p:nvSpPr>
          <p:spPr bwMode="auto">
            <a:xfrm>
              <a:off x="6990808" y="4942093"/>
              <a:ext cx="705392" cy="3399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UL PPDU</a:t>
              </a:r>
              <a:endParaRPr lang="ko-KR" altLang="en-US" sz="750" dirty="0"/>
            </a:p>
          </p:txBody>
        </p:sp>
        <p:cxnSp>
          <p:nvCxnSpPr>
            <p:cNvPr id="408" name="직선 화살표 연결선 407">
              <a:extLst>
                <a:ext uri="{FF2B5EF4-FFF2-40B4-BE49-F238E27FC236}">
                  <a16:creationId xmlns:a16="http://schemas.microsoft.com/office/drawing/2014/main" id="{D4EB0955-5473-7D6B-84A9-A9C87181A494}"/>
                </a:ext>
              </a:extLst>
            </p:cNvPr>
            <p:cNvCxnSpPr/>
            <p:nvPr/>
          </p:nvCxnSpPr>
          <p:spPr>
            <a:xfrm>
              <a:off x="4703788" y="5562600"/>
              <a:ext cx="14304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직선 화살표 연결선 408">
              <a:extLst>
                <a:ext uri="{FF2B5EF4-FFF2-40B4-BE49-F238E27FC236}">
                  <a16:creationId xmlns:a16="http://schemas.microsoft.com/office/drawing/2014/main" id="{0911ADC8-E88C-0542-D27C-E72E3B80C7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99647" y="5562600"/>
              <a:ext cx="16565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직선 연결선 409">
              <a:extLst>
                <a:ext uri="{FF2B5EF4-FFF2-40B4-BE49-F238E27FC236}">
                  <a16:creationId xmlns:a16="http://schemas.microsoft.com/office/drawing/2014/main" id="{4AAE8E4B-B347-F339-27E8-926D9F5F6B2A}"/>
                </a:ext>
              </a:extLst>
            </p:cNvPr>
            <p:cNvCxnSpPr/>
            <p:nvPr/>
          </p:nvCxnSpPr>
          <p:spPr bwMode="auto">
            <a:xfrm>
              <a:off x="4637549" y="5585607"/>
              <a:ext cx="0" cy="4191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1" name="직선 연결선 410">
              <a:extLst>
                <a:ext uri="{FF2B5EF4-FFF2-40B4-BE49-F238E27FC236}">
                  <a16:creationId xmlns:a16="http://schemas.microsoft.com/office/drawing/2014/main" id="{34C65BCF-9659-653F-942C-8DC3BA85A6F1}"/>
                </a:ext>
              </a:extLst>
            </p:cNvPr>
            <p:cNvCxnSpPr/>
            <p:nvPr/>
          </p:nvCxnSpPr>
          <p:spPr bwMode="auto">
            <a:xfrm>
              <a:off x="4800600" y="5571990"/>
              <a:ext cx="0" cy="5071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2" name="직사각형 411">
              <a:extLst>
                <a:ext uri="{FF2B5EF4-FFF2-40B4-BE49-F238E27FC236}">
                  <a16:creationId xmlns:a16="http://schemas.microsoft.com/office/drawing/2014/main" id="{B9D8A2DE-D9CB-035C-F309-827BF7D4297A}"/>
                </a:ext>
              </a:extLst>
            </p:cNvPr>
            <p:cNvSpPr/>
            <p:nvPr/>
          </p:nvSpPr>
          <p:spPr bwMode="auto">
            <a:xfrm>
              <a:off x="4832176" y="4469129"/>
              <a:ext cx="1465611" cy="2887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algn="ctr"/>
              <a:r>
                <a:rPr lang="en-US" altLang="ko-KR" sz="750" dirty="0"/>
                <a:t>OBSS STA’s frame exchange</a:t>
              </a:r>
              <a:endParaRPr lang="ko-KR" altLang="en-US" sz="750" dirty="0"/>
            </a:p>
          </p:txBody>
        </p:sp>
        <p:sp>
          <p:nvSpPr>
            <p:cNvPr id="413" name="직사각형 412">
              <a:extLst>
                <a:ext uri="{FF2B5EF4-FFF2-40B4-BE49-F238E27FC236}">
                  <a16:creationId xmlns:a16="http://schemas.microsoft.com/office/drawing/2014/main" id="{ACE742BE-57EF-FAF5-AD8E-BBAAB7600107}"/>
                </a:ext>
              </a:extLst>
            </p:cNvPr>
            <p:cNvSpPr/>
            <p:nvPr/>
          </p:nvSpPr>
          <p:spPr bwMode="auto">
            <a:xfrm>
              <a:off x="3873819" y="4688861"/>
              <a:ext cx="689249" cy="7835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endParaRPr lang="ko-KR" altLang="en-US" sz="900" dirty="0"/>
            </a:p>
          </p:txBody>
        </p:sp>
        <p:sp>
          <p:nvSpPr>
            <p:cNvPr id="414" name="직사각형 413">
              <a:extLst>
                <a:ext uri="{FF2B5EF4-FFF2-40B4-BE49-F238E27FC236}">
                  <a16:creationId xmlns:a16="http://schemas.microsoft.com/office/drawing/2014/main" id="{4E845A74-4024-ACF6-5220-22ED88A442D4}"/>
                </a:ext>
              </a:extLst>
            </p:cNvPr>
            <p:cNvSpPr/>
            <p:nvPr/>
          </p:nvSpPr>
          <p:spPr bwMode="auto">
            <a:xfrm>
              <a:off x="3885984" y="5240320"/>
              <a:ext cx="689249" cy="8323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endParaRPr lang="ko-KR" altLang="en-US" sz="900" dirty="0"/>
            </a:p>
          </p:txBody>
        </p:sp>
        <p:cxnSp>
          <p:nvCxnSpPr>
            <p:cNvPr id="415" name="직선 연결선 414">
              <a:extLst>
                <a:ext uri="{FF2B5EF4-FFF2-40B4-BE49-F238E27FC236}">
                  <a16:creationId xmlns:a16="http://schemas.microsoft.com/office/drawing/2014/main" id="{FF79BABB-4D48-E010-9A6B-8F03DCA7E00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88691" y="5282877"/>
              <a:ext cx="85950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50000"/>
                </a:schemeClr>
              </a:solidFill>
              <a:prstDash val="sysDot"/>
              <a:round/>
              <a:headEnd type="arrow" w="sm" len="sm"/>
              <a:tailEnd type="arrow" w="sm" len="sm"/>
            </a:ln>
            <a:effectLst/>
          </p:spPr>
        </p:cxnSp>
        <p:cxnSp>
          <p:nvCxnSpPr>
            <p:cNvPr id="416" name="직선 연결선 415">
              <a:extLst>
                <a:ext uri="{FF2B5EF4-FFF2-40B4-BE49-F238E27FC236}">
                  <a16:creationId xmlns:a16="http://schemas.microsoft.com/office/drawing/2014/main" id="{B2F5DDDE-3A31-16F7-E791-B0CCDDBCD32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88690" y="4742946"/>
              <a:ext cx="85950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5">
                  <a:lumMod val="50000"/>
                </a:schemeClr>
              </a:solidFill>
              <a:prstDash val="sysDot"/>
              <a:round/>
              <a:headEnd type="arrow" w="sm" len="sm"/>
              <a:tailEnd type="arrow" w="sm" len="sm"/>
            </a:ln>
            <a:effectLst/>
          </p:spPr>
        </p:cxnSp>
        <p:cxnSp>
          <p:nvCxnSpPr>
            <p:cNvPr id="417" name="연결선: 구부러짐 416">
              <a:extLst>
                <a:ext uri="{FF2B5EF4-FFF2-40B4-BE49-F238E27FC236}">
                  <a16:creationId xmlns:a16="http://schemas.microsoft.com/office/drawing/2014/main" id="{FE0A11C0-38E9-4CD2-D5A2-2FC1258A42B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20709" y="5043412"/>
              <a:ext cx="355800" cy="166275"/>
            </a:xfrm>
            <a:prstGeom prst="curvedConnector3">
              <a:avLst>
                <a:gd name="adj1" fmla="val 100176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18" name="연결선: 구부러짐 417">
              <a:extLst>
                <a:ext uri="{FF2B5EF4-FFF2-40B4-BE49-F238E27FC236}">
                  <a16:creationId xmlns:a16="http://schemas.microsoft.com/office/drawing/2014/main" id="{6C4CE7DA-6FE8-624C-851D-679E65AAA79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13012" y="4812722"/>
              <a:ext cx="345183" cy="219705"/>
            </a:xfrm>
            <a:prstGeom prst="curvedConnector3">
              <a:avLst>
                <a:gd name="adj1" fmla="val 10045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19" name="직사각형 418">
              <a:extLst>
                <a:ext uri="{FF2B5EF4-FFF2-40B4-BE49-F238E27FC236}">
                  <a16:creationId xmlns:a16="http://schemas.microsoft.com/office/drawing/2014/main" id="{1378E8A4-151A-CFDF-8CB6-89B656B77E16}"/>
                </a:ext>
              </a:extLst>
            </p:cNvPr>
            <p:cNvSpPr/>
            <p:nvPr/>
          </p:nvSpPr>
          <p:spPr bwMode="auto">
            <a:xfrm>
              <a:off x="3824124" y="5729329"/>
              <a:ext cx="4793428" cy="477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endParaRPr lang="ko-KR" altLang="en-US" sz="900" dirty="0"/>
            </a:p>
          </p:txBody>
        </p:sp>
        <p:cxnSp>
          <p:nvCxnSpPr>
            <p:cNvPr id="420" name="직선 연결선 419">
              <a:extLst>
                <a:ext uri="{FF2B5EF4-FFF2-40B4-BE49-F238E27FC236}">
                  <a16:creationId xmlns:a16="http://schemas.microsoft.com/office/drawing/2014/main" id="{883A7C98-2A67-4704-218A-56528E171F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5740582"/>
              <a:ext cx="480963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421" name="폭발: 8pt 420">
              <a:extLst>
                <a:ext uri="{FF2B5EF4-FFF2-40B4-BE49-F238E27FC236}">
                  <a16:creationId xmlns:a16="http://schemas.microsoft.com/office/drawing/2014/main" id="{F7B77556-CA76-E00D-CE52-27A17A40DEB6}"/>
                </a:ext>
              </a:extLst>
            </p:cNvPr>
            <p:cNvSpPr/>
            <p:nvPr/>
          </p:nvSpPr>
          <p:spPr bwMode="auto">
            <a:xfrm>
              <a:off x="7185993" y="5525833"/>
              <a:ext cx="281566" cy="339904"/>
            </a:xfrm>
            <a:prstGeom prst="irregularSeal1">
              <a:avLst/>
            </a:prstGeom>
            <a:solidFill>
              <a:srgbClr val="FFFF00">
                <a:alpha val="82000"/>
              </a:srgb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22" name="직선 화살표 연결선 421">
              <a:extLst>
                <a:ext uri="{FF2B5EF4-FFF2-40B4-BE49-F238E27FC236}">
                  <a16:creationId xmlns:a16="http://schemas.microsoft.com/office/drawing/2014/main" id="{1A68329B-5BA1-1513-D153-539E0A7BA731}"/>
                </a:ext>
              </a:extLst>
            </p:cNvPr>
            <p:cNvCxnSpPr>
              <a:cxnSpLocks/>
            </p:cNvCxnSpPr>
            <p:nvPr/>
          </p:nvCxnSpPr>
          <p:spPr>
            <a:xfrm>
              <a:off x="7329193" y="5248164"/>
              <a:ext cx="0" cy="4566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직선 화살표 연결선 422">
              <a:extLst>
                <a:ext uri="{FF2B5EF4-FFF2-40B4-BE49-F238E27FC236}">
                  <a16:creationId xmlns:a16="http://schemas.microsoft.com/office/drawing/2014/main" id="{55965D6D-E827-9BF1-DE7A-881CD0E3CA7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26776" y="5721137"/>
              <a:ext cx="2079" cy="1912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4" name="직사각형 423">
              <a:extLst>
                <a:ext uri="{FF2B5EF4-FFF2-40B4-BE49-F238E27FC236}">
                  <a16:creationId xmlns:a16="http://schemas.microsoft.com/office/drawing/2014/main" id="{0EE63AA5-D0C1-5633-EA22-12F198C05A4B}"/>
                </a:ext>
              </a:extLst>
            </p:cNvPr>
            <p:cNvSpPr/>
            <p:nvPr/>
          </p:nvSpPr>
          <p:spPr bwMode="auto">
            <a:xfrm>
              <a:off x="7813762" y="5383698"/>
              <a:ext cx="1273638" cy="22699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r>
                <a:rPr lang="en-US" altLang="ko-KR" sz="900" dirty="0"/>
                <a:t>Allocated time</a:t>
              </a:r>
              <a:endParaRPr lang="ko-KR" altLang="en-US" sz="900" dirty="0"/>
            </a:p>
          </p:txBody>
        </p:sp>
        <p:cxnSp>
          <p:nvCxnSpPr>
            <p:cNvPr id="425" name="연결선: 구부러짐 424">
              <a:extLst>
                <a:ext uri="{FF2B5EF4-FFF2-40B4-BE49-F238E27FC236}">
                  <a16:creationId xmlns:a16="http://schemas.microsoft.com/office/drawing/2014/main" id="{3298A85D-94FE-BF81-B81A-272904BCB49C}"/>
                </a:ext>
              </a:extLst>
            </p:cNvPr>
            <p:cNvCxnSpPr>
              <a:cxnSpLocks/>
              <a:stCxn id="424" idx="1"/>
            </p:cNvCxnSpPr>
            <p:nvPr/>
          </p:nvCxnSpPr>
          <p:spPr bwMode="auto">
            <a:xfrm rot="10800000" flipV="1">
              <a:off x="7737166" y="5497194"/>
              <a:ext cx="76596" cy="225282"/>
            </a:xfrm>
            <a:prstGeom prst="curved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6" name="직선 화살표 연결선 425">
              <a:extLst>
                <a:ext uri="{FF2B5EF4-FFF2-40B4-BE49-F238E27FC236}">
                  <a16:creationId xmlns:a16="http://schemas.microsoft.com/office/drawing/2014/main" id="{110AE0B7-D06E-4A5F-7333-817F9FE9B55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35435" y="5740582"/>
              <a:ext cx="2079" cy="1738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58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E4FA8-A630-73CC-1BA8-53A19E9DD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A2F9BD-4C4D-07CC-1709-51339D959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Considering TXOP return scenario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B16B07-74D5-18E9-951A-CE93A3BD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To improve the reception of the TXOP return frame from the shared AP, we can consider a protection method to prevent collisions that may occur when non-AP STAs transmit UL PPDUs to the sharing AP while the shared AP transmits the TXOP return frame to the sharing AP 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/>
              <a:t>Proposal 1 : Extend protection until the end of allocation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Non-AP STAs can implicitly determine how much protection needs to be extended by decoding the MU-RTS TXS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allocation duration subfield of the MU-RTS TXS specifies allocated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extension value can be set to the difference between the allocated time and the sum of the CTS duration plus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It can increase the probability of grabbing the TXOP return frame, however only the UHR device is able to clearly interpret it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CB2582-D525-64F7-34AD-8AF268DA0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39FDFE-82D7-0095-018A-9BE877662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2C2485-B87E-D3B0-90A7-0EFDF859C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CA2E985E-9AA8-8AB5-206F-A7FEC1FE3F4A}"/>
              </a:ext>
            </a:extLst>
          </p:cNvPr>
          <p:cNvSpPr/>
          <p:nvPr/>
        </p:nvSpPr>
        <p:spPr bwMode="auto">
          <a:xfrm>
            <a:off x="280159" y="5042395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5C580229-78D3-B88D-2C1A-004EF61DB787}"/>
              </a:ext>
            </a:extLst>
          </p:cNvPr>
          <p:cNvSpPr/>
          <p:nvPr/>
        </p:nvSpPr>
        <p:spPr bwMode="auto">
          <a:xfrm>
            <a:off x="232044" y="5505444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04531E80-32D2-DA3F-E0EB-A4B188A92474}"/>
              </a:ext>
            </a:extLst>
          </p:cNvPr>
          <p:cNvSpPr/>
          <p:nvPr/>
        </p:nvSpPr>
        <p:spPr bwMode="auto">
          <a:xfrm>
            <a:off x="223335" y="6015052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sp>
        <p:nvSpPr>
          <p:cNvPr id="62" name="타원 61">
            <a:extLst>
              <a:ext uri="{FF2B5EF4-FFF2-40B4-BE49-F238E27FC236}">
                <a16:creationId xmlns:a16="http://schemas.microsoft.com/office/drawing/2014/main" id="{2AF3CC72-91DF-0423-C6E0-C8AD1C06AD59}"/>
              </a:ext>
            </a:extLst>
          </p:cNvPr>
          <p:cNvSpPr/>
          <p:nvPr/>
        </p:nvSpPr>
        <p:spPr>
          <a:xfrm>
            <a:off x="9752716" y="4191000"/>
            <a:ext cx="2114924" cy="1800932"/>
          </a:xfrm>
          <a:prstGeom prst="ellipse">
            <a:avLst/>
          </a:prstGeom>
          <a:pattFill prst="dkVert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>
                <a:alpha val="58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8A147B76-3DF1-66FB-A69F-735703136907}"/>
              </a:ext>
            </a:extLst>
          </p:cNvPr>
          <p:cNvGrpSpPr/>
          <p:nvPr/>
        </p:nvGrpSpPr>
        <p:grpSpPr>
          <a:xfrm>
            <a:off x="9736046" y="4806167"/>
            <a:ext cx="473574" cy="513899"/>
            <a:chOff x="6024303" y="3073812"/>
            <a:chExt cx="473574" cy="513899"/>
          </a:xfrm>
        </p:grpSpPr>
        <p:sp>
          <p:nvSpPr>
            <p:cNvPr id="128" name="이등변 삼각형 127">
              <a:extLst>
                <a:ext uri="{FF2B5EF4-FFF2-40B4-BE49-F238E27FC236}">
                  <a16:creationId xmlns:a16="http://schemas.microsoft.com/office/drawing/2014/main" id="{6153608B-8B70-85B1-2301-5473C518CDC2}"/>
                </a:ext>
              </a:extLst>
            </p:cNvPr>
            <p:cNvSpPr/>
            <p:nvPr/>
          </p:nvSpPr>
          <p:spPr bwMode="auto">
            <a:xfrm>
              <a:off x="6106789" y="3359111"/>
              <a:ext cx="303212" cy="2286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9" name="타원 128">
              <a:extLst>
                <a:ext uri="{FF2B5EF4-FFF2-40B4-BE49-F238E27FC236}">
                  <a16:creationId xmlns:a16="http://schemas.microsoft.com/office/drawing/2014/main" id="{33C8CC9A-F25C-4325-D03A-CA9606C2221D}"/>
                </a:ext>
              </a:extLst>
            </p:cNvPr>
            <p:cNvSpPr/>
            <p:nvPr/>
          </p:nvSpPr>
          <p:spPr bwMode="auto">
            <a:xfrm>
              <a:off x="6220982" y="3254207"/>
              <a:ext cx="76200" cy="7620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30" name="그룹 129">
              <a:extLst>
                <a:ext uri="{FF2B5EF4-FFF2-40B4-BE49-F238E27FC236}">
                  <a16:creationId xmlns:a16="http://schemas.microsoft.com/office/drawing/2014/main" id="{1331413A-C080-27B7-4612-0D754002F1DD}"/>
                </a:ext>
              </a:extLst>
            </p:cNvPr>
            <p:cNvGrpSpPr/>
            <p:nvPr/>
          </p:nvGrpSpPr>
          <p:grpSpPr>
            <a:xfrm rot="13623166">
              <a:off x="6088611" y="3090491"/>
              <a:ext cx="414903" cy="403628"/>
              <a:chOff x="788086" y="5715000"/>
              <a:chExt cx="504000" cy="504000"/>
            </a:xfrm>
          </p:grpSpPr>
          <p:sp>
            <p:nvSpPr>
              <p:cNvPr id="135" name="원호 134">
                <a:extLst>
                  <a:ext uri="{FF2B5EF4-FFF2-40B4-BE49-F238E27FC236}">
                    <a16:creationId xmlns:a16="http://schemas.microsoft.com/office/drawing/2014/main" id="{D129C48D-4E69-648F-C4AC-7F53D7AEA149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6" name="원호 135">
                <a:extLst>
                  <a:ext uri="{FF2B5EF4-FFF2-40B4-BE49-F238E27FC236}">
                    <a16:creationId xmlns:a16="http://schemas.microsoft.com/office/drawing/2014/main" id="{691D5F8F-99B8-9942-F602-42D3B9D530B7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7" name="원호 136">
                <a:extLst>
                  <a:ext uri="{FF2B5EF4-FFF2-40B4-BE49-F238E27FC236}">
                    <a16:creationId xmlns:a16="http://schemas.microsoft.com/office/drawing/2014/main" id="{A8E78CD4-B516-5B2F-F958-D3FD9360CDE3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31" name="그룹 130">
              <a:extLst>
                <a:ext uri="{FF2B5EF4-FFF2-40B4-BE49-F238E27FC236}">
                  <a16:creationId xmlns:a16="http://schemas.microsoft.com/office/drawing/2014/main" id="{5D3155A9-5975-ED2B-AC1C-80C5E1E166C6}"/>
                </a:ext>
              </a:extLst>
            </p:cNvPr>
            <p:cNvGrpSpPr/>
            <p:nvPr/>
          </p:nvGrpSpPr>
          <p:grpSpPr>
            <a:xfrm rot="2701394">
              <a:off x="6018665" y="3079450"/>
              <a:ext cx="414903" cy="403628"/>
              <a:chOff x="788086" y="5715000"/>
              <a:chExt cx="504000" cy="504000"/>
            </a:xfrm>
          </p:grpSpPr>
          <p:sp>
            <p:nvSpPr>
              <p:cNvPr id="132" name="원호 131">
                <a:extLst>
                  <a:ext uri="{FF2B5EF4-FFF2-40B4-BE49-F238E27FC236}">
                    <a16:creationId xmlns:a16="http://schemas.microsoft.com/office/drawing/2014/main" id="{61D27E76-6E3B-6A69-2F62-0D4801C8555C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원호 132">
                <a:extLst>
                  <a:ext uri="{FF2B5EF4-FFF2-40B4-BE49-F238E27FC236}">
                    <a16:creationId xmlns:a16="http://schemas.microsoft.com/office/drawing/2014/main" id="{65AD59C3-308F-563B-AE8D-99F489128709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4" name="원호 133">
                <a:extLst>
                  <a:ext uri="{FF2B5EF4-FFF2-40B4-BE49-F238E27FC236}">
                    <a16:creationId xmlns:a16="http://schemas.microsoft.com/office/drawing/2014/main" id="{DA450466-C2BE-BB94-6331-F42A687D5402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8" name="그룹 137">
            <a:extLst>
              <a:ext uri="{FF2B5EF4-FFF2-40B4-BE49-F238E27FC236}">
                <a16:creationId xmlns:a16="http://schemas.microsoft.com/office/drawing/2014/main" id="{72566289-D572-3356-323E-68EBB192EF20}"/>
              </a:ext>
            </a:extLst>
          </p:cNvPr>
          <p:cNvGrpSpPr/>
          <p:nvPr/>
        </p:nvGrpSpPr>
        <p:grpSpPr>
          <a:xfrm>
            <a:off x="10201508" y="4444833"/>
            <a:ext cx="917493" cy="703648"/>
            <a:chOff x="2405315" y="1071426"/>
            <a:chExt cx="917493" cy="703648"/>
          </a:xfrm>
        </p:grpSpPr>
        <p:sp>
          <p:nvSpPr>
            <p:cNvPr id="143" name="이등변 삼각형 142">
              <a:extLst>
                <a:ext uri="{FF2B5EF4-FFF2-40B4-BE49-F238E27FC236}">
                  <a16:creationId xmlns:a16="http://schemas.microsoft.com/office/drawing/2014/main" id="{D036EA67-95E3-FAFB-CDCD-F56BB142F2FE}"/>
                </a:ext>
              </a:extLst>
            </p:cNvPr>
            <p:cNvSpPr/>
            <p:nvPr/>
          </p:nvSpPr>
          <p:spPr bwMode="auto">
            <a:xfrm>
              <a:off x="2690774" y="1356725"/>
              <a:ext cx="303212" cy="228600"/>
            </a:xfrm>
            <a:prstGeom prst="triangl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0" name="타원 149">
              <a:extLst>
                <a:ext uri="{FF2B5EF4-FFF2-40B4-BE49-F238E27FC236}">
                  <a16:creationId xmlns:a16="http://schemas.microsoft.com/office/drawing/2014/main" id="{CAB2D96A-BEEA-C515-7A3B-3064D18722D0}"/>
                </a:ext>
              </a:extLst>
            </p:cNvPr>
            <p:cNvSpPr/>
            <p:nvPr/>
          </p:nvSpPr>
          <p:spPr bwMode="auto">
            <a:xfrm>
              <a:off x="2804967" y="1251821"/>
              <a:ext cx="76200" cy="76200"/>
            </a:xfrm>
            <a:prstGeom prst="ellipse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51" name="그룹 150">
              <a:extLst>
                <a:ext uri="{FF2B5EF4-FFF2-40B4-BE49-F238E27FC236}">
                  <a16:creationId xmlns:a16="http://schemas.microsoft.com/office/drawing/2014/main" id="{96C7AC00-4E78-87C4-0246-AFD801CB9624}"/>
                </a:ext>
              </a:extLst>
            </p:cNvPr>
            <p:cNvGrpSpPr/>
            <p:nvPr/>
          </p:nvGrpSpPr>
          <p:grpSpPr>
            <a:xfrm rot="13623166">
              <a:off x="2672596" y="1088105"/>
              <a:ext cx="414903" cy="403628"/>
              <a:chOff x="788086" y="5715000"/>
              <a:chExt cx="504000" cy="504000"/>
            </a:xfrm>
          </p:grpSpPr>
          <p:sp>
            <p:nvSpPr>
              <p:cNvPr id="157" name="원호 156">
                <a:extLst>
                  <a:ext uri="{FF2B5EF4-FFF2-40B4-BE49-F238E27FC236}">
                    <a16:creationId xmlns:a16="http://schemas.microsoft.com/office/drawing/2014/main" id="{720A8EC2-4206-08BF-F262-769782684F58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8" name="원호 157">
                <a:extLst>
                  <a:ext uri="{FF2B5EF4-FFF2-40B4-BE49-F238E27FC236}">
                    <a16:creationId xmlns:a16="http://schemas.microsoft.com/office/drawing/2014/main" id="{22B75425-8061-D921-8C6E-88F33045F10C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9" name="원호 158">
                <a:extLst>
                  <a:ext uri="{FF2B5EF4-FFF2-40B4-BE49-F238E27FC236}">
                    <a16:creationId xmlns:a16="http://schemas.microsoft.com/office/drawing/2014/main" id="{D85CCB9A-8D2D-9A54-882E-6306719B20E0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52" name="그룹 151">
              <a:extLst>
                <a:ext uri="{FF2B5EF4-FFF2-40B4-BE49-F238E27FC236}">
                  <a16:creationId xmlns:a16="http://schemas.microsoft.com/office/drawing/2014/main" id="{2C88DE5A-91BA-54B7-4FEA-B487E1D4AED9}"/>
                </a:ext>
              </a:extLst>
            </p:cNvPr>
            <p:cNvGrpSpPr/>
            <p:nvPr/>
          </p:nvGrpSpPr>
          <p:grpSpPr>
            <a:xfrm rot="2701394">
              <a:off x="2602650" y="1077064"/>
              <a:ext cx="414903" cy="403628"/>
              <a:chOff x="788086" y="5715000"/>
              <a:chExt cx="504000" cy="504000"/>
            </a:xfrm>
          </p:grpSpPr>
          <p:sp>
            <p:nvSpPr>
              <p:cNvPr id="154" name="원호 153">
                <a:extLst>
                  <a:ext uri="{FF2B5EF4-FFF2-40B4-BE49-F238E27FC236}">
                    <a16:creationId xmlns:a16="http://schemas.microsoft.com/office/drawing/2014/main" id="{19C70514-5B5B-C777-587B-2980D7A7E927}"/>
                  </a:ext>
                </a:extLst>
              </p:cNvPr>
              <p:cNvSpPr/>
              <p:nvPr/>
            </p:nvSpPr>
            <p:spPr bwMode="auto">
              <a:xfrm>
                <a:off x="860086" y="5787000"/>
                <a:ext cx="360000" cy="360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5" name="원호 154">
                <a:extLst>
                  <a:ext uri="{FF2B5EF4-FFF2-40B4-BE49-F238E27FC236}">
                    <a16:creationId xmlns:a16="http://schemas.microsoft.com/office/drawing/2014/main" id="{BE35A97C-E49B-1769-7B54-6E213B4818BB}"/>
                  </a:ext>
                </a:extLst>
              </p:cNvPr>
              <p:cNvSpPr/>
              <p:nvPr/>
            </p:nvSpPr>
            <p:spPr bwMode="auto">
              <a:xfrm>
                <a:off x="824086" y="5751000"/>
                <a:ext cx="432000" cy="432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6" name="원호 155">
                <a:extLst>
                  <a:ext uri="{FF2B5EF4-FFF2-40B4-BE49-F238E27FC236}">
                    <a16:creationId xmlns:a16="http://schemas.microsoft.com/office/drawing/2014/main" id="{98335CAC-829F-99A7-DB37-ED78238D6614}"/>
                  </a:ext>
                </a:extLst>
              </p:cNvPr>
              <p:cNvSpPr/>
              <p:nvPr/>
            </p:nvSpPr>
            <p:spPr bwMode="auto">
              <a:xfrm>
                <a:off x="788086" y="5715000"/>
                <a:ext cx="504000" cy="504000"/>
              </a:xfrm>
              <a:prstGeom prst="arc">
                <a:avLst/>
              </a:prstGeom>
              <a:noFill/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53" name="직사각형 152">
              <a:extLst>
                <a:ext uri="{FF2B5EF4-FFF2-40B4-BE49-F238E27FC236}">
                  <a16:creationId xmlns:a16="http://schemas.microsoft.com/office/drawing/2014/main" id="{5E02299E-BE54-B6FB-71B7-3469CBDD5870}"/>
                </a:ext>
              </a:extLst>
            </p:cNvPr>
            <p:cNvSpPr/>
            <p:nvPr/>
          </p:nvSpPr>
          <p:spPr bwMode="auto">
            <a:xfrm>
              <a:off x="2405315" y="1571093"/>
              <a:ext cx="917493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1" dirty="0"/>
                <a:t>Shared AP</a:t>
              </a:r>
              <a:endParaRPr kumimoji="0" lang="ko-KR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0" name="원호 159">
            <a:extLst>
              <a:ext uri="{FF2B5EF4-FFF2-40B4-BE49-F238E27FC236}">
                <a16:creationId xmlns:a16="http://schemas.microsoft.com/office/drawing/2014/main" id="{DE69F164-8900-4A59-75CE-C4457F14643B}"/>
              </a:ext>
            </a:extLst>
          </p:cNvPr>
          <p:cNvSpPr/>
          <p:nvPr/>
        </p:nvSpPr>
        <p:spPr>
          <a:xfrm rot="1604576">
            <a:off x="9137721" y="4310507"/>
            <a:ext cx="1866106" cy="2038746"/>
          </a:xfrm>
          <a:prstGeom prst="arc">
            <a:avLst>
              <a:gd name="adj1" fmla="val 5737774"/>
              <a:gd name="adj2" fmla="val 5708639"/>
            </a:avLst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1" name="직사각형 160">
            <a:extLst>
              <a:ext uri="{FF2B5EF4-FFF2-40B4-BE49-F238E27FC236}">
                <a16:creationId xmlns:a16="http://schemas.microsoft.com/office/drawing/2014/main" id="{1F6D80CA-C043-046D-C820-2C2CFE371E43}"/>
              </a:ext>
            </a:extLst>
          </p:cNvPr>
          <p:cNvSpPr/>
          <p:nvPr/>
        </p:nvSpPr>
        <p:spPr bwMode="auto">
          <a:xfrm>
            <a:off x="9510976" y="5280997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Sharing AP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2C9534CD-363C-07EC-727B-17FAA18573A8}"/>
              </a:ext>
            </a:extLst>
          </p:cNvPr>
          <p:cNvSpPr/>
          <p:nvPr/>
        </p:nvSpPr>
        <p:spPr>
          <a:xfrm>
            <a:off x="11411627" y="4911343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6558C586-E7A8-03BB-3E9B-77451ED4C4C1}"/>
              </a:ext>
            </a:extLst>
          </p:cNvPr>
          <p:cNvSpPr/>
          <p:nvPr/>
        </p:nvSpPr>
        <p:spPr bwMode="auto">
          <a:xfrm>
            <a:off x="11023854" y="5120535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직사각형 163">
            <a:extLst>
              <a:ext uri="{FF2B5EF4-FFF2-40B4-BE49-F238E27FC236}">
                <a16:creationId xmlns:a16="http://schemas.microsoft.com/office/drawing/2014/main" id="{51A63D51-11A7-6EE9-7CDE-35B37B7C30A7}"/>
              </a:ext>
            </a:extLst>
          </p:cNvPr>
          <p:cNvSpPr/>
          <p:nvPr/>
        </p:nvSpPr>
        <p:spPr>
          <a:xfrm>
            <a:off x="9450585" y="575812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5" name="직사각형 164">
            <a:extLst>
              <a:ext uri="{FF2B5EF4-FFF2-40B4-BE49-F238E27FC236}">
                <a16:creationId xmlns:a16="http://schemas.microsoft.com/office/drawing/2014/main" id="{9E790F90-8D3B-1501-1111-1FF5B08B76B3}"/>
              </a:ext>
            </a:extLst>
          </p:cNvPr>
          <p:cNvSpPr/>
          <p:nvPr/>
        </p:nvSpPr>
        <p:spPr bwMode="auto">
          <a:xfrm>
            <a:off x="9090312" y="5962101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itchFamily="18" charset="0"/>
              </a:rPr>
              <a:t>STA2-1</a:t>
            </a:r>
            <a:endParaRPr kumimoji="0" lang="ko-KR" altLang="en-US" sz="9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Times New Roman" pitchFamily="18" charset="0"/>
            </a:endParaRPr>
          </a:p>
        </p:txBody>
      </p:sp>
      <p:sp>
        <p:nvSpPr>
          <p:cNvPr id="166" name="직사각형 165">
            <a:extLst>
              <a:ext uri="{FF2B5EF4-FFF2-40B4-BE49-F238E27FC236}">
                <a16:creationId xmlns:a16="http://schemas.microsoft.com/office/drawing/2014/main" id="{B25EBDC0-CF1C-88B3-84F1-A58007B9632B}"/>
              </a:ext>
            </a:extLst>
          </p:cNvPr>
          <p:cNvSpPr/>
          <p:nvPr/>
        </p:nvSpPr>
        <p:spPr>
          <a:xfrm>
            <a:off x="11105117" y="5451492"/>
            <a:ext cx="190095" cy="2039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7" name="직사각형 166">
            <a:extLst>
              <a:ext uri="{FF2B5EF4-FFF2-40B4-BE49-F238E27FC236}">
                <a16:creationId xmlns:a16="http://schemas.microsoft.com/office/drawing/2014/main" id="{D66ABAAF-8C44-E0E2-482B-79B08D34AB85}"/>
              </a:ext>
            </a:extLst>
          </p:cNvPr>
          <p:cNvSpPr/>
          <p:nvPr/>
        </p:nvSpPr>
        <p:spPr bwMode="auto">
          <a:xfrm>
            <a:off x="10717344" y="5660684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직사각형 167">
            <a:extLst>
              <a:ext uri="{FF2B5EF4-FFF2-40B4-BE49-F238E27FC236}">
                <a16:creationId xmlns:a16="http://schemas.microsoft.com/office/drawing/2014/main" id="{19C42C02-3449-7848-2BE9-7B02DF6D7186}"/>
              </a:ext>
            </a:extLst>
          </p:cNvPr>
          <p:cNvSpPr/>
          <p:nvPr/>
        </p:nvSpPr>
        <p:spPr>
          <a:xfrm>
            <a:off x="9995816" y="5939437"/>
            <a:ext cx="190095" cy="20398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9" name="직사각형 168">
            <a:extLst>
              <a:ext uri="{FF2B5EF4-FFF2-40B4-BE49-F238E27FC236}">
                <a16:creationId xmlns:a16="http://schemas.microsoft.com/office/drawing/2014/main" id="{7352FA7C-FBA1-2BDE-D1C0-C8C26979C8CD}"/>
              </a:ext>
            </a:extLst>
          </p:cNvPr>
          <p:cNvSpPr/>
          <p:nvPr/>
        </p:nvSpPr>
        <p:spPr bwMode="auto">
          <a:xfrm>
            <a:off x="9635543" y="6143418"/>
            <a:ext cx="917493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dirty="0"/>
              <a:t>OBSS STA1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직사각형 169">
            <a:extLst>
              <a:ext uri="{FF2B5EF4-FFF2-40B4-BE49-F238E27FC236}">
                <a16:creationId xmlns:a16="http://schemas.microsoft.com/office/drawing/2014/main" id="{85A0AB06-9892-B917-6872-9B067185571F}"/>
              </a:ext>
            </a:extLst>
          </p:cNvPr>
          <p:cNvSpPr/>
          <p:nvPr/>
        </p:nvSpPr>
        <p:spPr>
          <a:xfrm>
            <a:off x="10457988" y="5457100"/>
            <a:ext cx="190095" cy="2039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00A2FBB6-DBFE-2A77-049E-71FA4A267627}"/>
              </a:ext>
            </a:extLst>
          </p:cNvPr>
          <p:cNvSpPr/>
          <p:nvPr/>
        </p:nvSpPr>
        <p:spPr bwMode="auto">
          <a:xfrm>
            <a:off x="10255203" y="5693950"/>
            <a:ext cx="569691" cy="2039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STA2-2</a:t>
            </a:r>
            <a:endParaRPr kumimoji="0" lang="ko-KR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직사각형 172">
            <a:extLst>
              <a:ext uri="{FF2B5EF4-FFF2-40B4-BE49-F238E27FC236}">
                <a16:creationId xmlns:a16="http://schemas.microsoft.com/office/drawing/2014/main" id="{B032259E-A9DF-1413-ECC3-DBEC30E38388}"/>
              </a:ext>
            </a:extLst>
          </p:cNvPr>
          <p:cNvSpPr/>
          <p:nvPr/>
        </p:nvSpPr>
        <p:spPr bwMode="auto">
          <a:xfrm>
            <a:off x="4529639" y="5239464"/>
            <a:ext cx="385229" cy="1260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SIFS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174" name="직선 연결선 173">
            <a:extLst>
              <a:ext uri="{FF2B5EF4-FFF2-40B4-BE49-F238E27FC236}">
                <a16:creationId xmlns:a16="http://schemas.microsoft.com/office/drawing/2014/main" id="{985507E3-7B89-AFD9-65FC-3D0D96C0905A}"/>
              </a:ext>
            </a:extLst>
          </p:cNvPr>
          <p:cNvCxnSpPr>
            <a:cxnSpLocks/>
          </p:cNvCxnSpPr>
          <p:nvPr/>
        </p:nvCxnSpPr>
        <p:spPr bwMode="auto">
          <a:xfrm>
            <a:off x="1362845" y="5152396"/>
            <a:ext cx="746443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0A09BB13-7164-ED36-C0CC-54B6920F33F3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3514" y="5618234"/>
            <a:ext cx="7455854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26C2A212-7028-4F4A-1FA2-A402098A334E}"/>
              </a:ext>
            </a:extLst>
          </p:cNvPr>
          <p:cNvCxnSpPr>
            <a:cxnSpLocks/>
          </p:cNvCxnSpPr>
          <p:nvPr/>
        </p:nvCxnSpPr>
        <p:spPr bwMode="auto">
          <a:xfrm>
            <a:off x="1372839" y="6109718"/>
            <a:ext cx="7450702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7" name="직사각형 176">
            <a:extLst>
              <a:ext uri="{FF2B5EF4-FFF2-40B4-BE49-F238E27FC236}">
                <a16:creationId xmlns:a16="http://schemas.microsoft.com/office/drawing/2014/main" id="{382B5D48-A6F2-A039-518D-36D0CF8293C4}"/>
              </a:ext>
            </a:extLst>
          </p:cNvPr>
          <p:cNvSpPr/>
          <p:nvPr/>
        </p:nvSpPr>
        <p:spPr bwMode="auto">
          <a:xfrm>
            <a:off x="2664351" y="5276316"/>
            <a:ext cx="1135869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MU-RTS TXS</a:t>
            </a:r>
            <a:br>
              <a:rPr lang="en-US" altLang="ko-KR" sz="750" dirty="0"/>
            </a:br>
            <a:r>
              <a:rPr lang="en-US" altLang="ko-KR" sz="750" dirty="0"/>
              <a:t>with indication of TXOP return is requested</a:t>
            </a:r>
            <a:endParaRPr lang="ko-KR" altLang="en-US" sz="750" dirty="0"/>
          </a:p>
        </p:txBody>
      </p: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28AD2603-3FC8-794A-5398-D26183D2A625}"/>
              </a:ext>
            </a:extLst>
          </p:cNvPr>
          <p:cNvSpPr/>
          <p:nvPr/>
        </p:nvSpPr>
        <p:spPr bwMode="auto">
          <a:xfrm>
            <a:off x="4034429" y="5775044"/>
            <a:ext cx="593340" cy="339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Response</a:t>
            </a:r>
            <a:br>
              <a:rPr lang="en-US" altLang="ko-KR" sz="750" dirty="0"/>
            </a:br>
            <a:r>
              <a:rPr lang="en-US" altLang="ko-KR" sz="750" dirty="0"/>
              <a:t>(CTS)</a:t>
            </a:r>
            <a:endParaRPr lang="ko-KR" altLang="en-US" sz="750" dirty="0"/>
          </a:p>
        </p:txBody>
      </p:sp>
      <p:sp>
        <p:nvSpPr>
          <p:cNvPr id="179" name="직사각형 178">
            <a:extLst>
              <a:ext uri="{FF2B5EF4-FFF2-40B4-BE49-F238E27FC236}">
                <a16:creationId xmlns:a16="http://schemas.microsoft.com/office/drawing/2014/main" id="{A7B00C93-ACFE-913C-6D52-EA8857CF4F3E}"/>
              </a:ext>
            </a:extLst>
          </p:cNvPr>
          <p:cNvSpPr/>
          <p:nvPr/>
        </p:nvSpPr>
        <p:spPr bwMode="auto">
          <a:xfrm>
            <a:off x="6981028" y="5778040"/>
            <a:ext cx="652493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80" name="직선 화살표 연결선 179">
            <a:extLst>
              <a:ext uri="{FF2B5EF4-FFF2-40B4-BE49-F238E27FC236}">
                <a16:creationId xmlns:a16="http://schemas.microsoft.com/office/drawing/2014/main" id="{6EB413BD-ED95-D5BD-A844-64C1DEE98A62}"/>
              </a:ext>
            </a:extLst>
          </p:cNvPr>
          <p:cNvCxnSpPr/>
          <p:nvPr/>
        </p:nvCxnSpPr>
        <p:spPr>
          <a:xfrm>
            <a:off x="3266820" y="5648634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직사각형 180">
            <a:extLst>
              <a:ext uri="{FF2B5EF4-FFF2-40B4-BE49-F238E27FC236}">
                <a16:creationId xmlns:a16="http://schemas.microsoft.com/office/drawing/2014/main" id="{4052695B-16DC-DAD5-E6EE-65247531FDDF}"/>
              </a:ext>
            </a:extLst>
          </p:cNvPr>
          <p:cNvSpPr/>
          <p:nvPr/>
        </p:nvSpPr>
        <p:spPr bwMode="auto">
          <a:xfrm>
            <a:off x="4790820" y="5881799"/>
            <a:ext cx="1752598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3C30FD7F-3276-0E19-BC1E-C49AEC9F53F2}"/>
              </a:ext>
            </a:extLst>
          </p:cNvPr>
          <p:cNvCxnSpPr>
            <a:cxnSpLocks/>
          </p:cNvCxnSpPr>
          <p:nvPr/>
        </p:nvCxnSpPr>
        <p:spPr bwMode="auto">
          <a:xfrm>
            <a:off x="1362845" y="4619876"/>
            <a:ext cx="746443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94A3BA4E-53EA-3C78-A563-DE3C4516FB02}"/>
              </a:ext>
            </a:extLst>
          </p:cNvPr>
          <p:cNvSpPr/>
          <p:nvPr/>
        </p:nvSpPr>
        <p:spPr bwMode="auto">
          <a:xfrm>
            <a:off x="304800" y="4404596"/>
            <a:ext cx="142059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OBSS STA1</a:t>
            </a:r>
            <a:endParaRPr lang="ko-KR" altLang="en-US" sz="750" b="1" dirty="0"/>
          </a:p>
        </p:txBody>
      </p:sp>
      <p:sp>
        <p:nvSpPr>
          <p:cNvPr id="184" name="직사각형 183">
            <a:extLst>
              <a:ext uri="{FF2B5EF4-FFF2-40B4-BE49-F238E27FC236}">
                <a16:creationId xmlns:a16="http://schemas.microsoft.com/office/drawing/2014/main" id="{8C9009C4-4069-F9A2-10F5-469F39D610AA}"/>
              </a:ext>
            </a:extLst>
          </p:cNvPr>
          <p:cNvSpPr/>
          <p:nvPr/>
        </p:nvSpPr>
        <p:spPr bwMode="auto">
          <a:xfrm>
            <a:off x="2643381" y="4720056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CTS duration + SIFS</a:t>
            </a:r>
            <a:endParaRPr lang="ko-KR" altLang="en-US" sz="900" dirty="0"/>
          </a:p>
        </p:txBody>
      </p:sp>
      <p:cxnSp>
        <p:nvCxnSpPr>
          <p:cNvPr id="193" name="직선 화살표 연결선 192">
            <a:extLst>
              <a:ext uri="{FF2B5EF4-FFF2-40B4-BE49-F238E27FC236}">
                <a16:creationId xmlns:a16="http://schemas.microsoft.com/office/drawing/2014/main" id="{3E353F20-8E62-F0B0-6A48-F2B4315C7AF2}"/>
              </a:ext>
            </a:extLst>
          </p:cNvPr>
          <p:cNvCxnSpPr/>
          <p:nvPr/>
        </p:nvCxnSpPr>
        <p:spPr>
          <a:xfrm>
            <a:off x="4694008" y="5432999"/>
            <a:ext cx="143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>
            <a:extLst>
              <a:ext uri="{FF2B5EF4-FFF2-40B4-BE49-F238E27FC236}">
                <a16:creationId xmlns:a16="http://schemas.microsoft.com/office/drawing/2014/main" id="{9B4BB5A8-5302-67EF-88D5-5089E576C795}"/>
              </a:ext>
            </a:extLst>
          </p:cNvPr>
          <p:cNvCxnSpPr>
            <a:cxnSpLocks/>
          </p:cNvCxnSpPr>
          <p:nvPr/>
        </p:nvCxnSpPr>
        <p:spPr>
          <a:xfrm flipH="1">
            <a:off x="4589867" y="5432999"/>
            <a:ext cx="1656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>
            <a:extLst>
              <a:ext uri="{FF2B5EF4-FFF2-40B4-BE49-F238E27FC236}">
                <a16:creationId xmlns:a16="http://schemas.microsoft.com/office/drawing/2014/main" id="{2DAE213F-1C12-6778-6877-DF2506B09053}"/>
              </a:ext>
            </a:extLst>
          </p:cNvPr>
          <p:cNvCxnSpPr/>
          <p:nvPr/>
        </p:nvCxnSpPr>
        <p:spPr bwMode="auto">
          <a:xfrm>
            <a:off x="4627769" y="5456006"/>
            <a:ext cx="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96" name="직선 연결선 195">
            <a:extLst>
              <a:ext uri="{FF2B5EF4-FFF2-40B4-BE49-F238E27FC236}">
                <a16:creationId xmlns:a16="http://schemas.microsoft.com/office/drawing/2014/main" id="{EC2078B2-457C-2C8C-4DCB-CFF89AEF000F}"/>
              </a:ext>
            </a:extLst>
          </p:cNvPr>
          <p:cNvCxnSpPr/>
          <p:nvPr/>
        </p:nvCxnSpPr>
        <p:spPr bwMode="auto">
          <a:xfrm>
            <a:off x="4790820" y="5442389"/>
            <a:ext cx="0" cy="5071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97" name="직사각형 196">
            <a:extLst>
              <a:ext uri="{FF2B5EF4-FFF2-40B4-BE49-F238E27FC236}">
                <a16:creationId xmlns:a16="http://schemas.microsoft.com/office/drawing/2014/main" id="{DE7A2217-447F-42D6-EAFD-9FECFB0295C6}"/>
              </a:ext>
            </a:extLst>
          </p:cNvPr>
          <p:cNvSpPr/>
          <p:nvPr/>
        </p:nvSpPr>
        <p:spPr bwMode="auto">
          <a:xfrm>
            <a:off x="4822396" y="4339528"/>
            <a:ext cx="1465611" cy="2887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OBSS STA’s frame exchange</a:t>
            </a:r>
            <a:endParaRPr lang="ko-KR" altLang="en-US" sz="750" dirty="0"/>
          </a:p>
        </p:txBody>
      </p:sp>
      <p:sp>
        <p:nvSpPr>
          <p:cNvPr id="198" name="직사각형 197">
            <a:extLst>
              <a:ext uri="{FF2B5EF4-FFF2-40B4-BE49-F238E27FC236}">
                <a16:creationId xmlns:a16="http://schemas.microsoft.com/office/drawing/2014/main" id="{AE88D3FC-3EA9-D45F-F52E-41592D8F7B48}"/>
              </a:ext>
            </a:extLst>
          </p:cNvPr>
          <p:cNvSpPr/>
          <p:nvPr/>
        </p:nvSpPr>
        <p:spPr bwMode="auto">
          <a:xfrm>
            <a:off x="3864039" y="4559260"/>
            <a:ext cx="689249" cy="783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sp>
        <p:nvSpPr>
          <p:cNvPr id="199" name="직사각형 198">
            <a:extLst>
              <a:ext uri="{FF2B5EF4-FFF2-40B4-BE49-F238E27FC236}">
                <a16:creationId xmlns:a16="http://schemas.microsoft.com/office/drawing/2014/main" id="{B3811006-5523-BDB9-44BA-F34A523E2509}"/>
              </a:ext>
            </a:extLst>
          </p:cNvPr>
          <p:cNvSpPr/>
          <p:nvPr/>
        </p:nvSpPr>
        <p:spPr bwMode="auto">
          <a:xfrm>
            <a:off x="3876204" y="5110719"/>
            <a:ext cx="689249" cy="832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0" name="직선 연결선 199">
            <a:extLst>
              <a:ext uri="{FF2B5EF4-FFF2-40B4-BE49-F238E27FC236}">
                <a16:creationId xmlns:a16="http://schemas.microsoft.com/office/drawing/2014/main" id="{6FBE6EE6-DF90-E1ED-D644-87E149FA6134}"/>
              </a:ext>
            </a:extLst>
          </p:cNvPr>
          <p:cNvCxnSpPr>
            <a:cxnSpLocks/>
          </p:cNvCxnSpPr>
          <p:nvPr/>
        </p:nvCxnSpPr>
        <p:spPr bwMode="auto">
          <a:xfrm>
            <a:off x="3778911" y="5153276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1" name="직선 연결선 200">
            <a:extLst>
              <a:ext uri="{FF2B5EF4-FFF2-40B4-BE49-F238E27FC236}">
                <a16:creationId xmlns:a16="http://schemas.microsoft.com/office/drawing/2014/main" id="{FD6AD961-9C51-68D8-A80F-EBB4B7F566EE}"/>
              </a:ext>
            </a:extLst>
          </p:cNvPr>
          <p:cNvCxnSpPr>
            <a:cxnSpLocks/>
          </p:cNvCxnSpPr>
          <p:nvPr/>
        </p:nvCxnSpPr>
        <p:spPr bwMode="auto">
          <a:xfrm>
            <a:off x="3778910" y="4613345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2" name="연결선: 구부러짐 201">
            <a:extLst>
              <a:ext uri="{FF2B5EF4-FFF2-40B4-BE49-F238E27FC236}">
                <a16:creationId xmlns:a16="http://schemas.microsoft.com/office/drawing/2014/main" id="{F2A2E3D7-E850-3EB0-369D-BA23DCC845F3}"/>
              </a:ext>
            </a:extLst>
          </p:cNvPr>
          <p:cNvCxnSpPr>
            <a:cxnSpLocks/>
          </p:cNvCxnSpPr>
          <p:nvPr/>
        </p:nvCxnSpPr>
        <p:spPr bwMode="auto">
          <a:xfrm>
            <a:off x="3710929" y="4913811"/>
            <a:ext cx="355800" cy="166275"/>
          </a:xfrm>
          <a:prstGeom prst="curvedConnector3">
            <a:avLst>
              <a:gd name="adj1" fmla="val 1001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3" name="연결선: 구부러짐 202">
            <a:extLst>
              <a:ext uri="{FF2B5EF4-FFF2-40B4-BE49-F238E27FC236}">
                <a16:creationId xmlns:a16="http://schemas.microsoft.com/office/drawing/2014/main" id="{260C303C-BA8F-16FD-AA09-8C27FA2DA4A8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3232" y="4683121"/>
            <a:ext cx="345183" cy="219705"/>
          </a:xfrm>
          <a:prstGeom prst="curvedConnector3">
            <a:avLst>
              <a:gd name="adj1" fmla="val 1004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4" name="직사각형 203">
            <a:extLst>
              <a:ext uri="{FF2B5EF4-FFF2-40B4-BE49-F238E27FC236}">
                <a16:creationId xmlns:a16="http://schemas.microsoft.com/office/drawing/2014/main" id="{811CB6F7-6738-DC81-46FC-513A7F9DB024}"/>
              </a:ext>
            </a:extLst>
          </p:cNvPr>
          <p:cNvSpPr/>
          <p:nvPr/>
        </p:nvSpPr>
        <p:spPr bwMode="auto">
          <a:xfrm>
            <a:off x="3814344" y="5599728"/>
            <a:ext cx="4793428" cy="477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5" name="직선 연결선 204">
            <a:extLst>
              <a:ext uri="{FF2B5EF4-FFF2-40B4-BE49-F238E27FC236}">
                <a16:creationId xmlns:a16="http://schemas.microsoft.com/office/drawing/2014/main" id="{08890067-7328-0924-2EC2-95469E1EA110}"/>
              </a:ext>
            </a:extLst>
          </p:cNvPr>
          <p:cNvCxnSpPr>
            <a:cxnSpLocks/>
          </p:cNvCxnSpPr>
          <p:nvPr/>
        </p:nvCxnSpPr>
        <p:spPr bwMode="auto">
          <a:xfrm>
            <a:off x="3800220" y="5610981"/>
            <a:ext cx="480963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08" name="직선 화살표 연결선 207">
            <a:extLst>
              <a:ext uri="{FF2B5EF4-FFF2-40B4-BE49-F238E27FC236}">
                <a16:creationId xmlns:a16="http://schemas.microsoft.com/office/drawing/2014/main" id="{D9D96D2E-9C37-8BBD-E949-261AEC0C6957}"/>
              </a:ext>
            </a:extLst>
          </p:cNvPr>
          <p:cNvCxnSpPr>
            <a:cxnSpLocks/>
          </p:cNvCxnSpPr>
          <p:nvPr/>
        </p:nvCxnSpPr>
        <p:spPr>
          <a:xfrm flipH="1" flipV="1">
            <a:off x="7316996" y="5591536"/>
            <a:ext cx="2079" cy="191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직사각형 208">
            <a:extLst>
              <a:ext uri="{FF2B5EF4-FFF2-40B4-BE49-F238E27FC236}">
                <a16:creationId xmlns:a16="http://schemas.microsoft.com/office/drawing/2014/main" id="{1D561A85-E363-9EF8-DCB8-E11F6394EB6D}"/>
              </a:ext>
            </a:extLst>
          </p:cNvPr>
          <p:cNvSpPr/>
          <p:nvPr/>
        </p:nvSpPr>
        <p:spPr bwMode="auto">
          <a:xfrm>
            <a:off x="7803982" y="5254097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Allocated time</a:t>
            </a:r>
            <a:endParaRPr lang="ko-KR" altLang="en-US" sz="900" dirty="0"/>
          </a:p>
        </p:txBody>
      </p:sp>
      <p:cxnSp>
        <p:nvCxnSpPr>
          <p:cNvPr id="210" name="연결선: 구부러짐 209">
            <a:extLst>
              <a:ext uri="{FF2B5EF4-FFF2-40B4-BE49-F238E27FC236}">
                <a16:creationId xmlns:a16="http://schemas.microsoft.com/office/drawing/2014/main" id="{F1E6177C-F825-C131-897C-7E932D42CEB4}"/>
              </a:ext>
            </a:extLst>
          </p:cNvPr>
          <p:cNvCxnSpPr>
            <a:cxnSpLocks/>
            <a:stCxn id="209" idx="1"/>
          </p:cNvCxnSpPr>
          <p:nvPr/>
        </p:nvCxnSpPr>
        <p:spPr bwMode="auto">
          <a:xfrm rot="10800000" flipV="1">
            <a:off x="7727386" y="5367593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1" name="직선 화살표 연결선 210">
            <a:extLst>
              <a:ext uri="{FF2B5EF4-FFF2-40B4-BE49-F238E27FC236}">
                <a16:creationId xmlns:a16="http://schemas.microsoft.com/office/drawing/2014/main" id="{6BCD17E1-698C-FE31-B74F-7717EF0DD519}"/>
              </a:ext>
            </a:extLst>
          </p:cNvPr>
          <p:cNvCxnSpPr>
            <a:cxnSpLocks/>
          </p:cNvCxnSpPr>
          <p:nvPr/>
        </p:nvCxnSpPr>
        <p:spPr>
          <a:xfrm flipH="1" flipV="1">
            <a:off x="4325655" y="5610981"/>
            <a:ext cx="2079" cy="1738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>
            <a:extLst>
              <a:ext uri="{FF2B5EF4-FFF2-40B4-BE49-F238E27FC236}">
                <a16:creationId xmlns:a16="http://schemas.microsoft.com/office/drawing/2014/main" id="{E9838A70-0682-FF3F-56D0-B2DAA6CACDE7}"/>
              </a:ext>
            </a:extLst>
          </p:cNvPr>
          <p:cNvSpPr/>
          <p:nvPr/>
        </p:nvSpPr>
        <p:spPr bwMode="auto">
          <a:xfrm>
            <a:off x="4653777" y="5116304"/>
            <a:ext cx="3953995" cy="518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12" name="직선 연결선 211">
            <a:extLst>
              <a:ext uri="{FF2B5EF4-FFF2-40B4-BE49-F238E27FC236}">
                <a16:creationId xmlns:a16="http://schemas.microsoft.com/office/drawing/2014/main" id="{5838165C-0834-7FB0-57CB-D3CD96380FEB}"/>
              </a:ext>
            </a:extLst>
          </p:cNvPr>
          <p:cNvCxnSpPr>
            <a:cxnSpLocks/>
          </p:cNvCxnSpPr>
          <p:nvPr/>
        </p:nvCxnSpPr>
        <p:spPr bwMode="auto">
          <a:xfrm>
            <a:off x="4628523" y="5156007"/>
            <a:ext cx="39749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AE023DC2-7DE3-E2B6-F724-3F8ABE062445}"/>
              </a:ext>
            </a:extLst>
          </p:cNvPr>
          <p:cNvSpPr/>
          <p:nvPr/>
        </p:nvSpPr>
        <p:spPr bwMode="auto">
          <a:xfrm>
            <a:off x="7803982" y="4683778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Extended protection</a:t>
            </a:r>
            <a:endParaRPr lang="ko-KR" altLang="en-US" sz="900" dirty="0"/>
          </a:p>
        </p:txBody>
      </p:sp>
      <p:cxnSp>
        <p:nvCxnSpPr>
          <p:cNvPr id="215" name="연결선: 구부러짐 214">
            <a:extLst>
              <a:ext uri="{FF2B5EF4-FFF2-40B4-BE49-F238E27FC236}">
                <a16:creationId xmlns:a16="http://schemas.microsoft.com/office/drawing/2014/main" id="{D8389686-EFE1-DC5B-3677-0F75FEC00050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7752713" y="4854002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8840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C8887-EE1B-F8CF-90A6-39640A1C4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8843EE-C15B-AEE0-0CA5-824812EA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Considering TXOP return scenario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E73448-2AB5-16D0-9D95-1A1BF0F05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Proposal 2 : Employ MU EDCA and/or RTS enablement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Before transmitting MU-RTS TXS to the shared AP, the sharing AP may use its obtained TXOP for in-BSS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We can apply the MU EDCA parameters to reduce the opportunity/probability for STA(e.g., STA2-1) to uplink to the sharing AP during allocated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The condition is that when the sharing AP uses the TXOP for in-BSS STAs, the STA that has successfully transmitted a QoS data frame(i.e., TB PPDU) is eligible for MU EDCA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We can set MU EDCA timer until the end of allocated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However, we cannot ensure that all non-AP STAs associated to the sharing AP will apply MU EDCA parameter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000" dirty="0"/>
              <a:t>It means that not all the non-AP STAs may transmit the QoS data frame successfully in a TB PPDU before allocating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Therefore, we can also apply RTS enablement to reduce the uplink transmission probability of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200" dirty="0"/>
              <a:t>It can increase the probability of grabbing the TXOP return frame, and the legacy device (e.g., HE/EHT) is able to interpret it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marL="0" indent="0">
              <a:buNone/>
            </a:pP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6CB0E8-E08C-75C3-1D9F-6CC139AA3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685541-01F1-932A-6D59-FD7139FD1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97881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135067CB-D87B-8E3C-34DB-DA95F49F8C3A}"/>
              </a:ext>
            </a:extLst>
          </p:cNvPr>
          <p:cNvSpPr/>
          <p:nvPr/>
        </p:nvSpPr>
        <p:spPr bwMode="auto">
          <a:xfrm>
            <a:off x="-426709" y="5146220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29A56EB9-E0A1-9D0C-4146-895BC9E641CB}"/>
              </a:ext>
            </a:extLst>
          </p:cNvPr>
          <p:cNvSpPr/>
          <p:nvPr/>
        </p:nvSpPr>
        <p:spPr bwMode="auto">
          <a:xfrm>
            <a:off x="6516" y="5497632"/>
            <a:ext cx="651430" cy="4571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2FFDBF76-6E77-A8D3-632D-04DFF660ED89}"/>
              </a:ext>
            </a:extLst>
          </p:cNvPr>
          <p:cNvSpPr/>
          <p:nvPr/>
        </p:nvSpPr>
        <p:spPr bwMode="auto">
          <a:xfrm>
            <a:off x="-467743" y="6094876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F3E90028-3940-5779-FCAE-0983ACB20916}"/>
              </a:ext>
            </a:extLst>
          </p:cNvPr>
          <p:cNvGrpSpPr/>
          <p:nvPr/>
        </p:nvGrpSpPr>
        <p:grpSpPr>
          <a:xfrm>
            <a:off x="9795715" y="2804344"/>
            <a:ext cx="2095500" cy="1319105"/>
            <a:chOff x="9090312" y="2782119"/>
            <a:chExt cx="2859520" cy="2159018"/>
          </a:xfrm>
        </p:grpSpPr>
        <p:sp>
          <p:nvSpPr>
            <p:cNvPr id="62" name="타원 61">
              <a:extLst>
                <a:ext uri="{FF2B5EF4-FFF2-40B4-BE49-F238E27FC236}">
                  <a16:creationId xmlns:a16="http://schemas.microsoft.com/office/drawing/2014/main" id="{961E67C2-2E0A-AF44-208E-29CFBB2F8E36}"/>
                </a:ext>
              </a:extLst>
            </p:cNvPr>
            <p:cNvSpPr/>
            <p:nvPr/>
          </p:nvSpPr>
          <p:spPr>
            <a:xfrm>
              <a:off x="9752716" y="2782119"/>
              <a:ext cx="2134484" cy="1824052"/>
            </a:xfrm>
            <a:prstGeom prst="ellipse">
              <a:avLst/>
            </a:prstGeom>
            <a:pattFill prst="dkVert">
              <a:fgClr>
                <a:schemeClr val="accent2">
                  <a:lumMod val="20000"/>
                  <a:lumOff val="80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alpha val="58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grpSp>
          <p:nvGrpSpPr>
            <p:cNvPr id="63" name="그룹 62">
              <a:extLst>
                <a:ext uri="{FF2B5EF4-FFF2-40B4-BE49-F238E27FC236}">
                  <a16:creationId xmlns:a16="http://schemas.microsoft.com/office/drawing/2014/main" id="{728E2C42-12D9-1042-9F2D-E9D0B5DC10C4}"/>
                </a:ext>
              </a:extLst>
            </p:cNvPr>
            <p:cNvGrpSpPr/>
            <p:nvPr/>
          </p:nvGrpSpPr>
          <p:grpSpPr>
            <a:xfrm>
              <a:off x="9736046" y="3397286"/>
              <a:ext cx="477954" cy="520496"/>
              <a:chOff x="6024303" y="3073812"/>
              <a:chExt cx="473574" cy="513899"/>
            </a:xfrm>
          </p:grpSpPr>
          <p:sp>
            <p:nvSpPr>
              <p:cNvPr id="128" name="이등변 삼각형 127">
                <a:extLst>
                  <a:ext uri="{FF2B5EF4-FFF2-40B4-BE49-F238E27FC236}">
                    <a16:creationId xmlns:a16="http://schemas.microsoft.com/office/drawing/2014/main" id="{8D5FDBCB-4A2A-ED9A-127E-386A70060C42}"/>
                  </a:ext>
                </a:extLst>
              </p:cNvPr>
              <p:cNvSpPr/>
              <p:nvPr/>
            </p:nvSpPr>
            <p:spPr bwMode="auto">
              <a:xfrm>
                <a:off x="6106789" y="3359111"/>
                <a:ext cx="303212" cy="228600"/>
              </a:xfrm>
              <a:prstGeom prst="triangl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타원 128">
                <a:extLst>
                  <a:ext uri="{FF2B5EF4-FFF2-40B4-BE49-F238E27FC236}">
                    <a16:creationId xmlns:a16="http://schemas.microsoft.com/office/drawing/2014/main" id="{B6E82B75-E1D4-400A-33A7-A3837B6ECC10}"/>
                  </a:ext>
                </a:extLst>
              </p:cNvPr>
              <p:cNvSpPr/>
              <p:nvPr/>
            </p:nvSpPr>
            <p:spPr bwMode="auto">
              <a:xfrm>
                <a:off x="6220982" y="3254207"/>
                <a:ext cx="76200" cy="76200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30" name="그룹 129">
                <a:extLst>
                  <a:ext uri="{FF2B5EF4-FFF2-40B4-BE49-F238E27FC236}">
                    <a16:creationId xmlns:a16="http://schemas.microsoft.com/office/drawing/2014/main" id="{D77309CB-B731-FB39-B475-FB75B274EEAF}"/>
                  </a:ext>
                </a:extLst>
              </p:cNvPr>
              <p:cNvGrpSpPr/>
              <p:nvPr/>
            </p:nvGrpSpPr>
            <p:grpSpPr>
              <a:xfrm rot="13623166">
                <a:off x="6088611" y="3090491"/>
                <a:ext cx="414903" cy="403628"/>
                <a:chOff x="788086" y="5715000"/>
                <a:chExt cx="504000" cy="504000"/>
              </a:xfrm>
            </p:grpSpPr>
            <p:sp>
              <p:nvSpPr>
                <p:cNvPr id="135" name="원호 134">
                  <a:extLst>
                    <a:ext uri="{FF2B5EF4-FFF2-40B4-BE49-F238E27FC236}">
                      <a16:creationId xmlns:a16="http://schemas.microsoft.com/office/drawing/2014/main" id="{2C403867-4FBA-C188-72C2-8830DFE5EC87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6" name="원호 135">
                  <a:extLst>
                    <a:ext uri="{FF2B5EF4-FFF2-40B4-BE49-F238E27FC236}">
                      <a16:creationId xmlns:a16="http://schemas.microsoft.com/office/drawing/2014/main" id="{6E5F47C9-730A-4740-10AE-3E64DFCB6169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7" name="원호 136">
                  <a:extLst>
                    <a:ext uri="{FF2B5EF4-FFF2-40B4-BE49-F238E27FC236}">
                      <a16:creationId xmlns:a16="http://schemas.microsoft.com/office/drawing/2014/main" id="{10337471-89CE-0A89-9759-2029D5122611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31" name="그룹 130">
                <a:extLst>
                  <a:ext uri="{FF2B5EF4-FFF2-40B4-BE49-F238E27FC236}">
                    <a16:creationId xmlns:a16="http://schemas.microsoft.com/office/drawing/2014/main" id="{E1C64D56-9304-0882-F7F7-662C747DEFB7}"/>
                  </a:ext>
                </a:extLst>
              </p:cNvPr>
              <p:cNvGrpSpPr/>
              <p:nvPr/>
            </p:nvGrpSpPr>
            <p:grpSpPr>
              <a:xfrm rot="2701394">
                <a:off x="6018665" y="3079450"/>
                <a:ext cx="414903" cy="403628"/>
                <a:chOff x="788086" y="5715000"/>
                <a:chExt cx="504000" cy="504000"/>
              </a:xfrm>
            </p:grpSpPr>
            <p:sp>
              <p:nvSpPr>
                <p:cNvPr id="132" name="원호 131">
                  <a:extLst>
                    <a:ext uri="{FF2B5EF4-FFF2-40B4-BE49-F238E27FC236}">
                      <a16:creationId xmlns:a16="http://schemas.microsoft.com/office/drawing/2014/main" id="{CB799783-9A1E-DC4C-AFE4-98160C261F23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3" name="원호 132">
                  <a:extLst>
                    <a:ext uri="{FF2B5EF4-FFF2-40B4-BE49-F238E27FC236}">
                      <a16:creationId xmlns:a16="http://schemas.microsoft.com/office/drawing/2014/main" id="{656B22D7-AF9C-7B23-2628-392D6881377A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4" name="원호 133">
                  <a:extLst>
                    <a:ext uri="{FF2B5EF4-FFF2-40B4-BE49-F238E27FC236}">
                      <a16:creationId xmlns:a16="http://schemas.microsoft.com/office/drawing/2014/main" id="{868778A1-90B2-E2B4-C30C-25001B7E89BE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38" name="그룹 137">
              <a:extLst>
                <a:ext uri="{FF2B5EF4-FFF2-40B4-BE49-F238E27FC236}">
                  <a16:creationId xmlns:a16="http://schemas.microsoft.com/office/drawing/2014/main" id="{1BEBC142-522D-144A-7A78-AB09BEDC158A}"/>
                </a:ext>
              </a:extLst>
            </p:cNvPr>
            <p:cNvGrpSpPr/>
            <p:nvPr/>
          </p:nvGrpSpPr>
          <p:grpSpPr>
            <a:xfrm>
              <a:off x="10201508" y="3035951"/>
              <a:ext cx="925978" cy="712681"/>
              <a:chOff x="2405315" y="1071426"/>
              <a:chExt cx="917493" cy="703648"/>
            </a:xfrm>
          </p:grpSpPr>
          <p:sp>
            <p:nvSpPr>
              <p:cNvPr id="143" name="이등변 삼각형 142">
                <a:extLst>
                  <a:ext uri="{FF2B5EF4-FFF2-40B4-BE49-F238E27FC236}">
                    <a16:creationId xmlns:a16="http://schemas.microsoft.com/office/drawing/2014/main" id="{E3504299-4A9B-C638-3738-8AB5694C0696}"/>
                  </a:ext>
                </a:extLst>
              </p:cNvPr>
              <p:cNvSpPr/>
              <p:nvPr/>
            </p:nvSpPr>
            <p:spPr bwMode="auto">
              <a:xfrm>
                <a:off x="2690774" y="1356725"/>
                <a:ext cx="303212" cy="228600"/>
              </a:xfrm>
              <a:prstGeom prst="triangl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0" name="타원 149">
                <a:extLst>
                  <a:ext uri="{FF2B5EF4-FFF2-40B4-BE49-F238E27FC236}">
                    <a16:creationId xmlns:a16="http://schemas.microsoft.com/office/drawing/2014/main" id="{1FE7669B-2E54-9D3C-3E75-559BE96B179B}"/>
                  </a:ext>
                </a:extLst>
              </p:cNvPr>
              <p:cNvSpPr/>
              <p:nvPr/>
            </p:nvSpPr>
            <p:spPr bwMode="auto">
              <a:xfrm>
                <a:off x="2804967" y="1251821"/>
                <a:ext cx="76200" cy="76200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51" name="그룹 150">
                <a:extLst>
                  <a:ext uri="{FF2B5EF4-FFF2-40B4-BE49-F238E27FC236}">
                    <a16:creationId xmlns:a16="http://schemas.microsoft.com/office/drawing/2014/main" id="{99F5F94D-B3B6-BDD7-1AA6-E0E8256224F6}"/>
                  </a:ext>
                </a:extLst>
              </p:cNvPr>
              <p:cNvGrpSpPr/>
              <p:nvPr/>
            </p:nvGrpSpPr>
            <p:grpSpPr>
              <a:xfrm rot="13623166">
                <a:off x="2672596" y="1088105"/>
                <a:ext cx="414903" cy="403628"/>
                <a:chOff x="788086" y="5715000"/>
                <a:chExt cx="504000" cy="504000"/>
              </a:xfrm>
            </p:grpSpPr>
            <p:sp>
              <p:nvSpPr>
                <p:cNvPr id="157" name="원호 156">
                  <a:extLst>
                    <a:ext uri="{FF2B5EF4-FFF2-40B4-BE49-F238E27FC236}">
                      <a16:creationId xmlns:a16="http://schemas.microsoft.com/office/drawing/2014/main" id="{D1A1AFC0-BFBA-E248-7C1C-1672B2ABEA66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8" name="원호 157">
                  <a:extLst>
                    <a:ext uri="{FF2B5EF4-FFF2-40B4-BE49-F238E27FC236}">
                      <a16:creationId xmlns:a16="http://schemas.microsoft.com/office/drawing/2014/main" id="{BE573E50-C619-EB40-93D2-03E667054A7C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9" name="원호 158">
                  <a:extLst>
                    <a:ext uri="{FF2B5EF4-FFF2-40B4-BE49-F238E27FC236}">
                      <a16:creationId xmlns:a16="http://schemas.microsoft.com/office/drawing/2014/main" id="{6E76B337-9F1F-A07B-2A59-6FFBFDD531B5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2" name="그룹 151">
                <a:extLst>
                  <a:ext uri="{FF2B5EF4-FFF2-40B4-BE49-F238E27FC236}">
                    <a16:creationId xmlns:a16="http://schemas.microsoft.com/office/drawing/2014/main" id="{A9DC97FB-1671-3D20-33EB-95347E338DDC}"/>
                  </a:ext>
                </a:extLst>
              </p:cNvPr>
              <p:cNvGrpSpPr/>
              <p:nvPr/>
            </p:nvGrpSpPr>
            <p:grpSpPr>
              <a:xfrm rot="2701394">
                <a:off x="2602650" y="1077064"/>
                <a:ext cx="414903" cy="403628"/>
                <a:chOff x="788086" y="5715000"/>
                <a:chExt cx="504000" cy="504000"/>
              </a:xfrm>
            </p:grpSpPr>
            <p:sp>
              <p:nvSpPr>
                <p:cNvPr id="154" name="원호 153">
                  <a:extLst>
                    <a:ext uri="{FF2B5EF4-FFF2-40B4-BE49-F238E27FC236}">
                      <a16:creationId xmlns:a16="http://schemas.microsoft.com/office/drawing/2014/main" id="{EA7CA385-ABA6-8D96-76EF-2810E751A2C7}"/>
                    </a:ext>
                  </a:extLst>
                </p:cNvPr>
                <p:cNvSpPr/>
                <p:nvPr/>
              </p:nvSpPr>
              <p:spPr bwMode="auto">
                <a:xfrm>
                  <a:off x="860086" y="5787000"/>
                  <a:ext cx="360000" cy="360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5" name="원호 154">
                  <a:extLst>
                    <a:ext uri="{FF2B5EF4-FFF2-40B4-BE49-F238E27FC236}">
                      <a16:creationId xmlns:a16="http://schemas.microsoft.com/office/drawing/2014/main" id="{68EB0766-8B00-26CD-4C09-6A1C02864C0A}"/>
                    </a:ext>
                  </a:extLst>
                </p:cNvPr>
                <p:cNvSpPr/>
                <p:nvPr/>
              </p:nvSpPr>
              <p:spPr bwMode="auto">
                <a:xfrm>
                  <a:off x="824086" y="5751000"/>
                  <a:ext cx="432000" cy="432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6" name="원호 155">
                  <a:extLst>
                    <a:ext uri="{FF2B5EF4-FFF2-40B4-BE49-F238E27FC236}">
                      <a16:creationId xmlns:a16="http://schemas.microsoft.com/office/drawing/2014/main" id="{E8D82AE6-4EB5-4DF8-37A3-551EED5AE705}"/>
                    </a:ext>
                  </a:extLst>
                </p:cNvPr>
                <p:cNvSpPr/>
                <p:nvPr/>
              </p:nvSpPr>
              <p:spPr bwMode="auto">
                <a:xfrm>
                  <a:off x="788086" y="5715000"/>
                  <a:ext cx="504000" cy="504000"/>
                </a:xfrm>
                <a:prstGeom prst="arc">
                  <a:avLst/>
                </a:prstGeom>
                <a:noFill/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5pPr>
                  <a:lvl6pPr marL="22860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6pPr>
                  <a:lvl7pPr marL="27432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7pPr>
                  <a:lvl8pPr marL="32004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8pPr>
                  <a:lvl9pPr marL="3657600" algn="l" defTabSz="914400" rtl="0" eaLnBrk="1" latinLnBrk="1" hangingPunct="1">
                    <a:defRPr kumimoji="1"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굴림" panose="020B0600000101010101" pitchFamily="50" charset="-127"/>
                      <a:cs typeface="+mn-cs"/>
                    </a:defRPr>
                  </a:lvl9pPr>
                </a:lstStyle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53" name="직사각형 152">
                <a:extLst>
                  <a:ext uri="{FF2B5EF4-FFF2-40B4-BE49-F238E27FC236}">
                    <a16:creationId xmlns:a16="http://schemas.microsoft.com/office/drawing/2014/main" id="{535FF9C3-0131-15CF-254A-17D16FA05774}"/>
                  </a:ext>
                </a:extLst>
              </p:cNvPr>
              <p:cNvSpPr/>
              <p:nvPr/>
            </p:nvSpPr>
            <p:spPr bwMode="auto">
              <a:xfrm>
                <a:off x="2405315" y="1571093"/>
                <a:ext cx="917493" cy="203981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700" b="1" dirty="0"/>
                  <a:t>Shared AP</a:t>
                </a:r>
                <a:endParaRPr kumimoji="0" lang="ko-KR" altLang="en-US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60" name="원호 159">
              <a:extLst>
                <a:ext uri="{FF2B5EF4-FFF2-40B4-BE49-F238E27FC236}">
                  <a16:creationId xmlns:a16="http://schemas.microsoft.com/office/drawing/2014/main" id="{27244A9D-3353-0DC5-7232-0E1C62B5CBBC}"/>
                </a:ext>
              </a:extLst>
            </p:cNvPr>
            <p:cNvSpPr/>
            <p:nvPr/>
          </p:nvSpPr>
          <p:spPr>
            <a:xfrm rot="1604576">
              <a:off x="9137721" y="2901626"/>
              <a:ext cx="1866106" cy="2038746"/>
            </a:xfrm>
            <a:prstGeom prst="arc">
              <a:avLst>
                <a:gd name="adj1" fmla="val 5737774"/>
                <a:gd name="adj2" fmla="val 5708639"/>
              </a:avLst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1" name="직사각형 160">
              <a:extLst>
                <a:ext uri="{FF2B5EF4-FFF2-40B4-BE49-F238E27FC236}">
                  <a16:creationId xmlns:a16="http://schemas.microsoft.com/office/drawing/2014/main" id="{8FC049B4-2B9D-C81A-FB4A-7D8B1C019706}"/>
                </a:ext>
              </a:extLst>
            </p:cNvPr>
            <p:cNvSpPr/>
            <p:nvPr/>
          </p:nvSpPr>
          <p:spPr bwMode="auto">
            <a:xfrm>
              <a:off x="9510976" y="3872116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dirty="0"/>
                <a:t>Sharing AP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2" name="직사각형 161">
              <a:extLst>
                <a:ext uri="{FF2B5EF4-FFF2-40B4-BE49-F238E27FC236}">
                  <a16:creationId xmlns:a16="http://schemas.microsoft.com/office/drawing/2014/main" id="{604F0C43-680A-CAC6-2D42-9CDFD28C9D18}"/>
                </a:ext>
              </a:extLst>
            </p:cNvPr>
            <p:cNvSpPr/>
            <p:nvPr/>
          </p:nvSpPr>
          <p:spPr>
            <a:xfrm>
              <a:off x="11411627" y="3502462"/>
              <a:ext cx="191853" cy="2066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3" name="직사각형 162">
              <a:extLst>
                <a:ext uri="{FF2B5EF4-FFF2-40B4-BE49-F238E27FC236}">
                  <a16:creationId xmlns:a16="http://schemas.microsoft.com/office/drawing/2014/main" id="{3B2C049E-C44F-AA60-DB53-CB3492854692}"/>
                </a:ext>
              </a:extLst>
            </p:cNvPr>
            <p:cNvSpPr/>
            <p:nvPr/>
          </p:nvSpPr>
          <p:spPr bwMode="auto">
            <a:xfrm>
              <a:off x="11023854" y="3711654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STA1-1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4" name="직사각형 163">
              <a:extLst>
                <a:ext uri="{FF2B5EF4-FFF2-40B4-BE49-F238E27FC236}">
                  <a16:creationId xmlns:a16="http://schemas.microsoft.com/office/drawing/2014/main" id="{8E7A373A-2862-0AB0-D7E3-B5CD90064E02}"/>
                </a:ext>
              </a:extLst>
            </p:cNvPr>
            <p:cNvSpPr/>
            <p:nvPr/>
          </p:nvSpPr>
          <p:spPr>
            <a:xfrm>
              <a:off x="9450585" y="4349239"/>
              <a:ext cx="191853" cy="2066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5" name="직사각형 164">
              <a:extLst>
                <a:ext uri="{FF2B5EF4-FFF2-40B4-BE49-F238E27FC236}">
                  <a16:creationId xmlns:a16="http://schemas.microsoft.com/office/drawing/2014/main" id="{E2799203-35E4-1E9F-2618-162A09684091}"/>
                </a:ext>
              </a:extLst>
            </p:cNvPr>
            <p:cNvSpPr/>
            <p:nvPr/>
          </p:nvSpPr>
          <p:spPr bwMode="auto">
            <a:xfrm>
              <a:off x="9090312" y="4553220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Times New Roman" pitchFamily="18" charset="0"/>
                </a:rPr>
                <a:t>STA2-1</a:t>
              </a:r>
              <a:endParaRPr kumimoji="0" lang="ko-KR" altLang="en-US" sz="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itchFamily="18" charset="0"/>
              </a:endParaRPr>
            </a:p>
          </p:txBody>
        </p:sp>
        <p:sp>
          <p:nvSpPr>
            <p:cNvPr id="166" name="직사각형 165">
              <a:extLst>
                <a:ext uri="{FF2B5EF4-FFF2-40B4-BE49-F238E27FC236}">
                  <a16:creationId xmlns:a16="http://schemas.microsoft.com/office/drawing/2014/main" id="{22F11B0B-2EE9-98F6-4D9B-6EDD04E5EBFF}"/>
                </a:ext>
              </a:extLst>
            </p:cNvPr>
            <p:cNvSpPr/>
            <p:nvPr/>
          </p:nvSpPr>
          <p:spPr>
            <a:xfrm>
              <a:off x="11105117" y="4042611"/>
              <a:ext cx="191853" cy="2066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7" name="직사각형 166">
              <a:extLst>
                <a:ext uri="{FF2B5EF4-FFF2-40B4-BE49-F238E27FC236}">
                  <a16:creationId xmlns:a16="http://schemas.microsoft.com/office/drawing/2014/main" id="{8C51651C-412D-8769-6270-141DF478B012}"/>
                </a:ext>
              </a:extLst>
            </p:cNvPr>
            <p:cNvSpPr/>
            <p:nvPr/>
          </p:nvSpPr>
          <p:spPr bwMode="auto">
            <a:xfrm>
              <a:off x="10717344" y="4251803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STA1-2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8" name="직사각형 167">
              <a:extLst>
                <a:ext uri="{FF2B5EF4-FFF2-40B4-BE49-F238E27FC236}">
                  <a16:creationId xmlns:a16="http://schemas.microsoft.com/office/drawing/2014/main" id="{57EE2DF6-3E60-F096-F04F-D62D6F7CE8A3}"/>
                </a:ext>
              </a:extLst>
            </p:cNvPr>
            <p:cNvSpPr/>
            <p:nvPr/>
          </p:nvSpPr>
          <p:spPr>
            <a:xfrm>
              <a:off x="9995816" y="4530556"/>
              <a:ext cx="191853" cy="206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69" name="직사각형 168">
              <a:extLst>
                <a:ext uri="{FF2B5EF4-FFF2-40B4-BE49-F238E27FC236}">
                  <a16:creationId xmlns:a16="http://schemas.microsoft.com/office/drawing/2014/main" id="{7B2631F9-1C83-419F-4521-53F6581C7AB3}"/>
                </a:ext>
              </a:extLst>
            </p:cNvPr>
            <p:cNvSpPr/>
            <p:nvPr/>
          </p:nvSpPr>
          <p:spPr bwMode="auto">
            <a:xfrm>
              <a:off x="9635543" y="4734537"/>
              <a:ext cx="925978" cy="2066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dirty="0"/>
                <a:t>OBSS STA1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0" name="직사각형 169">
              <a:extLst>
                <a:ext uri="{FF2B5EF4-FFF2-40B4-BE49-F238E27FC236}">
                  <a16:creationId xmlns:a16="http://schemas.microsoft.com/office/drawing/2014/main" id="{644C1063-681D-EDBF-7154-F74DB65A73E0}"/>
                </a:ext>
              </a:extLst>
            </p:cNvPr>
            <p:cNvSpPr/>
            <p:nvPr/>
          </p:nvSpPr>
          <p:spPr>
            <a:xfrm>
              <a:off x="10457988" y="4048219"/>
              <a:ext cx="191853" cy="2066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1050"/>
            </a:p>
          </p:txBody>
        </p:sp>
        <p:sp>
          <p:nvSpPr>
            <p:cNvPr id="171" name="직사각형 170">
              <a:extLst>
                <a:ext uri="{FF2B5EF4-FFF2-40B4-BE49-F238E27FC236}">
                  <a16:creationId xmlns:a16="http://schemas.microsoft.com/office/drawing/2014/main" id="{D8806399-304F-04A5-412C-DBD815F43697}"/>
                </a:ext>
              </a:extLst>
            </p:cNvPr>
            <p:cNvSpPr/>
            <p:nvPr/>
          </p:nvSpPr>
          <p:spPr bwMode="auto">
            <a:xfrm>
              <a:off x="10255203" y="4285070"/>
              <a:ext cx="666598" cy="1828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STA2-2</a:t>
              </a:r>
              <a:endParaRPr kumimoji="0" lang="ko-KR" altLang="en-US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73" name="직사각형 172">
            <a:extLst>
              <a:ext uri="{FF2B5EF4-FFF2-40B4-BE49-F238E27FC236}">
                <a16:creationId xmlns:a16="http://schemas.microsoft.com/office/drawing/2014/main" id="{E1E3D261-40CB-993A-957A-9FFC18EB4815}"/>
              </a:ext>
            </a:extLst>
          </p:cNvPr>
          <p:cNvSpPr/>
          <p:nvPr/>
        </p:nvSpPr>
        <p:spPr bwMode="auto">
          <a:xfrm>
            <a:off x="3719158" y="5428101"/>
            <a:ext cx="385229" cy="1260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SIFS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174" name="직선 연결선 173">
            <a:extLst>
              <a:ext uri="{FF2B5EF4-FFF2-40B4-BE49-F238E27FC236}">
                <a16:creationId xmlns:a16="http://schemas.microsoft.com/office/drawing/2014/main" id="{33A0A494-B860-9074-D233-6A7BA0C0A779}"/>
              </a:ext>
            </a:extLst>
          </p:cNvPr>
          <p:cNvCxnSpPr>
            <a:cxnSpLocks/>
          </p:cNvCxnSpPr>
          <p:nvPr/>
        </p:nvCxnSpPr>
        <p:spPr bwMode="auto">
          <a:xfrm>
            <a:off x="555945" y="5337413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5" name="직선 연결선 174">
            <a:extLst>
              <a:ext uri="{FF2B5EF4-FFF2-40B4-BE49-F238E27FC236}">
                <a16:creationId xmlns:a16="http://schemas.microsoft.com/office/drawing/2014/main" id="{F7BEB6E7-A3EB-B6E3-53AC-3A685DCC017B}"/>
              </a:ext>
            </a:extLst>
          </p:cNvPr>
          <p:cNvCxnSpPr>
            <a:cxnSpLocks/>
          </p:cNvCxnSpPr>
          <p:nvPr/>
        </p:nvCxnSpPr>
        <p:spPr bwMode="auto">
          <a:xfrm flipV="1">
            <a:off x="565296" y="5803251"/>
            <a:ext cx="515948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6" name="직선 연결선 175">
            <a:extLst>
              <a:ext uri="{FF2B5EF4-FFF2-40B4-BE49-F238E27FC236}">
                <a16:creationId xmlns:a16="http://schemas.microsoft.com/office/drawing/2014/main" id="{6AA7C217-4764-6E95-4ECD-1FF7E07EC773}"/>
              </a:ext>
            </a:extLst>
          </p:cNvPr>
          <p:cNvCxnSpPr>
            <a:cxnSpLocks/>
          </p:cNvCxnSpPr>
          <p:nvPr/>
        </p:nvCxnSpPr>
        <p:spPr bwMode="auto">
          <a:xfrm>
            <a:off x="563826" y="6294735"/>
            <a:ext cx="5155923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7" name="직사각형 176">
            <a:extLst>
              <a:ext uri="{FF2B5EF4-FFF2-40B4-BE49-F238E27FC236}">
                <a16:creationId xmlns:a16="http://schemas.microsoft.com/office/drawing/2014/main" id="{12D90925-C74B-AE19-BFFE-3AA3F641B67B}"/>
              </a:ext>
            </a:extLst>
          </p:cNvPr>
          <p:cNvSpPr/>
          <p:nvPr/>
        </p:nvSpPr>
        <p:spPr bwMode="auto">
          <a:xfrm>
            <a:off x="1918839" y="5461333"/>
            <a:ext cx="1135869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MU-RTS TXS</a:t>
            </a:r>
            <a:br>
              <a:rPr lang="en-US" altLang="ko-KR" sz="750" dirty="0"/>
            </a:br>
            <a:r>
              <a:rPr lang="en-US" altLang="ko-KR" sz="750" dirty="0"/>
              <a:t>with indication of TXOP return is requested</a:t>
            </a:r>
            <a:endParaRPr lang="ko-KR" altLang="en-US" sz="750" dirty="0"/>
          </a:p>
        </p:txBody>
      </p: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42E99B13-C746-6275-C409-68F538F1A211}"/>
              </a:ext>
            </a:extLst>
          </p:cNvPr>
          <p:cNvSpPr/>
          <p:nvPr/>
        </p:nvSpPr>
        <p:spPr bwMode="auto">
          <a:xfrm>
            <a:off x="3288917" y="5960061"/>
            <a:ext cx="518858" cy="339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Response</a:t>
            </a:r>
            <a:br>
              <a:rPr lang="en-US" altLang="ko-KR" sz="750" dirty="0"/>
            </a:br>
            <a:r>
              <a:rPr lang="en-US" altLang="ko-KR" sz="750" dirty="0"/>
              <a:t>(CTS)</a:t>
            </a:r>
            <a:endParaRPr lang="ko-KR" altLang="en-US" sz="750" dirty="0"/>
          </a:p>
        </p:txBody>
      </p:sp>
      <p:sp>
        <p:nvSpPr>
          <p:cNvPr id="179" name="직사각형 178">
            <a:extLst>
              <a:ext uri="{FF2B5EF4-FFF2-40B4-BE49-F238E27FC236}">
                <a16:creationId xmlns:a16="http://schemas.microsoft.com/office/drawing/2014/main" id="{C0D495E4-E6FF-2166-2343-B0AE1ACE266A}"/>
              </a:ext>
            </a:extLst>
          </p:cNvPr>
          <p:cNvSpPr/>
          <p:nvPr/>
        </p:nvSpPr>
        <p:spPr bwMode="auto">
          <a:xfrm>
            <a:off x="5054729" y="5965378"/>
            <a:ext cx="407352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80" name="직선 화살표 연결선 179">
            <a:extLst>
              <a:ext uri="{FF2B5EF4-FFF2-40B4-BE49-F238E27FC236}">
                <a16:creationId xmlns:a16="http://schemas.microsoft.com/office/drawing/2014/main" id="{F9EA1A79-D588-F9EB-BAAA-8087F7DA0B3E}"/>
              </a:ext>
            </a:extLst>
          </p:cNvPr>
          <p:cNvCxnSpPr/>
          <p:nvPr/>
        </p:nvCxnSpPr>
        <p:spPr>
          <a:xfrm>
            <a:off x="2521308" y="5833651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직사각형 180">
            <a:extLst>
              <a:ext uri="{FF2B5EF4-FFF2-40B4-BE49-F238E27FC236}">
                <a16:creationId xmlns:a16="http://schemas.microsoft.com/office/drawing/2014/main" id="{2557D1CB-9637-DDFA-CBD8-2BAFB032CA93}"/>
              </a:ext>
            </a:extLst>
          </p:cNvPr>
          <p:cNvSpPr/>
          <p:nvPr/>
        </p:nvSpPr>
        <p:spPr bwMode="auto">
          <a:xfrm>
            <a:off x="3970987" y="6066816"/>
            <a:ext cx="939444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cxnSp>
        <p:nvCxnSpPr>
          <p:cNvPr id="182" name="직선 연결선 181">
            <a:extLst>
              <a:ext uri="{FF2B5EF4-FFF2-40B4-BE49-F238E27FC236}">
                <a16:creationId xmlns:a16="http://schemas.microsoft.com/office/drawing/2014/main" id="{D27701FE-CFE1-5B01-026E-C614BA622E6E}"/>
              </a:ext>
            </a:extLst>
          </p:cNvPr>
          <p:cNvCxnSpPr>
            <a:cxnSpLocks/>
          </p:cNvCxnSpPr>
          <p:nvPr/>
        </p:nvCxnSpPr>
        <p:spPr bwMode="auto">
          <a:xfrm>
            <a:off x="555945" y="4804893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2B9C4B91-2E55-7F75-21F4-A00178794D4C}"/>
              </a:ext>
            </a:extLst>
          </p:cNvPr>
          <p:cNvSpPr/>
          <p:nvPr/>
        </p:nvSpPr>
        <p:spPr bwMode="auto">
          <a:xfrm>
            <a:off x="-265493" y="4516664"/>
            <a:ext cx="142059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OBSS STA1</a:t>
            </a:r>
            <a:endParaRPr lang="ko-KR" altLang="en-US" sz="750" b="1" dirty="0"/>
          </a:p>
        </p:txBody>
      </p:sp>
      <p:sp>
        <p:nvSpPr>
          <p:cNvPr id="184" name="직사각형 183">
            <a:extLst>
              <a:ext uri="{FF2B5EF4-FFF2-40B4-BE49-F238E27FC236}">
                <a16:creationId xmlns:a16="http://schemas.microsoft.com/office/drawing/2014/main" id="{DAB4AE4A-5554-E4D5-03AC-E3DE52989E0D}"/>
              </a:ext>
            </a:extLst>
          </p:cNvPr>
          <p:cNvSpPr/>
          <p:nvPr/>
        </p:nvSpPr>
        <p:spPr bwMode="auto">
          <a:xfrm>
            <a:off x="3450405" y="4900571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NAV protection of </a:t>
            </a:r>
            <a:br>
              <a:rPr lang="en-US" altLang="ko-KR" sz="900" dirty="0"/>
            </a:br>
            <a:r>
              <a:rPr lang="en-US" altLang="ko-KR" sz="900" dirty="0"/>
              <a:t>(MU-RTS TXS/CTS)</a:t>
            </a:r>
            <a:endParaRPr lang="ko-KR" altLang="en-US" sz="900" dirty="0"/>
          </a:p>
        </p:txBody>
      </p:sp>
      <p:cxnSp>
        <p:nvCxnSpPr>
          <p:cNvPr id="193" name="직선 화살표 연결선 192">
            <a:extLst>
              <a:ext uri="{FF2B5EF4-FFF2-40B4-BE49-F238E27FC236}">
                <a16:creationId xmlns:a16="http://schemas.microsoft.com/office/drawing/2014/main" id="{6FCBAB5F-D91E-A600-BA9F-55EA80F02284}"/>
              </a:ext>
            </a:extLst>
          </p:cNvPr>
          <p:cNvCxnSpPr/>
          <p:nvPr/>
        </p:nvCxnSpPr>
        <p:spPr>
          <a:xfrm>
            <a:off x="3874965" y="5618016"/>
            <a:ext cx="143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>
            <a:extLst>
              <a:ext uri="{FF2B5EF4-FFF2-40B4-BE49-F238E27FC236}">
                <a16:creationId xmlns:a16="http://schemas.microsoft.com/office/drawing/2014/main" id="{2D9829DB-7EC0-FBD4-F6C7-DC5C22EBD0C6}"/>
              </a:ext>
            </a:extLst>
          </p:cNvPr>
          <p:cNvCxnSpPr>
            <a:cxnSpLocks/>
          </p:cNvCxnSpPr>
          <p:nvPr/>
        </p:nvCxnSpPr>
        <p:spPr>
          <a:xfrm flipH="1">
            <a:off x="3770824" y="5618016"/>
            <a:ext cx="1656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>
            <a:extLst>
              <a:ext uri="{FF2B5EF4-FFF2-40B4-BE49-F238E27FC236}">
                <a16:creationId xmlns:a16="http://schemas.microsoft.com/office/drawing/2014/main" id="{4A1201D6-51E2-1FF7-134E-3664969B118B}"/>
              </a:ext>
            </a:extLst>
          </p:cNvPr>
          <p:cNvCxnSpPr/>
          <p:nvPr/>
        </p:nvCxnSpPr>
        <p:spPr bwMode="auto">
          <a:xfrm>
            <a:off x="3808726" y="5641023"/>
            <a:ext cx="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96" name="직선 연결선 195">
            <a:extLst>
              <a:ext uri="{FF2B5EF4-FFF2-40B4-BE49-F238E27FC236}">
                <a16:creationId xmlns:a16="http://schemas.microsoft.com/office/drawing/2014/main" id="{DF4B1BA9-253C-8ED5-A52C-95FA8B445589}"/>
              </a:ext>
            </a:extLst>
          </p:cNvPr>
          <p:cNvCxnSpPr/>
          <p:nvPr/>
        </p:nvCxnSpPr>
        <p:spPr bwMode="auto">
          <a:xfrm>
            <a:off x="3971777" y="5627406"/>
            <a:ext cx="0" cy="5071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97" name="직사각형 196">
            <a:extLst>
              <a:ext uri="{FF2B5EF4-FFF2-40B4-BE49-F238E27FC236}">
                <a16:creationId xmlns:a16="http://schemas.microsoft.com/office/drawing/2014/main" id="{D15F3DD8-5E11-3987-3FC7-29A5A9209AF7}"/>
              </a:ext>
            </a:extLst>
          </p:cNvPr>
          <p:cNvSpPr/>
          <p:nvPr/>
        </p:nvSpPr>
        <p:spPr bwMode="auto">
          <a:xfrm>
            <a:off x="4076884" y="4524545"/>
            <a:ext cx="840869" cy="2887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OBSS STA’s frame exchange</a:t>
            </a:r>
            <a:endParaRPr lang="ko-KR" altLang="en-US" sz="750" dirty="0"/>
          </a:p>
        </p:txBody>
      </p:sp>
      <p:sp>
        <p:nvSpPr>
          <p:cNvPr id="198" name="직사각형 197">
            <a:extLst>
              <a:ext uri="{FF2B5EF4-FFF2-40B4-BE49-F238E27FC236}">
                <a16:creationId xmlns:a16="http://schemas.microsoft.com/office/drawing/2014/main" id="{3ECD076A-E640-275D-72A9-52263A8BC52C}"/>
              </a:ext>
            </a:extLst>
          </p:cNvPr>
          <p:cNvSpPr/>
          <p:nvPr/>
        </p:nvSpPr>
        <p:spPr bwMode="auto">
          <a:xfrm>
            <a:off x="3118527" y="4744277"/>
            <a:ext cx="689249" cy="783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sp>
        <p:nvSpPr>
          <p:cNvPr id="199" name="직사각형 198">
            <a:extLst>
              <a:ext uri="{FF2B5EF4-FFF2-40B4-BE49-F238E27FC236}">
                <a16:creationId xmlns:a16="http://schemas.microsoft.com/office/drawing/2014/main" id="{95DCFB13-0BA8-4F30-AB30-22548BEA521B}"/>
              </a:ext>
            </a:extLst>
          </p:cNvPr>
          <p:cNvSpPr/>
          <p:nvPr/>
        </p:nvSpPr>
        <p:spPr bwMode="auto">
          <a:xfrm>
            <a:off x="3130692" y="5295736"/>
            <a:ext cx="689249" cy="832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0" name="직선 연결선 199">
            <a:extLst>
              <a:ext uri="{FF2B5EF4-FFF2-40B4-BE49-F238E27FC236}">
                <a16:creationId xmlns:a16="http://schemas.microsoft.com/office/drawing/2014/main" id="{83092B74-1702-D7B1-2C9E-4160CE566BC4}"/>
              </a:ext>
            </a:extLst>
          </p:cNvPr>
          <p:cNvCxnSpPr>
            <a:cxnSpLocks/>
          </p:cNvCxnSpPr>
          <p:nvPr/>
        </p:nvCxnSpPr>
        <p:spPr bwMode="auto">
          <a:xfrm>
            <a:off x="3033399" y="5321121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1" name="직선 연결선 200">
            <a:extLst>
              <a:ext uri="{FF2B5EF4-FFF2-40B4-BE49-F238E27FC236}">
                <a16:creationId xmlns:a16="http://schemas.microsoft.com/office/drawing/2014/main" id="{439EA2B8-1E85-75BD-2401-58366F6E5CCA}"/>
              </a:ext>
            </a:extLst>
          </p:cNvPr>
          <p:cNvCxnSpPr>
            <a:cxnSpLocks/>
          </p:cNvCxnSpPr>
          <p:nvPr/>
        </p:nvCxnSpPr>
        <p:spPr bwMode="auto">
          <a:xfrm>
            <a:off x="3033398" y="4798362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02" name="연결선: 구부러짐 201">
            <a:extLst>
              <a:ext uri="{FF2B5EF4-FFF2-40B4-BE49-F238E27FC236}">
                <a16:creationId xmlns:a16="http://schemas.microsoft.com/office/drawing/2014/main" id="{CC69B774-46C5-A115-7A74-6B74A26CF569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3300627" y="5021251"/>
            <a:ext cx="154095" cy="23689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3" name="연결선: 구부러짐 202">
            <a:extLst>
              <a:ext uri="{FF2B5EF4-FFF2-40B4-BE49-F238E27FC236}">
                <a16:creationId xmlns:a16="http://schemas.microsoft.com/office/drawing/2014/main" id="{F1ABDFC1-4351-E536-21B2-2150F48709A3}"/>
              </a:ext>
            </a:extLst>
          </p:cNvPr>
          <p:cNvCxnSpPr>
            <a:cxnSpLocks/>
            <a:stCxn id="184" idx="1"/>
          </p:cNvCxnSpPr>
          <p:nvPr/>
        </p:nvCxnSpPr>
        <p:spPr bwMode="auto">
          <a:xfrm rot="10800000">
            <a:off x="3277015" y="4840665"/>
            <a:ext cx="173390" cy="17340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4" name="직사각형 203">
            <a:extLst>
              <a:ext uri="{FF2B5EF4-FFF2-40B4-BE49-F238E27FC236}">
                <a16:creationId xmlns:a16="http://schemas.microsoft.com/office/drawing/2014/main" id="{C5F176E2-DF04-5E64-3DE3-7A7CBC7D8E9E}"/>
              </a:ext>
            </a:extLst>
          </p:cNvPr>
          <p:cNvSpPr/>
          <p:nvPr/>
        </p:nvSpPr>
        <p:spPr bwMode="auto">
          <a:xfrm>
            <a:off x="3068833" y="5784746"/>
            <a:ext cx="2550249" cy="45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05" name="직선 연결선 204">
            <a:extLst>
              <a:ext uri="{FF2B5EF4-FFF2-40B4-BE49-F238E27FC236}">
                <a16:creationId xmlns:a16="http://schemas.microsoft.com/office/drawing/2014/main" id="{7732F5F1-B4A3-3A48-DB24-5E8A885DADA3}"/>
              </a:ext>
            </a:extLst>
          </p:cNvPr>
          <p:cNvCxnSpPr>
            <a:cxnSpLocks/>
          </p:cNvCxnSpPr>
          <p:nvPr/>
        </p:nvCxnSpPr>
        <p:spPr bwMode="auto">
          <a:xfrm>
            <a:off x="2989082" y="5795998"/>
            <a:ext cx="26502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08" name="직선 화살표 연결선 207">
            <a:extLst>
              <a:ext uri="{FF2B5EF4-FFF2-40B4-BE49-F238E27FC236}">
                <a16:creationId xmlns:a16="http://schemas.microsoft.com/office/drawing/2014/main" id="{01A8B552-A96E-9A3E-2D9D-02F425CA6387}"/>
              </a:ext>
            </a:extLst>
          </p:cNvPr>
          <p:cNvCxnSpPr>
            <a:cxnSpLocks/>
          </p:cNvCxnSpPr>
          <p:nvPr/>
        </p:nvCxnSpPr>
        <p:spPr>
          <a:xfrm flipH="1" flipV="1">
            <a:off x="5288792" y="5784746"/>
            <a:ext cx="1882" cy="191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직사각형 208">
            <a:extLst>
              <a:ext uri="{FF2B5EF4-FFF2-40B4-BE49-F238E27FC236}">
                <a16:creationId xmlns:a16="http://schemas.microsoft.com/office/drawing/2014/main" id="{0CB3C4DE-0891-F0A8-FD7C-91391D585B70}"/>
              </a:ext>
            </a:extLst>
          </p:cNvPr>
          <p:cNvSpPr/>
          <p:nvPr/>
        </p:nvSpPr>
        <p:spPr bwMode="auto">
          <a:xfrm>
            <a:off x="4474312" y="5422162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Allocated time</a:t>
            </a:r>
            <a:endParaRPr lang="ko-KR" altLang="en-US" sz="900" dirty="0"/>
          </a:p>
        </p:txBody>
      </p:sp>
      <p:cxnSp>
        <p:nvCxnSpPr>
          <p:cNvPr id="210" name="연결선: 구부러짐 209">
            <a:extLst>
              <a:ext uri="{FF2B5EF4-FFF2-40B4-BE49-F238E27FC236}">
                <a16:creationId xmlns:a16="http://schemas.microsoft.com/office/drawing/2014/main" id="{CE96BE1A-D5F2-B58E-4953-913D8595010C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4448578" y="5552610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1" name="직선 화살표 연결선 210">
            <a:extLst>
              <a:ext uri="{FF2B5EF4-FFF2-40B4-BE49-F238E27FC236}">
                <a16:creationId xmlns:a16="http://schemas.microsoft.com/office/drawing/2014/main" id="{FA1BE781-F79E-C296-EDE7-3D8D130E8FBF}"/>
              </a:ext>
            </a:extLst>
          </p:cNvPr>
          <p:cNvCxnSpPr>
            <a:cxnSpLocks/>
          </p:cNvCxnSpPr>
          <p:nvPr/>
        </p:nvCxnSpPr>
        <p:spPr>
          <a:xfrm flipH="1" flipV="1">
            <a:off x="3580143" y="5795998"/>
            <a:ext cx="2079" cy="1738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>
            <a:extLst>
              <a:ext uri="{FF2B5EF4-FFF2-40B4-BE49-F238E27FC236}">
                <a16:creationId xmlns:a16="http://schemas.microsoft.com/office/drawing/2014/main" id="{0C2A7D25-8E89-1C9A-3358-221362D6FB7C}"/>
              </a:ext>
            </a:extLst>
          </p:cNvPr>
          <p:cNvCxnSpPr>
            <a:cxnSpLocks/>
          </p:cNvCxnSpPr>
          <p:nvPr/>
        </p:nvCxnSpPr>
        <p:spPr bwMode="auto">
          <a:xfrm>
            <a:off x="1602262" y="5383954"/>
            <a:ext cx="39232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214" name="직사각형 213">
            <a:extLst>
              <a:ext uri="{FF2B5EF4-FFF2-40B4-BE49-F238E27FC236}">
                <a16:creationId xmlns:a16="http://schemas.microsoft.com/office/drawing/2014/main" id="{42663A3B-5E27-4843-4FAD-B74F6C8AEC6A}"/>
              </a:ext>
            </a:extLst>
          </p:cNvPr>
          <p:cNvSpPr/>
          <p:nvPr/>
        </p:nvSpPr>
        <p:spPr bwMode="auto">
          <a:xfrm>
            <a:off x="1726039" y="4858415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MU EDCA Timer</a:t>
            </a:r>
            <a:endParaRPr lang="ko-KR" altLang="en-US" sz="900" dirty="0"/>
          </a:p>
        </p:txBody>
      </p:sp>
      <p:cxnSp>
        <p:nvCxnSpPr>
          <p:cNvPr id="215" name="연결선: 구부러짐 214">
            <a:extLst>
              <a:ext uri="{FF2B5EF4-FFF2-40B4-BE49-F238E27FC236}">
                <a16:creationId xmlns:a16="http://schemas.microsoft.com/office/drawing/2014/main" id="{898B7F64-3828-C416-A626-EE556F0614FB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1554069" y="5115683"/>
            <a:ext cx="358657" cy="79774"/>
          </a:xfrm>
          <a:prstGeom prst="curvedConnector3">
            <a:avLst>
              <a:gd name="adj1" fmla="val 1169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바닥글 개체 틀 4">
            <a:extLst>
              <a:ext uri="{FF2B5EF4-FFF2-40B4-BE49-F238E27FC236}">
                <a16:creationId xmlns:a16="http://schemas.microsoft.com/office/drawing/2014/main" id="{72584E30-0AC9-61A5-101F-21F79E0F9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19B894C-228F-3882-BBDA-25CDC61EB254}"/>
              </a:ext>
            </a:extLst>
          </p:cNvPr>
          <p:cNvSpPr/>
          <p:nvPr/>
        </p:nvSpPr>
        <p:spPr bwMode="auto">
          <a:xfrm>
            <a:off x="649558" y="5106812"/>
            <a:ext cx="1011089" cy="8609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Frame exchange</a:t>
            </a:r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ko-KR" altLang="en-US" sz="75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58C7DB8-4C16-CD7D-7F16-A2D5CFEFC38B}"/>
              </a:ext>
            </a:extLst>
          </p:cNvPr>
          <p:cNvSpPr/>
          <p:nvPr/>
        </p:nvSpPr>
        <p:spPr bwMode="auto">
          <a:xfrm>
            <a:off x="652428" y="5335962"/>
            <a:ext cx="496362" cy="6263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TF</a:t>
            </a:r>
            <a:endParaRPr lang="ko-KR" altLang="en-US" sz="75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30671A95-2CF5-9EE6-A0F4-28EAA535A17A}"/>
              </a:ext>
            </a:extLst>
          </p:cNvPr>
          <p:cNvSpPr/>
          <p:nvPr/>
        </p:nvSpPr>
        <p:spPr bwMode="auto">
          <a:xfrm>
            <a:off x="1148384" y="5336953"/>
            <a:ext cx="511402" cy="6263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TB</a:t>
            </a:r>
          </a:p>
          <a:p>
            <a:pPr algn="ctr"/>
            <a:r>
              <a:rPr lang="en-US" altLang="ko-KR" sz="750" dirty="0"/>
              <a:t>PPDU</a:t>
            </a:r>
            <a:endParaRPr lang="ko-KR" altLang="en-US" sz="750" dirty="0"/>
          </a:p>
        </p:txBody>
      </p: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71B0A40B-0698-D0B5-B5DA-C8940B1FECA5}"/>
              </a:ext>
            </a:extLst>
          </p:cNvPr>
          <p:cNvSpPr/>
          <p:nvPr/>
        </p:nvSpPr>
        <p:spPr bwMode="auto">
          <a:xfrm>
            <a:off x="5601424" y="5113543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STA2-1</a:t>
            </a:r>
            <a:endParaRPr lang="ko-KR" altLang="en-US" sz="750" b="1" dirty="0"/>
          </a:p>
        </p:txBody>
      </p:sp>
      <p:sp>
        <p:nvSpPr>
          <p:cNvPr id="142" name="직사각형 141">
            <a:extLst>
              <a:ext uri="{FF2B5EF4-FFF2-40B4-BE49-F238E27FC236}">
                <a16:creationId xmlns:a16="http://schemas.microsoft.com/office/drawing/2014/main" id="{11E092BF-E242-B37F-7BE5-CA31718999F0}"/>
              </a:ext>
            </a:extLst>
          </p:cNvPr>
          <p:cNvSpPr/>
          <p:nvPr/>
        </p:nvSpPr>
        <p:spPr bwMode="auto">
          <a:xfrm>
            <a:off x="6034649" y="5464955"/>
            <a:ext cx="651430" cy="4571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Sharing AP</a:t>
            </a:r>
            <a:endParaRPr lang="ko-KR" altLang="en-US" sz="750" b="1" dirty="0"/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2A64E553-A34E-9216-644A-21D9680689CD}"/>
              </a:ext>
            </a:extLst>
          </p:cNvPr>
          <p:cNvSpPr/>
          <p:nvPr/>
        </p:nvSpPr>
        <p:spPr bwMode="auto">
          <a:xfrm>
            <a:off x="5560390" y="6062199"/>
            <a:ext cx="162284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b="1" dirty="0"/>
              <a:t>Shared AP</a:t>
            </a:r>
            <a:endParaRPr lang="ko-KR" altLang="en-US" sz="750" b="1" dirty="0"/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3A899D6E-9125-DDC0-D287-C8E3BEF8EBFF}"/>
              </a:ext>
            </a:extLst>
          </p:cNvPr>
          <p:cNvSpPr/>
          <p:nvPr/>
        </p:nvSpPr>
        <p:spPr bwMode="auto">
          <a:xfrm>
            <a:off x="9753840" y="5391580"/>
            <a:ext cx="385229" cy="1260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SIFS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146" name="직선 연결선 145">
            <a:extLst>
              <a:ext uri="{FF2B5EF4-FFF2-40B4-BE49-F238E27FC236}">
                <a16:creationId xmlns:a16="http://schemas.microsoft.com/office/drawing/2014/main" id="{5C42F14F-EB32-0382-6FF7-6D8F2B9B190C}"/>
              </a:ext>
            </a:extLst>
          </p:cNvPr>
          <p:cNvCxnSpPr>
            <a:cxnSpLocks/>
          </p:cNvCxnSpPr>
          <p:nvPr/>
        </p:nvCxnSpPr>
        <p:spPr bwMode="auto">
          <a:xfrm>
            <a:off x="6584078" y="5304736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7" name="직선 연결선 146">
            <a:extLst>
              <a:ext uri="{FF2B5EF4-FFF2-40B4-BE49-F238E27FC236}">
                <a16:creationId xmlns:a16="http://schemas.microsoft.com/office/drawing/2014/main" id="{5236E941-3535-9287-392E-6E31CFAAA2A2}"/>
              </a:ext>
            </a:extLst>
          </p:cNvPr>
          <p:cNvCxnSpPr>
            <a:cxnSpLocks/>
          </p:cNvCxnSpPr>
          <p:nvPr/>
        </p:nvCxnSpPr>
        <p:spPr bwMode="auto">
          <a:xfrm flipV="1">
            <a:off x="6593429" y="5770574"/>
            <a:ext cx="5159485" cy="6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8" name="직선 연결선 147">
            <a:extLst>
              <a:ext uri="{FF2B5EF4-FFF2-40B4-BE49-F238E27FC236}">
                <a16:creationId xmlns:a16="http://schemas.microsoft.com/office/drawing/2014/main" id="{7DBD212C-1623-239F-A392-21A985F3D7E6}"/>
              </a:ext>
            </a:extLst>
          </p:cNvPr>
          <p:cNvCxnSpPr>
            <a:cxnSpLocks/>
          </p:cNvCxnSpPr>
          <p:nvPr/>
        </p:nvCxnSpPr>
        <p:spPr bwMode="auto">
          <a:xfrm>
            <a:off x="6591959" y="6262058"/>
            <a:ext cx="5155923" cy="127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9" name="직사각형 148">
            <a:extLst>
              <a:ext uri="{FF2B5EF4-FFF2-40B4-BE49-F238E27FC236}">
                <a16:creationId xmlns:a16="http://schemas.microsoft.com/office/drawing/2014/main" id="{53B9F90B-5886-6ECC-A30A-997C2DC2C9DB}"/>
              </a:ext>
            </a:extLst>
          </p:cNvPr>
          <p:cNvSpPr/>
          <p:nvPr/>
        </p:nvSpPr>
        <p:spPr bwMode="auto">
          <a:xfrm>
            <a:off x="7946972" y="5428656"/>
            <a:ext cx="1135869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MU-RTS TXS</a:t>
            </a:r>
            <a:br>
              <a:rPr lang="en-US" altLang="ko-KR" sz="750" dirty="0"/>
            </a:br>
            <a:r>
              <a:rPr lang="en-US" altLang="ko-KR" sz="750" dirty="0"/>
              <a:t>with indication of TXOP return is requested</a:t>
            </a:r>
            <a:endParaRPr lang="ko-KR" altLang="en-US" sz="750" dirty="0"/>
          </a:p>
        </p:txBody>
      </p:sp>
      <p:sp>
        <p:nvSpPr>
          <p:cNvPr id="172" name="직사각형 171">
            <a:extLst>
              <a:ext uri="{FF2B5EF4-FFF2-40B4-BE49-F238E27FC236}">
                <a16:creationId xmlns:a16="http://schemas.microsoft.com/office/drawing/2014/main" id="{2DBEAD6C-F4B3-9A9D-1875-FA4C036E47AB}"/>
              </a:ext>
            </a:extLst>
          </p:cNvPr>
          <p:cNvSpPr/>
          <p:nvPr/>
        </p:nvSpPr>
        <p:spPr bwMode="auto">
          <a:xfrm>
            <a:off x="9317050" y="5927384"/>
            <a:ext cx="518858" cy="3399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Response</a:t>
            </a:r>
            <a:br>
              <a:rPr lang="en-US" altLang="ko-KR" sz="750" dirty="0"/>
            </a:br>
            <a:r>
              <a:rPr lang="en-US" altLang="ko-KR" sz="750" dirty="0"/>
              <a:t>(CTS)</a:t>
            </a:r>
            <a:endParaRPr lang="ko-KR" altLang="en-US" sz="750" dirty="0"/>
          </a:p>
        </p:txBody>
      </p:sp>
      <p:sp>
        <p:nvSpPr>
          <p:cNvPr id="185" name="직사각형 184">
            <a:extLst>
              <a:ext uri="{FF2B5EF4-FFF2-40B4-BE49-F238E27FC236}">
                <a16:creationId xmlns:a16="http://schemas.microsoft.com/office/drawing/2014/main" id="{A12B7BD2-5B08-ED08-0AF3-F6E6D47BCC82}"/>
              </a:ext>
            </a:extLst>
          </p:cNvPr>
          <p:cNvSpPr/>
          <p:nvPr/>
        </p:nvSpPr>
        <p:spPr bwMode="auto">
          <a:xfrm>
            <a:off x="11082862" y="5932701"/>
            <a:ext cx="407352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TXOP </a:t>
            </a:r>
          </a:p>
          <a:p>
            <a:pPr algn="ctr"/>
            <a:r>
              <a:rPr lang="en-US" altLang="ko-KR" sz="750" dirty="0"/>
              <a:t>return</a:t>
            </a:r>
            <a:endParaRPr lang="ko-KR" altLang="en-US" sz="750" dirty="0"/>
          </a:p>
        </p:txBody>
      </p:sp>
      <p:cxnSp>
        <p:nvCxnSpPr>
          <p:cNvPr id="186" name="직선 화살표 연결선 185">
            <a:extLst>
              <a:ext uri="{FF2B5EF4-FFF2-40B4-BE49-F238E27FC236}">
                <a16:creationId xmlns:a16="http://schemas.microsoft.com/office/drawing/2014/main" id="{77E3ED1A-25D6-97E2-A93B-FE5F5A12029A}"/>
              </a:ext>
            </a:extLst>
          </p:cNvPr>
          <p:cNvCxnSpPr/>
          <p:nvPr/>
        </p:nvCxnSpPr>
        <p:spPr>
          <a:xfrm>
            <a:off x="8549441" y="5800974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ED17A66F-DECC-D59F-EB8E-54551520098B}"/>
              </a:ext>
            </a:extLst>
          </p:cNvPr>
          <p:cNvSpPr/>
          <p:nvPr/>
        </p:nvSpPr>
        <p:spPr bwMode="auto">
          <a:xfrm>
            <a:off x="9999120" y="6034139"/>
            <a:ext cx="939444" cy="3382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Shared AP’s BSS frame exchanges</a:t>
            </a:r>
            <a:endParaRPr lang="ko-KR" altLang="en-US" sz="750" dirty="0"/>
          </a:p>
        </p:txBody>
      </p:sp>
      <p:cxnSp>
        <p:nvCxnSpPr>
          <p:cNvPr id="188" name="직선 연결선 187">
            <a:extLst>
              <a:ext uri="{FF2B5EF4-FFF2-40B4-BE49-F238E27FC236}">
                <a16:creationId xmlns:a16="http://schemas.microsoft.com/office/drawing/2014/main" id="{90F15420-3705-8B7B-BB15-F6FB13A7D92A}"/>
              </a:ext>
            </a:extLst>
          </p:cNvPr>
          <p:cNvCxnSpPr>
            <a:cxnSpLocks/>
          </p:cNvCxnSpPr>
          <p:nvPr/>
        </p:nvCxnSpPr>
        <p:spPr bwMode="auto">
          <a:xfrm>
            <a:off x="6584078" y="4772216"/>
            <a:ext cx="516542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9" name="직사각형 188">
            <a:extLst>
              <a:ext uri="{FF2B5EF4-FFF2-40B4-BE49-F238E27FC236}">
                <a16:creationId xmlns:a16="http://schemas.microsoft.com/office/drawing/2014/main" id="{B77A92AB-DB39-C3E5-481B-9A168446E387}"/>
              </a:ext>
            </a:extLst>
          </p:cNvPr>
          <p:cNvSpPr/>
          <p:nvPr/>
        </p:nvSpPr>
        <p:spPr bwMode="auto">
          <a:xfrm>
            <a:off x="5762640" y="4483987"/>
            <a:ext cx="1420595" cy="24862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b="1" dirty="0"/>
          </a:p>
          <a:p>
            <a:pPr algn="ctr"/>
            <a:r>
              <a:rPr lang="en-US" altLang="ko-KR" sz="750" b="1" dirty="0"/>
              <a:t>OBSS STA1</a:t>
            </a:r>
            <a:endParaRPr lang="ko-KR" altLang="en-US" sz="750" b="1" dirty="0"/>
          </a:p>
        </p:txBody>
      </p:sp>
      <p:cxnSp>
        <p:nvCxnSpPr>
          <p:cNvPr id="191" name="직선 화살표 연결선 190">
            <a:extLst>
              <a:ext uri="{FF2B5EF4-FFF2-40B4-BE49-F238E27FC236}">
                <a16:creationId xmlns:a16="http://schemas.microsoft.com/office/drawing/2014/main" id="{DBD4850B-7344-1E7F-831D-B89FFCBC49AB}"/>
              </a:ext>
            </a:extLst>
          </p:cNvPr>
          <p:cNvCxnSpPr/>
          <p:nvPr/>
        </p:nvCxnSpPr>
        <p:spPr>
          <a:xfrm>
            <a:off x="9903098" y="5585339"/>
            <a:ext cx="14304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화살표 연결선 191">
            <a:extLst>
              <a:ext uri="{FF2B5EF4-FFF2-40B4-BE49-F238E27FC236}">
                <a16:creationId xmlns:a16="http://schemas.microsoft.com/office/drawing/2014/main" id="{8F08BC98-C92F-E5CA-31E3-E37B3182D121}"/>
              </a:ext>
            </a:extLst>
          </p:cNvPr>
          <p:cNvCxnSpPr>
            <a:cxnSpLocks/>
          </p:cNvCxnSpPr>
          <p:nvPr/>
        </p:nvCxnSpPr>
        <p:spPr>
          <a:xfrm flipH="1">
            <a:off x="9798957" y="5585339"/>
            <a:ext cx="16565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>
            <a:extLst>
              <a:ext uri="{FF2B5EF4-FFF2-40B4-BE49-F238E27FC236}">
                <a16:creationId xmlns:a16="http://schemas.microsoft.com/office/drawing/2014/main" id="{3C25D3A7-42F2-2AA3-D0F8-06EA90BE0D9C}"/>
              </a:ext>
            </a:extLst>
          </p:cNvPr>
          <p:cNvCxnSpPr/>
          <p:nvPr/>
        </p:nvCxnSpPr>
        <p:spPr bwMode="auto">
          <a:xfrm>
            <a:off x="9836859" y="5608346"/>
            <a:ext cx="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07" name="직선 연결선 206">
            <a:extLst>
              <a:ext uri="{FF2B5EF4-FFF2-40B4-BE49-F238E27FC236}">
                <a16:creationId xmlns:a16="http://schemas.microsoft.com/office/drawing/2014/main" id="{D78DB0C2-037D-234D-8263-513260DC1F4B}"/>
              </a:ext>
            </a:extLst>
          </p:cNvPr>
          <p:cNvCxnSpPr/>
          <p:nvPr/>
        </p:nvCxnSpPr>
        <p:spPr bwMode="auto">
          <a:xfrm>
            <a:off x="9999910" y="5594729"/>
            <a:ext cx="0" cy="5071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16" name="직사각형 215">
            <a:extLst>
              <a:ext uri="{FF2B5EF4-FFF2-40B4-BE49-F238E27FC236}">
                <a16:creationId xmlns:a16="http://schemas.microsoft.com/office/drawing/2014/main" id="{23A9D46B-CC4E-1CEB-2DB2-0362DE60D7C3}"/>
              </a:ext>
            </a:extLst>
          </p:cNvPr>
          <p:cNvSpPr/>
          <p:nvPr/>
        </p:nvSpPr>
        <p:spPr bwMode="auto">
          <a:xfrm>
            <a:off x="10105017" y="4491868"/>
            <a:ext cx="840869" cy="2887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OBSS STA’s frame exchange</a:t>
            </a:r>
            <a:endParaRPr lang="ko-KR" altLang="en-US" sz="750" dirty="0"/>
          </a:p>
        </p:txBody>
      </p:sp>
      <p:sp>
        <p:nvSpPr>
          <p:cNvPr id="217" name="직사각형 216">
            <a:extLst>
              <a:ext uri="{FF2B5EF4-FFF2-40B4-BE49-F238E27FC236}">
                <a16:creationId xmlns:a16="http://schemas.microsoft.com/office/drawing/2014/main" id="{B3582E05-32C3-465F-4CEA-79B0B05DFA18}"/>
              </a:ext>
            </a:extLst>
          </p:cNvPr>
          <p:cNvSpPr/>
          <p:nvPr/>
        </p:nvSpPr>
        <p:spPr bwMode="auto">
          <a:xfrm>
            <a:off x="9146660" y="4711600"/>
            <a:ext cx="689249" cy="783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sp>
        <p:nvSpPr>
          <p:cNvPr id="218" name="직사각형 217">
            <a:extLst>
              <a:ext uri="{FF2B5EF4-FFF2-40B4-BE49-F238E27FC236}">
                <a16:creationId xmlns:a16="http://schemas.microsoft.com/office/drawing/2014/main" id="{3F5A3757-4668-1784-9386-F917EF149D4F}"/>
              </a:ext>
            </a:extLst>
          </p:cNvPr>
          <p:cNvSpPr/>
          <p:nvPr/>
        </p:nvSpPr>
        <p:spPr bwMode="auto">
          <a:xfrm>
            <a:off x="9158825" y="5263059"/>
            <a:ext cx="689249" cy="832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19" name="직선 연결선 218">
            <a:extLst>
              <a:ext uri="{FF2B5EF4-FFF2-40B4-BE49-F238E27FC236}">
                <a16:creationId xmlns:a16="http://schemas.microsoft.com/office/drawing/2014/main" id="{8615430E-5EF4-215D-1A8C-76D7B0C926E6}"/>
              </a:ext>
            </a:extLst>
          </p:cNvPr>
          <p:cNvCxnSpPr>
            <a:cxnSpLocks/>
          </p:cNvCxnSpPr>
          <p:nvPr/>
        </p:nvCxnSpPr>
        <p:spPr bwMode="auto">
          <a:xfrm>
            <a:off x="9061532" y="5288444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cxnSp>
        <p:nvCxnSpPr>
          <p:cNvPr id="220" name="직선 연결선 219">
            <a:extLst>
              <a:ext uri="{FF2B5EF4-FFF2-40B4-BE49-F238E27FC236}">
                <a16:creationId xmlns:a16="http://schemas.microsoft.com/office/drawing/2014/main" id="{57D2103B-627E-AFA4-0555-427B194A0F2F}"/>
              </a:ext>
            </a:extLst>
          </p:cNvPr>
          <p:cNvCxnSpPr>
            <a:cxnSpLocks/>
          </p:cNvCxnSpPr>
          <p:nvPr/>
        </p:nvCxnSpPr>
        <p:spPr bwMode="auto">
          <a:xfrm>
            <a:off x="9061531" y="4765685"/>
            <a:ext cx="85950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5">
                <a:lumMod val="50000"/>
              </a:schemeClr>
            </a:solidFill>
            <a:prstDash val="sysDot"/>
            <a:round/>
            <a:headEnd type="arrow" w="sm" len="sm"/>
            <a:tailEnd type="arrow" w="sm" len="sm"/>
          </a:ln>
          <a:effectLst/>
        </p:spPr>
      </p:cxnSp>
      <p:sp>
        <p:nvSpPr>
          <p:cNvPr id="223" name="직사각형 222">
            <a:extLst>
              <a:ext uri="{FF2B5EF4-FFF2-40B4-BE49-F238E27FC236}">
                <a16:creationId xmlns:a16="http://schemas.microsoft.com/office/drawing/2014/main" id="{0BFD052C-5F4A-952A-0A97-6A5B492B044A}"/>
              </a:ext>
            </a:extLst>
          </p:cNvPr>
          <p:cNvSpPr/>
          <p:nvPr/>
        </p:nvSpPr>
        <p:spPr bwMode="auto">
          <a:xfrm>
            <a:off x="9096966" y="5752069"/>
            <a:ext cx="2550249" cy="45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endParaRPr lang="ko-KR" altLang="en-US" sz="900" dirty="0"/>
          </a:p>
        </p:txBody>
      </p:sp>
      <p:cxnSp>
        <p:nvCxnSpPr>
          <p:cNvPr id="224" name="직선 연결선 223">
            <a:extLst>
              <a:ext uri="{FF2B5EF4-FFF2-40B4-BE49-F238E27FC236}">
                <a16:creationId xmlns:a16="http://schemas.microsoft.com/office/drawing/2014/main" id="{98761E3F-C01D-D89D-A80E-C8596BA2B3ED}"/>
              </a:ext>
            </a:extLst>
          </p:cNvPr>
          <p:cNvCxnSpPr>
            <a:cxnSpLocks/>
          </p:cNvCxnSpPr>
          <p:nvPr/>
        </p:nvCxnSpPr>
        <p:spPr bwMode="auto">
          <a:xfrm>
            <a:off x="9017215" y="5763321"/>
            <a:ext cx="26502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25" name="직선 화살표 연결선 224">
            <a:extLst>
              <a:ext uri="{FF2B5EF4-FFF2-40B4-BE49-F238E27FC236}">
                <a16:creationId xmlns:a16="http://schemas.microsoft.com/office/drawing/2014/main" id="{A2F3FB0E-6B85-6231-02C6-C8FCE509FAC7}"/>
              </a:ext>
            </a:extLst>
          </p:cNvPr>
          <p:cNvCxnSpPr>
            <a:cxnSpLocks/>
          </p:cNvCxnSpPr>
          <p:nvPr/>
        </p:nvCxnSpPr>
        <p:spPr>
          <a:xfrm flipH="1" flipV="1">
            <a:off x="11284656" y="5751677"/>
            <a:ext cx="1882" cy="1912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직사각형 225">
            <a:extLst>
              <a:ext uri="{FF2B5EF4-FFF2-40B4-BE49-F238E27FC236}">
                <a16:creationId xmlns:a16="http://schemas.microsoft.com/office/drawing/2014/main" id="{657559A5-211A-303F-C257-54FF8DFA3783}"/>
              </a:ext>
            </a:extLst>
          </p:cNvPr>
          <p:cNvSpPr/>
          <p:nvPr/>
        </p:nvSpPr>
        <p:spPr bwMode="auto">
          <a:xfrm>
            <a:off x="11070762" y="5405584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Allocated time</a:t>
            </a:r>
            <a:endParaRPr lang="ko-KR" altLang="en-US" sz="900" dirty="0"/>
          </a:p>
        </p:txBody>
      </p:sp>
      <p:cxnSp>
        <p:nvCxnSpPr>
          <p:cNvPr id="227" name="연결선: 구부러짐 226">
            <a:extLst>
              <a:ext uri="{FF2B5EF4-FFF2-40B4-BE49-F238E27FC236}">
                <a16:creationId xmlns:a16="http://schemas.microsoft.com/office/drawing/2014/main" id="{E0F36E71-3C83-B4C1-49EE-97BD94873E64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11036562" y="5519933"/>
            <a:ext cx="76596" cy="2252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8" name="직선 화살표 연결선 227">
            <a:extLst>
              <a:ext uri="{FF2B5EF4-FFF2-40B4-BE49-F238E27FC236}">
                <a16:creationId xmlns:a16="http://schemas.microsoft.com/office/drawing/2014/main" id="{1D53466C-E43D-2253-9F08-C253A0970E7A}"/>
              </a:ext>
            </a:extLst>
          </p:cNvPr>
          <p:cNvCxnSpPr>
            <a:cxnSpLocks/>
          </p:cNvCxnSpPr>
          <p:nvPr/>
        </p:nvCxnSpPr>
        <p:spPr>
          <a:xfrm flipH="1" flipV="1">
            <a:off x="9608276" y="5763321"/>
            <a:ext cx="2079" cy="1738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직사각형 231">
            <a:extLst>
              <a:ext uri="{FF2B5EF4-FFF2-40B4-BE49-F238E27FC236}">
                <a16:creationId xmlns:a16="http://schemas.microsoft.com/office/drawing/2014/main" id="{409CC13D-DA62-ACAC-7E8B-57A91EFAC5B8}"/>
              </a:ext>
            </a:extLst>
          </p:cNvPr>
          <p:cNvSpPr/>
          <p:nvPr/>
        </p:nvSpPr>
        <p:spPr bwMode="auto">
          <a:xfrm>
            <a:off x="6677691" y="5499279"/>
            <a:ext cx="1011089" cy="567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r>
              <a:rPr lang="en-US" altLang="ko-KR" sz="750" dirty="0"/>
              <a:t>Frame exchange</a:t>
            </a:r>
          </a:p>
          <a:p>
            <a:pPr algn="ctr"/>
            <a:r>
              <a:rPr lang="en-US" altLang="ko-KR" sz="750" dirty="0"/>
              <a:t>(not with the STA2-1)</a:t>
            </a:r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en-US" altLang="ko-KR" sz="750" dirty="0"/>
          </a:p>
          <a:p>
            <a:pPr algn="ctr"/>
            <a:endParaRPr lang="ko-KR" altLang="en-US" sz="750" dirty="0"/>
          </a:p>
        </p:txBody>
      </p:sp>
      <p:sp>
        <p:nvSpPr>
          <p:cNvPr id="233" name="직사각형 232">
            <a:extLst>
              <a:ext uri="{FF2B5EF4-FFF2-40B4-BE49-F238E27FC236}">
                <a16:creationId xmlns:a16="http://schemas.microsoft.com/office/drawing/2014/main" id="{AFBF83AA-C97B-A77F-6BE8-1E9FC161C9AB}"/>
              </a:ext>
            </a:extLst>
          </p:cNvPr>
          <p:cNvSpPr/>
          <p:nvPr/>
        </p:nvSpPr>
        <p:spPr bwMode="auto">
          <a:xfrm>
            <a:off x="6680561" y="5768129"/>
            <a:ext cx="496362" cy="302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TF</a:t>
            </a:r>
            <a:endParaRPr lang="ko-KR" altLang="en-US" sz="750" dirty="0"/>
          </a:p>
        </p:txBody>
      </p:sp>
      <p:sp>
        <p:nvSpPr>
          <p:cNvPr id="234" name="직사각형 233">
            <a:extLst>
              <a:ext uri="{FF2B5EF4-FFF2-40B4-BE49-F238E27FC236}">
                <a16:creationId xmlns:a16="http://schemas.microsoft.com/office/drawing/2014/main" id="{C5D2BD16-AA18-D78F-A549-8A93DE111381}"/>
              </a:ext>
            </a:extLst>
          </p:cNvPr>
          <p:cNvSpPr/>
          <p:nvPr/>
        </p:nvSpPr>
        <p:spPr bwMode="auto">
          <a:xfrm>
            <a:off x="7176517" y="5768128"/>
            <a:ext cx="511402" cy="3032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TB</a:t>
            </a:r>
          </a:p>
          <a:p>
            <a:pPr algn="ctr"/>
            <a:r>
              <a:rPr lang="en-US" altLang="ko-KR" sz="750" dirty="0"/>
              <a:t>PPDU</a:t>
            </a:r>
            <a:endParaRPr lang="ko-KR" altLang="en-US" sz="750" dirty="0"/>
          </a:p>
        </p:txBody>
      </p:sp>
      <p:sp>
        <p:nvSpPr>
          <p:cNvPr id="235" name="직사각형 234">
            <a:extLst>
              <a:ext uri="{FF2B5EF4-FFF2-40B4-BE49-F238E27FC236}">
                <a16:creationId xmlns:a16="http://schemas.microsoft.com/office/drawing/2014/main" id="{C47B1ADC-9355-6F7E-5F4D-337E8EC0333A}"/>
              </a:ext>
            </a:extLst>
          </p:cNvPr>
          <p:cNvSpPr/>
          <p:nvPr/>
        </p:nvSpPr>
        <p:spPr bwMode="auto">
          <a:xfrm>
            <a:off x="7823328" y="4844041"/>
            <a:ext cx="1273638" cy="22699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sz="900" dirty="0"/>
              <a:t>NAV protection of </a:t>
            </a:r>
            <a:br>
              <a:rPr lang="en-US" altLang="ko-KR" sz="900" dirty="0"/>
            </a:br>
            <a:r>
              <a:rPr lang="en-US" altLang="ko-KR" sz="900" dirty="0"/>
              <a:t>(MU-RTS TXS/CTS)</a:t>
            </a:r>
            <a:endParaRPr lang="ko-KR" altLang="en-US" sz="900" dirty="0"/>
          </a:p>
        </p:txBody>
      </p:sp>
      <p:cxnSp>
        <p:nvCxnSpPr>
          <p:cNvPr id="236" name="연결선: 구부러짐 235">
            <a:extLst>
              <a:ext uri="{FF2B5EF4-FFF2-40B4-BE49-F238E27FC236}">
                <a16:creationId xmlns:a16="http://schemas.microsoft.com/office/drawing/2014/main" id="{D5A31023-F585-822C-7A1E-05A8871109F0}"/>
              </a:ext>
            </a:extLst>
          </p:cNvPr>
          <p:cNvCxnSpPr>
            <a:cxnSpLocks/>
          </p:cNvCxnSpPr>
          <p:nvPr/>
        </p:nvCxnSpPr>
        <p:spPr bwMode="auto">
          <a:xfrm>
            <a:off x="8890876" y="5037796"/>
            <a:ext cx="355800" cy="166275"/>
          </a:xfrm>
          <a:prstGeom prst="curvedConnector3">
            <a:avLst>
              <a:gd name="adj1" fmla="val 10017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7" name="연결선: 구부러짐 236">
            <a:extLst>
              <a:ext uri="{FF2B5EF4-FFF2-40B4-BE49-F238E27FC236}">
                <a16:creationId xmlns:a16="http://schemas.microsoft.com/office/drawing/2014/main" id="{98657B78-0893-3060-2C1B-B84E8D00C4B2}"/>
              </a:ext>
            </a:extLst>
          </p:cNvPr>
          <p:cNvCxnSpPr>
            <a:cxnSpLocks/>
          </p:cNvCxnSpPr>
          <p:nvPr/>
        </p:nvCxnSpPr>
        <p:spPr bwMode="auto">
          <a:xfrm flipV="1">
            <a:off x="8883179" y="4807106"/>
            <a:ext cx="345183" cy="219705"/>
          </a:xfrm>
          <a:prstGeom prst="curvedConnector3">
            <a:avLst>
              <a:gd name="adj1" fmla="val 1004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0" name="폭발: 8pt 239">
            <a:extLst>
              <a:ext uri="{FF2B5EF4-FFF2-40B4-BE49-F238E27FC236}">
                <a16:creationId xmlns:a16="http://schemas.microsoft.com/office/drawing/2014/main" id="{ED4FC3CC-E72F-7B30-002D-DF14DD478A3A}"/>
              </a:ext>
            </a:extLst>
          </p:cNvPr>
          <p:cNvSpPr/>
          <p:nvPr/>
        </p:nvSpPr>
        <p:spPr bwMode="auto">
          <a:xfrm>
            <a:off x="10309312" y="5584888"/>
            <a:ext cx="281566" cy="339904"/>
          </a:xfrm>
          <a:prstGeom prst="irregularSeal1">
            <a:avLst/>
          </a:prstGeom>
          <a:solidFill>
            <a:srgbClr val="FFFF00">
              <a:alpha val="82000"/>
            </a:srgb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9" name="직선 화살표 연결선 238">
            <a:extLst>
              <a:ext uri="{FF2B5EF4-FFF2-40B4-BE49-F238E27FC236}">
                <a16:creationId xmlns:a16="http://schemas.microsoft.com/office/drawing/2014/main" id="{81ED522F-F715-B23C-D111-4B7286AA4C9D}"/>
              </a:ext>
            </a:extLst>
          </p:cNvPr>
          <p:cNvCxnSpPr/>
          <p:nvPr/>
        </p:nvCxnSpPr>
        <p:spPr>
          <a:xfrm>
            <a:off x="10439400" y="5292548"/>
            <a:ext cx="0" cy="4754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직선 화살표 연결선 240">
            <a:extLst>
              <a:ext uri="{FF2B5EF4-FFF2-40B4-BE49-F238E27FC236}">
                <a16:creationId xmlns:a16="http://schemas.microsoft.com/office/drawing/2014/main" id="{D66DC256-E5D0-7EB4-43A3-0C2EDBF7D525}"/>
              </a:ext>
            </a:extLst>
          </p:cNvPr>
          <p:cNvCxnSpPr>
            <a:cxnSpLocks/>
          </p:cNvCxnSpPr>
          <p:nvPr/>
        </p:nvCxnSpPr>
        <p:spPr>
          <a:xfrm flipV="1">
            <a:off x="10439400" y="5751677"/>
            <a:ext cx="0" cy="27428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연결선 242">
            <a:extLst>
              <a:ext uri="{FF2B5EF4-FFF2-40B4-BE49-F238E27FC236}">
                <a16:creationId xmlns:a16="http://schemas.microsoft.com/office/drawing/2014/main" id="{941D2083-263D-A0B4-AD83-4B261C5064DD}"/>
              </a:ext>
            </a:extLst>
          </p:cNvPr>
          <p:cNvCxnSpPr>
            <a:cxnSpLocks/>
          </p:cNvCxnSpPr>
          <p:nvPr/>
        </p:nvCxnSpPr>
        <p:spPr>
          <a:xfrm flipV="1">
            <a:off x="10007906" y="5121458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>
            <a:extLst>
              <a:ext uri="{FF2B5EF4-FFF2-40B4-BE49-F238E27FC236}">
                <a16:creationId xmlns:a16="http://schemas.microsoft.com/office/drawing/2014/main" id="{8E2EF7DF-8F1D-E2B4-4761-911D4966499B}"/>
              </a:ext>
            </a:extLst>
          </p:cNvPr>
          <p:cNvCxnSpPr>
            <a:cxnSpLocks/>
          </p:cNvCxnSpPr>
          <p:nvPr/>
        </p:nvCxnSpPr>
        <p:spPr>
          <a:xfrm flipV="1">
            <a:off x="10080848" y="5130749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직선 연결선 244">
            <a:extLst>
              <a:ext uri="{FF2B5EF4-FFF2-40B4-BE49-F238E27FC236}">
                <a16:creationId xmlns:a16="http://schemas.microsoft.com/office/drawing/2014/main" id="{978F9053-9E16-A2D5-12E3-857DD2F13C2F}"/>
              </a:ext>
            </a:extLst>
          </p:cNvPr>
          <p:cNvCxnSpPr>
            <a:cxnSpLocks/>
          </p:cNvCxnSpPr>
          <p:nvPr/>
        </p:nvCxnSpPr>
        <p:spPr>
          <a:xfrm flipV="1">
            <a:off x="10256530" y="5124004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직선 연결선 245">
            <a:extLst>
              <a:ext uri="{FF2B5EF4-FFF2-40B4-BE49-F238E27FC236}">
                <a16:creationId xmlns:a16="http://schemas.microsoft.com/office/drawing/2014/main" id="{BCE169D9-17F5-C7BF-B83F-8D7C6321B859}"/>
              </a:ext>
            </a:extLst>
          </p:cNvPr>
          <p:cNvCxnSpPr>
            <a:cxnSpLocks/>
          </p:cNvCxnSpPr>
          <p:nvPr/>
        </p:nvCxnSpPr>
        <p:spPr>
          <a:xfrm flipV="1">
            <a:off x="10380841" y="5130749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직선 연결선 246">
            <a:extLst>
              <a:ext uri="{FF2B5EF4-FFF2-40B4-BE49-F238E27FC236}">
                <a16:creationId xmlns:a16="http://schemas.microsoft.com/office/drawing/2014/main" id="{F3356719-A3FE-A255-C72B-C3E14A8BF9C6}"/>
              </a:ext>
            </a:extLst>
          </p:cNvPr>
          <p:cNvCxnSpPr>
            <a:cxnSpLocks/>
          </p:cNvCxnSpPr>
          <p:nvPr/>
        </p:nvCxnSpPr>
        <p:spPr>
          <a:xfrm>
            <a:off x="10131421" y="5121458"/>
            <a:ext cx="322171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직선 연결선 247">
            <a:extLst>
              <a:ext uri="{FF2B5EF4-FFF2-40B4-BE49-F238E27FC236}">
                <a16:creationId xmlns:a16="http://schemas.microsoft.com/office/drawing/2014/main" id="{54832589-BEC0-59B6-D6A2-7571D811C777}"/>
              </a:ext>
            </a:extLst>
          </p:cNvPr>
          <p:cNvCxnSpPr>
            <a:cxnSpLocks/>
          </p:cNvCxnSpPr>
          <p:nvPr/>
        </p:nvCxnSpPr>
        <p:spPr>
          <a:xfrm flipV="1">
            <a:off x="10172789" y="5119631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직선 연결선 248">
            <a:extLst>
              <a:ext uri="{FF2B5EF4-FFF2-40B4-BE49-F238E27FC236}">
                <a16:creationId xmlns:a16="http://schemas.microsoft.com/office/drawing/2014/main" id="{299BD74D-98E5-F8D5-C6FF-428BA5391FCA}"/>
              </a:ext>
            </a:extLst>
          </p:cNvPr>
          <p:cNvCxnSpPr>
            <a:cxnSpLocks/>
          </p:cNvCxnSpPr>
          <p:nvPr/>
        </p:nvCxnSpPr>
        <p:spPr>
          <a:xfrm flipV="1">
            <a:off x="10325189" y="5119631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8" name="직사각형 237">
            <a:extLst>
              <a:ext uri="{FF2B5EF4-FFF2-40B4-BE49-F238E27FC236}">
                <a16:creationId xmlns:a16="http://schemas.microsoft.com/office/drawing/2014/main" id="{8C76C61B-CFA0-CCCD-6DC3-B9835BA16CF6}"/>
              </a:ext>
            </a:extLst>
          </p:cNvPr>
          <p:cNvSpPr/>
          <p:nvPr/>
        </p:nvSpPr>
        <p:spPr bwMode="auto">
          <a:xfrm>
            <a:off x="10276227" y="4964310"/>
            <a:ext cx="385230" cy="339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sz="750" dirty="0"/>
              <a:t>RTS</a:t>
            </a:r>
            <a:endParaRPr lang="ko-KR" altLang="en-US" sz="750" dirty="0"/>
          </a:p>
        </p:txBody>
      </p:sp>
      <p:sp>
        <p:nvSpPr>
          <p:cNvPr id="250" name="직사각형 249">
            <a:extLst>
              <a:ext uri="{FF2B5EF4-FFF2-40B4-BE49-F238E27FC236}">
                <a16:creationId xmlns:a16="http://schemas.microsoft.com/office/drawing/2014/main" id="{3D140A02-3DEA-0599-01BE-280551C333A3}"/>
              </a:ext>
            </a:extLst>
          </p:cNvPr>
          <p:cNvSpPr/>
          <p:nvPr/>
        </p:nvSpPr>
        <p:spPr bwMode="auto">
          <a:xfrm>
            <a:off x="2379124" y="4137761"/>
            <a:ext cx="1219916" cy="28874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b="1" u="sng" dirty="0"/>
              <a:t>&lt;MU EDCA&gt;</a:t>
            </a:r>
            <a:endParaRPr lang="ko-KR" altLang="en-US" b="1" u="sng" dirty="0"/>
          </a:p>
        </p:txBody>
      </p:sp>
      <p:sp>
        <p:nvSpPr>
          <p:cNvPr id="251" name="직사각형 250">
            <a:extLst>
              <a:ext uri="{FF2B5EF4-FFF2-40B4-BE49-F238E27FC236}">
                <a16:creationId xmlns:a16="http://schemas.microsoft.com/office/drawing/2014/main" id="{1655CC52-1166-F7F7-8B6B-FFEEA37E29C7}"/>
              </a:ext>
            </a:extLst>
          </p:cNvPr>
          <p:cNvSpPr/>
          <p:nvPr/>
        </p:nvSpPr>
        <p:spPr bwMode="auto">
          <a:xfrm>
            <a:off x="8153400" y="4137000"/>
            <a:ext cx="1553524" cy="28874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 algn="ctr"/>
            <a:r>
              <a:rPr lang="en-US" altLang="ko-KR" b="1" u="sng" dirty="0"/>
              <a:t>&lt;RTS enablement&gt;</a:t>
            </a:r>
            <a:endParaRPr lang="ko-KR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3195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discuss about protection of non-AP STA associated with the sharing AP and is hidden to the shared AP when TXOP return is requested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Conclusions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[1] 11-24/0209r6, Specification Framework for TGbn</a:t>
            </a:r>
          </a:p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2] 23/1846r1, Protection of Extended TXOP sharing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24/0093r3, NAV setting for Coordinated TDMA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[4] 24/0375r1, NAV protection for C-TMA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[5] 24/0432r0,  NAV Rules in C-TDMA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[6] 24/0227r1, TXOP Protection in C-TDMA</a:t>
            </a: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 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strike="sngStrike" dirty="0"/>
              <a:t>Do you agree that a sharing AP shall send a TXOP allocation frame(exact name TBD) to a single shared AP to share a time portion of its TXOP?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1" strike="sngStrike" dirty="0">
                <a:cs typeface="+mn-cs"/>
              </a:rPr>
              <a:t>The Duration field of the frame is set to the length of time required to transmit the solicited response frame plus one SIFS</a:t>
            </a:r>
            <a:endParaRPr lang="en-US" altLang="ko-KR" strike="sngStrike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23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469542</TotalTime>
  <Words>1415</Words>
  <Application>Microsoft Office PowerPoint</Application>
  <PresentationFormat>와이드스크린</PresentationFormat>
  <Paragraphs>239</Paragraphs>
  <Slides>11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굴림</vt:lpstr>
      <vt:lpstr>Arial</vt:lpstr>
      <vt:lpstr>Times New Roman</vt:lpstr>
      <vt:lpstr>802-11-Submission</vt:lpstr>
      <vt:lpstr>PowerPoint 프레젠테이션</vt:lpstr>
      <vt:lpstr>Introduction</vt:lpstr>
      <vt:lpstr>TXOP return in Co-TDMA</vt:lpstr>
      <vt:lpstr>Considering TXOP return scenario</vt:lpstr>
      <vt:lpstr>Considering TXOP return scenario</vt:lpstr>
      <vt:lpstr>Considering TXOP return scenario</vt:lpstr>
      <vt:lpstr>Conclusions</vt:lpstr>
      <vt:lpstr>Reference </vt:lpstr>
      <vt:lpstr>SP1</vt:lpstr>
      <vt:lpstr>SP2</vt:lpstr>
      <vt:lpstr>SP3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6271</cp:revision>
  <cp:lastPrinted>2024-07-25T22:15:22Z</cp:lastPrinted>
  <dcterms:created xsi:type="dcterms:W3CDTF">2007-05-21T21:00:37Z</dcterms:created>
  <dcterms:modified xsi:type="dcterms:W3CDTF">2025-01-13T04:46:13Z</dcterms:modified>
</cp:coreProperties>
</file>