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66" r:id="rId5"/>
    <p:sldId id="279" r:id="rId6"/>
    <p:sldId id="282" r:id="rId7"/>
    <p:sldId id="273" r:id="rId8"/>
    <p:sldId id="274" r:id="rId9"/>
    <p:sldId id="281" r:id="rId10"/>
    <p:sldId id="280" r:id="rId11"/>
    <p:sldId id="276" r:id="rId12"/>
  </p:sldIdLst>
  <p:sldSz cx="12192000" cy="6858000"/>
  <p:notesSz cx="6934200" cy="9280525"/>
  <p:custDataLst>
    <p:tags r:id="rId15"/>
  </p:custData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665" autoAdjust="0"/>
    <p:restoredTop sz="94660"/>
  </p:normalViewPr>
  <p:slideViewPr>
    <p:cSldViewPr>
      <p:cViewPr varScale="1">
        <p:scale>
          <a:sx n="72" d="100"/>
          <a:sy n="72" d="100"/>
        </p:scale>
        <p:origin x="56" y="6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746D2B-655A-4BA8-BCFF-80DEB7906B54}" type="doc">
      <dgm:prSet loTypeId="urn:microsoft.com/office/officeart/2005/8/layout/cycle5" loCatId="cycle" qsTypeId="urn:microsoft.com/office/officeart/2005/8/quickstyle/simple3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FF616231-B0E3-4F15-B8ED-2E0B261A7F8D}">
      <dgm:prSet phldrT="[Text]" custT="1"/>
      <dgm:spPr/>
      <dgm:t>
        <a:bodyPr lIns="3600" tIns="3600" rIns="3600" bIns="3600"/>
        <a:lstStyle/>
        <a:p>
          <a:r>
            <a:rPr lang="en-US" sz="1200" dirty="0"/>
            <a:t>Collisions</a:t>
          </a:r>
        </a:p>
      </dgm:t>
    </dgm:pt>
    <dgm:pt modelId="{5884B3CA-2221-44E3-857E-6DE7D935BBBE}" type="parTrans" cxnId="{51243DB8-F314-42AC-9F7D-EE489CB56328}">
      <dgm:prSet/>
      <dgm:spPr/>
      <dgm:t>
        <a:bodyPr/>
        <a:lstStyle/>
        <a:p>
          <a:endParaRPr lang="en-US" sz="1200"/>
        </a:p>
      </dgm:t>
    </dgm:pt>
    <dgm:pt modelId="{249ACF32-A2A4-4A75-8183-CC334234AA31}" type="sibTrans" cxnId="{51243DB8-F314-42AC-9F7D-EE489CB56328}">
      <dgm:prSet custT="1"/>
      <dgm:spPr>
        <a:ln w="19050"/>
      </dgm:spPr>
      <dgm:t>
        <a:bodyPr/>
        <a:lstStyle/>
        <a:p>
          <a:endParaRPr lang="en-US" sz="1200"/>
        </a:p>
      </dgm:t>
    </dgm:pt>
    <dgm:pt modelId="{21B9E522-D633-40E4-8C8C-90411B342DDA}">
      <dgm:prSet phldrT="[Text]" custT="1"/>
      <dgm:spPr/>
      <dgm:t>
        <a:bodyPr lIns="3600" tIns="3600" rIns="3600" bIns="3600"/>
        <a:lstStyle/>
        <a:p>
          <a:r>
            <a:rPr lang="en-US" sz="1200" dirty="0"/>
            <a:t>Increase CW</a:t>
          </a:r>
        </a:p>
      </dgm:t>
    </dgm:pt>
    <dgm:pt modelId="{A4A4FC80-3E7E-4DD5-B6FA-78D833F6BCB4}" type="parTrans" cxnId="{15A6BA11-4F80-42E1-A3C5-E2E846631327}">
      <dgm:prSet/>
      <dgm:spPr/>
      <dgm:t>
        <a:bodyPr/>
        <a:lstStyle/>
        <a:p>
          <a:endParaRPr lang="en-US" sz="1200"/>
        </a:p>
      </dgm:t>
    </dgm:pt>
    <dgm:pt modelId="{2B3537E9-11B6-4281-A8F0-4C2DECDB2CC3}" type="sibTrans" cxnId="{15A6BA11-4F80-42E1-A3C5-E2E846631327}">
      <dgm:prSet custT="1"/>
      <dgm:spPr>
        <a:ln w="19050"/>
      </dgm:spPr>
      <dgm:t>
        <a:bodyPr/>
        <a:lstStyle/>
        <a:p>
          <a:endParaRPr lang="en-US" sz="1200"/>
        </a:p>
      </dgm:t>
    </dgm:pt>
    <dgm:pt modelId="{060619C6-0493-4715-AD5B-8E54DB664F2C}">
      <dgm:prSet phldrT="[Text]" custT="1"/>
      <dgm:spPr/>
      <dgm:t>
        <a:bodyPr lIns="3600" tIns="3600" rIns="3600" bIns="3600"/>
        <a:lstStyle/>
        <a:p>
          <a:r>
            <a:rPr lang="en-US" sz="1200" dirty="0"/>
            <a:t>Exponential delay</a:t>
          </a:r>
        </a:p>
      </dgm:t>
    </dgm:pt>
    <dgm:pt modelId="{C1FBB2B9-9288-4E20-AB28-48771959679D}" type="parTrans" cxnId="{D8D43217-92B4-4EFD-AA19-09E27299F1F1}">
      <dgm:prSet/>
      <dgm:spPr/>
      <dgm:t>
        <a:bodyPr/>
        <a:lstStyle/>
        <a:p>
          <a:endParaRPr lang="en-US" sz="1200"/>
        </a:p>
      </dgm:t>
    </dgm:pt>
    <dgm:pt modelId="{387F8C0A-89B2-42DC-885C-240A2EDB36A8}" type="sibTrans" cxnId="{D8D43217-92B4-4EFD-AA19-09E27299F1F1}">
      <dgm:prSet custT="1"/>
      <dgm:spPr>
        <a:ln w="19050"/>
      </dgm:spPr>
      <dgm:t>
        <a:bodyPr/>
        <a:lstStyle/>
        <a:p>
          <a:endParaRPr lang="en-US" sz="1200"/>
        </a:p>
      </dgm:t>
    </dgm:pt>
    <dgm:pt modelId="{6593E2E0-EEA7-4D1C-81B4-0DDF04298BFE}" type="pres">
      <dgm:prSet presAssocID="{42746D2B-655A-4BA8-BCFF-80DEB7906B54}" presName="cycle" presStyleCnt="0">
        <dgm:presLayoutVars>
          <dgm:dir/>
          <dgm:resizeHandles val="exact"/>
        </dgm:presLayoutVars>
      </dgm:prSet>
      <dgm:spPr/>
    </dgm:pt>
    <dgm:pt modelId="{126475D3-C38C-48DB-BB23-0072744D81E9}" type="pres">
      <dgm:prSet presAssocID="{FF616231-B0E3-4F15-B8ED-2E0B261A7F8D}" presName="node" presStyleLbl="node1" presStyleIdx="0" presStyleCnt="3">
        <dgm:presLayoutVars>
          <dgm:bulletEnabled val="1"/>
        </dgm:presLayoutVars>
      </dgm:prSet>
      <dgm:spPr/>
    </dgm:pt>
    <dgm:pt modelId="{608389B7-34C4-42AB-B9C8-A3F3283630FB}" type="pres">
      <dgm:prSet presAssocID="{FF616231-B0E3-4F15-B8ED-2E0B261A7F8D}" presName="spNode" presStyleCnt="0"/>
      <dgm:spPr/>
    </dgm:pt>
    <dgm:pt modelId="{387FD2C2-C6CE-48D9-8B25-09133274FB35}" type="pres">
      <dgm:prSet presAssocID="{249ACF32-A2A4-4A75-8183-CC334234AA31}" presName="sibTrans" presStyleLbl="sibTrans1D1" presStyleIdx="0" presStyleCnt="3"/>
      <dgm:spPr/>
    </dgm:pt>
    <dgm:pt modelId="{2C7EE515-9F2F-42D5-BD7B-8EC1B76539FE}" type="pres">
      <dgm:prSet presAssocID="{21B9E522-D633-40E4-8C8C-90411B342DDA}" presName="node" presStyleLbl="node1" presStyleIdx="1" presStyleCnt="3" custRadScaleRad="93905" custRadScaleInc="-18139">
        <dgm:presLayoutVars>
          <dgm:bulletEnabled val="1"/>
        </dgm:presLayoutVars>
      </dgm:prSet>
      <dgm:spPr/>
    </dgm:pt>
    <dgm:pt modelId="{7CAC47E1-D8CB-4C0C-8075-BF6234FA308C}" type="pres">
      <dgm:prSet presAssocID="{21B9E522-D633-40E4-8C8C-90411B342DDA}" presName="spNode" presStyleCnt="0"/>
      <dgm:spPr/>
    </dgm:pt>
    <dgm:pt modelId="{9E6AFC89-29B8-4B0F-B515-AD6C4D366363}" type="pres">
      <dgm:prSet presAssocID="{2B3537E9-11B6-4281-A8F0-4C2DECDB2CC3}" presName="sibTrans" presStyleLbl="sibTrans1D1" presStyleIdx="1" presStyleCnt="3"/>
      <dgm:spPr/>
    </dgm:pt>
    <dgm:pt modelId="{FF539097-60FC-43BE-A468-F9203C02F56C}" type="pres">
      <dgm:prSet presAssocID="{060619C6-0493-4715-AD5B-8E54DB664F2C}" presName="node" presStyleLbl="node1" presStyleIdx="2" presStyleCnt="3" custScaleX="124372" custRadScaleRad="93629" custRadScaleInc="19152">
        <dgm:presLayoutVars>
          <dgm:bulletEnabled val="1"/>
        </dgm:presLayoutVars>
      </dgm:prSet>
      <dgm:spPr/>
    </dgm:pt>
    <dgm:pt modelId="{9C15B9CD-2448-4B8A-8E1B-38521452EAEB}" type="pres">
      <dgm:prSet presAssocID="{060619C6-0493-4715-AD5B-8E54DB664F2C}" presName="spNode" presStyleCnt="0"/>
      <dgm:spPr/>
    </dgm:pt>
    <dgm:pt modelId="{196CF4F5-D5F3-48C4-865C-08B47A77A92A}" type="pres">
      <dgm:prSet presAssocID="{387F8C0A-89B2-42DC-885C-240A2EDB36A8}" presName="sibTrans" presStyleLbl="sibTrans1D1" presStyleIdx="2" presStyleCnt="3"/>
      <dgm:spPr/>
    </dgm:pt>
  </dgm:ptLst>
  <dgm:cxnLst>
    <dgm:cxn modelId="{15A6BA11-4F80-42E1-A3C5-E2E846631327}" srcId="{42746D2B-655A-4BA8-BCFF-80DEB7906B54}" destId="{21B9E522-D633-40E4-8C8C-90411B342DDA}" srcOrd="1" destOrd="0" parTransId="{A4A4FC80-3E7E-4DD5-B6FA-78D833F6BCB4}" sibTransId="{2B3537E9-11B6-4281-A8F0-4C2DECDB2CC3}"/>
    <dgm:cxn modelId="{D8D43217-92B4-4EFD-AA19-09E27299F1F1}" srcId="{42746D2B-655A-4BA8-BCFF-80DEB7906B54}" destId="{060619C6-0493-4715-AD5B-8E54DB664F2C}" srcOrd="2" destOrd="0" parTransId="{C1FBB2B9-9288-4E20-AB28-48771959679D}" sibTransId="{387F8C0A-89B2-42DC-885C-240A2EDB36A8}"/>
    <dgm:cxn modelId="{AC3FA032-AE87-4113-B643-FE79F299DBC4}" type="presOf" srcId="{060619C6-0493-4715-AD5B-8E54DB664F2C}" destId="{FF539097-60FC-43BE-A468-F9203C02F56C}" srcOrd="0" destOrd="0" presId="urn:microsoft.com/office/officeart/2005/8/layout/cycle5"/>
    <dgm:cxn modelId="{E3A8526B-C6BE-46A7-ACA2-D43CD8E01FD5}" type="presOf" srcId="{21B9E522-D633-40E4-8C8C-90411B342DDA}" destId="{2C7EE515-9F2F-42D5-BD7B-8EC1B76539FE}" srcOrd="0" destOrd="0" presId="urn:microsoft.com/office/officeart/2005/8/layout/cycle5"/>
    <dgm:cxn modelId="{B89F3A89-5FDF-4D02-AC39-D18F5E8F5C4C}" type="presOf" srcId="{249ACF32-A2A4-4A75-8183-CC334234AA31}" destId="{387FD2C2-C6CE-48D9-8B25-09133274FB35}" srcOrd="0" destOrd="0" presId="urn:microsoft.com/office/officeart/2005/8/layout/cycle5"/>
    <dgm:cxn modelId="{78AA239F-0A67-4E08-B4D1-3FD0997A8C49}" type="presOf" srcId="{FF616231-B0E3-4F15-B8ED-2E0B261A7F8D}" destId="{126475D3-C38C-48DB-BB23-0072744D81E9}" srcOrd="0" destOrd="0" presId="urn:microsoft.com/office/officeart/2005/8/layout/cycle5"/>
    <dgm:cxn modelId="{A2BCF6A9-E305-4C98-BDFA-3E6ACC8C1214}" type="presOf" srcId="{42746D2B-655A-4BA8-BCFF-80DEB7906B54}" destId="{6593E2E0-EEA7-4D1C-81B4-0DDF04298BFE}" srcOrd="0" destOrd="0" presId="urn:microsoft.com/office/officeart/2005/8/layout/cycle5"/>
    <dgm:cxn modelId="{51243DB8-F314-42AC-9F7D-EE489CB56328}" srcId="{42746D2B-655A-4BA8-BCFF-80DEB7906B54}" destId="{FF616231-B0E3-4F15-B8ED-2E0B261A7F8D}" srcOrd="0" destOrd="0" parTransId="{5884B3CA-2221-44E3-857E-6DE7D935BBBE}" sibTransId="{249ACF32-A2A4-4A75-8183-CC334234AA31}"/>
    <dgm:cxn modelId="{3CEDA2DA-D71B-4C49-8FFB-6C876308A124}" type="presOf" srcId="{2B3537E9-11B6-4281-A8F0-4C2DECDB2CC3}" destId="{9E6AFC89-29B8-4B0F-B515-AD6C4D366363}" srcOrd="0" destOrd="0" presId="urn:microsoft.com/office/officeart/2005/8/layout/cycle5"/>
    <dgm:cxn modelId="{577D5FFE-4AB8-49D1-B7FC-D78BBF31272A}" type="presOf" srcId="{387F8C0A-89B2-42DC-885C-240A2EDB36A8}" destId="{196CF4F5-D5F3-48C4-865C-08B47A77A92A}" srcOrd="0" destOrd="0" presId="urn:microsoft.com/office/officeart/2005/8/layout/cycle5"/>
    <dgm:cxn modelId="{4CB054A6-EB40-4A2C-8143-AE40DB7E953F}" type="presParOf" srcId="{6593E2E0-EEA7-4D1C-81B4-0DDF04298BFE}" destId="{126475D3-C38C-48DB-BB23-0072744D81E9}" srcOrd="0" destOrd="0" presId="urn:microsoft.com/office/officeart/2005/8/layout/cycle5"/>
    <dgm:cxn modelId="{E7298F84-B53B-49E7-AC74-4055B2618656}" type="presParOf" srcId="{6593E2E0-EEA7-4D1C-81B4-0DDF04298BFE}" destId="{608389B7-34C4-42AB-B9C8-A3F3283630FB}" srcOrd="1" destOrd="0" presId="urn:microsoft.com/office/officeart/2005/8/layout/cycle5"/>
    <dgm:cxn modelId="{0BAF0B76-2AB6-4D3C-9874-E3F7BDC38F08}" type="presParOf" srcId="{6593E2E0-EEA7-4D1C-81B4-0DDF04298BFE}" destId="{387FD2C2-C6CE-48D9-8B25-09133274FB35}" srcOrd="2" destOrd="0" presId="urn:microsoft.com/office/officeart/2005/8/layout/cycle5"/>
    <dgm:cxn modelId="{E2D22F92-5B2A-4C65-BEC4-B411FF20F82A}" type="presParOf" srcId="{6593E2E0-EEA7-4D1C-81B4-0DDF04298BFE}" destId="{2C7EE515-9F2F-42D5-BD7B-8EC1B76539FE}" srcOrd="3" destOrd="0" presId="urn:microsoft.com/office/officeart/2005/8/layout/cycle5"/>
    <dgm:cxn modelId="{4F8297F7-7763-4F30-A06A-270415570A2C}" type="presParOf" srcId="{6593E2E0-EEA7-4D1C-81B4-0DDF04298BFE}" destId="{7CAC47E1-D8CB-4C0C-8075-BF6234FA308C}" srcOrd="4" destOrd="0" presId="urn:microsoft.com/office/officeart/2005/8/layout/cycle5"/>
    <dgm:cxn modelId="{16DA8A0F-3B47-43F4-B157-8109C4FFC6E6}" type="presParOf" srcId="{6593E2E0-EEA7-4D1C-81B4-0DDF04298BFE}" destId="{9E6AFC89-29B8-4B0F-B515-AD6C4D366363}" srcOrd="5" destOrd="0" presId="urn:microsoft.com/office/officeart/2005/8/layout/cycle5"/>
    <dgm:cxn modelId="{63521EC4-CB9E-4EA5-B351-6A46BB8F243E}" type="presParOf" srcId="{6593E2E0-EEA7-4D1C-81B4-0DDF04298BFE}" destId="{FF539097-60FC-43BE-A468-F9203C02F56C}" srcOrd="6" destOrd="0" presId="urn:microsoft.com/office/officeart/2005/8/layout/cycle5"/>
    <dgm:cxn modelId="{C24C182A-B039-4AE9-AB7E-42F15984A241}" type="presParOf" srcId="{6593E2E0-EEA7-4D1C-81B4-0DDF04298BFE}" destId="{9C15B9CD-2448-4B8A-8E1B-38521452EAEB}" srcOrd="7" destOrd="0" presId="urn:microsoft.com/office/officeart/2005/8/layout/cycle5"/>
    <dgm:cxn modelId="{5D272ECD-84FC-4B41-93CE-924D37C04D38}" type="presParOf" srcId="{6593E2E0-EEA7-4D1C-81B4-0DDF04298BFE}" destId="{196CF4F5-D5F3-48C4-865C-08B47A77A92A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475D3-C38C-48DB-BB23-0072744D81E9}">
      <dsp:nvSpPr>
        <dsp:cNvPr id="0" name=""/>
        <dsp:cNvSpPr/>
      </dsp:nvSpPr>
      <dsp:spPr>
        <a:xfrm>
          <a:off x="785870" y="17"/>
          <a:ext cx="671114" cy="43622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0" tIns="3600" rIns="3600" bIns="36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Collisions</a:t>
          </a:r>
        </a:p>
      </dsp:txBody>
      <dsp:txXfrm>
        <a:off x="807165" y="21312"/>
        <a:ext cx="628524" cy="393634"/>
      </dsp:txXfrm>
    </dsp:sp>
    <dsp:sp modelId="{387FD2C2-C6CE-48D9-8B25-09133274FB35}">
      <dsp:nvSpPr>
        <dsp:cNvPr id="0" name=""/>
        <dsp:cNvSpPr/>
      </dsp:nvSpPr>
      <dsp:spPr>
        <a:xfrm>
          <a:off x="504928" y="191229"/>
          <a:ext cx="1162718" cy="1162718"/>
        </a:xfrm>
        <a:custGeom>
          <a:avLst/>
          <a:gdLst/>
          <a:ahLst/>
          <a:cxnLst/>
          <a:rect l="0" t="0" r="0" b="0"/>
          <a:pathLst>
            <a:path>
              <a:moveTo>
                <a:pt x="1024900" y="205527"/>
              </a:moveTo>
              <a:arcTo wR="581359" hR="581359" stAng="19183442" swAng="1927505"/>
            </a:path>
          </a:pathLst>
        </a:custGeom>
        <a:noFill/>
        <a:ln w="1905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7EE515-9F2F-42D5-BD7B-8EC1B76539FE}">
      <dsp:nvSpPr>
        <dsp:cNvPr id="0" name=""/>
        <dsp:cNvSpPr/>
      </dsp:nvSpPr>
      <dsp:spPr>
        <a:xfrm>
          <a:off x="1289344" y="792443"/>
          <a:ext cx="671114" cy="43622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0" tIns="3600" rIns="3600" bIns="36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Increase CW</a:t>
          </a:r>
        </a:p>
      </dsp:txBody>
      <dsp:txXfrm>
        <a:off x="1310639" y="813738"/>
        <a:ext cx="628524" cy="393634"/>
      </dsp:txXfrm>
    </dsp:sp>
    <dsp:sp modelId="{9E6AFC89-29B8-4B0F-B515-AD6C4D366363}">
      <dsp:nvSpPr>
        <dsp:cNvPr id="0" name=""/>
        <dsp:cNvSpPr/>
      </dsp:nvSpPr>
      <dsp:spPr>
        <a:xfrm>
          <a:off x="541639" y="172760"/>
          <a:ext cx="1162718" cy="1162718"/>
        </a:xfrm>
        <a:custGeom>
          <a:avLst/>
          <a:gdLst/>
          <a:ahLst/>
          <a:cxnLst/>
          <a:rect l="0" t="0" r="0" b="0"/>
          <a:pathLst>
            <a:path>
              <a:moveTo>
                <a:pt x="798503" y="1120642"/>
              </a:moveTo>
              <a:arcTo wR="581359" hR="581359" stAng="4084057" swAng="2674263"/>
            </a:path>
          </a:pathLst>
        </a:custGeom>
        <a:noFill/>
        <a:ln w="1905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39097-60FC-43BE-A468-F9203C02F56C}">
      <dsp:nvSpPr>
        <dsp:cNvPr id="0" name=""/>
        <dsp:cNvSpPr/>
      </dsp:nvSpPr>
      <dsp:spPr>
        <a:xfrm>
          <a:off x="200619" y="788267"/>
          <a:ext cx="834678" cy="43622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0" tIns="3600" rIns="3600" bIns="36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Exponential delay</a:t>
          </a:r>
        </a:p>
      </dsp:txBody>
      <dsp:txXfrm>
        <a:off x="221914" y="809562"/>
        <a:ext cx="792088" cy="393634"/>
      </dsp:txXfrm>
    </dsp:sp>
    <dsp:sp modelId="{196CF4F5-D5F3-48C4-865C-08B47A77A92A}">
      <dsp:nvSpPr>
        <dsp:cNvPr id="0" name=""/>
        <dsp:cNvSpPr/>
      </dsp:nvSpPr>
      <dsp:spPr>
        <a:xfrm>
          <a:off x="576970" y="189766"/>
          <a:ext cx="1162718" cy="1162718"/>
        </a:xfrm>
        <a:custGeom>
          <a:avLst/>
          <a:gdLst/>
          <a:ahLst/>
          <a:cxnLst/>
          <a:rect l="0" t="0" r="0" b="0"/>
          <a:pathLst>
            <a:path>
              <a:moveTo>
                <a:pt x="6132" y="497138"/>
              </a:moveTo>
              <a:arcTo wR="581359" hR="581359" stAng="11299782" swAng="1908551"/>
            </a:path>
          </a:pathLst>
        </a:custGeom>
        <a:noFill/>
        <a:ln w="1905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802.11-24/1700r0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Daniel Verenzuela,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802.11-24/1700r0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Daniel Verenzuela, Sony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802.11-24/1700r0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Daniel Verenzuela, Sony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802.11-24/1700r0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Daniel Verenzuela, Sony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802.11-24/1700r0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335360" y="469900"/>
            <a:ext cx="11521280" cy="1470025"/>
          </a:xfrm>
          <a:ln>
            <a:noFill/>
          </a:ln>
        </p:spPr>
        <p:txBody>
          <a:bodyPr lIns="36000" rIns="360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Collision detection mark for enhanced channel access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8459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2024-10-15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250205"/>
              </p:ext>
            </p:extLst>
          </p:nvPr>
        </p:nvGraphicFramePr>
        <p:xfrm>
          <a:off x="1783208" y="2550318"/>
          <a:ext cx="8777288" cy="318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3796235" progId="Word.Document.8">
                  <p:embed/>
                </p:oleObj>
              </mc:Choice>
              <mc:Fallback>
                <p:oleObj name="Document" r:id="rId3" imgW="10439485" imgH="37962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3208" y="2550318"/>
                        <a:ext cx="8777288" cy="3182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AE2FD-E6A5-E89C-5185-46E8590E8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2EE37-2C29-F28C-BECD-7D18B42DD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65420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access enhancements are important for improving latency in 11bn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collision detection mark in PPDU preamble can enable collision resolution with high 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95% probability of AP identifying at least one colliding STA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6 to 10 dB SINR gain compared to L-SIG decoding when colliding with legacy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can send a collision response to avoid exponential channel access delay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define a </a:t>
            </a:r>
            <a:r>
              <a:rPr lang="en-GB" dirty="0"/>
              <a:t>PPDU format for enhanced channel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Include a CD mark to identify transmitting STA within a collision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62FF1B-A7E0-39F9-7716-3A9ED45575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929A5-F0B1-6C40-05E8-DE45D3BA71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BEE618-AB67-F0D9-5B26-5FBB048C1C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855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27265-6AB5-39C3-842A-83EC0A07F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5BE2D-76C3-6AFF-F70A-5F02DFABF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r>
              <a:rPr lang="en-US" dirty="0"/>
              <a:t>[1] 11-24/0772r1 CSMA collision analysis</a:t>
            </a:r>
          </a:p>
          <a:p>
            <a:r>
              <a:rPr lang="en-US" dirty="0"/>
              <a:t>[2] 11-24/0773r1 CSMA with enhanced collision avoidance</a:t>
            </a:r>
          </a:p>
          <a:p>
            <a:r>
              <a:rPr lang="en-US" dirty="0"/>
              <a:t>[3] 11-24/1183r1 Low latency low collision low power medium access continued </a:t>
            </a:r>
          </a:p>
          <a:p>
            <a:r>
              <a:rPr lang="en-US" dirty="0"/>
              <a:t>[4] 11-24/0811r1 Overlapped indication for aperiodic low latency traffic</a:t>
            </a:r>
          </a:p>
          <a:p>
            <a:r>
              <a:rPr lang="en-US" dirty="0"/>
              <a:t>[5] 11-24/0840r0 hip EDCA proposal</a:t>
            </a:r>
          </a:p>
          <a:p>
            <a:r>
              <a:rPr lang="en-US" dirty="0"/>
              <a:t>[6] 11-24/0467r1 hip EDCA follow up legacy impact</a:t>
            </a:r>
          </a:p>
          <a:p>
            <a:r>
              <a:rPr lang="en-US" dirty="0"/>
              <a:t>[7] 11-24/1193r0 EDCA for high priority access</a:t>
            </a:r>
          </a:p>
          <a:p>
            <a:r>
              <a:rPr lang="en-US" dirty="0"/>
              <a:t>[8] </a:t>
            </a:r>
            <a:r>
              <a:rPr lang="da-DK" dirty="0"/>
              <a:t>11-24/1478r2	ELR PPDU design</a:t>
            </a:r>
          </a:p>
          <a:p>
            <a:r>
              <a:rPr lang="da-DK" dirty="0"/>
              <a:t>[9] 11-24/</a:t>
            </a:r>
            <a:r>
              <a:rPr lang="en-US" dirty="0"/>
              <a:t>1571r1 Extended Long Range (ELR) Mark Symbol Design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B73FBA-A1A9-0381-6D5E-16858E9C9F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72911-528B-D4F6-AEF1-3051C7168F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6A39A-5173-0797-C62F-AC86692357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940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72816"/>
            <a:ext cx="10361084" cy="469423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11bn aims at reducing 95th percentile of latency which is largely caused by channel access delay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Several channel access enhancements have been proposed for 11bn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Collision avoidance enhancements (CW optimization [1], short contention phase [2])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Short signal for channel access request (during contention [3], overlapped with PPDU [4])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Defer signal to enable high priority contention [5-7]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ELR PPDU format has been proposed for 11bn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ELR mark can facilitate robust packet detection and BSS identification [8-9]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Proposal: Collision resolution mechanism for low UL channel access delay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Non-AP STA includes an PHY </a:t>
            </a:r>
            <a:r>
              <a:rPr lang="en-US" b="1" dirty="0"/>
              <a:t>collision detection mark (CD mark) </a:t>
            </a:r>
            <a:r>
              <a:rPr lang="en-US" dirty="0"/>
              <a:t>in preamble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AP sends collision response granting access to least 1 colliding STA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Box 215">
            <a:extLst>
              <a:ext uri="{FF2B5EF4-FFF2-40B4-BE49-F238E27FC236}">
                <a16:creationId xmlns:a16="http://schemas.microsoft.com/office/drawing/2014/main" id="{719F8F2B-7AA0-3AF2-C7E6-B800CE523B0A}"/>
              </a:ext>
            </a:extLst>
          </p:cNvPr>
          <p:cNvSpPr txBox="1"/>
          <p:nvPr/>
        </p:nvSpPr>
        <p:spPr>
          <a:xfrm>
            <a:off x="2999656" y="3573596"/>
            <a:ext cx="2806666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Additional channel access delay STA 1</a:t>
            </a:r>
          </a:p>
        </p:txBody>
      </p:sp>
      <p:cxnSp>
        <p:nvCxnSpPr>
          <p:cNvPr id="217" name="Straight Arrow Connector 216">
            <a:extLst>
              <a:ext uri="{FF2B5EF4-FFF2-40B4-BE49-F238E27FC236}">
                <a16:creationId xmlns:a16="http://schemas.microsoft.com/office/drawing/2014/main" id="{ECD5634D-544D-2BA7-C019-3F5A1B7D6173}"/>
              </a:ext>
            </a:extLst>
          </p:cNvPr>
          <p:cNvCxnSpPr/>
          <p:nvPr/>
        </p:nvCxnSpPr>
        <p:spPr bwMode="auto">
          <a:xfrm>
            <a:off x="5811033" y="3789040"/>
            <a:ext cx="5579613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5A036A3C-C2A6-01A1-677E-AC423914D0ED}"/>
              </a:ext>
            </a:extLst>
          </p:cNvPr>
          <p:cNvSpPr/>
          <p:nvPr/>
        </p:nvSpPr>
        <p:spPr>
          <a:xfrm>
            <a:off x="8706107" y="4580621"/>
            <a:ext cx="2221754" cy="24948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4289" cap="flat" cmpd="sng" algn="ctr">
            <a:noFill/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Busy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9FA375-4EF0-22FF-E18F-6F166C88F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of channel access delay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AA303-A75B-B1A1-776A-FC562FD68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2"/>
            <a:ext cx="10475383" cy="11879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Collisions result in exponential increase of channel access delay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collision leads to lost airtime when intended receiver cannot decode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colliding STAs increase CW to reduce collision probability resulting in additional delay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E9D399-2FC0-F23C-A8D2-B493D70B96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5E990-6EA8-1886-9367-CADE4D771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96A836-0308-73DB-476E-D95FCA4756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58A82051-D354-87FD-91FE-BA633C645372}"/>
              </a:ext>
            </a:extLst>
          </p:cNvPr>
          <p:cNvSpPr/>
          <p:nvPr/>
        </p:nvSpPr>
        <p:spPr>
          <a:xfrm>
            <a:off x="5811033" y="5955579"/>
            <a:ext cx="2221754" cy="24948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4289" cap="flat" cmpd="sng" algn="ctr">
            <a:noFill/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Busy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C9209194-3BC1-F91F-4B1E-B3BB792E69B1}"/>
              </a:ext>
            </a:extLst>
          </p:cNvPr>
          <p:cNvSpPr/>
          <p:nvPr/>
        </p:nvSpPr>
        <p:spPr>
          <a:xfrm>
            <a:off x="2908141" y="5268100"/>
            <a:ext cx="2229573" cy="24948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4289" cap="flat" cmpd="sng" algn="ctr">
            <a:noFill/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Busy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9FA9CB04-8AC0-002A-01C8-C02AAD8EC8D7}"/>
              </a:ext>
            </a:extLst>
          </p:cNvPr>
          <p:cNvSpPr/>
          <p:nvPr/>
        </p:nvSpPr>
        <p:spPr>
          <a:xfrm>
            <a:off x="2908141" y="4580621"/>
            <a:ext cx="2229573" cy="24948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4289" cap="flat" cmpd="sng" algn="ctr">
            <a:noFill/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Busy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9A40FD62-EAE2-7E87-282F-5ABA788E5506}"/>
              </a:ext>
            </a:extLst>
          </p:cNvPr>
          <p:cNvSpPr txBox="1"/>
          <p:nvPr/>
        </p:nvSpPr>
        <p:spPr>
          <a:xfrm>
            <a:off x="1546019" y="5092449"/>
            <a:ext cx="1164926" cy="318158"/>
          </a:xfrm>
          <a:prstGeom prst="rect">
            <a:avLst/>
          </a:prstGeom>
        </p:spPr>
        <p:txBody>
          <a:bodyPr vert="horz" wrap="none" lIns="90000" tIns="90000" rIns="90000" bIns="90000" rtlCol="0">
            <a:noAutofit/>
          </a:bodyPr>
          <a:lstStyle/>
          <a:p>
            <a:pPr algn="ctr" defTabSz="1088998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003366"/>
              </a:buClr>
              <a:buSzTx/>
              <a:buFontTx/>
              <a:buNone/>
            </a:pPr>
            <a:r>
              <a:rPr kumimoji="1" lang="en-US" sz="1100" dirty="0">
                <a:solidFill>
                  <a:srgbClr val="E6820B"/>
                </a:solidFill>
                <a:latin typeface="Arial"/>
                <a:ea typeface="+mn-ea"/>
              </a:rPr>
              <a:t>Timeout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165254BF-4F4D-05E1-D1BD-65DD73AEC27D}"/>
              </a:ext>
            </a:extLst>
          </p:cNvPr>
          <p:cNvSpPr txBox="1"/>
          <p:nvPr/>
        </p:nvSpPr>
        <p:spPr>
          <a:xfrm>
            <a:off x="1343472" y="4401282"/>
            <a:ext cx="1164926" cy="318158"/>
          </a:xfrm>
          <a:prstGeom prst="rect">
            <a:avLst/>
          </a:prstGeom>
        </p:spPr>
        <p:txBody>
          <a:bodyPr vert="horz" wrap="none" lIns="90000" tIns="90000" rIns="90000" bIns="90000" rtlCol="0">
            <a:noAutofit/>
          </a:bodyPr>
          <a:lstStyle/>
          <a:p>
            <a:pPr algn="ctr" defTabSz="1088998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003366"/>
              </a:buClr>
              <a:buSzTx/>
              <a:buFontTx/>
              <a:buNone/>
            </a:pPr>
            <a:r>
              <a:rPr kumimoji="1" lang="en-US" sz="1100" dirty="0">
                <a:solidFill>
                  <a:srgbClr val="E6820B"/>
                </a:solidFill>
                <a:latin typeface="Arial"/>
                <a:ea typeface="+mn-ea"/>
              </a:rPr>
              <a:t>Timeout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FE4E09CE-8BB3-D973-C6AC-BC85AE33025F}"/>
              </a:ext>
            </a:extLst>
          </p:cNvPr>
          <p:cNvSpPr/>
          <p:nvPr/>
        </p:nvSpPr>
        <p:spPr>
          <a:xfrm>
            <a:off x="1011254" y="5955579"/>
            <a:ext cx="802494" cy="24948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4289" cap="flat" cmpd="sng" algn="ctr">
            <a:noFill/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Busy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ABE24D61-8845-FEB8-4BB8-AE6D50840843}"/>
              </a:ext>
            </a:extLst>
          </p:cNvPr>
          <p:cNvSpPr/>
          <p:nvPr/>
        </p:nvSpPr>
        <p:spPr>
          <a:xfrm>
            <a:off x="8706107" y="5268100"/>
            <a:ext cx="2221754" cy="24948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4289" cap="flat" cmpd="sng" algn="ctr">
            <a:noFill/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Busy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D23AECB-4F36-5D5C-6463-667B7355AD99}"/>
              </a:ext>
            </a:extLst>
          </p:cNvPr>
          <p:cNvSpPr txBox="1"/>
          <p:nvPr/>
        </p:nvSpPr>
        <p:spPr>
          <a:xfrm>
            <a:off x="302642" y="3856848"/>
            <a:ext cx="357342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AP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2A79F9B-F3D6-A86E-9265-8489A1D9408B}"/>
              </a:ext>
            </a:extLst>
          </p:cNvPr>
          <p:cNvSpPr txBox="1"/>
          <p:nvPr/>
        </p:nvSpPr>
        <p:spPr>
          <a:xfrm>
            <a:off x="59179" y="4544327"/>
            <a:ext cx="600805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STA 1</a:t>
            </a:r>
          </a:p>
        </p:txBody>
      </p:sp>
      <p:sp>
        <p:nvSpPr>
          <p:cNvPr id="90" name="Flowchart: Data 89">
            <a:extLst>
              <a:ext uri="{FF2B5EF4-FFF2-40B4-BE49-F238E27FC236}">
                <a16:creationId xmlns:a16="http://schemas.microsoft.com/office/drawing/2014/main" id="{6106F537-4756-C075-C082-B2F1BD3104E7}"/>
              </a:ext>
            </a:extLst>
          </p:cNvPr>
          <p:cNvSpPr/>
          <p:nvPr/>
        </p:nvSpPr>
        <p:spPr>
          <a:xfrm>
            <a:off x="905986" y="4580621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Flowchart: Data 90">
            <a:extLst>
              <a:ext uri="{FF2B5EF4-FFF2-40B4-BE49-F238E27FC236}">
                <a16:creationId xmlns:a16="http://schemas.microsoft.com/office/drawing/2014/main" id="{9031A7A4-46AD-D108-4694-F0D7197B6834}"/>
              </a:ext>
            </a:extLst>
          </p:cNvPr>
          <p:cNvSpPr/>
          <p:nvPr/>
        </p:nvSpPr>
        <p:spPr>
          <a:xfrm>
            <a:off x="800718" y="4580621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8AA88C8-BFD1-92A8-A6C8-BF564A722EF1}"/>
              </a:ext>
            </a:extLst>
          </p:cNvPr>
          <p:cNvSpPr/>
          <p:nvPr/>
        </p:nvSpPr>
        <p:spPr>
          <a:xfrm>
            <a:off x="1011254" y="4580621"/>
            <a:ext cx="612000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rgbClr val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PPDU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4C52A232-DFD6-CB77-4E08-E147CB15E55A}"/>
              </a:ext>
            </a:extLst>
          </p:cNvPr>
          <p:cNvCxnSpPr/>
          <p:nvPr/>
        </p:nvCxnSpPr>
        <p:spPr>
          <a:xfrm>
            <a:off x="1623254" y="4705363"/>
            <a:ext cx="653278" cy="0"/>
          </a:xfrm>
          <a:prstGeom prst="straightConnector1">
            <a:avLst/>
          </a:prstGeom>
          <a:noFill/>
          <a:ln w="21590" cap="flat" cmpd="sng" algn="ctr">
            <a:solidFill>
              <a:srgbClr val="E6820B"/>
            </a:solidFill>
            <a:prstDash val="solid"/>
            <a:headEnd type="triangle"/>
            <a:tailEnd type="triangle"/>
          </a:ln>
          <a:effectLst/>
        </p:spPr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A3394AB7-EA40-4274-AD77-DEEA54BC06D7}"/>
              </a:ext>
            </a:extLst>
          </p:cNvPr>
          <p:cNvCxnSpPr/>
          <p:nvPr/>
        </p:nvCxnSpPr>
        <p:spPr>
          <a:xfrm flipH="1">
            <a:off x="659983" y="4142627"/>
            <a:ext cx="11124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26F3D7CB-2F81-A90D-500C-D059AB635990}"/>
              </a:ext>
            </a:extLst>
          </p:cNvPr>
          <p:cNvCxnSpPr/>
          <p:nvPr/>
        </p:nvCxnSpPr>
        <p:spPr>
          <a:xfrm flipH="1">
            <a:off x="659983" y="4830106"/>
            <a:ext cx="11124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7FD0E4CF-8EDA-466E-CA19-5200C2B9128F}"/>
              </a:ext>
            </a:extLst>
          </p:cNvPr>
          <p:cNvSpPr/>
          <p:nvPr/>
        </p:nvSpPr>
        <p:spPr>
          <a:xfrm>
            <a:off x="1011254" y="4580621"/>
            <a:ext cx="612000" cy="249485"/>
          </a:xfrm>
          <a:prstGeom prst="rect">
            <a:avLst/>
          </a:prstGeom>
          <a:solidFill>
            <a:srgbClr val="FF0000">
              <a:alpha val="13000"/>
            </a:srgbClr>
          </a:solidFill>
          <a:ln w="24289" cap="flat" cmpd="sng" algn="ctr">
            <a:noFill/>
            <a:prstDash val="solid"/>
          </a:ln>
          <a:effectLst/>
        </p:spPr>
        <p:txBody>
          <a:bodyPr lIns="18000" tIns="38862" rIns="18000" bIns="38862"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sz="900" kern="0" dirty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D0282137-9919-72F2-FDDD-96FAD8335171}"/>
              </a:ext>
            </a:extLst>
          </p:cNvPr>
          <p:cNvSpPr txBox="1"/>
          <p:nvPr/>
        </p:nvSpPr>
        <p:spPr>
          <a:xfrm>
            <a:off x="905986" y="5609225"/>
            <a:ext cx="871325" cy="299296"/>
          </a:xfrm>
          <a:prstGeom prst="rect">
            <a:avLst/>
          </a:prstGeom>
        </p:spPr>
        <p:txBody>
          <a:bodyPr vert="horz" wrap="none" lIns="90000" tIns="90000" rIns="90000" bIns="90000" rtlCol="0">
            <a:noAutofit/>
          </a:bodyPr>
          <a:lstStyle/>
          <a:p>
            <a:pPr defTabSz="1088998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003366"/>
              </a:buClr>
              <a:buSzTx/>
              <a:buFontTx/>
              <a:buNone/>
            </a:pPr>
            <a:r>
              <a:rPr kumimoji="1" lang="en-US" sz="1400" dirty="0">
                <a:solidFill>
                  <a:srgbClr val="000000"/>
                </a:solidFill>
                <a:latin typeface="Arial"/>
                <a:ea typeface="+mn-ea"/>
              </a:rPr>
              <a:t>Collision</a:t>
            </a:r>
          </a:p>
        </p:txBody>
      </p:sp>
      <p:sp>
        <p:nvSpPr>
          <p:cNvPr id="99" name="Left Brace 98">
            <a:extLst>
              <a:ext uri="{FF2B5EF4-FFF2-40B4-BE49-F238E27FC236}">
                <a16:creationId xmlns:a16="http://schemas.microsoft.com/office/drawing/2014/main" id="{37C7C93F-51E1-B039-6668-600746C06859}"/>
              </a:ext>
            </a:extLst>
          </p:cNvPr>
          <p:cNvSpPr/>
          <p:nvPr/>
        </p:nvSpPr>
        <p:spPr>
          <a:xfrm rot="16200000">
            <a:off x="1263677" y="5322781"/>
            <a:ext cx="122179" cy="596979"/>
          </a:xfrm>
          <a:prstGeom prst="leftBrace">
            <a:avLst>
              <a:gd name="adj1" fmla="val 35749"/>
              <a:gd name="adj2" fmla="val 50000"/>
            </a:avLst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99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0" name="Flowchart: Data 99">
            <a:extLst>
              <a:ext uri="{FF2B5EF4-FFF2-40B4-BE49-F238E27FC236}">
                <a16:creationId xmlns:a16="http://schemas.microsoft.com/office/drawing/2014/main" id="{24A55644-268A-CA14-8475-28C4FE5215E3}"/>
              </a:ext>
            </a:extLst>
          </p:cNvPr>
          <p:cNvSpPr/>
          <p:nvPr/>
        </p:nvSpPr>
        <p:spPr>
          <a:xfrm>
            <a:off x="5705765" y="4580621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1" name="Flowchart: Data 100">
            <a:extLst>
              <a:ext uri="{FF2B5EF4-FFF2-40B4-BE49-F238E27FC236}">
                <a16:creationId xmlns:a16="http://schemas.microsoft.com/office/drawing/2014/main" id="{53E891D4-E04F-180F-6946-EC7A5271C37C}"/>
              </a:ext>
            </a:extLst>
          </p:cNvPr>
          <p:cNvSpPr/>
          <p:nvPr/>
        </p:nvSpPr>
        <p:spPr>
          <a:xfrm>
            <a:off x="5600497" y="4580621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190CCAC-1F87-52CF-23D0-ED28E4C01784}"/>
              </a:ext>
            </a:extLst>
          </p:cNvPr>
          <p:cNvSpPr txBox="1"/>
          <p:nvPr/>
        </p:nvSpPr>
        <p:spPr>
          <a:xfrm>
            <a:off x="2199954" y="4214864"/>
            <a:ext cx="475980" cy="325238"/>
          </a:xfrm>
          <a:prstGeom prst="rect">
            <a:avLst/>
          </a:prstGeom>
        </p:spPr>
        <p:txBody>
          <a:bodyPr vert="horz" wrap="none" lIns="90000" tIns="90000" rIns="90000" bIns="90000" rtlCol="0">
            <a:noAutofit/>
          </a:bodyPr>
          <a:lstStyle/>
          <a:p>
            <a:pPr defTabSz="1088998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003366"/>
              </a:buClr>
              <a:buSzTx/>
              <a:buFontTx/>
              <a:buNone/>
            </a:pPr>
            <a:r>
              <a:rPr kumimoji="1" lang="en-US" sz="1200" dirty="0">
                <a:solidFill>
                  <a:srgbClr val="000000"/>
                </a:solidFill>
                <a:latin typeface="Arial"/>
                <a:ea typeface="+mn-ea"/>
              </a:rPr>
              <a:t>2xCW -1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E49FDCC5-3786-04AB-A098-1F0A3BF6A266}"/>
              </a:ext>
            </a:extLst>
          </p:cNvPr>
          <p:cNvSpPr txBox="1"/>
          <p:nvPr/>
        </p:nvSpPr>
        <p:spPr>
          <a:xfrm>
            <a:off x="694220" y="4237917"/>
            <a:ext cx="475980" cy="325238"/>
          </a:xfrm>
          <a:prstGeom prst="rect">
            <a:avLst/>
          </a:prstGeom>
        </p:spPr>
        <p:txBody>
          <a:bodyPr vert="horz" wrap="none" lIns="90000" tIns="90000" rIns="90000" bIns="90000" rtlCol="0">
            <a:noAutofit/>
          </a:bodyPr>
          <a:lstStyle/>
          <a:p>
            <a:pPr defTabSz="1088998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003366"/>
              </a:buClr>
              <a:buSzTx/>
              <a:buFontTx/>
              <a:buNone/>
            </a:pPr>
            <a:r>
              <a:rPr kumimoji="1" lang="en-US" sz="1200" dirty="0">
                <a:solidFill>
                  <a:srgbClr val="000000"/>
                </a:solidFill>
                <a:effectLst>
                  <a:glow rad="114300">
                    <a:schemeClr val="bg1"/>
                  </a:glow>
                </a:effectLst>
                <a:latin typeface="Arial"/>
                <a:ea typeface="+mn-ea"/>
              </a:rPr>
              <a:t>CW</a:t>
            </a:r>
          </a:p>
        </p:txBody>
      </p:sp>
      <p:sp>
        <p:nvSpPr>
          <p:cNvPr id="108" name="Arc 107">
            <a:extLst>
              <a:ext uri="{FF2B5EF4-FFF2-40B4-BE49-F238E27FC236}">
                <a16:creationId xmlns:a16="http://schemas.microsoft.com/office/drawing/2014/main" id="{9C702C4C-ED0C-B6A3-5349-C2321FC92B58}"/>
              </a:ext>
            </a:extLst>
          </p:cNvPr>
          <p:cNvSpPr/>
          <p:nvPr/>
        </p:nvSpPr>
        <p:spPr>
          <a:xfrm>
            <a:off x="965229" y="4220451"/>
            <a:ext cx="1444408" cy="276247"/>
          </a:xfrm>
          <a:prstGeom prst="arc">
            <a:avLst>
              <a:gd name="adj1" fmla="val 11035706"/>
              <a:gd name="adj2" fmla="val 21321778"/>
            </a:avLst>
          </a:prstGeom>
          <a:noFill/>
          <a:ln w="1905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/>
        </p:spPr>
        <p:txBody>
          <a:bodyPr lIns="0" tIns="0" rIns="0" bIns="0" rtlCol="0" anchor="t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x2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1BE293B6-86E1-B983-3158-05EC9F40E47E}"/>
              </a:ext>
            </a:extLst>
          </p:cNvPr>
          <p:cNvSpPr/>
          <p:nvPr/>
        </p:nvSpPr>
        <p:spPr>
          <a:xfrm>
            <a:off x="5811033" y="5268100"/>
            <a:ext cx="2221754" cy="24749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4289" cap="flat" cmpd="sng" algn="ctr">
            <a:noFill/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Busy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3F71D14F-24AC-6EF6-B79D-5273EA50A017}"/>
              </a:ext>
            </a:extLst>
          </p:cNvPr>
          <p:cNvSpPr/>
          <p:nvPr/>
        </p:nvSpPr>
        <p:spPr>
          <a:xfrm>
            <a:off x="1011256" y="5266109"/>
            <a:ext cx="802492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rgbClr val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PPDU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1EE3B94B-81B1-79FC-248C-45B7DD6808C9}"/>
              </a:ext>
            </a:extLst>
          </p:cNvPr>
          <p:cNvSpPr txBox="1"/>
          <p:nvPr/>
        </p:nvSpPr>
        <p:spPr>
          <a:xfrm>
            <a:off x="59179" y="5229814"/>
            <a:ext cx="600805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STA 2</a:t>
            </a:r>
          </a:p>
        </p:txBody>
      </p:sp>
      <p:sp>
        <p:nvSpPr>
          <p:cNvPr id="112" name="Flowchart: Data 111">
            <a:extLst>
              <a:ext uri="{FF2B5EF4-FFF2-40B4-BE49-F238E27FC236}">
                <a16:creationId xmlns:a16="http://schemas.microsoft.com/office/drawing/2014/main" id="{00568083-A75F-6B39-C7DF-F0B1DD0C1CBE}"/>
              </a:ext>
            </a:extLst>
          </p:cNvPr>
          <p:cNvSpPr/>
          <p:nvPr/>
        </p:nvSpPr>
        <p:spPr>
          <a:xfrm>
            <a:off x="800718" y="5266109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3" name="Flowchart: Data 112">
            <a:extLst>
              <a:ext uri="{FF2B5EF4-FFF2-40B4-BE49-F238E27FC236}">
                <a16:creationId xmlns:a16="http://schemas.microsoft.com/office/drawing/2014/main" id="{2B22A74E-C221-6285-4B6E-16521EE62192}"/>
              </a:ext>
            </a:extLst>
          </p:cNvPr>
          <p:cNvSpPr/>
          <p:nvPr/>
        </p:nvSpPr>
        <p:spPr>
          <a:xfrm>
            <a:off x="905986" y="5266109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532A738D-8F9C-1E94-317B-6A06D2C11309}"/>
              </a:ext>
            </a:extLst>
          </p:cNvPr>
          <p:cNvSpPr/>
          <p:nvPr/>
        </p:nvSpPr>
        <p:spPr>
          <a:xfrm>
            <a:off x="1011255" y="5266109"/>
            <a:ext cx="612000" cy="249485"/>
          </a:xfrm>
          <a:prstGeom prst="rect">
            <a:avLst/>
          </a:prstGeom>
          <a:solidFill>
            <a:srgbClr val="FF0000">
              <a:alpha val="13000"/>
            </a:srgbClr>
          </a:solidFill>
          <a:ln w="24289" cap="flat" cmpd="sng" algn="ctr">
            <a:noFill/>
            <a:prstDash val="solid"/>
          </a:ln>
          <a:effectLst/>
        </p:spPr>
        <p:txBody>
          <a:bodyPr lIns="18000" tIns="38862" rIns="18000" bIns="38862"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sz="900" kern="0" dirty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sp>
        <p:nvSpPr>
          <p:cNvPr id="118" name="Flowchart: Data 117">
            <a:extLst>
              <a:ext uri="{FF2B5EF4-FFF2-40B4-BE49-F238E27FC236}">
                <a16:creationId xmlns:a16="http://schemas.microsoft.com/office/drawing/2014/main" id="{6258B71E-BAA8-C933-1C7A-EC99BD669D1B}"/>
              </a:ext>
            </a:extLst>
          </p:cNvPr>
          <p:cNvSpPr/>
          <p:nvPr/>
        </p:nvSpPr>
        <p:spPr>
          <a:xfrm>
            <a:off x="5705765" y="5268100"/>
            <a:ext cx="105268" cy="247494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9" name="Flowchart: Data 118">
            <a:extLst>
              <a:ext uri="{FF2B5EF4-FFF2-40B4-BE49-F238E27FC236}">
                <a16:creationId xmlns:a16="http://schemas.microsoft.com/office/drawing/2014/main" id="{6425CE0C-B4CF-E197-2F81-DCCDA411D0F5}"/>
              </a:ext>
            </a:extLst>
          </p:cNvPr>
          <p:cNvSpPr/>
          <p:nvPr/>
        </p:nvSpPr>
        <p:spPr>
          <a:xfrm>
            <a:off x="5600497" y="5268100"/>
            <a:ext cx="105268" cy="247494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7E8C67B9-5E4A-BD54-464F-CCD54EFEDD2D}"/>
              </a:ext>
            </a:extLst>
          </p:cNvPr>
          <p:cNvSpPr txBox="1"/>
          <p:nvPr/>
        </p:nvSpPr>
        <p:spPr>
          <a:xfrm>
            <a:off x="2622597" y="4929830"/>
            <a:ext cx="593083" cy="325238"/>
          </a:xfrm>
          <a:prstGeom prst="rect">
            <a:avLst/>
          </a:prstGeom>
        </p:spPr>
        <p:txBody>
          <a:bodyPr vert="horz" wrap="none" lIns="90000" tIns="90000" rIns="90000" bIns="90000" rtlCol="0">
            <a:noAutofit/>
          </a:bodyPr>
          <a:lstStyle/>
          <a:p>
            <a:pPr defTabSz="1088998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003366"/>
              </a:buClr>
              <a:buSzTx/>
              <a:buFontTx/>
              <a:buNone/>
            </a:pPr>
            <a:r>
              <a:rPr kumimoji="1" lang="en-US" sz="1200" dirty="0">
                <a:solidFill>
                  <a:srgbClr val="000000"/>
                </a:solidFill>
                <a:latin typeface="Arial"/>
                <a:ea typeface="+mn-ea"/>
              </a:rPr>
              <a:t>2xCW -1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37772F2-2996-EA05-56D6-01D0733F80DD}"/>
              </a:ext>
            </a:extLst>
          </p:cNvPr>
          <p:cNvSpPr txBox="1"/>
          <p:nvPr/>
        </p:nvSpPr>
        <p:spPr>
          <a:xfrm>
            <a:off x="684891" y="4952883"/>
            <a:ext cx="593083" cy="325238"/>
          </a:xfrm>
          <a:prstGeom prst="rect">
            <a:avLst/>
          </a:prstGeom>
        </p:spPr>
        <p:txBody>
          <a:bodyPr vert="horz" wrap="none" lIns="90000" tIns="90000" rIns="90000" bIns="90000" rtlCol="0">
            <a:noAutofit/>
          </a:bodyPr>
          <a:lstStyle/>
          <a:p>
            <a:pPr defTabSz="1088998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003366"/>
              </a:buClr>
              <a:buSzTx/>
              <a:buFontTx/>
              <a:buNone/>
            </a:pPr>
            <a:r>
              <a:rPr kumimoji="1" lang="en-US" sz="1200" dirty="0">
                <a:solidFill>
                  <a:srgbClr val="000000"/>
                </a:solidFill>
                <a:effectLst>
                  <a:glow rad="114300">
                    <a:schemeClr val="bg1"/>
                  </a:glow>
                </a:effectLst>
                <a:latin typeface="Arial"/>
                <a:ea typeface="+mn-ea"/>
              </a:rPr>
              <a:t>CW</a:t>
            </a:r>
          </a:p>
        </p:txBody>
      </p:sp>
      <p:sp>
        <p:nvSpPr>
          <p:cNvPr id="131" name="Arc 130">
            <a:extLst>
              <a:ext uri="{FF2B5EF4-FFF2-40B4-BE49-F238E27FC236}">
                <a16:creationId xmlns:a16="http://schemas.microsoft.com/office/drawing/2014/main" id="{927DB803-9EF7-186E-A83C-30F1949313A2}"/>
              </a:ext>
            </a:extLst>
          </p:cNvPr>
          <p:cNvSpPr/>
          <p:nvPr/>
        </p:nvSpPr>
        <p:spPr>
          <a:xfrm>
            <a:off x="1022575" y="4935417"/>
            <a:ext cx="1799770" cy="276247"/>
          </a:xfrm>
          <a:prstGeom prst="arc">
            <a:avLst>
              <a:gd name="adj1" fmla="val 11035706"/>
              <a:gd name="adj2" fmla="val 21321778"/>
            </a:avLst>
          </a:prstGeom>
          <a:noFill/>
          <a:ln w="1905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/>
        </p:spPr>
        <p:txBody>
          <a:bodyPr lIns="0" tIns="0" rIns="0" bIns="0" rtlCol="0" anchor="t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x2</a:t>
            </a:r>
          </a:p>
        </p:txBody>
      </p: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FF457D61-000F-7669-EA35-FB4643E9BB8E}"/>
              </a:ext>
            </a:extLst>
          </p:cNvPr>
          <p:cNvCxnSpPr/>
          <p:nvPr/>
        </p:nvCxnSpPr>
        <p:spPr>
          <a:xfrm flipH="1">
            <a:off x="659983" y="5517585"/>
            <a:ext cx="11124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247BE01D-0797-6258-3120-DBC8E78B5960}"/>
              </a:ext>
            </a:extLst>
          </p:cNvPr>
          <p:cNvSpPr/>
          <p:nvPr/>
        </p:nvSpPr>
        <p:spPr>
          <a:xfrm>
            <a:off x="3951414" y="5955579"/>
            <a:ext cx="772176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rgbClr val="000000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PPDU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EDF19396-50CA-B296-C846-7E073484565C}"/>
              </a:ext>
            </a:extLst>
          </p:cNvPr>
          <p:cNvSpPr/>
          <p:nvPr/>
        </p:nvSpPr>
        <p:spPr>
          <a:xfrm>
            <a:off x="3537291" y="3893142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BAck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8D598A7-56A0-2520-FDB0-2554E0DC1A2A}"/>
              </a:ext>
            </a:extLst>
          </p:cNvPr>
          <p:cNvSpPr/>
          <p:nvPr/>
        </p:nvSpPr>
        <p:spPr>
          <a:xfrm>
            <a:off x="4849713" y="3893142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BAck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3A74F49-053E-DB94-29F7-D36663579CF8}"/>
              </a:ext>
            </a:extLst>
          </p:cNvPr>
          <p:cNvSpPr/>
          <p:nvPr/>
        </p:nvSpPr>
        <p:spPr>
          <a:xfrm>
            <a:off x="2908140" y="5955579"/>
            <a:ext cx="503028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rgbClr val="000000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PPDU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068D2756-96CB-3E97-E945-1FE10F89A460}"/>
              </a:ext>
            </a:extLst>
          </p:cNvPr>
          <p:cNvSpPr txBox="1"/>
          <p:nvPr/>
        </p:nvSpPr>
        <p:spPr>
          <a:xfrm>
            <a:off x="59179" y="5917293"/>
            <a:ext cx="600805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STA 3</a:t>
            </a:r>
          </a:p>
        </p:txBody>
      </p:sp>
      <p:sp>
        <p:nvSpPr>
          <p:cNvPr id="160" name="Flowchart: Data 159">
            <a:extLst>
              <a:ext uri="{FF2B5EF4-FFF2-40B4-BE49-F238E27FC236}">
                <a16:creationId xmlns:a16="http://schemas.microsoft.com/office/drawing/2014/main" id="{2289D9C6-B8F7-44B3-0DD6-0BECB953E7B2}"/>
              </a:ext>
            </a:extLst>
          </p:cNvPr>
          <p:cNvSpPr/>
          <p:nvPr/>
        </p:nvSpPr>
        <p:spPr>
          <a:xfrm>
            <a:off x="905986" y="5955579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1" name="Flowchart: Data 160">
            <a:extLst>
              <a:ext uri="{FF2B5EF4-FFF2-40B4-BE49-F238E27FC236}">
                <a16:creationId xmlns:a16="http://schemas.microsoft.com/office/drawing/2014/main" id="{2CEBD57B-F424-4C70-8CCC-4A17FA560273}"/>
              </a:ext>
            </a:extLst>
          </p:cNvPr>
          <p:cNvSpPr/>
          <p:nvPr/>
        </p:nvSpPr>
        <p:spPr>
          <a:xfrm>
            <a:off x="800718" y="5955579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0C82AAF7-30AE-05B5-4579-3272B739483C}"/>
              </a:ext>
            </a:extLst>
          </p:cNvPr>
          <p:cNvCxnSpPr/>
          <p:nvPr/>
        </p:nvCxnSpPr>
        <p:spPr>
          <a:xfrm flipH="1">
            <a:off x="659983" y="6205064"/>
            <a:ext cx="11124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63" name="TextBox 162">
            <a:extLst>
              <a:ext uri="{FF2B5EF4-FFF2-40B4-BE49-F238E27FC236}">
                <a16:creationId xmlns:a16="http://schemas.microsoft.com/office/drawing/2014/main" id="{2CF0D243-A185-DBFC-BE9D-696779616472}"/>
              </a:ext>
            </a:extLst>
          </p:cNvPr>
          <p:cNvSpPr txBox="1"/>
          <p:nvPr/>
        </p:nvSpPr>
        <p:spPr>
          <a:xfrm>
            <a:off x="2063552" y="6292740"/>
            <a:ext cx="361729" cy="200096"/>
          </a:xfrm>
          <a:prstGeom prst="rect">
            <a:avLst/>
          </a:prstGeom>
        </p:spPr>
        <p:txBody>
          <a:bodyPr vert="horz" wrap="none" lIns="90000" tIns="90000" rIns="90000" bIns="90000" rtlCol="0" anchor="ctr">
            <a:noAutofit/>
          </a:bodyPr>
          <a:lstStyle/>
          <a:p>
            <a:pPr algn="ctr" defTabSz="1088998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003366"/>
              </a:buClr>
              <a:buSzTx/>
              <a:buFontTx/>
              <a:buNone/>
            </a:pPr>
            <a:r>
              <a:rPr kumimoji="1" lang="en-US" sz="1200" dirty="0">
                <a:solidFill>
                  <a:srgbClr val="E6820B"/>
                </a:solidFill>
                <a:latin typeface="Arial"/>
                <a:ea typeface="+mn-ea"/>
              </a:rPr>
              <a:t>EIFS</a:t>
            </a:r>
          </a:p>
        </p:txBody>
      </p: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CFF56DC3-2E86-948D-4F8F-072F60021BB7}"/>
              </a:ext>
            </a:extLst>
          </p:cNvPr>
          <p:cNvCxnSpPr/>
          <p:nvPr/>
        </p:nvCxnSpPr>
        <p:spPr>
          <a:xfrm>
            <a:off x="1813748" y="6282000"/>
            <a:ext cx="778588" cy="0"/>
          </a:xfrm>
          <a:prstGeom prst="straightConnector1">
            <a:avLst/>
          </a:prstGeom>
          <a:noFill/>
          <a:ln w="21590" cap="flat" cmpd="sng" algn="ctr">
            <a:solidFill>
              <a:srgbClr val="E6820B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165" name="Flowchart: Data 164">
            <a:extLst>
              <a:ext uri="{FF2B5EF4-FFF2-40B4-BE49-F238E27FC236}">
                <a16:creationId xmlns:a16="http://schemas.microsoft.com/office/drawing/2014/main" id="{7B30236D-48F6-B26F-5DFA-6CB5C0C66A91}"/>
              </a:ext>
            </a:extLst>
          </p:cNvPr>
          <p:cNvSpPr/>
          <p:nvPr/>
        </p:nvSpPr>
        <p:spPr>
          <a:xfrm>
            <a:off x="2802872" y="5955579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6" name="Flowchart: Data 165">
            <a:extLst>
              <a:ext uri="{FF2B5EF4-FFF2-40B4-BE49-F238E27FC236}">
                <a16:creationId xmlns:a16="http://schemas.microsoft.com/office/drawing/2014/main" id="{02553F2B-C7AB-C546-9FE8-DD9AF3F19C35}"/>
              </a:ext>
            </a:extLst>
          </p:cNvPr>
          <p:cNvSpPr/>
          <p:nvPr/>
        </p:nvSpPr>
        <p:spPr>
          <a:xfrm>
            <a:off x="2697604" y="5955579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D6D5FDA0-A14E-F545-11DE-126CAA28D71C}"/>
              </a:ext>
            </a:extLst>
          </p:cNvPr>
          <p:cNvCxnSpPr/>
          <p:nvPr/>
        </p:nvCxnSpPr>
        <p:spPr>
          <a:xfrm>
            <a:off x="1844470" y="5390852"/>
            <a:ext cx="653278" cy="0"/>
          </a:xfrm>
          <a:prstGeom prst="straightConnector1">
            <a:avLst/>
          </a:prstGeom>
          <a:noFill/>
          <a:ln w="21590" cap="flat" cmpd="sng" algn="ctr">
            <a:solidFill>
              <a:srgbClr val="E6820B"/>
            </a:solidFill>
            <a:prstDash val="solid"/>
            <a:headEnd type="triangle"/>
            <a:tailEnd type="triangle"/>
          </a:ln>
          <a:effectLst/>
        </p:spPr>
      </p:cxn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6EBD2E73-B98B-4E47-CF6B-8834B3248767}"/>
              </a:ext>
            </a:extLst>
          </p:cNvPr>
          <p:cNvGrpSpPr/>
          <p:nvPr/>
        </p:nvGrpSpPr>
        <p:grpSpPr>
          <a:xfrm>
            <a:off x="5137713" y="4580621"/>
            <a:ext cx="462784" cy="553440"/>
            <a:chOff x="5137713" y="4580621"/>
            <a:chExt cx="462784" cy="553440"/>
          </a:xfrm>
        </p:grpSpPr>
        <p:sp>
          <p:nvSpPr>
            <p:cNvPr id="170" name="Flowchart: Data 169">
              <a:extLst>
                <a:ext uri="{FF2B5EF4-FFF2-40B4-BE49-F238E27FC236}">
                  <a16:creationId xmlns:a16="http://schemas.microsoft.com/office/drawing/2014/main" id="{2EEBED28-336E-FFC8-959D-1F103816428D}"/>
                </a:ext>
              </a:extLst>
            </p:cNvPr>
            <p:cNvSpPr/>
            <p:nvPr/>
          </p:nvSpPr>
          <p:spPr>
            <a:xfrm>
              <a:off x="5495229" y="4580621"/>
              <a:ext cx="105268" cy="249485"/>
            </a:xfrm>
            <a:prstGeom prst="flowChartInputOutput">
              <a:avLst/>
            </a:prstGeom>
            <a:noFill/>
            <a:ln w="24257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97200" tIns="97200" rIns="97200" bIns="97200" rtlCol="0" anchor="ctr"/>
            <a:lstStyle/>
            <a:p>
              <a:pPr marL="0" marR="0" lvl="0" indent="0" algn="ctr" defTabSz="10889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A08639D4-BBF5-5A69-F4A1-80CB7B3CA76E}"/>
                </a:ext>
              </a:extLst>
            </p:cNvPr>
            <p:cNvSpPr txBox="1"/>
            <p:nvPr/>
          </p:nvSpPr>
          <p:spPr>
            <a:xfrm>
              <a:off x="5198700" y="4949395"/>
              <a:ext cx="343043" cy="184666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/>
            <a:p>
              <a:pPr algn="ctr" defTabSz="1088998" eaLnBrk="1" fontAlgn="auto" hangingPunct="1">
                <a:spcBef>
                  <a:spcPts val="600"/>
                </a:spcBef>
                <a:spcAft>
                  <a:spcPts val="0"/>
                </a:spcAft>
                <a:buClr>
                  <a:srgbClr val="003366"/>
                </a:buClr>
                <a:buSzTx/>
                <a:buFontTx/>
                <a:buNone/>
              </a:pPr>
              <a:r>
                <a:rPr kumimoji="1" lang="en-US" sz="1200" dirty="0">
                  <a:solidFill>
                    <a:srgbClr val="E6820B"/>
                  </a:solidFill>
                  <a:latin typeface="Arial"/>
                  <a:ea typeface="+mn-ea"/>
                </a:rPr>
                <a:t>AIFS</a:t>
              </a:r>
            </a:p>
          </p:txBody>
        </p:sp>
        <p:cxnSp>
          <p:nvCxnSpPr>
            <p:cNvPr id="172" name="Straight Arrow Connector 171">
              <a:extLst>
                <a:ext uri="{FF2B5EF4-FFF2-40B4-BE49-F238E27FC236}">
                  <a16:creationId xmlns:a16="http://schemas.microsoft.com/office/drawing/2014/main" id="{A0311331-CC97-359C-CDA5-B55768933C80}"/>
                </a:ext>
              </a:extLst>
            </p:cNvPr>
            <p:cNvCxnSpPr/>
            <p:nvPr/>
          </p:nvCxnSpPr>
          <p:spPr>
            <a:xfrm>
              <a:off x="5137713" y="4897234"/>
              <a:ext cx="357516" cy="0"/>
            </a:xfrm>
            <a:prstGeom prst="straightConnector1">
              <a:avLst/>
            </a:prstGeom>
            <a:noFill/>
            <a:ln w="21590" cap="flat" cmpd="sng" algn="ctr">
              <a:solidFill>
                <a:srgbClr val="E6820B"/>
              </a:solidFill>
              <a:prstDash val="solid"/>
              <a:headEnd type="triangle"/>
              <a:tailEnd type="triangle"/>
            </a:ln>
            <a:effectLst/>
          </p:spPr>
        </p:cxnSp>
      </p:grpSp>
      <p:sp>
        <p:nvSpPr>
          <p:cNvPr id="178" name="Flowchart: Data 177">
            <a:extLst>
              <a:ext uri="{FF2B5EF4-FFF2-40B4-BE49-F238E27FC236}">
                <a16:creationId xmlns:a16="http://schemas.microsoft.com/office/drawing/2014/main" id="{3AAE3C06-128B-0F85-ABB6-CD04E24B7612}"/>
              </a:ext>
            </a:extLst>
          </p:cNvPr>
          <p:cNvSpPr/>
          <p:nvPr/>
        </p:nvSpPr>
        <p:spPr>
          <a:xfrm>
            <a:off x="5495229" y="5268100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1" name="Flowchart: Data 180">
            <a:extLst>
              <a:ext uri="{FF2B5EF4-FFF2-40B4-BE49-F238E27FC236}">
                <a16:creationId xmlns:a16="http://schemas.microsoft.com/office/drawing/2014/main" id="{9BCCF723-986F-8F8C-0AD7-CA73A9EAA30D}"/>
              </a:ext>
            </a:extLst>
          </p:cNvPr>
          <p:cNvSpPr/>
          <p:nvPr/>
        </p:nvSpPr>
        <p:spPr>
          <a:xfrm>
            <a:off x="8390303" y="5268100"/>
            <a:ext cx="105268" cy="247494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FB3E9031-AC3E-E20C-A771-9C784D9D5971}"/>
              </a:ext>
            </a:extLst>
          </p:cNvPr>
          <p:cNvSpPr txBox="1"/>
          <p:nvPr/>
        </p:nvSpPr>
        <p:spPr>
          <a:xfrm>
            <a:off x="8093774" y="5634883"/>
            <a:ext cx="343043" cy="184666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/>
          <a:p>
            <a:pPr algn="ctr" defTabSz="1088998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003366"/>
              </a:buClr>
              <a:buSzTx/>
              <a:buFontTx/>
              <a:buNone/>
            </a:pPr>
            <a:r>
              <a:rPr kumimoji="1" lang="en-US" sz="1200" dirty="0">
                <a:solidFill>
                  <a:srgbClr val="E6820B"/>
                </a:solidFill>
                <a:latin typeface="Arial"/>
                <a:ea typeface="+mn-ea"/>
              </a:rPr>
              <a:t>AIFS</a:t>
            </a:r>
          </a:p>
        </p:txBody>
      </p: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id="{4FB6DCE1-711C-0212-7323-7AA57BF49B4C}"/>
              </a:ext>
            </a:extLst>
          </p:cNvPr>
          <p:cNvCxnSpPr/>
          <p:nvPr/>
        </p:nvCxnSpPr>
        <p:spPr>
          <a:xfrm>
            <a:off x="8032787" y="5582722"/>
            <a:ext cx="357516" cy="0"/>
          </a:xfrm>
          <a:prstGeom prst="straightConnector1">
            <a:avLst/>
          </a:prstGeom>
          <a:noFill/>
          <a:ln w="21590" cap="flat" cmpd="sng" algn="ctr">
            <a:solidFill>
              <a:srgbClr val="E6820B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186" name="Flowchart: Data 185">
            <a:extLst>
              <a:ext uri="{FF2B5EF4-FFF2-40B4-BE49-F238E27FC236}">
                <a16:creationId xmlns:a16="http://schemas.microsoft.com/office/drawing/2014/main" id="{E5725B31-274D-7C51-180D-C22340C85DAE}"/>
              </a:ext>
            </a:extLst>
          </p:cNvPr>
          <p:cNvSpPr/>
          <p:nvPr/>
        </p:nvSpPr>
        <p:spPr>
          <a:xfrm>
            <a:off x="5495229" y="5268100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512B1CDA-C32F-3BD8-FC04-24768E5C93D1}"/>
              </a:ext>
            </a:extLst>
          </p:cNvPr>
          <p:cNvSpPr txBox="1"/>
          <p:nvPr/>
        </p:nvSpPr>
        <p:spPr>
          <a:xfrm>
            <a:off x="5198700" y="5636874"/>
            <a:ext cx="343043" cy="184666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/>
          <a:p>
            <a:pPr algn="ctr" defTabSz="1088998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003366"/>
              </a:buClr>
              <a:buSzTx/>
              <a:buFontTx/>
              <a:buNone/>
            </a:pPr>
            <a:r>
              <a:rPr kumimoji="1" lang="en-US" sz="1200" dirty="0">
                <a:solidFill>
                  <a:srgbClr val="E6820B"/>
                </a:solidFill>
                <a:latin typeface="Arial"/>
                <a:ea typeface="+mn-ea"/>
              </a:rPr>
              <a:t>AIFS</a:t>
            </a:r>
          </a:p>
        </p:txBody>
      </p: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595B04F8-56BD-3246-B0D8-ADA896840847}"/>
              </a:ext>
            </a:extLst>
          </p:cNvPr>
          <p:cNvCxnSpPr/>
          <p:nvPr/>
        </p:nvCxnSpPr>
        <p:spPr>
          <a:xfrm>
            <a:off x="5137713" y="5584713"/>
            <a:ext cx="357516" cy="0"/>
          </a:xfrm>
          <a:prstGeom prst="straightConnector1">
            <a:avLst/>
          </a:prstGeom>
          <a:noFill/>
          <a:ln w="21590" cap="flat" cmpd="sng" algn="ctr">
            <a:solidFill>
              <a:srgbClr val="E6820B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190" name="Flowchart: Data 189">
            <a:extLst>
              <a:ext uri="{FF2B5EF4-FFF2-40B4-BE49-F238E27FC236}">
                <a16:creationId xmlns:a16="http://schemas.microsoft.com/office/drawing/2014/main" id="{49CCA6AC-F9F0-761E-20BC-C34D261D15B5}"/>
              </a:ext>
            </a:extLst>
          </p:cNvPr>
          <p:cNvSpPr/>
          <p:nvPr/>
        </p:nvSpPr>
        <p:spPr>
          <a:xfrm>
            <a:off x="8600839" y="5268100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1" name="Flowchart: Data 190">
            <a:extLst>
              <a:ext uri="{FF2B5EF4-FFF2-40B4-BE49-F238E27FC236}">
                <a16:creationId xmlns:a16="http://schemas.microsoft.com/office/drawing/2014/main" id="{401B4E7A-7F46-6EBC-366B-C238D9C8C9C7}"/>
              </a:ext>
            </a:extLst>
          </p:cNvPr>
          <p:cNvSpPr/>
          <p:nvPr/>
        </p:nvSpPr>
        <p:spPr>
          <a:xfrm>
            <a:off x="8495571" y="5268100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F4562C9F-2AEE-FE88-DC7F-C0B30F661A6A}"/>
              </a:ext>
            </a:extLst>
          </p:cNvPr>
          <p:cNvGrpSpPr/>
          <p:nvPr/>
        </p:nvGrpSpPr>
        <p:grpSpPr>
          <a:xfrm>
            <a:off x="8032787" y="5955579"/>
            <a:ext cx="462784" cy="529542"/>
            <a:chOff x="5137713" y="4580621"/>
            <a:chExt cx="462784" cy="529542"/>
          </a:xfrm>
        </p:grpSpPr>
        <p:sp>
          <p:nvSpPr>
            <p:cNvPr id="193" name="Flowchart: Data 192">
              <a:extLst>
                <a:ext uri="{FF2B5EF4-FFF2-40B4-BE49-F238E27FC236}">
                  <a16:creationId xmlns:a16="http://schemas.microsoft.com/office/drawing/2014/main" id="{9149EF1C-05A9-04BB-A11B-1C6E431DC7D9}"/>
                </a:ext>
              </a:extLst>
            </p:cNvPr>
            <p:cNvSpPr/>
            <p:nvPr/>
          </p:nvSpPr>
          <p:spPr>
            <a:xfrm>
              <a:off x="5495229" y="4580621"/>
              <a:ext cx="105268" cy="249485"/>
            </a:xfrm>
            <a:prstGeom prst="flowChartInputOutput">
              <a:avLst/>
            </a:prstGeom>
            <a:noFill/>
            <a:ln w="24257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97200" tIns="97200" rIns="97200" bIns="97200" rtlCol="0" anchor="ctr"/>
            <a:lstStyle/>
            <a:p>
              <a:pPr marL="0" marR="0" lvl="0" indent="0" algn="ctr" defTabSz="10889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81EDEE8E-F9B5-78D1-A6EE-1B5EEFEF85FC}"/>
                </a:ext>
              </a:extLst>
            </p:cNvPr>
            <p:cNvSpPr txBox="1"/>
            <p:nvPr/>
          </p:nvSpPr>
          <p:spPr>
            <a:xfrm>
              <a:off x="5198700" y="4925497"/>
              <a:ext cx="343043" cy="184666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/>
            <a:p>
              <a:pPr algn="ctr" defTabSz="1088998" eaLnBrk="1" fontAlgn="auto" hangingPunct="1">
                <a:spcBef>
                  <a:spcPts val="600"/>
                </a:spcBef>
                <a:spcAft>
                  <a:spcPts val="0"/>
                </a:spcAft>
                <a:buClr>
                  <a:srgbClr val="003366"/>
                </a:buClr>
                <a:buSzTx/>
                <a:buFontTx/>
                <a:buNone/>
              </a:pPr>
              <a:r>
                <a:rPr kumimoji="1" lang="en-US" sz="1200" dirty="0">
                  <a:solidFill>
                    <a:srgbClr val="E6820B"/>
                  </a:solidFill>
                  <a:latin typeface="Arial"/>
                  <a:ea typeface="+mn-ea"/>
                </a:rPr>
                <a:t>AIFS</a:t>
              </a:r>
            </a:p>
          </p:txBody>
        </p:sp>
        <p:cxnSp>
          <p:nvCxnSpPr>
            <p:cNvPr id="195" name="Straight Arrow Connector 194">
              <a:extLst>
                <a:ext uri="{FF2B5EF4-FFF2-40B4-BE49-F238E27FC236}">
                  <a16:creationId xmlns:a16="http://schemas.microsoft.com/office/drawing/2014/main" id="{2887F606-0A12-E568-9584-A2549310C0CB}"/>
                </a:ext>
              </a:extLst>
            </p:cNvPr>
            <p:cNvCxnSpPr/>
            <p:nvPr/>
          </p:nvCxnSpPr>
          <p:spPr>
            <a:xfrm>
              <a:off x="5137713" y="4897234"/>
              <a:ext cx="357516" cy="0"/>
            </a:xfrm>
            <a:prstGeom prst="straightConnector1">
              <a:avLst/>
            </a:prstGeom>
            <a:noFill/>
            <a:ln w="21590" cap="flat" cmpd="sng" algn="ctr">
              <a:solidFill>
                <a:srgbClr val="E6820B"/>
              </a:solidFill>
              <a:prstDash val="solid"/>
              <a:headEnd type="triangle"/>
              <a:tailEnd type="triangle"/>
            </a:ln>
            <a:effectLst/>
          </p:spPr>
        </p:cxnSp>
      </p:grpSp>
      <p:sp>
        <p:nvSpPr>
          <p:cNvPr id="196" name="Flowchart: Data 195">
            <a:extLst>
              <a:ext uri="{FF2B5EF4-FFF2-40B4-BE49-F238E27FC236}">
                <a16:creationId xmlns:a16="http://schemas.microsoft.com/office/drawing/2014/main" id="{91FC9C11-340D-CDD3-EB9C-2D61DEBEDCEF}"/>
              </a:ext>
            </a:extLst>
          </p:cNvPr>
          <p:cNvSpPr/>
          <p:nvPr/>
        </p:nvSpPr>
        <p:spPr>
          <a:xfrm>
            <a:off x="8600839" y="5955579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7" name="Flowchart: Data 196">
            <a:extLst>
              <a:ext uri="{FF2B5EF4-FFF2-40B4-BE49-F238E27FC236}">
                <a16:creationId xmlns:a16="http://schemas.microsoft.com/office/drawing/2014/main" id="{26A7DEAE-36B8-6551-4D74-757CC19D0657}"/>
              </a:ext>
            </a:extLst>
          </p:cNvPr>
          <p:cNvSpPr/>
          <p:nvPr/>
        </p:nvSpPr>
        <p:spPr>
          <a:xfrm>
            <a:off x="8495571" y="5955579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2B1EEA1C-E90E-8B1E-576A-A2E1F6A685AB}"/>
              </a:ext>
            </a:extLst>
          </p:cNvPr>
          <p:cNvSpPr/>
          <p:nvPr/>
        </p:nvSpPr>
        <p:spPr>
          <a:xfrm>
            <a:off x="9570355" y="5955579"/>
            <a:ext cx="943383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rgbClr val="000000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PPDU</a:t>
            </a: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FD8CAC7F-BCF4-53CA-A6D4-03D3AE9ABE29}"/>
              </a:ext>
            </a:extLst>
          </p:cNvPr>
          <p:cNvSpPr/>
          <p:nvPr/>
        </p:nvSpPr>
        <p:spPr>
          <a:xfrm>
            <a:off x="8706107" y="5955579"/>
            <a:ext cx="324000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rgbClr val="000000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PPDU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6D392623-29CE-FCC3-253B-7A4277B6229A}"/>
              </a:ext>
            </a:extLst>
          </p:cNvPr>
          <p:cNvSpPr/>
          <p:nvPr/>
        </p:nvSpPr>
        <p:spPr>
          <a:xfrm>
            <a:off x="9156231" y="3893142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BAck</a:t>
            </a: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3964ED0D-DB3B-314C-821C-B1B5319145E3}"/>
              </a:ext>
            </a:extLst>
          </p:cNvPr>
          <p:cNvSpPr/>
          <p:nvPr/>
        </p:nvSpPr>
        <p:spPr>
          <a:xfrm>
            <a:off x="10639861" y="3893142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BAck</a:t>
            </a:r>
          </a:p>
        </p:txBody>
      </p: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E5AA0B95-6322-8FBF-4B1E-3408D4B6E813}"/>
              </a:ext>
            </a:extLst>
          </p:cNvPr>
          <p:cNvCxnSpPr/>
          <p:nvPr/>
        </p:nvCxnSpPr>
        <p:spPr bwMode="auto">
          <a:xfrm>
            <a:off x="1011254" y="3789040"/>
            <a:ext cx="1896886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4" name="TextBox 213">
            <a:extLst>
              <a:ext uri="{FF2B5EF4-FFF2-40B4-BE49-F238E27FC236}">
                <a16:creationId xmlns:a16="http://schemas.microsoft.com/office/drawing/2014/main" id="{FCE14481-4918-5179-376D-5378F03F5DFB}"/>
              </a:ext>
            </a:extLst>
          </p:cNvPr>
          <p:cNvSpPr txBox="1"/>
          <p:nvPr/>
        </p:nvSpPr>
        <p:spPr>
          <a:xfrm>
            <a:off x="1420354" y="3573596"/>
            <a:ext cx="87203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Lost airtime</a:t>
            </a:r>
          </a:p>
        </p:txBody>
      </p: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37A3E6E2-28BE-017C-535B-FD27DD31BE74}"/>
              </a:ext>
            </a:extLst>
          </p:cNvPr>
          <p:cNvCxnSpPr/>
          <p:nvPr/>
        </p:nvCxnSpPr>
        <p:spPr bwMode="auto">
          <a:xfrm>
            <a:off x="2908140" y="3789040"/>
            <a:ext cx="2902893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8" name="TextBox 217">
            <a:extLst>
              <a:ext uri="{FF2B5EF4-FFF2-40B4-BE49-F238E27FC236}">
                <a16:creationId xmlns:a16="http://schemas.microsoft.com/office/drawing/2014/main" id="{E56FEA1B-7697-0EA0-E634-197227094236}"/>
              </a:ext>
            </a:extLst>
          </p:cNvPr>
          <p:cNvSpPr txBox="1"/>
          <p:nvPr/>
        </p:nvSpPr>
        <p:spPr>
          <a:xfrm>
            <a:off x="7197506" y="3573596"/>
            <a:ext cx="2806666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Additional channel access delay STA 2</a:t>
            </a:r>
          </a:p>
        </p:txBody>
      </p: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416BEE1E-1C47-F1EE-D49A-0BD8D91AB99D}"/>
              </a:ext>
            </a:extLst>
          </p:cNvPr>
          <p:cNvGrpSpPr/>
          <p:nvPr/>
        </p:nvGrpSpPr>
        <p:grpSpPr>
          <a:xfrm>
            <a:off x="10927862" y="5268100"/>
            <a:ext cx="462784" cy="553440"/>
            <a:chOff x="5137713" y="4580621"/>
            <a:chExt cx="462784" cy="553440"/>
          </a:xfrm>
        </p:grpSpPr>
        <p:sp>
          <p:nvSpPr>
            <p:cNvPr id="220" name="Flowchart: Data 219">
              <a:extLst>
                <a:ext uri="{FF2B5EF4-FFF2-40B4-BE49-F238E27FC236}">
                  <a16:creationId xmlns:a16="http://schemas.microsoft.com/office/drawing/2014/main" id="{D4ACD299-70D1-DC3E-33E1-9D3A684B1D30}"/>
                </a:ext>
              </a:extLst>
            </p:cNvPr>
            <p:cNvSpPr/>
            <p:nvPr/>
          </p:nvSpPr>
          <p:spPr>
            <a:xfrm>
              <a:off x="5495229" y="4580621"/>
              <a:ext cx="105268" cy="249485"/>
            </a:xfrm>
            <a:prstGeom prst="flowChartInputOutput">
              <a:avLst/>
            </a:prstGeom>
            <a:noFill/>
            <a:ln w="24257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97200" tIns="97200" rIns="97200" bIns="97200" rtlCol="0" anchor="ctr"/>
            <a:lstStyle/>
            <a:p>
              <a:pPr marL="0" marR="0" lvl="0" indent="0" algn="ctr" defTabSz="10889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A968970D-869B-2BFA-EA27-ACE15DB2FC4E}"/>
                </a:ext>
              </a:extLst>
            </p:cNvPr>
            <p:cNvSpPr txBox="1"/>
            <p:nvPr/>
          </p:nvSpPr>
          <p:spPr>
            <a:xfrm>
              <a:off x="5198700" y="4949395"/>
              <a:ext cx="343043" cy="184666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/>
            <a:p>
              <a:pPr algn="ctr" defTabSz="1088998" eaLnBrk="1" fontAlgn="auto" hangingPunct="1">
                <a:spcBef>
                  <a:spcPts val="600"/>
                </a:spcBef>
                <a:spcAft>
                  <a:spcPts val="0"/>
                </a:spcAft>
                <a:buClr>
                  <a:srgbClr val="003366"/>
                </a:buClr>
                <a:buSzTx/>
                <a:buFontTx/>
                <a:buNone/>
              </a:pPr>
              <a:r>
                <a:rPr kumimoji="1" lang="en-US" sz="1200" dirty="0">
                  <a:solidFill>
                    <a:srgbClr val="E6820B"/>
                  </a:solidFill>
                  <a:latin typeface="Arial"/>
                  <a:ea typeface="+mn-ea"/>
                </a:rPr>
                <a:t>AIFS</a:t>
              </a:r>
            </a:p>
          </p:txBody>
        </p:sp>
        <p:cxnSp>
          <p:nvCxnSpPr>
            <p:cNvPr id="222" name="Straight Arrow Connector 221">
              <a:extLst>
                <a:ext uri="{FF2B5EF4-FFF2-40B4-BE49-F238E27FC236}">
                  <a16:creationId xmlns:a16="http://schemas.microsoft.com/office/drawing/2014/main" id="{44602DC9-8F29-185E-ABD5-30F05E2B40A0}"/>
                </a:ext>
              </a:extLst>
            </p:cNvPr>
            <p:cNvCxnSpPr/>
            <p:nvPr/>
          </p:nvCxnSpPr>
          <p:spPr>
            <a:xfrm>
              <a:off x="5137713" y="4897234"/>
              <a:ext cx="357516" cy="0"/>
            </a:xfrm>
            <a:prstGeom prst="straightConnector1">
              <a:avLst/>
            </a:prstGeom>
            <a:noFill/>
            <a:ln w="21590" cap="flat" cmpd="sng" algn="ctr">
              <a:solidFill>
                <a:srgbClr val="E6820B"/>
              </a:solidFill>
              <a:prstDash val="solid"/>
              <a:headEnd type="triangle"/>
              <a:tailEnd type="triangle"/>
            </a:ln>
            <a:effectLst/>
          </p:spPr>
        </p:cxnSp>
      </p:grpSp>
      <p:sp>
        <p:nvSpPr>
          <p:cNvPr id="223" name="Rectangle 222">
            <a:extLst>
              <a:ext uri="{FF2B5EF4-FFF2-40B4-BE49-F238E27FC236}">
                <a16:creationId xmlns:a16="http://schemas.microsoft.com/office/drawing/2014/main" id="{5B788295-B666-F209-EBBF-4D6C61962B0E}"/>
              </a:ext>
            </a:extLst>
          </p:cNvPr>
          <p:cNvSpPr/>
          <p:nvPr/>
        </p:nvSpPr>
        <p:spPr>
          <a:xfrm>
            <a:off x="11390646" y="5268100"/>
            <a:ext cx="324000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rgbClr val="000000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PPDU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DCB403F9-9A7B-ABD0-A457-BEEB97744897}"/>
              </a:ext>
            </a:extLst>
          </p:cNvPr>
          <p:cNvSpPr txBox="1"/>
          <p:nvPr/>
        </p:nvSpPr>
        <p:spPr>
          <a:xfrm>
            <a:off x="11688653" y="5107885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…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11C45E9-5754-9EA1-84BA-4300FA0C6619}"/>
              </a:ext>
            </a:extLst>
          </p:cNvPr>
          <p:cNvGrpSpPr/>
          <p:nvPr/>
        </p:nvGrpSpPr>
        <p:grpSpPr>
          <a:xfrm>
            <a:off x="2276532" y="4580621"/>
            <a:ext cx="526340" cy="249485"/>
            <a:chOff x="2312154" y="4580621"/>
            <a:chExt cx="526340" cy="249485"/>
          </a:xfrm>
        </p:grpSpPr>
        <p:sp>
          <p:nvSpPr>
            <p:cNvPr id="102" name="Flowchart: Data 101">
              <a:extLst>
                <a:ext uri="{FF2B5EF4-FFF2-40B4-BE49-F238E27FC236}">
                  <a16:creationId xmlns:a16="http://schemas.microsoft.com/office/drawing/2014/main" id="{6F17D103-5633-B654-D531-17ADDF2B0832}"/>
                </a:ext>
              </a:extLst>
            </p:cNvPr>
            <p:cNvSpPr/>
            <p:nvPr/>
          </p:nvSpPr>
          <p:spPr>
            <a:xfrm>
              <a:off x="2733226" y="4580621"/>
              <a:ext cx="105268" cy="249485"/>
            </a:xfrm>
            <a:prstGeom prst="flowChartInputOutput">
              <a:avLst/>
            </a:prstGeom>
            <a:noFill/>
            <a:ln w="24257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97200" tIns="97200" rIns="97200" bIns="97200" rtlCol="0" anchor="ctr"/>
            <a:lstStyle/>
            <a:p>
              <a:pPr marL="0" marR="0" lvl="0" indent="0" algn="ctr" defTabSz="10889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3" name="Flowchart: Data 102">
              <a:extLst>
                <a:ext uri="{FF2B5EF4-FFF2-40B4-BE49-F238E27FC236}">
                  <a16:creationId xmlns:a16="http://schemas.microsoft.com/office/drawing/2014/main" id="{AA832F74-9BD2-0F7E-78D7-B80951D1158A}"/>
                </a:ext>
              </a:extLst>
            </p:cNvPr>
            <p:cNvSpPr/>
            <p:nvPr/>
          </p:nvSpPr>
          <p:spPr>
            <a:xfrm>
              <a:off x="2627958" y="4580621"/>
              <a:ext cx="105268" cy="249485"/>
            </a:xfrm>
            <a:prstGeom prst="flowChartInputOutput">
              <a:avLst/>
            </a:prstGeom>
            <a:noFill/>
            <a:ln w="24257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97200" tIns="97200" rIns="97200" bIns="97200" rtlCol="0" anchor="ctr"/>
            <a:lstStyle/>
            <a:p>
              <a:pPr marL="0" marR="0" lvl="0" indent="0" algn="ctr" defTabSz="10889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Flowchart: Data 6">
              <a:extLst>
                <a:ext uri="{FF2B5EF4-FFF2-40B4-BE49-F238E27FC236}">
                  <a16:creationId xmlns:a16="http://schemas.microsoft.com/office/drawing/2014/main" id="{FA11AFC3-D168-1B91-2F8E-4DC450E69867}"/>
                </a:ext>
              </a:extLst>
            </p:cNvPr>
            <p:cNvSpPr/>
            <p:nvPr/>
          </p:nvSpPr>
          <p:spPr>
            <a:xfrm>
              <a:off x="2522690" y="4580621"/>
              <a:ext cx="105268" cy="249485"/>
            </a:xfrm>
            <a:prstGeom prst="flowChartInputOutput">
              <a:avLst/>
            </a:prstGeom>
            <a:noFill/>
            <a:ln w="24257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97200" tIns="97200" rIns="97200" bIns="97200" rtlCol="0" anchor="ctr"/>
            <a:lstStyle/>
            <a:p>
              <a:pPr marL="0" marR="0" lvl="0" indent="0" algn="ctr" defTabSz="10889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" name="Flowchart: Data 8">
              <a:extLst>
                <a:ext uri="{FF2B5EF4-FFF2-40B4-BE49-F238E27FC236}">
                  <a16:creationId xmlns:a16="http://schemas.microsoft.com/office/drawing/2014/main" id="{EA7A1FFB-206D-D65E-0C19-1DBA5FF9250E}"/>
                </a:ext>
              </a:extLst>
            </p:cNvPr>
            <p:cNvSpPr/>
            <p:nvPr/>
          </p:nvSpPr>
          <p:spPr>
            <a:xfrm>
              <a:off x="2417422" y="4580621"/>
              <a:ext cx="105268" cy="249485"/>
            </a:xfrm>
            <a:prstGeom prst="flowChartInputOutput">
              <a:avLst/>
            </a:prstGeom>
            <a:noFill/>
            <a:ln w="24257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97200" tIns="97200" rIns="97200" bIns="97200" rtlCol="0" anchor="ctr"/>
            <a:lstStyle/>
            <a:p>
              <a:pPr marL="0" marR="0" lvl="0" indent="0" algn="ctr" defTabSz="10889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" name="Flowchart: Data 9">
              <a:extLst>
                <a:ext uri="{FF2B5EF4-FFF2-40B4-BE49-F238E27FC236}">
                  <a16:creationId xmlns:a16="http://schemas.microsoft.com/office/drawing/2014/main" id="{E899E400-943F-7530-9DEA-F6A7D51F7D9F}"/>
                </a:ext>
              </a:extLst>
            </p:cNvPr>
            <p:cNvSpPr/>
            <p:nvPr/>
          </p:nvSpPr>
          <p:spPr>
            <a:xfrm>
              <a:off x="2312154" y="4580621"/>
              <a:ext cx="105268" cy="249485"/>
            </a:xfrm>
            <a:prstGeom prst="flowChartInputOutput">
              <a:avLst/>
            </a:prstGeom>
            <a:noFill/>
            <a:ln w="24257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97200" tIns="97200" rIns="97200" bIns="97200" rtlCol="0" anchor="ctr"/>
            <a:lstStyle/>
            <a:p>
              <a:pPr marL="0" marR="0" lvl="0" indent="0" algn="ctr" defTabSz="10889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2" name="Flowchart: Data 11">
            <a:extLst>
              <a:ext uri="{FF2B5EF4-FFF2-40B4-BE49-F238E27FC236}">
                <a16:creationId xmlns:a16="http://schemas.microsoft.com/office/drawing/2014/main" id="{14ACC2D3-343F-1187-0195-DAFACF49F7B0}"/>
              </a:ext>
            </a:extLst>
          </p:cNvPr>
          <p:cNvSpPr/>
          <p:nvPr/>
        </p:nvSpPr>
        <p:spPr>
          <a:xfrm>
            <a:off x="2802872" y="4580621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Flowchart: Data 12">
            <a:extLst>
              <a:ext uri="{FF2B5EF4-FFF2-40B4-BE49-F238E27FC236}">
                <a16:creationId xmlns:a16="http://schemas.microsoft.com/office/drawing/2014/main" id="{5BB5F190-B077-72A3-C205-361BF5FF3A61}"/>
              </a:ext>
            </a:extLst>
          </p:cNvPr>
          <p:cNvSpPr/>
          <p:nvPr/>
        </p:nvSpPr>
        <p:spPr>
          <a:xfrm>
            <a:off x="2802872" y="5268100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Flowchart: Data 13">
            <a:extLst>
              <a:ext uri="{FF2B5EF4-FFF2-40B4-BE49-F238E27FC236}">
                <a16:creationId xmlns:a16="http://schemas.microsoft.com/office/drawing/2014/main" id="{DA3FB555-9AE9-0FA0-BCCD-5D122D6B7FFD}"/>
              </a:ext>
            </a:extLst>
          </p:cNvPr>
          <p:cNvSpPr/>
          <p:nvPr/>
        </p:nvSpPr>
        <p:spPr>
          <a:xfrm>
            <a:off x="2708284" y="5268100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Flowchart: Data 14">
            <a:extLst>
              <a:ext uri="{FF2B5EF4-FFF2-40B4-BE49-F238E27FC236}">
                <a16:creationId xmlns:a16="http://schemas.microsoft.com/office/drawing/2014/main" id="{01D7DA67-63B0-C0AE-19CB-31D62E156023}"/>
              </a:ext>
            </a:extLst>
          </p:cNvPr>
          <p:cNvSpPr/>
          <p:nvPr/>
        </p:nvSpPr>
        <p:spPr>
          <a:xfrm>
            <a:off x="2603016" y="5268100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Flowchart: Data 15">
            <a:extLst>
              <a:ext uri="{FF2B5EF4-FFF2-40B4-BE49-F238E27FC236}">
                <a16:creationId xmlns:a16="http://schemas.microsoft.com/office/drawing/2014/main" id="{67E8EB10-680C-7BF8-7F92-A36EC4FEB652}"/>
              </a:ext>
            </a:extLst>
          </p:cNvPr>
          <p:cNvSpPr/>
          <p:nvPr/>
        </p:nvSpPr>
        <p:spPr>
          <a:xfrm>
            <a:off x="2497748" y="5268100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7926CCA-6417-6D3B-CD9E-39382847FECD}"/>
              </a:ext>
            </a:extLst>
          </p:cNvPr>
          <p:cNvSpPr/>
          <p:nvPr/>
        </p:nvSpPr>
        <p:spPr>
          <a:xfrm>
            <a:off x="6675281" y="4580621"/>
            <a:ext cx="943383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rgbClr val="000000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PPDU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C96D404E-9768-086B-CC02-64C595B4CEB1}"/>
              </a:ext>
            </a:extLst>
          </p:cNvPr>
          <p:cNvSpPr/>
          <p:nvPr/>
        </p:nvSpPr>
        <p:spPr>
          <a:xfrm>
            <a:off x="5811033" y="4580621"/>
            <a:ext cx="324000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rgbClr val="000000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PPDU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AAB483B-A735-7C72-A816-8E7B38E31CF6}"/>
              </a:ext>
            </a:extLst>
          </p:cNvPr>
          <p:cNvSpPr/>
          <p:nvPr/>
        </p:nvSpPr>
        <p:spPr>
          <a:xfrm>
            <a:off x="6261157" y="3893142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BAck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3E2B26F4-9528-B04B-3331-F460EFEAE0FA}"/>
              </a:ext>
            </a:extLst>
          </p:cNvPr>
          <p:cNvSpPr/>
          <p:nvPr/>
        </p:nvSpPr>
        <p:spPr>
          <a:xfrm>
            <a:off x="7744787" y="3893142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BAck</a:t>
            </a:r>
          </a:p>
        </p:txBody>
      </p:sp>
      <p:sp>
        <p:nvSpPr>
          <p:cNvPr id="23" name="Flowchart: Data 22">
            <a:extLst>
              <a:ext uri="{FF2B5EF4-FFF2-40B4-BE49-F238E27FC236}">
                <a16:creationId xmlns:a16="http://schemas.microsoft.com/office/drawing/2014/main" id="{AB77465F-C129-CC3A-40D8-C7E278FDD21F}"/>
              </a:ext>
            </a:extLst>
          </p:cNvPr>
          <p:cNvSpPr/>
          <p:nvPr/>
        </p:nvSpPr>
        <p:spPr>
          <a:xfrm>
            <a:off x="2592336" y="5955579"/>
            <a:ext cx="105268" cy="249485"/>
          </a:xfrm>
          <a:prstGeom prst="flowChartInputOutput">
            <a:avLst/>
          </a:prstGeom>
          <a:noFill/>
          <a:ln w="24257" cap="flat" cmpd="sng" algn="ctr">
            <a:solidFill>
              <a:srgbClr val="000000"/>
            </a:solidFill>
            <a:prstDash val="solid"/>
          </a:ln>
          <a:effectLst/>
        </p:spPr>
        <p:txBody>
          <a:bodyPr lIns="97200" tIns="97200" rIns="97200" bIns="9720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36CE45F-E590-594D-065D-D08E9ADAE0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4669784"/>
              </p:ext>
            </p:extLst>
          </p:nvPr>
        </p:nvGraphicFramePr>
        <p:xfrm>
          <a:off x="9908312" y="1417407"/>
          <a:ext cx="2161074" cy="146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6878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2713CADE-C782-C33B-35CF-0A203ED9539B}"/>
              </a:ext>
            </a:extLst>
          </p:cNvPr>
          <p:cNvSpPr/>
          <p:nvPr/>
        </p:nvSpPr>
        <p:spPr>
          <a:xfrm>
            <a:off x="1517372" y="4771844"/>
            <a:ext cx="550800" cy="224536"/>
          </a:xfrm>
          <a:prstGeom prst="rect">
            <a:avLst/>
          </a:prstGeom>
          <a:solidFill>
            <a:srgbClr val="FF0000">
              <a:alpha val="13000"/>
            </a:srgbClr>
          </a:solidFill>
          <a:ln w="24289" cap="flat" cmpd="sng" algn="ctr">
            <a:noFill/>
            <a:prstDash val="solid"/>
          </a:ln>
          <a:effectLst/>
        </p:spPr>
        <p:txBody>
          <a:bodyPr lIns="16200" tIns="34976" rIns="16200" bIns="34976" rtlCol="0" anchor="ctr"/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sz="900" kern="0" dirty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A568E-FCC8-2D40-B4FC-7FF7CBDAE429}"/>
              </a:ext>
            </a:extLst>
          </p:cNvPr>
          <p:cNvSpPr/>
          <p:nvPr/>
        </p:nvSpPr>
        <p:spPr>
          <a:xfrm>
            <a:off x="7652750" y="4771844"/>
            <a:ext cx="2006616" cy="22453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4289" cap="flat" cmpd="sng" algn="ctr">
            <a:noFill/>
            <a:prstDash val="solid"/>
          </a:ln>
          <a:effectLst/>
        </p:spPr>
        <p:txBody>
          <a:bodyPr lIns="16200" tIns="34976" rIns="16200" bIns="34976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81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Busy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E74218EE-E476-539F-4D7C-3CD2EAE8934F}"/>
              </a:ext>
            </a:extLst>
          </p:cNvPr>
          <p:cNvSpPr/>
          <p:nvPr/>
        </p:nvSpPr>
        <p:spPr>
          <a:xfrm>
            <a:off x="7652750" y="5390575"/>
            <a:ext cx="2006616" cy="22453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4289" cap="flat" cmpd="sng" algn="ctr">
            <a:noFill/>
            <a:prstDash val="solid"/>
          </a:ln>
          <a:effectLst/>
        </p:spPr>
        <p:txBody>
          <a:bodyPr lIns="16200" tIns="34976" rIns="16200" bIns="34976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81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Busy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4AA3379-E442-4131-EE1A-4801EB56B79C}"/>
              </a:ext>
            </a:extLst>
          </p:cNvPr>
          <p:cNvSpPr/>
          <p:nvPr/>
        </p:nvSpPr>
        <p:spPr>
          <a:xfrm>
            <a:off x="2353128" y="6009306"/>
            <a:ext cx="2372291" cy="22453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4289" cap="flat" cmpd="sng" algn="ctr">
            <a:noFill/>
            <a:prstDash val="solid"/>
          </a:ln>
          <a:effectLst/>
        </p:spPr>
        <p:txBody>
          <a:bodyPr lIns="16200" tIns="34976" rIns="16200" bIns="34976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81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Busy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6DB3942-F8F1-F897-E50C-29D5C7322994}"/>
              </a:ext>
            </a:extLst>
          </p:cNvPr>
          <p:cNvSpPr/>
          <p:nvPr/>
        </p:nvSpPr>
        <p:spPr>
          <a:xfrm>
            <a:off x="1517372" y="4771844"/>
            <a:ext cx="550800" cy="224536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1860" cap="flat" cmpd="sng" algn="ctr">
            <a:solidFill>
              <a:srgbClr val="000000"/>
            </a:solidFill>
            <a:prstDash val="solid"/>
          </a:ln>
          <a:effectLst/>
        </p:spPr>
        <p:txBody>
          <a:bodyPr lIns="36000" tIns="34976" rIns="72000" bIns="34976" rtlCol="0" anchor="ctr"/>
          <a:lstStyle/>
          <a:p>
            <a:pPr marR="0" lvl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81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PPDU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9D186B-A5E3-D96A-0C5B-C9EA1017B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fast collision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CD24-38F4-0219-F923-2B38C1945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2"/>
            <a:ext cx="10798223" cy="187235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Non-AP STAs include a collision detection mark (CD mark) in preamble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CD mark facilitates detection and identification of the transmitting non-AP STA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AP detects CD mark and sends collision response (CR)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Indicates that a collision occurred and at least one non-AP STA with granted channel access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Resolves the collision and avoids the exponential backoff for other non-AP STAs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E96DC-5B0B-DB66-0B37-CC16DCCD6F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F5915-2C75-769D-91FF-C22763EC67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88DD48-551C-AB1D-1A79-DB604E20D4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34C077-991A-2C53-F4A1-8D7EFAFA7BC5}"/>
              </a:ext>
            </a:extLst>
          </p:cNvPr>
          <p:cNvSpPr/>
          <p:nvPr/>
        </p:nvSpPr>
        <p:spPr>
          <a:xfrm>
            <a:off x="5236666" y="6009306"/>
            <a:ext cx="1999578" cy="22453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4289" cap="flat" cmpd="sng" algn="ctr">
            <a:noFill/>
            <a:prstDash val="solid"/>
          </a:ln>
          <a:effectLst/>
        </p:spPr>
        <p:txBody>
          <a:bodyPr lIns="16200" tIns="34976" rIns="16200" bIns="34976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81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Busy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7A5689A-E109-2163-18F9-4A52F1A07DFC}"/>
              </a:ext>
            </a:extLst>
          </p:cNvPr>
          <p:cNvSpPr/>
          <p:nvPr/>
        </p:nvSpPr>
        <p:spPr>
          <a:xfrm>
            <a:off x="1517372" y="6009306"/>
            <a:ext cx="722245" cy="22453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4289" cap="flat" cmpd="sng" algn="ctr">
            <a:noFill/>
            <a:prstDash val="solid"/>
          </a:ln>
          <a:effectLst/>
        </p:spPr>
        <p:txBody>
          <a:bodyPr lIns="16200" tIns="34976" rIns="16200" bIns="34976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81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Busy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BEB4D0-360F-5F44-3E96-8B65B7729CB7}"/>
              </a:ext>
            </a:extLst>
          </p:cNvPr>
          <p:cNvSpPr txBox="1"/>
          <p:nvPr/>
        </p:nvSpPr>
        <p:spPr>
          <a:xfrm>
            <a:off x="879621" y="4120448"/>
            <a:ext cx="290169" cy="233118"/>
          </a:xfrm>
          <a:prstGeom prst="rect">
            <a:avLst/>
          </a:prstGeom>
          <a:noFill/>
        </p:spPr>
        <p:txBody>
          <a:bodyPr wrap="none" lIns="69952" tIns="34976" rIns="69952" bIns="34976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24" dirty="0">
                <a:solidFill>
                  <a:prstClr val="black"/>
                </a:solidFill>
                <a:latin typeface="Tahoma"/>
                <a:ea typeface="ＭＳ Ｐゴシック"/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1E8080-33AC-33A7-A8BF-5C50FDF63EE4}"/>
              </a:ext>
            </a:extLst>
          </p:cNvPr>
          <p:cNvSpPr txBox="1"/>
          <p:nvPr/>
        </p:nvSpPr>
        <p:spPr>
          <a:xfrm>
            <a:off x="660504" y="4739179"/>
            <a:ext cx="501252" cy="240181"/>
          </a:xfrm>
          <a:prstGeom prst="rect">
            <a:avLst/>
          </a:prstGeom>
          <a:noFill/>
        </p:spPr>
        <p:txBody>
          <a:bodyPr wrap="none" lIns="69952" tIns="34976" rIns="69952" bIns="34976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24" dirty="0">
                <a:solidFill>
                  <a:prstClr val="black"/>
                </a:solidFill>
                <a:latin typeface="Tahoma"/>
                <a:ea typeface="ＭＳ Ｐゴシック"/>
              </a:rPr>
              <a:t>STA 1</a:t>
            </a:r>
          </a:p>
        </p:txBody>
      </p:sp>
      <p:sp>
        <p:nvSpPr>
          <p:cNvPr id="17" name="Flowchart: Data 16">
            <a:extLst>
              <a:ext uri="{FF2B5EF4-FFF2-40B4-BE49-F238E27FC236}">
                <a16:creationId xmlns:a16="http://schemas.microsoft.com/office/drawing/2014/main" id="{9880AC8A-CEA8-A32B-D97D-2063602A1BBE}"/>
              </a:ext>
            </a:extLst>
          </p:cNvPr>
          <p:cNvSpPr/>
          <p:nvPr/>
        </p:nvSpPr>
        <p:spPr>
          <a:xfrm>
            <a:off x="1422630" y="4771844"/>
            <a:ext cx="94741" cy="224536"/>
          </a:xfrm>
          <a:prstGeom prst="flowChartInputOutput">
            <a:avLst/>
          </a:prstGeom>
          <a:noFill/>
          <a:ln w="21831" cap="flat" cmpd="sng" algn="ctr">
            <a:solidFill>
              <a:srgbClr val="000000"/>
            </a:solidFill>
            <a:prstDash val="solid"/>
          </a:ln>
          <a:effectLst/>
        </p:spPr>
        <p:txBody>
          <a:bodyPr lIns="87480" tIns="87480" rIns="87480" bIns="8748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Flowchart: Data 17">
            <a:extLst>
              <a:ext uri="{FF2B5EF4-FFF2-40B4-BE49-F238E27FC236}">
                <a16:creationId xmlns:a16="http://schemas.microsoft.com/office/drawing/2014/main" id="{6BCA2370-7E28-34FB-C7FB-E2F4DCF92D9B}"/>
              </a:ext>
            </a:extLst>
          </p:cNvPr>
          <p:cNvSpPr/>
          <p:nvPr/>
        </p:nvSpPr>
        <p:spPr>
          <a:xfrm>
            <a:off x="1327889" y="4771844"/>
            <a:ext cx="94741" cy="224536"/>
          </a:xfrm>
          <a:prstGeom prst="flowChartInputOutput">
            <a:avLst/>
          </a:prstGeom>
          <a:noFill/>
          <a:ln w="21831" cap="flat" cmpd="sng" algn="ctr">
            <a:solidFill>
              <a:srgbClr val="000000"/>
            </a:solidFill>
            <a:prstDash val="solid"/>
          </a:ln>
          <a:effectLst/>
        </p:spPr>
        <p:txBody>
          <a:bodyPr lIns="87480" tIns="87480" rIns="87480" bIns="8748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B6B40FF-1824-BDC2-877A-FCDFB87A9F7C}"/>
              </a:ext>
            </a:extLst>
          </p:cNvPr>
          <p:cNvCxnSpPr/>
          <p:nvPr/>
        </p:nvCxnSpPr>
        <p:spPr>
          <a:xfrm flipH="1">
            <a:off x="1201228" y="4377649"/>
            <a:ext cx="10011601" cy="0"/>
          </a:xfrm>
          <a:prstGeom prst="line">
            <a:avLst/>
          </a:prstGeom>
          <a:noFill/>
          <a:ln w="2286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A83DD38-4F0D-1FA8-F5AD-246CDBFCABF3}"/>
              </a:ext>
            </a:extLst>
          </p:cNvPr>
          <p:cNvCxnSpPr/>
          <p:nvPr/>
        </p:nvCxnSpPr>
        <p:spPr>
          <a:xfrm flipH="1">
            <a:off x="1201228" y="4996380"/>
            <a:ext cx="10011601" cy="0"/>
          </a:xfrm>
          <a:prstGeom prst="line">
            <a:avLst/>
          </a:prstGeom>
          <a:noFill/>
          <a:ln w="2286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298B085-5443-2453-5E53-5807043B2C55}"/>
              </a:ext>
            </a:extLst>
          </p:cNvPr>
          <p:cNvSpPr txBox="1"/>
          <p:nvPr/>
        </p:nvSpPr>
        <p:spPr>
          <a:xfrm>
            <a:off x="1422630" y="5697587"/>
            <a:ext cx="784193" cy="269366"/>
          </a:xfrm>
          <a:prstGeom prst="rect">
            <a:avLst/>
          </a:prstGeom>
        </p:spPr>
        <p:txBody>
          <a:bodyPr vert="horz" wrap="none" lIns="81000" tIns="81000" rIns="81000" bIns="81000" rtlCol="0">
            <a:noAutofit/>
          </a:bodyPr>
          <a:lstStyle/>
          <a:p>
            <a:pPr defTabSz="1088998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003366"/>
              </a:buClr>
              <a:buSzTx/>
              <a:buFontTx/>
              <a:buNone/>
            </a:pPr>
            <a:r>
              <a:rPr kumimoji="1" lang="en-US" sz="1260" dirty="0">
                <a:solidFill>
                  <a:srgbClr val="000000"/>
                </a:solidFill>
                <a:latin typeface="Arial"/>
                <a:ea typeface="+mn-ea"/>
              </a:rPr>
              <a:t>Collision</a:t>
            </a: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05A3CAC5-00F7-6F4B-C23A-FBDFF1D85700}"/>
              </a:ext>
            </a:extLst>
          </p:cNvPr>
          <p:cNvSpPr/>
          <p:nvPr/>
        </p:nvSpPr>
        <p:spPr>
          <a:xfrm rot="16200000">
            <a:off x="1744552" y="5439788"/>
            <a:ext cx="109961" cy="537281"/>
          </a:xfrm>
          <a:prstGeom prst="leftBrace">
            <a:avLst>
              <a:gd name="adj1" fmla="val 35749"/>
              <a:gd name="adj2" fmla="val 50000"/>
            </a:avLst>
          </a:prstGeom>
          <a:noFill/>
          <a:ln w="8572" cap="flat" cmpd="sng" algn="ctr">
            <a:solidFill>
              <a:srgbClr val="000000"/>
            </a:solidFill>
            <a:prstDash val="solid"/>
          </a:ln>
          <a:effectLst/>
        </p:spPr>
        <p:txBody>
          <a:bodyPr lIns="82296" tIns="41148" rIns="82296" bIns="41148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99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5855826-0B50-3FED-CFDE-0B6D8F6D450A}"/>
              </a:ext>
            </a:extLst>
          </p:cNvPr>
          <p:cNvSpPr/>
          <p:nvPr/>
        </p:nvSpPr>
        <p:spPr>
          <a:xfrm>
            <a:off x="2353128" y="5388783"/>
            <a:ext cx="2372291" cy="22453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4289" cap="flat" cmpd="sng" algn="ctr">
            <a:noFill/>
            <a:prstDash val="solid"/>
          </a:ln>
          <a:effectLst/>
        </p:spPr>
        <p:txBody>
          <a:bodyPr lIns="16200" tIns="34976" rIns="16200" bIns="34976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81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Busy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FE27111-F90B-5DCA-F2B0-BBF623F4F111}"/>
              </a:ext>
            </a:extLst>
          </p:cNvPr>
          <p:cNvSpPr/>
          <p:nvPr/>
        </p:nvSpPr>
        <p:spPr>
          <a:xfrm>
            <a:off x="1517373" y="5388783"/>
            <a:ext cx="722243" cy="224536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1860" cap="flat" cmpd="sng" algn="ctr">
            <a:solidFill>
              <a:srgbClr val="000000"/>
            </a:solidFill>
            <a:prstDash val="solid"/>
          </a:ln>
          <a:effectLst/>
        </p:spPr>
        <p:txBody>
          <a:bodyPr lIns="16200" tIns="34976" rIns="16200" bIns="34976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81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PPDU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52D4577-EECC-4DFA-6D59-2A2692BD88AD}"/>
              </a:ext>
            </a:extLst>
          </p:cNvPr>
          <p:cNvSpPr txBox="1"/>
          <p:nvPr/>
        </p:nvSpPr>
        <p:spPr>
          <a:xfrm>
            <a:off x="660504" y="5356117"/>
            <a:ext cx="501252" cy="240181"/>
          </a:xfrm>
          <a:prstGeom prst="rect">
            <a:avLst/>
          </a:prstGeom>
          <a:noFill/>
        </p:spPr>
        <p:txBody>
          <a:bodyPr wrap="none" lIns="69952" tIns="34976" rIns="69952" bIns="34976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24" dirty="0">
                <a:solidFill>
                  <a:prstClr val="black"/>
                </a:solidFill>
                <a:latin typeface="Tahoma"/>
                <a:ea typeface="ＭＳ Ｐゴシック"/>
              </a:rPr>
              <a:t>STA 2</a:t>
            </a:r>
          </a:p>
        </p:txBody>
      </p:sp>
      <p:sp>
        <p:nvSpPr>
          <p:cNvPr id="34" name="Flowchart: Data 33">
            <a:extLst>
              <a:ext uri="{FF2B5EF4-FFF2-40B4-BE49-F238E27FC236}">
                <a16:creationId xmlns:a16="http://schemas.microsoft.com/office/drawing/2014/main" id="{29B137B7-3E6B-CC92-ED68-D21D6B97DC61}"/>
              </a:ext>
            </a:extLst>
          </p:cNvPr>
          <p:cNvSpPr/>
          <p:nvPr/>
        </p:nvSpPr>
        <p:spPr>
          <a:xfrm>
            <a:off x="1327889" y="5388783"/>
            <a:ext cx="94741" cy="224536"/>
          </a:xfrm>
          <a:prstGeom prst="flowChartInputOutput">
            <a:avLst/>
          </a:prstGeom>
          <a:noFill/>
          <a:ln w="21831" cap="flat" cmpd="sng" algn="ctr">
            <a:solidFill>
              <a:srgbClr val="000000"/>
            </a:solidFill>
            <a:prstDash val="solid"/>
          </a:ln>
          <a:effectLst/>
        </p:spPr>
        <p:txBody>
          <a:bodyPr lIns="87480" tIns="87480" rIns="87480" bIns="8748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Flowchart: Data 34">
            <a:extLst>
              <a:ext uri="{FF2B5EF4-FFF2-40B4-BE49-F238E27FC236}">
                <a16:creationId xmlns:a16="http://schemas.microsoft.com/office/drawing/2014/main" id="{731B5149-75E9-5555-143B-A2A334A89421}"/>
              </a:ext>
            </a:extLst>
          </p:cNvPr>
          <p:cNvSpPr/>
          <p:nvPr/>
        </p:nvSpPr>
        <p:spPr>
          <a:xfrm>
            <a:off x="1422630" y="5388783"/>
            <a:ext cx="94741" cy="224536"/>
          </a:xfrm>
          <a:prstGeom prst="flowChartInputOutput">
            <a:avLst/>
          </a:prstGeom>
          <a:noFill/>
          <a:ln w="21831" cap="flat" cmpd="sng" algn="ctr">
            <a:solidFill>
              <a:srgbClr val="000000"/>
            </a:solidFill>
            <a:prstDash val="solid"/>
          </a:ln>
          <a:effectLst/>
        </p:spPr>
        <p:txBody>
          <a:bodyPr lIns="87480" tIns="87480" rIns="87480" bIns="8748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D4FA80-3B5A-3240-1BE8-FF36CCDD1768}"/>
              </a:ext>
            </a:extLst>
          </p:cNvPr>
          <p:cNvSpPr/>
          <p:nvPr/>
        </p:nvSpPr>
        <p:spPr>
          <a:xfrm>
            <a:off x="1517372" y="5388783"/>
            <a:ext cx="550800" cy="224536"/>
          </a:xfrm>
          <a:prstGeom prst="rect">
            <a:avLst/>
          </a:prstGeom>
          <a:solidFill>
            <a:srgbClr val="FF0000">
              <a:alpha val="13000"/>
            </a:srgbClr>
          </a:solidFill>
          <a:ln w="24289" cap="flat" cmpd="sng" algn="ctr">
            <a:noFill/>
            <a:prstDash val="solid"/>
          </a:ln>
          <a:effectLst/>
        </p:spPr>
        <p:txBody>
          <a:bodyPr lIns="16200" tIns="34976" rIns="16200" bIns="34976"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sz="900" kern="0" dirty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BC313F2-C146-928A-7A7C-BA31B19943B7}"/>
              </a:ext>
            </a:extLst>
          </p:cNvPr>
          <p:cNvSpPr txBox="1"/>
          <p:nvPr/>
        </p:nvSpPr>
        <p:spPr>
          <a:xfrm>
            <a:off x="4842145" y="5086132"/>
            <a:ext cx="533775" cy="292714"/>
          </a:xfrm>
          <a:prstGeom prst="rect">
            <a:avLst/>
          </a:prstGeom>
        </p:spPr>
        <p:txBody>
          <a:bodyPr vert="horz" wrap="none" lIns="81000" tIns="81000" rIns="81000" bIns="81000" rtlCol="0">
            <a:noAutofit/>
          </a:bodyPr>
          <a:lstStyle/>
          <a:p>
            <a:pPr defTabSz="1088998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003366"/>
              </a:buClr>
              <a:buSzTx/>
              <a:buFontTx/>
              <a:buNone/>
            </a:pPr>
            <a:r>
              <a:rPr kumimoji="1" lang="en-US" sz="1080" dirty="0">
                <a:solidFill>
                  <a:srgbClr val="000000"/>
                </a:solidFill>
                <a:latin typeface="Arial"/>
                <a:ea typeface="+mn-ea"/>
              </a:rPr>
              <a:t>CW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16D84E3-F713-9168-54AD-A9A5966514AE}"/>
              </a:ext>
            </a:extLst>
          </p:cNvPr>
          <p:cNvSpPr txBox="1"/>
          <p:nvPr/>
        </p:nvSpPr>
        <p:spPr>
          <a:xfrm>
            <a:off x="1223645" y="5106879"/>
            <a:ext cx="533775" cy="292714"/>
          </a:xfrm>
          <a:prstGeom prst="rect">
            <a:avLst/>
          </a:prstGeom>
        </p:spPr>
        <p:txBody>
          <a:bodyPr vert="horz" wrap="none" lIns="81000" tIns="81000" rIns="81000" bIns="81000" rtlCol="0">
            <a:noAutofit/>
          </a:bodyPr>
          <a:lstStyle/>
          <a:p>
            <a:pPr defTabSz="1088998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003366"/>
              </a:buClr>
              <a:buSzTx/>
              <a:buFontTx/>
              <a:buNone/>
            </a:pPr>
            <a:r>
              <a:rPr kumimoji="1" lang="en-US" sz="1080" dirty="0">
                <a:solidFill>
                  <a:srgbClr val="000000"/>
                </a:solidFill>
                <a:effectLst>
                  <a:glow rad="114300">
                    <a:schemeClr val="bg1"/>
                  </a:glow>
                </a:effectLst>
                <a:latin typeface="Arial"/>
                <a:ea typeface="+mn-ea"/>
              </a:rPr>
              <a:t>CW</a:t>
            </a:r>
          </a:p>
        </p:txBody>
      </p:sp>
      <p:sp>
        <p:nvSpPr>
          <p:cNvPr id="41" name="Arc 40">
            <a:extLst>
              <a:ext uri="{FF2B5EF4-FFF2-40B4-BE49-F238E27FC236}">
                <a16:creationId xmlns:a16="http://schemas.microsoft.com/office/drawing/2014/main" id="{50E1A689-B2C7-F6BF-6062-C931F080E295}"/>
              </a:ext>
            </a:extLst>
          </p:cNvPr>
          <p:cNvSpPr/>
          <p:nvPr/>
        </p:nvSpPr>
        <p:spPr>
          <a:xfrm>
            <a:off x="1527560" y="5091160"/>
            <a:ext cx="3488320" cy="248622"/>
          </a:xfrm>
          <a:prstGeom prst="arc">
            <a:avLst>
              <a:gd name="adj1" fmla="val 10857814"/>
              <a:gd name="adj2" fmla="val 21517184"/>
            </a:avLst>
          </a:prstGeom>
          <a:noFill/>
          <a:ln w="17145" cap="flat" cmpd="sng" algn="ctr">
            <a:solidFill>
              <a:srgbClr val="00B0F0"/>
            </a:solidFill>
            <a:prstDash val="solid"/>
            <a:headEnd type="none"/>
            <a:tailEnd type="triangle" w="sm" len="sm"/>
          </a:ln>
          <a:effectLst/>
        </p:spPr>
        <p:txBody>
          <a:bodyPr lIns="0" tIns="0" rIns="0" bIns="0" rtlCol="0" anchor="t"/>
          <a:lstStyle/>
          <a:p>
            <a:pPr marR="0" lvl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x1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DB2969A-E1DC-7974-A702-E79B80ACEAD8}"/>
              </a:ext>
            </a:extLst>
          </p:cNvPr>
          <p:cNvCxnSpPr/>
          <p:nvPr/>
        </p:nvCxnSpPr>
        <p:spPr>
          <a:xfrm flipH="1">
            <a:off x="1201228" y="5615111"/>
            <a:ext cx="10011601" cy="0"/>
          </a:xfrm>
          <a:prstGeom prst="line">
            <a:avLst/>
          </a:prstGeom>
          <a:noFill/>
          <a:ln w="2286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24E27E72-E969-9515-CFD8-C2706937B75F}"/>
              </a:ext>
            </a:extLst>
          </p:cNvPr>
          <p:cNvSpPr/>
          <p:nvPr/>
        </p:nvSpPr>
        <p:spPr>
          <a:xfrm>
            <a:off x="8591698" y="6009306"/>
            <a:ext cx="694958" cy="224536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1860" cap="flat" cmpd="sng" algn="ctr">
            <a:solidFill>
              <a:srgbClr val="000000"/>
            </a:solidFill>
            <a:prstDash val="solid"/>
          </a:ln>
          <a:effectLst/>
        </p:spPr>
        <p:txBody>
          <a:bodyPr vert="horz" wrap="square" lIns="16200" tIns="34976" rIns="16200" bIns="34976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81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PPDU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3142994-E910-24AE-E65A-D8DE8CF95DE5}"/>
              </a:ext>
            </a:extLst>
          </p:cNvPr>
          <p:cNvSpPr/>
          <p:nvPr/>
        </p:nvSpPr>
        <p:spPr>
          <a:xfrm>
            <a:off x="8218987" y="4153113"/>
            <a:ext cx="259200" cy="224536"/>
          </a:xfrm>
          <a:prstGeom prst="rect">
            <a:avLst/>
          </a:prstGeom>
          <a:noFill/>
          <a:ln w="2186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6200" tIns="34976" rIns="16200" bIns="34976"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810" kern="0" dirty="0">
                <a:solidFill>
                  <a:prstClr val="black"/>
                </a:solidFill>
                <a:latin typeface="Tahoma"/>
                <a:ea typeface="ＭＳ Ｐゴシック"/>
              </a:rPr>
              <a:t>BAck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38B6821-AC66-0B3F-F887-001417B20232}"/>
              </a:ext>
            </a:extLst>
          </p:cNvPr>
          <p:cNvSpPr/>
          <p:nvPr/>
        </p:nvSpPr>
        <p:spPr>
          <a:xfrm>
            <a:off x="9400167" y="4153113"/>
            <a:ext cx="259200" cy="224536"/>
          </a:xfrm>
          <a:prstGeom prst="rect">
            <a:avLst/>
          </a:prstGeom>
          <a:noFill/>
          <a:ln w="2186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6200" tIns="34976" rIns="16200" bIns="34976"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810" kern="0" dirty="0">
                <a:solidFill>
                  <a:prstClr val="black"/>
                </a:solidFill>
                <a:latin typeface="Tahoma"/>
                <a:ea typeface="ＭＳ Ｐゴシック"/>
              </a:rPr>
              <a:t>BAck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3456BC7-C58E-B8E4-F6DD-31CA0A33E053}"/>
              </a:ext>
            </a:extLst>
          </p:cNvPr>
          <p:cNvSpPr/>
          <p:nvPr/>
        </p:nvSpPr>
        <p:spPr>
          <a:xfrm>
            <a:off x="7652751" y="6009306"/>
            <a:ext cx="452725" cy="224536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1860" cap="flat" cmpd="sng" algn="ctr">
            <a:solidFill>
              <a:srgbClr val="000000"/>
            </a:solidFill>
            <a:prstDash val="solid"/>
          </a:ln>
          <a:effectLst/>
        </p:spPr>
        <p:txBody>
          <a:bodyPr vert="horz" wrap="square" lIns="16200" tIns="34976" rIns="16200" bIns="34976" rtlCol="0" anchor="ctr" anchorCtr="0">
            <a:noAutofit/>
          </a:bodyPr>
          <a:lstStyle/>
          <a:p>
            <a:pPr marR="0" lvl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PPDU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2E76705-B622-03A8-06C3-F2B823D066F9}"/>
              </a:ext>
            </a:extLst>
          </p:cNvPr>
          <p:cNvSpPr txBox="1"/>
          <p:nvPr/>
        </p:nvSpPr>
        <p:spPr>
          <a:xfrm>
            <a:off x="660504" y="5974848"/>
            <a:ext cx="501252" cy="240181"/>
          </a:xfrm>
          <a:prstGeom prst="rect">
            <a:avLst/>
          </a:prstGeom>
          <a:noFill/>
        </p:spPr>
        <p:txBody>
          <a:bodyPr wrap="none" lIns="69952" tIns="34976" rIns="69952" bIns="34976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24" dirty="0">
                <a:solidFill>
                  <a:prstClr val="black"/>
                </a:solidFill>
                <a:latin typeface="Tahoma"/>
                <a:ea typeface="ＭＳ Ｐゴシック"/>
              </a:rPr>
              <a:t>STA 3</a:t>
            </a:r>
          </a:p>
        </p:txBody>
      </p:sp>
      <p:sp>
        <p:nvSpPr>
          <p:cNvPr id="48" name="Flowchart: Data 47">
            <a:extLst>
              <a:ext uri="{FF2B5EF4-FFF2-40B4-BE49-F238E27FC236}">
                <a16:creationId xmlns:a16="http://schemas.microsoft.com/office/drawing/2014/main" id="{E3E8200B-6FB0-7FE5-2719-559204FF5D90}"/>
              </a:ext>
            </a:extLst>
          </p:cNvPr>
          <p:cNvSpPr/>
          <p:nvPr/>
        </p:nvSpPr>
        <p:spPr>
          <a:xfrm>
            <a:off x="1422630" y="6009306"/>
            <a:ext cx="94741" cy="224536"/>
          </a:xfrm>
          <a:prstGeom prst="flowChartInputOutput">
            <a:avLst/>
          </a:prstGeom>
          <a:noFill/>
          <a:ln w="21831" cap="flat" cmpd="sng" algn="ctr">
            <a:solidFill>
              <a:srgbClr val="000000"/>
            </a:solidFill>
            <a:prstDash val="solid"/>
          </a:ln>
          <a:effectLst/>
        </p:spPr>
        <p:txBody>
          <a:bodyPr lIns="87480" tIns="87480" rIns="87480" bIns="8748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9" name="Flowchart: Data 48">
            <a:extLst>
              <a:ext uri="{FF2B5EF4-FFF2-40B4-BE49-F238E27FC236}">
                <a16:creationId xmlns:a16="http://schemas.microsoft.com/office/drawing/2014/main" id="{E12A205C-D06A-558C-DD39-20E7D35342D5}"/>
              </a:ext>
            </a:extLst>
          </p:cNvPr>
          <p:cNvSpPr/>
          <p:nvPr/>
        </p:nvSpPr>
        <p:spPr>
          <a:xfrm>
            <a:off x="1327889" y="6009306"/>
            <a:ext cx="94741" cy="224536"/>
          </a:xfrm>
          <a:prstGeom prst="flowChartInputOutput">
            <a:avLst/>
          </a:prstGeom>
          <a:noFill/>
          <a:ln w="21831" cap="flat" cmpd="sng" algn="ctr">
            <a:solidFill>
              <a:srgbClr val="000000"/>
            </a:solidFill>
            <a:prstDash val="solid"/>
          </a:ln>
          <a:effectLst/>
        </p:spPr>
        <p:txBody>
          <a:bodyPr lIns="87480" tIns="87480" rIns="87480" bIns="8748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344F75C-F5AE-368A-927B-AE5F47602F95}"/>
              </a:ext>
            </a:extLst>
          </p:cNvPr>
          <p:cNvCxnSpPr/>
          <p:nvPr/>
        </p:nvCxnSpPr>
        <p:spPr>
          <a:xfrm flipH="1">
            <a:off x="1201228" y="6233842"/>
            <a:ext cx="10011601" cy="0"/>
          </a:xfrm>
          <a:prstGeom prst="line">
            <a:avLst/>
          </a:prstGeom>
          <a:noFill/>
          <a:ln w="22860" cap="flat" cmpd="sng" algn="ctr">
            <a:solidFill>
              <a:sysClr val="windowText" lastClr="000000"/>
            </a:solidFill>
            <a:prstDash val="solid"/>
          </a:ln>
          <a:effectLst/>
        </p:spPr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F640DAA-C711-38F9-1BAF-EE6C8281DBEC}"/>
              </a:ext>
            </a:extLst>
          </p:cNvPr>
          <p:cNvGrpSpPr/>
          <p:nvPr/>
        </p:nvGrpSpPr>
        <p:grpSpPr>
          <a:xfrm>
            <a:off x="4725419" y="5390575"/>
            <a:ext cx="416506" cy="489785"/>
            <a:chOff x="5137713" y="4580621"/>
            <a:chExt cx="462784" cy="544206"/>
          </a:xfrm>
        </p:grpSpPr>
        <p:sp>
          <p:nvSpPr>
            <p:cNvPr id="99" name="Flowchart: Data 98">
              <a:extLst>
                <a:ext uri="{FF2B5EF4-FFF2-40B4-BE49-F238E27FC236}">
                  <a16:creationId xmlns:a16="http://schemas.microsoft.com/office/drawing/2014/main" id="{1B6E524F-ACF7-1B27-8667-3AAA93DE4DE6}"/>
                </a:ext>
              </a:extLst>
            </p:cNvPr>
            <p:cNvSpPr/>
            <p:nvPr/>
          </p:nvSpPr>
          <p:spPr>
            <a:xfrm>
              <a:off x="5495229" y="4580621"/>
              <a:ext cx="105268" cy="249485"/>
            </a:xfrm>
            <a:prstGeom prst="flowChartInputOutput">
              <a:avLst/>
            </a:prstGeom>
            <a:noFill/>
            <a:ln w="21831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87480" tIns="87480" rIns="87480" bIns="87480" rtlCol="0" anchor="ctr"/>
            <a:lstStyle/>
            <a:p>
              <a:pPr marL="0" marR="0" lvl="0" indent="0" algn="ctr" defTabSz="10889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B22B4D3D-6681-AC24-6B96-6746F2AF7FCC}"/>
                </a:ext>
              </a:extLst>
            </p:cNvPr>
            <p:cNvSpPr txBox="1"/>
            <p:nvPr/>
          </p:nvSpPr>
          <p:spPr>
            <a:xfrm>
              <a:off x="5215532" y="4958628"/>
              <a:ext cx="309379" cy="166199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/>
            <a:p>
              <a:pPr algn="ctr" defTabSz="1088998" eaLnBrk="1" fontAlgn="auto" hangingPunct="1">
                <a:spcBef>
                  <a:spcPts val="600"/>
                </a:spcBef>
                <a:spcAft>
                  <a:spcPts val="0"/>
                </a:spcAft>
                <a:buClr>
                  <a:srgbClr val="003366"/>
                </a:buClr>
                <a:buSzTx/>
                <a:buFontTx/>
                <a:buNone/>
              </a:pPr>
              <a:r>
                <a:rPr kumimoji="1" lang="en-US" sz="1080" dirty="0">
                  <a:solidFill>
                    <a:srgbClr val="E6820B"/>
                  </a:solidFill>
                  <a:latin typeface="Arial"/>
                  <a:ea typeface="+mn-ea"/>
                </a:rPr>
                <a:t>AIFS</a:t>
              </a:r>
            </a:p>
          </p:txBody>
        </p: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FF0DDD34-7EAF-CFDF-4A0F-4904201EECCF}"/>
                </a:ext>
              </a:extLst>
            </p:cNvPr>
            <p:cNvCxnSpPr/>
            <p:nvPr/>
          </p:nvCxnSpPr>
          <p:spPr>
            <a:xfrm>
              <a:off x="5137713" y="4897234"/>
              <a:ext cx="357516" cy="0"/>
            </a:xfrm>
            <a:prstGeom prst="straightConnector1">
              <a:avLst/>
            </a:prstGeom>
            <a:noFill/>
            <a:ln w="19431" cap="flat" cmpd="sng" algn="ctr">
              <a:solidFill>
                <a:srgbClr val="E6820B"/>
              </a:solidFill>
              <a:prstDash val="solid"/>
              <a:headEnd type="triangle"/>
              <a:tailEnd type="triangle"/>
            </a:ln>
            <a:effectLst/>
          </p:spPr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8031B6F2-EC82-2698-85BD-9A2EF114AE96}"/>
              </a:ext>
            </a:extLst>
          </p:cNvPr>
          <p:cNvGrpSpPr/>
          <p:nvPr/>
        </p:nvGrpSpPr>
        <p:grpSpPr>
          <a:xfrm>
            <a:off x="4725419" y="6009306"/>
            <a:ext cx="416506" cy="468277"/>
            <a:chOff x="5137713" y="4580621"/>
            <a:chExt cx="462784" cy="520308"/>
          </a:xfrm>
        </p:grpSpPr>
        <p:sp>
          <p:nvSpPr>
            <p:cNvPr id="96" name="Flowchart: Data 95">
              <a:extLst>
                <a:ext uri="{FF2B5EF4-FFF2-40B4-BE49-F238E27FC236}">
                  <a16:creationId xmlns:a16="http://schemas.microsoft.com/office/drawing/2014/main" id="{FE9ABAB0-44B7-F16B-D05E-6CD535953222}"/>
                </a:ext>
              </a:extLst>
            </p:cNvPr>
            <p:cNvSpPr/>
            <p:nvPr/>
          </p:nvSpPr>
          <p:spPr>
            <a:xfrm>
              <a:off x="5495229" y="4580621"/>
              <a:ext cx="105268" cy="249485"/>
            </a:xfrm>
            <a:prstGeom prst="flowChartInputOutput">
              <a:avLst/>
            </a:prstGeom>
            <a:noFill/>
            <a:ln w="21831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87480" tIns="87480" rIns="87480" bIns="87480" rtlCol="0" anchor="ctr"/>
            <a:lstStyle/>
            <a:p>
              <a:pPr marL="0" marR="0" lvl="0" indent="0" algn="ctr" defTabSz="10889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5114812B-0F26-3B0A-F1BA-FFEA57AEF1DD}"/>
                </a:ext>
              </a:extLst>
            </p:cNvPr>
            <p:cNvSpPr txBox="1"/>
            <p:nvPr/>
          </p:nvSpPr>
          <p:spPr>
            <a:xfrm>
              <a:off x="5215532" y="4934730"/>
              <a:ext cx="309379" cy="166199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/>
            <a:p>
              <a:pPr algn="ctr" defTabSz="1088998" eaLnBrk="1" fontAlgn="auto" hangingPunct="1">
                <a:spcBef>
                  <a:spcPts val="600"/>
                </a:spcBef>
                <a:spcAft>
                  <a:spcPts val="0"/>
                </a:spcAft>
                <a:buClr>
                  <a:srgbClr val="003366"/>
                </a:buClr>
                <a:buSzTx/>
                <a:buFontTx/>
                <a:buNone/>
              </a:pPr>
              <a:r>
                <a:rPr kumimoji="1" lang="en-US" sz="1080" dirty="0">
                  <a:solidFill>
                    <a:srgbClr val="E6820B"/>
                  </a:solidFill>
                  <a:latin typeface="Arial"/>
                  <a:ea typeface="+mn-ea"/>
                </a:rPr>
                <a:t>AIFS</a:t>
              </a:r>
            </a:p>
          </p:txBody>
        </p: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8DFF609A-1052-5A31-11DD-87DC0E0ADFEE}"/>
                </a:ext>
              </a:extLst>
            </p:cNvPr>
            <p:cNvCxnSpPr/>
            <p:nvPr/>
          </p:nvCxnSpPr>
          <p:spPr>
            <a:xfrm>
              <a:off x="5137713" y="4897234"/>
              <a:ext cx="357516" cy="0"/>
            </a:xfrm>
            <a:prstGeom prst="straightConnector1">
              <a:avLst/>
            </a:prstGeom>
            <a:noFill/>
            <a:ln w="19431" cap="flat" cmpd="sng" algn="ctr">
              <a:solidFill>
                <a:srgbClr val="E6820B"/>
              </a:solidFill>
              <a:prstDash val="solid"/>
              <a:headEnd type="triangle"/>
              <a:tailEnd type="triangle"/>
            </a:ln>
            <a:effectLst/>
          </p:spPr>
        </p:cxnSp>
      </p:grpSp>
      <p:sp>
        <p:nvSpPr>
          <p:cNvPr id="64" name="Flowchart: Data 63">
            <a:extLst>
              <a:ext uri="{FF2B5EF4-FFF2-40B4-BE49-F238E27FC236}">
                <a16:creationId xmlns:a16="http://schemas.microsoft.com/office/drawing/2014/main" id="{1FE8794E-52D0-D178-5472-7D44C59E4E98}"/>
              </a:ext>
            </a:extLst>
          </p:cNvPr>
          <p:cNvSpPr/>
          <p:nvPr/>
        </p:nvSpPr>
        <p:spPr>
          <a:xfrm>
            <a:off x="5141925" y="6009306"/>
            <a:ext cx="94741" cy="226328"/>
          </a:xfrm>
          <a:prstGeom prst="flowChartInputOutput">
            <a:avLst/>
          </a:prstGeom>
          <a:noFill/>
          <a:ln w="21831" cap="flat" cmpd="sng" algn="ctr">
            <a:solidFill>
              <a:srgbClr val="000000"/>
            </a:solidFill>
            <a:prstDash val="solid"/>
          </a:ln>
          <a:effectLst/>
        </p:spPr>
        <p:txBody>
          <a:bodyPr lIns="87480" tIns="87480" rIns="87480" bIns="8748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Flowchart: Data 59">
            <a:extLst>
              <a:ext uri="{FF2B5EF4-FFF2-40B4-BE49-F238E27FC236}">
                <a16:creationId xmlns:a16="http://schemas.microsoft.com/office/drawing/2014/main" id="{DEF9278C-9498-7E48-BD0F-CAFD528935CA}"/>
              </a:ext>
            </a:extLst>
          </p:cNvPr>
          <p:cNvSpPr/>
          <p:nvPr/>
        </p:nvSpPr>
        <p:spPr>
          <a:xfrm>
            <a:off x="5141925" y="5390575"/>
            <a:ext cx="94741" cy="224536"/>
          </a:xfrm>
          <a:prstGeom prst="flowChartInputOutput">
            <a:avLst/>
          </a:prstGeom>
          <a:noFill/>
          <a:ln w="21831" cap="flat" cmpd="sng" algn="ctr">
            <a:solidFill>
              <a:srgbClr val="000000"/>
            </a:solidFill>
            <a:prstDash val="solid"/>
          </a:ln>
          <a:effectLst/>
        </p:spPr>
        <p:txBody>
          <a:bodyPr lIns="87480" tIns="87480" rIns="87480" bIns="8748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252C86B-0150-589B-4DCC-1A4285F4884F}"/>
              </a:ext>
            </a:extLst>
          </p:cNvPr>
          <p:cNvSpPr/>
          <p:nvPr/>
        </p:nvSpPr>
        <p:spPr>
          <a:xfrm>
            <a:off x="6128001" y="5390575"/>
            <a:ext cx="735533" cy="224536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1860" cap="flat" cmpd="sng" algn="ctr">
            <a:solidFill>
              <a:srgbClr val="000000"/>
            </a:solidFill>
            <a:prstDash val="solid"/>
          </a:ln>
          <a:effectLst/>
        </p:spPr>
        <p:txBody>
          <a:bodyPr vert="horz" wrap="square" lIns="16200" tIns="34976" rIns="16200" bIns="34976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81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PPDU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1141945-8318-CC31-265B-09DF4BE9B5A8}"/>
              </a:ext>
            </a:extLst>
          </p:cNvPr>
          <p:cNvSpPr/>
          <p:nvPr/>
        </p:nvSpPr>
        <p:spPr>
          <a:xfrm>
            <a:off x="5236665" y="5390575"/>
            <a:ext cx="405112" cy="224536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1860" cap="flat" cmpd="sng" algn="ctr">
            <a:solidFill>
              <a:srgbClr val="000000"/>
            </a:solidFill>
            <a:prstDash val="solid"/>
          </a:ln>
          <a:effectLst/>
        </p:spPr>
        <p:txBody>
          <a:bodyPr vert="horz" wrap="square" lIns="16200" tIns="34976" rIns="16200" bIns="34976" rtlCol="0" anchor="ctr" anchorCtr="0">
            <a:noAutofit/>
          </a:bodyPr>
          <a:lstStyle/>
          <a:p>
            <a:pPr marR="0" lvl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PPDU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2FF1416-6DF4-8FF0-A81A-7AF7324F383F}"/>
              </a:ext>
            </a:extLst>
          </p:cNvPr>
          <p:cNvSpPr/>
          <p:nvPr/>
        </p:nvSpPr>
        <p:spPr>
          <a:xfrm>
            <a:off x="5755289" y="4153113"/>
            <a:ext cx="259200" cy="224536"/>
          </a:xfrm>
          <a:prstGeom prst="rect">
            <a:avLst/>
          </a:prstGeom>
          <a:noFill/>
          <a:ln w="2186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6200" tIns="34976" rIns="16200" bIns="34976"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810" kern="0" dirty="0">
                <a:solidFill>
                  <a:prstClr val="black"/>
                </a:solidFill>
                <a:latin typeface="Tahoma"/>
                <a:ea typeface="ＭＳ Ｐゴシック"/>
              </a:rPr>
              <a:t>BAck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5D145C4-616E-9662-83C4-C95A7F99C138}"/>
              </a:ext>
            </a:extLst>
          </p:cNvPr>
          <p:cNvSpPr/>
          <p:nvPr/>
        </p:nvSpPr>
        <p:spPr>
          <a:xfrm>
            <a:off x="6977044" y="4153113"/>
            <a:ext cx="259200" cy="224536"/>
          </a:xfrm>
          <a:prstGeom prst="rect">
            <a:avLst/>
          </a:prstGeom>
          <a:noFill/>
          <a:ln w="2186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6200" tIns="34976" rIns="16200" bIns="34976"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810" kern="0" dirty="0">
                <a:solidFill>
                  <a:prstClr val="black"/>
                </a:solidFill>
                <a:latin typeface="Tahoma"/>
                <a:ea typeface="ＭＳ Ｐゴシック"/>
              </a:rPr>
              <a:t>BAck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2CC4D34D-C2AB-7826-8770-CAB15683E77B}"/>
              </a:ext>
            </a:extLst>
          </p:cNvPr>
          <p:cNvCxnSpPr/>
          <p:nvPr/>
        </p:nvCxnSpPr>
        <p:spPr bwMode="auto">
          <a:xfrm>
            <a:off x="1703512" y="4059421"/>
            <a:ext cx="536105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B0F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820CB91C-D086-1EBD-18A5-B2FAE883A73B}"/>
              </a:ext>
            </a:extLst>
          </p:cNvPr>
          <p:cNvSpPr txBox="1"/>
          <p:nvPr/>
        </p:nvSpPr>
        <p:spPr>
          <a:xfrm>
            <a:off x="1271464" y="3840581"/>
            <a:ext cx="872035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Lost airtime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F898B4B1-71E3-5462-6D97-2E4C157F1E8C}"/>
              </a:ext>
            </a:extLst>
          </p:cNvPr>
          <p:cNvCxnSpPr/>
          <p:nvPr/>
        </p:nvCxnSpPr>
        <p:spPr bwMode="auto">
          <a:xfrm>
            <a:off x="2239616" y="4059421"/>
            <a:ext cx="2997050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B0F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A8CB32E7-AC7A-98BF-3AB0-434F80E5C708}"/>
              </a:ext>
            </a:extLst>
          </p:cNvPr>
          <p:cNvSpPr txBox="1"/>
          <p:nvPr/>
        </p:nvSpPr>
        <p:spPr>
          <a:xfrm>
            <a:off x="2423592" y="3840617"/>
            <a:ext cx="2806667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Additional channel access delay STA 2</a:t>
            </a:r>
          </a:p>
        </p:txBody>
      </p:sp>
      <p:sp>
        <p:nvSpPr>
          <p:cNvPr id="93" name="Flowchart: Data 92">
            <a:extLst>
              <a:ext uri="{FF2B5EF4-FFF2-40B4-BE49-F238E27FC236}">
                <a16:creationId xmlns:a16="http://schemas.microsoft.com/office/drawing/2014/main" id="{A77EC030-9598-2B6F-05F8-41E7C2EEA7BB}"/>
              </a:ext>
            </a:extLst>
          </p:cNvPr>
          <p:cNvSpPr/>
          <p:nvPr/>
        </p:nvSpPr>
        <p:spPr>
          <a:xfrm>
            <a:off x="7558009" y="6009306"/>
            <a:ext cx="94741" cy="226328"/>
          </a:xfrm>
          <a:prstGeom prst="flowChartInputOutput">
            <a:avLst/>
          </a:prstGeom>
          <a:noFill/>
          <a:ln w="21831" cap="flat" cmpd="sng" algn="ctr">
            <a:solidFill>
              <a:srgbClr val="000000"/>
            </a:solidFill>
            <a:prstDash val="solid"/>
          </a:ln>
          <a:effectLst/>
        </p:spPr>
        <p:txBody>
          <a:bodyPr lIns="87480" tIns="87480" rIns="87480" bIns="87480" rtlCol="0" anchor="ctr"/>
          <a:lstStyle/>
          <a:p>
            <a:pPr marL="0" marR="0" lvl="0" indent="0" algn="ctr" defTabSz="10889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020C4168-5F73-61FF-38AE-FEAB6ACDD92A}"/>
              </a:ext>
            </a:extLst>
          </p:cNvPr>
          <p:cNvSpPr txBox="1"/>
          <p:nvPr/>
        </p:nvSpPr>
        <p:spPr>
          <a:xfrm>
            <a:off x="7306281" y="6351304"/>
            <a:ext cx="278441" cy="14957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/>
          <a:p>
            <a:pPr algn="ctr" defTabSz="1088998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003366"/>
              </a:buClr>
              <a:buSzTx/>
              <a:buFontTx/>
              <a:buNone/>
            </a:pPr>
            <a:r>
              <a:rPr kumimoji="1" lang="en-US" sz="1080" dirty="0">
                <a:solidFill>
                  <a:srgbClr val="E6820B"/>
                </a:solidFill>
                <a:latin typeface="Arial"/>
                <a:ea typeface="+mn-ea"/>
              </a:rPr>
              <a:t>AIFS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33C76E-D17D-A235-CB9F-1E168364681E}"/>
              </a:ext>
            </a:extLst>
          </p:cNvPr>
          <p:cNvCxnSpPr/>
          <p:nvPr/>
        </p:nvCxnSpPr>
        <p:spPr>
          <a:xfrm>
            <a:off x="7236244" y="6296049"/>
            <a:ext cx="321765" cy="0"/>
          </a:xfrm>
          <a:prstGeom prst="straightConnector1">
            <a:avLst/>
          </a:prstGeom>
          <a:noFill/>
          <a:ln w="19431" cap="flat" cmpd="sng" algn="ctr">
            <a:solidFill>
              <a:srgbClr val="E6820B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70E0A69F-4275-37BC-0BDC-309B044074CB}"/>
              </a:ext>
            </a:extLst>
          </p:cNvPr>
          <p:cNvSpPr txBox="1"/>
          <p:nvPr/>
        </p:nvSpPr>
        <p:spPr>
          <a:xfrm>
            <a:off x="9768408" y="5246381"/>
            <a:ext cx="357329" cy="324089"/>
          </a:xfrm>
          <a:prstGeom prst="rect">
            <a:avLst/>
          </a:prstGeom>
          <a:noFill/>
        </p:spPr>
        <p:txBody>
          <a:bodyPr wrap="none" lIns="82296" tIns="41148" rIns="82296" bIns="41148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DBAC06E2-0169-5B83-24B6-0979658D1095}"/>
              </a:ext>
            </a:extLst>
          </p:cNvPr>
          <p:cNvGrpSpPr/>
          <p:nvPr/>
        </p:nvGrpSpPr>
        <p:grpSpPr>
          <a:xfrm>
            <a:off x="2725840" y="4153113"/>
            <a:ext cx="1999579" cy="843267"/>
            <a:chOff x="5837173" y="4153113"/>
            <a:chExt cx="1999579" cy="843267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97CB5BF8-7B4F-5989-349C-03F649AFCEDF}"/>
                </a:ext>
              </a:extLst>
            </p:cNvPr>
            <p:cNvSpPr/>
            <p:nvPr/>
          </p:nvSpPr>
          <p:spPr>
            <a:xfrm>
              <a:off x="6614996" y="4771844"/>
              <a:ext cx="849045" cy="224536"/>
            </a:xfrm>
            <a:prstGeom prst="rect">
              <a:avLst/>
            </a:prstGeom>
            <a:solidFill>
              <a:sysClr val="window" lastClr="FFFFFF">
                <a:alpha val="0"/>
              </a:sysClr>
            </a:solidFill>
            <a:ln w="2186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vert="horz" wrap="square" lIns="16200" tIns="34976" rIns="16200" bIns="34976" rtlCol="0" anchor="ctr" anchorCtr="0">
              <a:noAutofit/>
            </a:bodyPr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81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/>
                  <a:ea typeface="ＭＳ Ｐゴシック"/>
                </a:rPr>
                <a:t>PPDU</a:t>
              </a: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F63E670A-1D32-DB8D-3638-F4C123026DA2}"/>
                </a:ext>
              </a:extLst>
            </p:cNvPr>
            <p:cNvSpPr/>
            <p:nvPr/>
          </p:nvSpPr>
          <p:spPr>
            <a:xfrm>
              <a:off x="5837173" y="4771844"/>
              <a:ext cx="291600" cy="224536"/>
            </a:xfrm>
            <a:prstGeom prst="rect">
              <a:avLst/>
            </a:prstGeom>
            <a:solidFill>
              <a:sysClr val="window" lastClr="FFFFFF">
                <a:alpha val="0"/>
              </a:sysClr>
            </a:solidFill>
            <a:ln w="2186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vert="horz" wrap="square" lIns="16200" tIns="34976" rIns="16200" bIns="34976" rtlCol="0" anchor="ctr" anchorCtr="0">
              <a:noAutofit/>
            </a:bodyPr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81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/>
                  <a:ea typeface="ＭＳ Ｐゴシック"/>
                </a:rPr>
                <a:t>PPDU</a:t>
              </a: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13CB2BCC-BDF8-A963-B26E-91055A40BAB8}"/>
                </a:ext>
              </a:extLst>
            </p:cNvPr>
            <p:cNvSpPr/>
            <p:nvPr/>
          </p:nvSpPr>
          <p:spPr>
            <a:xfrm>
              <a:off x="6242285" y="4153113"/>
              <a:ext cx="259200" cy="224536"/>
            </a:xfrm>
            <a:prstGeom prst="rect">
              <a:avLst/>
            </a:prstGeom>
            <a:noFill/>
            <a:ln w="2186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16200" tIns="34976" rIns="16200" bIns="34976"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en-US" sz="810" kern="0" dirty="0">
                  <a:solidFill>
                    <a:prstClr val="black"/>
                  </a:solidFill>
                  <a:latin typeface="Tahoma"/>
                  <a:ea typeface="ＭＳ Ｐゴシック"/>
                </a:rPr>
                <a:t>BAck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7708A4CB-C8B2-E9DD-EFE7-2C13FFC8EED4}"/>
                </a:ext>
              </a:extLst>
            </p:cNvPr>
            <p:cNvSpPr/>
            <p:nvPr/>
          </p:nvSpPr>
          <p:spPr>
            <a:xfrm>
              <a:off x="7577552" y="4153113"/>
              <a:ext cx="259200" cy="224536"/>
            </a:xfrm>
            <a:prstGeom prst="rect">
              <a:avLst/>
            </a:prstGeom>
            <a:noFill/>
            <a:ln w="2186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16200" tIns="34976" rIns="16200" bIns="34976"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en-US" sz="810" kern="0" dirty="0">
                  <a:solidFill>
                    <a:prstClr val="black"/>
                  </a:solidFill>
                  <a:latin typeface="Tahoma"/>
                  <a:ea typeface="ＭＳ Ｐゴシック"/>
                </a:rPr>
                <a:t>BAck</a:t>
              </a:r>
            </a:p>
          </p:txBody>
        </p:sp>
      </p:grp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F560937-1DFE-C1D5-15A4-5E8119298F57}"/>
              </a:ext>
            </a:extLst>
          </p:cNvPr>
          <p:cNvSpPr/>
          <p:nvPr/>
        </p:nvSpPr>
        <p:spPr>
          <a:xfrm>
            <a:off x="1571752" y="4776949"/>
            <a:ext cx="131760" cy="224536"/>
          </a:xfrm>
          <a:prstGeom prst="rect">
            <a:avLst/>
          </a:prstGeom>
          <a:solidFill>
            <a:srgbClr val="00B0F0">
              <a:alpha val="52000"/>
            </a:srgbClr>
          </a:solidFill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vert="vert270" wrap="square" lIns="14400" tIns="3600" rIns="3600" bIns="3600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/>
                </a:solidFill>
              </a:rPr>
              <a:t>CD mark</a:t>
            </a:r>
            <a:endParaRPr kumimoji="1" lang="en-US" sz="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/>
              <a:ea typeface="ＭＳ Ｐゴシック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83824C3-8A73-2B0F-0A36-0F1711B0029C}"/>
              </a:ext>
            </a:extLst>
          </p:cNvPr>
          <p:cNvSpPr/>
          <p:nvPr/>
        </p:nvSpPr>
        <p:spPr>
          <a:xfrm>
            <a:off x="2353128" y="4153113"/>
            <a:ext cx="259200" cy="224536"/>
          </a:xfrm>
          <a:prstGeom prst="rect">
            <a:avLst/>
          </a:prstGeom>
          <a:noFill/>
          <a:ln w="2186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6200" tIns="34976" rIns="16200" bIns="34976"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810" kern="0" dirty="0">
                <a:solidFill>
                  <a:prstClr val="black"/>
                </a:solidFill>
                <a:latin typeface="Tahoma"/>
                <a:ea typeface="ＭＳ Ｐゴシック"/>
              </a:rPr>
              <a:t>CR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AB5299C7-B096-3A2E-CB08-DD2C7D7C0751}"/>
              </a:ext>
            </a:extLst>
          </p:cNvPr>
          <p:cNvSpPr/>
          <p:nvPr/>
        </p:nvSpPr>
        <p:spPr>
          <a:xfrm>
            <a:off x="5236666" y="4771844"/>
            <a:ext cx="1999578" cy="22453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4289" cap="flat" cmpd="sng" algn="ctr">
            <a:noFill/>
            <a:prstDash val="solid"/>
          </a:ln>
          <a:effectLst/>
        </p:spPr>
        <p:txBody>
          <a:bodyPr lIns="16200" tIns="34976" rIns="16200" bIns="34976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81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Busy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4E36FD-30FC-3B57-F3C4-58D7EDF28232}"/>
              </a:ext>
            </a:extLst>
          </p:cNvPr>
          <p:cNvSpPr/>
          <p:nvPr/>
        </p:nvSpPr>
        <p:spPr>
          <a:xfrm>
            <a:off x="1571752" y="5390575"/>
            <a:ext cx="131760" cy="224536"/>
          </a:xfrm>
          <a:prstGeom prst="rect">
            <a:avLst/>
          </a:prstGeom>
          <a:solidFill>
            <a:srgbClr val="00B0F0">
              <a:alpha val="52000"/>
            </a:srgbClr>
          </a:solidFill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vert="vert270" wrap="square" lIns="14400" tIns="3600" rIns="3600" bIns="3600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/>
                </a:solidFill>
              </a:rPr>
              <a:t>CD mark</a:t>
            </a:r>
            <a:endParaRPr kumimoji="1" lang="en-US" sz="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/>
              <a:ea typeface="ＭＳ Ｐゴシック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3F1135-D89B-E7DD-0C80-C69E6E8FB95A}"/>
              </a:ext>
            </a:extLst>
          </p:cNvPr>
          <p:cNvSpPr/>
          <p:nvPr/>
        </p:nvSpPr>
        <p:spPr>
          <a:xfrm>
            <a:off x="5270400" y="5390575"/>
            <a:ext cx="131760" cy="224536"/>
          </a:xfrm>
          <a:prstGeom prst="rect">
            <a:avLst/>
          </a:prstGeom>
          <a:solidFill>
            <a:srgbClr val="00B0F0">
              <a:alpha val="52000"/>
            </a:srgbClr>
          </a:solidFill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vert="vert270" wrap="square" lIns="14400" tIns="3600" rIns="3600" bIns="3600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/>
                </a:solidFill>
              </a:rPr>
              <a:t>CD mark</a:t>
            </a:r>
            <a:endParaRPr kumimoji="1" lang="en-US" sz="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/>
              <a:ea typeface="ＭＳ Ｐゴシック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57E42D-8C28-1BC5-BF08-B8BA24673090}"/>
              </a:ext>
            </a:extLst>
          </p:cNvPr>
          <p:cNvSpPr/>
          <p:nvPr/>
        </p:nvSpPr>
        <p:spPr>
          <a:xfrm>
            <a:off x="7704000" y="6009306"/>
            <a:ext cx="131760" cy="224536"/>
          </a:xfrm>
          <a:prstGeom prst="rect">
            <a:avLst/>
          </a:prstGeom>
          <a:solidFill>
            <a:srgbClr val="00B0F0">
              <a:alpha val="52000"/>
            </a:srgbClr>
          </a:solidFill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vert="vert270" wrap="square" lIns="14400" tIns="3600" rIns="3600" bIns="3600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/>
                </a:solidFill>
              </a:rPr>
              <a:t>CD mark</a:t>
            </a:r>
            <a:endParaRPr kumimoji="1" lang="en-US" sz="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37001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A95B1-12B9-E243-24D5-08748DBB0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798223" cy="4543419"/>
          </a:xfrm>
        </p:spPr>
        <p:txBody>
          <a:bodyPr numCol="1" spcCol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Non-HT PPDU format: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ELR PPDU format: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ELR PPDU format can also be used for enhanced collision detection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Can define an ELR-CD mark to support collision detection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ELR-CD mark would identify BSS (or BSS color) and transmitting STA</a:t>
            </a:r>
          </a:p>
          <a:p>
            <a:pPr marL="0" indent="0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7999A5-EA6D-2F87-9661-2B5BD5235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 mark design as legacy modulated field (1/2)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7015D7-2A41-FC7C-5E7C-DA0B7BCE1E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68740-CBB8-F28D-D8CE-5C567A7F41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456571-1010-855C-3843-F177696B06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21ACF69C-9A24-4252-BD46-8B05F8463F47}"/>
              </a:ext>
            </a:extLst>
          </p:cNvPr>
          <p:cNvGrpSpPr>
            <a:grpSpLocks/>
          </p:cNvGrpSpPr>
          <p:nvPr/>
        </p:nvGrpSpPr>
        <p:grpSpPr>
          <a:xfrm>
            <a:off x="914401" y="2649951"/>
            <a:ext cx="6050449" cy="518400"/>
            <a:chOff x="3874783" y="2510867"/>
            <a:chExt cx="4147624" cy="363537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4D457052-3DF6-D6C0-8FCC-BF461CE792AA}"/>
                </a:ext>
              </a:extLst>
            </p:cNvPr>
            <p:cNvSpPr/>
            <p:nvPr/>
          </p:nvSpPr>
          <p:spPr>
            <a:xfrm>
              <a:off x="3874783" y="2510867"/>
              <a:ext cx="868430" cy="363537"/>
            </a:xfrm>
            <a:prstGeom prst="rect">
              <a:avLst/>
            </a:prstGeom>
            <a:noFill/>
            <a:ln w="12443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57" tIns="11757" rIns="11757" bIns="11757" rtlCol="0" anchor="ctr"/>
            <a:lstStyle/>
            <a:p>
              <a:pPr algn="ctr"/>
              <a:r>
                <a:rPr kumimoji="1" lang="en-US" sz="1843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L-STF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C7623250-E859-2239-9D7A-03D0CC2D865C}"/>
                </a:ext>
              </a:extLst>
            </p:cNvPr>
            <p:cNvSpPr/>
            <p:nvPr/>
          </p:nvSpPr>
          <p:spPr>
            <a:xfrm>
              <a:off x="4743213" y="2510867"/>
              <a:ext cx="868430" cy="363537"/>
            </a:xfrm>
            <a:prstGeom prst="rect">
              <a:avLst/>
            </a:prstGeom>
            <a:noFill/>
            <a:ln w="12443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57" tIns="11757" rIns="11757" bIns="11757" rtlCol="0" anchor="ctr"/>
            <a:lstStyle/>
            <a:p>
              <a:pPr algn="ctr"/>
              <a:r>
                <a:rPr kumimoji="1" lang="en-US" sz="1843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L-LTF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6047DB8-589E-A853-2432-F849E35D14A8}"/>
                </a:ext>
              </a:extLst>
            </p:cNvPr>
            <p:cNvSpPr/>
            <p:nvPr/>
          </p:nvSpPr>
          <p:spPr>
            <a:xfrm>
              <a:off x="5611642" y="2510867"/>
              <a:ext cx="434215" cy="363537"/>
            </a:xfrm>
            <a:prstGeom prst="rect">
              <a:avLst/>
            </a:prstGeom>
            <a:noFill/>
            <a:ln w="12443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57" tIns="11757" rIns="11757" bIns="11757" rtlCol="0" anchor="ctr"/>
            <a:lstStyle/>
            <a:p>
              <a:pPr algn="ctr"/>
              <a:r>
                <a:rPr kumimoji="1" lang="en-US" sz="1843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L-SIG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5B6BB80E-8CFC-BA18-0F63-939C64CB0444}"/>
                </a:ext>
              </a:extLst>
            </p:cNvPr>
            <p:cNvSpPr/>
            <p:nvPr/>
          </p:nvSpPr>
          <p:spPr>
            <a:xfrm>
              <a:off x="7034132" y="2510867"/>
              <a:ext cx="988275" cy="363537"/>
            </a:xfrm>
            <a:prstGeom prst="rect">
              <a:avLst/>
            </a:prstGeom>
            <a:noFill/>
            <a:ln w="12443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57" tIns="11757" rIns="11757" bIns="11757" rtlCol="0" anchor="ctr"/>
            <a:lstStyle/>
            <a:p>
              <a:pPr algn="ctr"/>
              <a:r>
                <a:rPr lang="en-US" sz="1843" dirty="0" err="1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NonHT</a:t>
              </a:r>
              <a:r>
                <a:rPr lang="en-US" sz="1843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-Data</a:t>
              </a:r>
              <a:endParaRPr kumimoji="1" lang="en-US" sz="1843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5F8921A2-6147-1785-2C6A-B36509BFACDA}"/>
                </a:ext>
              </a:extLst>
            </p:cNvPr>
            <p:cNvSpPr/>
            <p:nvPr/>
          </p:nvSpPr>
          <p:spPr>
            <a:xfrm>
              <a:off x="6045857" y="2510867"/>
              <a:ext cx="988275" cy="363537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12443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57" tIns="11757" rIns="11757" bIns="11757" rtlCol="0" anchor="ctr"/>
            <a:lstStyle/>
            <a:p>
              <a:pPr algn="ctr"/>
              <a:r>
                <a:rPr kumimoji="1" lang="en-US" sz="1843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CD mark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25F7D910-B338-F91E-1E06-B28CF8E4DD7A}"/>
              </a:ext>
            </a:extLst>
          </p:cNvPr>
          <p:cNvGrpSpPr>
            <a:grpSpLocks/>
          </p:cNvGrpSpPr>
          <p:nvPr/>
        </p:nvGrpSpPr>
        <p:grpSpPr>
          <a:xfrm>
            <a:off x="914401" y="3993710"/>
            <a:ext cx="11117824" cy="518400"/>
            <a:chOff x="1371051" y="2872430"/>
            <a:chExt cx="6948640" cy="261747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224E958-BFFC-55EF-55C8-0498F227CFDB}"/>
                </a:ext>
              </a:extLst>
            </p:cNvPr>
            <p:cNvSpPr/>
            <p:nvPr/>
          </p:nvSpPr>
          <p:spPr>
            <a:xfrm>
              <a:off x="7418647" y="2872430"/>
              <a:ext cx="901044" cy="261747"/>
            </a:xfrm>
            <a:prstGeom prst="rect">
              <a:avLst/>
            </a:prstGeom>
            <a:noFill/>
            <a:ln w="12443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57" tIns="11757" rIns="11757" bIns="11757" rtlCol="0" anchor="ctr"/>
            <a:lstStyle/>
            <a:p>
              <a:pPr algn="ctr"/>
              <a:r>
                <a:rPr lang="en-US" sz="1843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ELR-Data</a:t>
              </a:r>
              <a:endParaRPr kumimoji="1" lang="en-US" sz="1843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4E8FB3DA-D4A2-9114-6695-2D9CEC5C7FE7}"/>
                </a:ext>
              </a:extLst>
            </p:cNvPr>
            <p:cNvSpPr/>
            <p:nvPr/>
          </p:nvSpPr>
          <p:spPr>
            <a:xfrm>
              <a:off x="6626870" y="2872430"/>
              <a:ext cx="791777" cy="261747"/>
            </a:xfrm>
            <a:prstGeom prst="rect">
              <a:avLst/>
            </a:prstGeom>
            <a:noFill/>
            <a:ln w="12443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57" tIns="57600" rIns="11757" bIns="11757" rtlCol="0" anchor="ctr"/>
            <a:lstStyle/>
            <a:p>
              <a:pPr algn="ctr" defTabSz="360000">
                <a:lnSpc>
                  <a:spcPts val="900"/>
                </a:lnSpc>
              </a:pPr>
              <a:r>
                <a:rPr kumimoji="1" lang="en-US" sz="1843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ELR-SIG 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5B083BD-0962-D108-5248-2025F9B024A1}"/>
                </a:ext>
              </a:extLst>
            </p:cNvPr>
            <p:cNvSpPr/>
            <p:nvPr/>
          </p:nvSpPr>
          <p:spPr>
            <a:xfrm>
              <a:off x="1371051" y="2872430"/>
              <a:ext cx="791777" cy="261747"/>
            </a:xfrm>
            <a:prstGeom prst="rect">
              <a:avLst/>
            </a:prstGeom>
            <a:noFill/>
            <a:ln w="12443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57" tIns="11757" rIns="11757" bIns="11757" rtlCol="0" anchor="ctr"/>
            <a:lstStyle/>
            <a:p>
              <a:pPr algn="ctr"/>
              <a:r>
                <a:rPr kumimoji="1" lang="en-US" sz="1843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L-STF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43A68AC-CBD3-BE86-7135-AA748D388158}"/>
                </a:ext>
              </a:extLst>
            </p:cNvPr>
            <p:cNvSpPr/>
            <p:nvPr/>
          </p:nvSpPr>
          <p:spPr>
            <a:xfrm>
              <a:off x="2162828" y="2872430"/>
              <a:ext cx="791777" cy="261747"/>
            </a:xfrm>
            <a:prstGeom prst="rect">
              <a:avLst/>
            </a:prstGeom>
            <a:noFill/>
            <a:ln w="12443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57" tIns="11757" rIns="11757" bIns="11757" rtlCol="0" anchor="ctr"/>
            <a:lstStyle/>
            <a:p>
              <a:pPr algn="ctr"/>
              <a:r>
                <a:rPr kumimoji="1" lang="en-US" sz="1843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L-LTF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7656157-2D98-8791-02DF-C3243910CBAB}"/>
                </a:ext>
              </a:extLst>
            </p:cNvPr>
            <p:cNvSpPr/>
            <p:nvPr/>
          </p:nvSpPr>
          <p:spPr>
            <a:xfrm>
              <a:off x="2954605" y="2872430"/>
              <a:ext cx="395889" cy="261747"/>
            </a:xfrm>
            <a:prstGeom prst="rect">
              <a:avLst/>
            </a:prstGeom>
            <a:noFill/>
            <a:ln w="12443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57" tIns="11757" rIns="11757" bIns="11757" rtlCol="0" anchor="ctr"/>
            <a:lstStyle/>
            <a:p>
              <a:pPr algn="ctr"/>
              <a:r>
                <a:rPr kumimoji="1" lang="en-US" sz="1843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L-SIG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9A605CB-8244-3023-C338-0044B2937FF4}"/>
                </a:ext>
              </a:extLst>
            </p:cNvPr>
            <p:cNvSpPr/>
            <p:nvPr/>
          </p:nvSpPr>
          <p:spPr>
            <a:xfrm>
              <a:off x="4538160" y="2872430"/>
              <a:ext cx="901044" cy="261747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12443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57" tIns="11757" rIns="11757" bIns="11757" rtlCol="0" anchor="ctr"/>
            <a:lstStyle/>
            <a:p>
              <a:pPr algn="ctr"/>
              <a:r>
                <a:rPr kumimoji="1" lang="en-US" sz="1843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ELR-CD mark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609674F-3208-6DC9-1D18-7F810C3DF38F}"/>
                </a:ext>
              </a:extLst>
            </p:cNvPr>
            <p:cNvSpPr/>
            <p:nvPr/>
          </p:nvSpPr>
          <p:spPr>
            <a:xfrm>
              <a:off x="3350494" y="2872430"/>
              <a:ext cx="395889" cy="261747"/>
            </a:xfrm>
            <a:prstGeom prst="rect">
              <a:avLst/>
            </a:prstGeom>
            <a:noFill/>
            <a:ln w="12443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57" tIns="57600" rIns="11757" bIns="11757" rtlCol="0" anchor="ctr"/>
            <a:lstStyle/>
            <a:p>
              <a:pPr algn="ctr" defTabSz="360000">
                <a:lnSpc>
                  <a:spcPts val="1600"/>
                </a:lnSpc>
              </a:pPr>
              <a:r>
                <a:rPr kumimoji="1" lang="en-US" sz="1843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RL-SIG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0034A31-DB0F-338F-EC19-4AD4EF00B529}"/>
                </a:ext>
              </a:extLst>
            </p:cNvPr>
            <p:cNvSpPr/>
            <p:nvPr/>
          </p:nvSpPr>
          <p:spPr>
            <a:xfrm>
              <a:off x="3746383" y="2872430"/>
              <a:ext cx="791777" cy="261747"/>
            </a:xfrm>
            <a:prstGeom prst="rect">
              <a:avLst/>
            </a:prstGeom>
            <a:noFill/>
            <a:ln w="12443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57" tIns="57600" rIns="11757" bIns="11757" rtlCol="0" anchor="ctr"/>
            <a:lstStyle/>
            <a:p>
              <a:pPr algn="ctr" defTabSz="360000">
                <a:lnSpc>
                  <a:spcPts val="900"/>
                </a:lnSpc>
              </a:pPr>
              <a:r>
                <a:rPr kumimoji="1" lang="en-US" sz="1843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U-SIG 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DDBEFA5-AE4D-7481-5D87-1F7D1474C354}"/>
                </a:ext>
              </a:extLst>
            </p:cNvPr>
            <p:cNvSpPr/>
            <p:nvPr/>
          </p:nvSpPr>
          <p:spPr>
            <a:xfrm>
              <a:off x="5835093" y="2872430"/>
              <a:ext cx="791777" cy="261747"/>
            </a:xfrm>
            <a:prstGeom prst="rect">
              <a:avLst/>
            </a:prstGeom>
            <a:noFill/>
            <a:ln w="12443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57" tIns="57600" rIns="11757" bIns="11757" rtlCol="0" anchor="ctr"/>
            <a:lstStyle/>
            <a:p>
              <a:pPr algn="ctr" defTabSz="360000">
                <a:lnSpc>
                  <a:spcPts val="900"/>
                </a:lnSpc>
              </a:pPr>
              <a:r>
                <a:rPr kumimoji="1" lang="en-US" sz="1843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ELR-LTF 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539F8CF0-7286-E60F-0A16-C32A347BAB23}"/>
                </a:ext>
              </a:extLst>
            </p:cNvPr>
            <p:cNvSpPr/>
            <p:nvPr/>
          </p:nvSpPr>
          <p:spPr>
            <a:xfrm>
              <a:off x="5439204" y="2872430"/>
              <a:ext cx="395889" cy="261747"/>
            </a:xfrm>
            <a:prstGeom prst="rect">
              <a:avLst/>
            </a:prstGeom>
            <a:noFill/>
            <a:ln w="12443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757" tIns="57600" rIns="11757" bIns="11757" rtlCol="0" anchor="ctr"/>
            <a:lstStyle/>
            <a:p>
              <a:pPr algn="ctr" defTabSz="360000">
                <a:lnSpc>
                  <a:spcPts val="1600"/>
                </a:lnSpc>
              </a:pPr>
              <a:r>
                <a:rPr kumimoji="1" lang="en-US" sz="1843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ELR-STF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6113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A95B1-12B9-E243-24D5-08748DBB0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520958" cy="4543419"/>
          </a:xfrm>
        </p:spPr>
        <p:txBody>
          <a:bodyPr numCol="1" spcCol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CD mark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Aim to design signals with low cross-correlation between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Consider that colliding PPDUs are not synchronized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legacy 48 data tones and assign a group of tones to each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Modulate tones with BPSK or QBPSK sequence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Each contending STA should be uniquely identifiable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BSS identification can be part of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Create 8 groups of 6 tones each (can identify 8 STAs)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Assume several CD mark length options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/>
              <a:t>4us : 1 symbol 3.2 us + CP of 0.8 us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/>
              <a:t>8us : 2 symbols 6.4 us + CP of 1.6 us</a:t>
            </a:r>
          </a:p>
          <a:p>
            <a:pPr marL="0" indent="0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7999A5-EA6D-2F87-9661-2B5BD5235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 mark design as legacy modulated field (2/2)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7015D7-2A41-FC7C-5E7C-DA0B7BCE1E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68740-CBB8-F28D-D8CE-5C567A7F41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456571-1010-855C-3843-F177696B06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C551A0B3-50C4-065D-0850-DB5DA56558EF}"/>
              </a:ext>
            </a:extLst>
          </p:cNvPr>
          <p:cNvSpPr/>
          <p:nvPr/>
        </p:nvSpPr>
        <p:spPr>
          <a:xfrm>
            <a:off x="10284412" y="2225882"/>
            <a:ext cx="786997" cy="265741"/>
          </a:xfrm>
          <a:prstGeom prst="rect">
            <a:avLst/>
          </a:prstGeom>
          <a:solidFill>
            <a:schemeClr val="tx1"/>
          </a:solidFill>
          <a:ln w="1080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06" tIns="10206" rIns="10206" bIns="10206" rtlCol="0" anchor="ctr"/>
          <a:lstStyle/>
          <a:p>
            <a:pPr algn="ctr"/>
            <a:endParaRPr kumimoji="1" lang="en-US" sz="105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8F5A91-48FB-5676-87F5-D63C4A3D0696}"/>
              </a:ext>
            </a:extLst>
          </p:cNvPr>
          <p:cNvSpPr/>
          <p:nvPr/>
        </p:nvSpPr>
        <p:spPr>
          <a:xfrm>
            <a:off x="10284412" y="2491623"/>
            <a:ext cx="786997" cy="396000"/>
          </a:xfrm>
          <a:prstGeom prst="rect">
            <a:avLst/>
          </a:prstGeom>
          <a:pattFill prst="wdDn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1080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06" tIns="10206" rIns="10206" bIns="10206" rtlCol="0" anchor="ctr"/>
          <a:lstStyle/>
          <a:p>
            <a:pPr algn="ctr"/>
            <a:endParaRPr kumimoji="1" lang="en-US" sz="1050" dirty="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A8A6FBE-C86B-3A68-3ED2-69A28D4EC921}"/>
              </a:ext>
            </a:extLst>
          </p:cNvPr>
          <p:cNvSpPr/>
          <p:nvPr/>
        </p:nvSpPr>
        <p:spPr>
          <a:xfrm>
            <a:off x="10284412" y="2887623"/>
            <a:ext cx="786997" cy="396000"/>
          </a:xfrm>
          <a:prstGeom prst="rect">
            <a:avLst/>
          </a:prstGeom>
          <a:pattFill prst="dashUpDiag">
            <a:fgClr>
              <a:srgbClr val="00B0F0"/>
            </a:fgClr>
            <a:bgClr>
              <a:schemeClr val="bg1"/>
            </a:bgClr>
          </a:pattFill>
          <a:ln w="1080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06" tIns="10206" rIns="10206" bIns="10206" rtlCol="0" anchor="ctr"/>
          <a:lstStyle/>
          <a:p>
            <a:pPr algn="ctr"/>
            <a:endParaRPr kumimoji="1" lang="en-US" sz="105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F60AFE3-9AF1-A670-DC85-AAC3133656D3}"/>
              </a:ext>
            </a:extLst>
          </p:cNvPr>
          <p:cNvSpPr/>
          <p:nvPr/>
        </p:nvSpPr>
        <p:spPr>
          <a:xfrm>
            <a:off x="10284412" y="3283623"/>
            <a:ext cx="786997" cy="396000"/>
          </a:xfrm>
          <a:prstGeom prst="rect">
            <a:avLst/>
          </a:prstGeom>
          <a:pattFill prst="pct40">
            <a:fgClr>
              <a:srgbClr val="7030A0"/>
            </a:fgClr>
            <a:bgClr>
              <a:schemeClr val="bg1"/>
            </a:bgClr>
          </a:pattFill>
          <a:ln w="1080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06" tIns="10206" rIns="10206" bIns="10206" rtlCol="0" anchor="ctr"/>
          <a:lstStyle/>
          <a:p>
            <a:pPr algn="ctr"/>
            <a:endParaRPr kumimoji="1" lang="en-US" sz="105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5A14106-67FA-507E-625D-6F1EECCC918E}"/>
              </a:ext>
            </a:extLst>
          </p:cNvPr>
          <p:cNvSpPr/>
          <p:nvPr/>
        </p:nvSpPr>
        <p:spPr>
          <a:xfrm>
            <a:off x="10284412" y="3679623"/>
            <a:ext cx="786997" cy="396000"/>
          </a:xfrm>
          <a:prstGeom prst="rect">
            <a:avLst/>
          </a:prstGeom>
          <a:pattFill prst="horzBrick">
            <a:fgClr>
              <a:srgbClr val="C00000"/>
            </a:fgClr>
            <a:bgClr>
              <a:schemeClr val="bg1"/>
            </a:bgClr>
          </a:pattFill>
          <a:ln w="1080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06" tIns="10206" rIns="10206" bIns="10206" rtlCol="0" anchor="ctr"/>
          <a:lstStyle/>
          <a:p>
            <a:pPr algn="ctr"/>
            <a:endParaRPr kumimoji="1" lang="en-US" sz="105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828552-E93A-A396-694D-B8E44F9DE087}"/>
              </a:ext>
            </a:extLst>
          </p:cNvPr>
          <p:cNvSpPr txBox="1"/>
          <p:nvPr/>
        </p:nvSpPr>
        <p:spPr>
          <a:xfrm>
            <a:off x="9535783" y="2977901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99654F-DEF6-748D-E86A-07213499B1CD}"/>
              </a:ext>
            </a:extLst>
          </p:cNvPr>
          <p:cNvSpPr txBox="1"/>
          <p:nvPr/>
        </p:nvSpPr>
        <p:spPr>
          <a:xfrm>
            <a:off x="9535783" y="2581901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69A239-53DC-45B6-BC47-C32CDFB5BC18}"/>
              </a:ext>
            </a:extLst>
          </p:cNvPr>
          <p:cNvSpPr txBox="1"/>
          <p:nvPr/>
        </p:nvSpPr>
        <p:spPr>
          <a:xfrm>
            <a:off x="9535783" y="3373901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D42DEAB-DAE5-0475-DA78-42126822E559}"/>
              </a:ext>
            </a:extLst>
          </p:cNvPr>
          <p:cNvSpPr txBox="1"/>
          <p:nvPr/>
        </p:nvSpPr>
        <p:spPr>
          <a:xfrm>
            <a:off x="9535783" y="3769901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CBE697-C86C-DE7D-4CD4-A79521F97B33}"/>
              </a:ext>
            </a:extLst>
          </p:cNvPr>
          <p:cNvSpPr txBox="1"/>
          <p:nvPr/>
        </p:nvSpPr>
        <p:spPr>
          <a:xfrm>
            <a:off x="9535783" y="4211620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2B1684F-1D19-9061-002A-6E1B6BE662C8}"/>
              </a:ext>
            </a:extLst>
          </p:cNvPr>
          <p:cNvSpPr txBox="1"/>
          <p:nvPr/>
        </p:nvSpPr>
        <p:spPr>
          <a:xfrm>
            <a:off x="9535783" y="4607620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DC1597A-7BC0-C6A4-90DF-017E37449C8D}"/>
              </a:ext>
            </a:extLst>
          </p:cNvPr>
          <p:cNvSpPr txBox="1"/>
          <p:nvPr/>
        </p:nvSpPr>
        <p:spPr>
          <a:xfrm>
            <a:off x="9535783" y="5003620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7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72E7ECC-BF44-B1BB-DB33-A851D8F11FA0}"/>
              </a:ext>
            </a:extLst>
          </p:cNvPr>
          <p:cNvSpPr/>
          <p:nvPr/>
        </p:nvSpPr>
        <p:spPr>
          <a:xfrm>
            <a:off x="10284412" y="5705342"/>
            <a:ext cx="786997" cy="243577"/>
          </a:xfrm>
          <a:prstGeom prst="rect">
            <a:avLst/>
          </a:prstGeom>
          <a:solidFill>
            <a:schemeClr val="tx1"/>
          </a:solidFill>
          <a:ln w="1080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06" tIns="10206" rIns="10206" bIns="10206" rtlCol="0" anchor="ctr"/>
          <a:lstStyle/>
          <a:p>
            <a:pPr algn="ctr"/>
            <a:endParaRPr kumimoji="1" lang="en-US" sz="1050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EF6B5E0-F55F-600D-DC64-AB826F6E0364}"/>
              </a:ext>
            </a:extLst>
          </p:cNvPr>
          <p:cNvSpPr/>
          <p:nvPr/>
        </p:nvSpPr>
        <p:spPr>
          <a:xfrm flipV="1">
            <a:off x="10284412" y="4075623"/>
            <a:ext cx="786997" cy="45719"/>
          </a:xfrm>
          <a:prstGeom prst="rect">
            <a:avLst/>
          </a:prstGeom>
          <a:solidFill>
            <a:schemeClr val="tx1"/>
          </a:solidFill>
          <a:ln w="1080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06" tIns="10206" rIns="10206" bIns="10206" rtlCol="0" anchor="ctr"/>
          <a:lstStyle/>
          <a:p>
            <a:pPr algn="ctr"/>
            <a:endParaRPr kumimoji="1" lang="en-US" sz="105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92C879-5071-AD59-E894-54242200A1AB}"/>
              </a:ext>
            </a:extLst>
          </p:cNvPr>
          <p:cNvSpPr/>
          <p:nvPr/>
        </p:nvSpPr>
        <p:spPr>
          <a:xfrm>
            <a:off x="10284412" y="4121342"/>
            <a:ext cx="786997" cy="396000"/>
          </a:xfrm>
          <a:prstGeom prst="rect">
            <a:avLst/>
          </a:prstGeom>
          <a:pattFill prst="lgConfetti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 w="1080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06" tIns="10206" rIns="10206" bIns="10206" rtlCol="0" anchor="ctr"/>
          <a:lstStyle/>
          <a:p>
            <a:pPr algn="ctr"/>
            <a:endParaRPr kumimoji="1" lang="en-US" sz="105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33FAA5-74C5-1D17-D554-293087454096}"/>
              </a:ext>
            </a:extLst>
          </p:cNvPr>
          <p:cNvSpPr/>
          <p:nvPr/>
        </p:nvSpPr>
        <p:spPr>
          <a:xfrm>
            <a:off x="10284412" y="4517342"/>
            <a:ext cx="786997" cy="396000"/>
          </a:xfrm>
          <a:prstGeom prst="rect">
            <a:avLst/>
          </a:prstGeom>
          <a:pattFill prst="zigZag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080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06" tIns="10206" rIns="10206" bIns="10206" rtlCol="0" anchor="ctr"/>
          <a:lstStyle/>
          <a:p>
            <a:pPr algn="ctr"/>
            <a:endParaRPr kumimoji="1" lang="en-US" sz="105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64F37A-5A72-6788-D3A1-05D8DBA43AAC}"/>
              </a:ext>
            </a:extLst>
          </p:cNvPr>
          <p:cNvSpPr/>
          <p:nvPr/>
        </p:nvSpPr>
        <p:spPr>
          <a:xfrm>
            <a:off x="10284412" y="5309342"/>
            <a:ext cx="786997" cy="396000"/>
          </a:xfrm>
          <a:prstGeom prst="rect">
            <a:avLst/>
          </a:prstGeom>
          <a:pattFill prst="openDmnd">
            <a:fgClr>
              <a:srgbClr val="FFC000"/>
            </a:fgClr>
            <a:bgClr>
              <a:schemeClr val="bg1"/>
            </a:bgClr>
          </a:pattFill>
          <a:ln w="1080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06" tIns="10206" rIns="10206" bIns="10206" rtlCol="0" anchor="ctr"/>
          <a:lstStyle/>
          <a:p>
            <a:pPr algn="ctr"/>
            <a:endParaRPr kumimoji="1" lang="en-US" sz="105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DCF3EA-9A06-4739-6236-940D679FCB3C}"/>
              </a:ext>
            </a:extLst>
          </p:cNvPr>
          <p:cNvSpPr/>
          <p:nvPr/>
        </p:nvSpPr>
        <p:spPr>
          <a:xfrm>
            <a:off x="10284412" y="4913342"/>
            <a:ext cx="786997" cy="396000"/>
          </a:xfrm>
          <a:prstGeom prst="rect">
            <a:avLst/>
          </a:prstGeom>
          <a:pattFill prst="dkVert">
            <a:fgClr>
              <a:srgbClr val="0070C0"/>
            </a:fgClr>
            <a:bgClr>
              <a:schemeClr val="bg1"/>
            </a:bgClr>
          </a:pattFill>
          <a:ln w="1080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06" tIns="10206" rIns="10206" bIns="10206" rtlCol="0" anchor="ctr"/>
          <a:lstStyle/>
          <a:p>
            <a:pPr algn="ctr"/>
            <a:endParaRPr kumimoji="1" lang="en-US" sz="1050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72D68A-614B-528B-8C29-51465DB78700}"/>
              </a:ext>
            </a:extLst>
          </p:cNvPr>
          <p:cNvSpPr txBox="1"/>
          <p:nvPr/>
        </p:nvSpPr>
        <p:spPr>
          <a:xfrm>
            <a:off x="9535783" y="5430401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8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67594D1-C17C-0DBD-94A8-907A37CCADFC}"/>
              </a:ext>
            </a:extLst>
          </p:cNvPr>
          <p:cNvCxnSpPr/>
          <p:nvPr/>
        </p:nvCxnSpPr>
        <p:spPr bwMode="auto">
          <a:xfrm>
            <a:off x="10012884" y="2689623"/>
            <a:ext cx="2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A70B88F-BC9C-FF10-C5A5-BC6188BC95DF}"/>
              </a:ext>
            </a:extLst>
          </p:cNvPr>
          <p:cNvCxnSpPr/>
          <p:nvPr/>
        </p:nvCxnSpPr>
        <p:spPr bwMode="auto">
          <a:xfrm>
            <a:off x="10012884" y="3085623"/>
            <a:ext cx="2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FD19AEC-AFBD-9FB8-08A4-68333F904A7E}"/>
              </a:ext>
            </a:extLst>
          </p:cNvPr>
          <p:cNvCxnSpPr/>
          <p:nvPr/>
        </p:nvCxnSpPr>
        <p:spPr bwMode="auto">
          <a:xfrm>
            <a:off x="10012884" y="3481623"/>
            <a:ext cx="2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30CD62D-659D-7556-4F9E-6742E2BF0852}"/>
              </a:ext>
            </a:extLst>
          </p:cNvPr>
          <p:cNvCxnSpPr/>
          <p:nvPr/>
        </p:nvCxnSpPr>
        <p:spPr bwMode="auto">
          <a:xfrm>
            <a:off x="10012884" y="3877623"/>
            <a:ext cx="2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1CAC3F5-1CD3-DFA8-37F1-C4FC60D7DFAF}"/>
              </a:ext>
            </a:extLst>
          </p:cNvPr>
          <p:cNvCxnSpPr/>
          <p:nvPr/>
        </p:nvCxnSpPr>
        <p:spPr bwMode="auto">
          <a:xfrm>
            <a:off x="10012884" y="4319342"/>
            <a:ext cx="2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A766C0E-A94D-F1AE-8109-373583D741C7}"/>
              </a:ext>
            </a:extLst>
          </p:cNvPr>
          <p:cNvCxnSpPr/>
          <p:nvPr/>
        </p:nvCxnSpPr>
        <p:spPr bwMode="auto">
          <a:xfrm>
            <a:off x="10012884" y="4715342"/>
            <a:ext cx="2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D2E8E96-0852-043C-10A3-518CE02285D4}"/>
              </a:ext>
            </a:extLst>
          </p:cNvPr>
          <p:cNvCxnSpPr/>
          <p:nvPr/>
        </p:nvCxnSpPr>
        <p:spPr bwMode="auto">
          <a:xfrm>
            <a:off x="10012884" y="5111342"/>
            <a:ext cx="2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30CCAA9-D3BF-D106-9894-937391B9B483}"/>
              </a:ext>
            </a:extLst>
          </p:cNvPr>
          <p:cNvCxnSpPr>
            <a:cxnSpLocks/>
          </p:cNvCxnSpPr>
          <p:nvPr/>
        </p:nvCxnSpPr>
        <p:spPr bwMode="auto">
          <a:xfrm>
            <a:off x="10012884" y="5538123"/>
            <a:ext cx="2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B7C6B2D-74E3-3471-078D-B0135561E705}"/>
              </a:ext>
            </a:extLst>
          </p:cNvPr>
          <p:cNvCxnSpPr>
            <a:cxnSpLocks/>
          </p:cNvCxnSpPr>
          <p:nvPr/>
        </p:nvCxnSpPr>
        <p:spPr bwMode="auto">
          <a:xfrm flipH="1">
            <a:off x="11136560" y="2358753"/>
            <a:ext cx="2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16598EA-2C45-8C4A-E93E-75B8E3B91C44}"/>
              </a:ext>
            </a:extLst>
          </p:cNvPr>
          <p:cNvCxnSpPr>
            <a:cxnSpLocks/>
          </p:cNvCxnSpPr>
          <p:nvPr/>
        </p:nvCxnSpPr>
        <p:spPr bwMode="auto">
          <a:xfrm flipH="1">
            <a:off x="11136560" y="4098482"/>
            <a:ext cx="2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09F5851-1C5B-83A2-4241-30ACD75ED4A9}"/>
              </a:ext>
            </a:extLst>
          </p:cNvPr>
          <p:cNvCxnSpPr>
            <a:cxnSpLocks/>
          </p:cNvCxnSpPr>
          <p:nvPr/>
        </p:nvCxnSpPr>
        <p:spPr bwMode="auto">
          <a:xfrm flipH="1">
            <a:off x="11136560" y="5827130"/>
            <a:ext cx="2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A5CBA5C-21AE-636C-451B-CFA27BA6E9E5}"/>
              </a:ext>
            </a:extLst>
          </p:cNvPr>
          <p:cNvSpPr txBox="1"/>
          <p:nvPr/>
        </p:nvSpPr>
        <p:spPr>
          <a:xfrm>
            <a:off x="11352560" y="2204864"/>
            <a:ext cx="577525" cy="307777"/>
          </a:xfrm>
          <a:prstGeom prst="rect">
            <a:avLst/>
          </a:prstGeom>
          <a:noFill/>
        </p:spPr>
        <p:txBody>
          <a:bodyPr wrap="none" lIns="36000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Guard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AE208C3-AB90-C8DA-CF96-D9F69F638A66}"/>
              </a:ext>
            </a:extLst>
          </p:cNvPr>
          <p:cNvSpPr txBox="1"/>
          <p:nvPr/>
        </p:nvSpPr>
        <p:spPr>
          <a:xfrm>
            <a:off x="11352560" y="5673242"/>
            <a:ext cx="577525" cy="307777"/>
          </a:xfrm>
          <a:prstGeom prst="rect">
            <a:avLst/>
          </a:prstGeom>
          <a:noFill/>
        </p:spPr>
        <p:txBody>
          <a:bodyPr wrap="none" lIns="36000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Guard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E4A3AC5-2F35-1EB6-3E58-EEFD8042208A}"/>
              </a:ext>
            </a:extLst>
          </p:cNvPr>
          <p:cNvSpPr txBox="1"/>
          <p:nvPr/>
        </p:nvSpPr>
        <p:spPr>
          <a:xfrm>
            <a:off x="11352560" y="3944594"/>
            <a:ext cx="378753" cy="307777"/>
          </a:xfrm>
          <a:prstGeom prst="rect">
            <a:avLst/>
          </a:prstGeom>
          <a:noFill/>
        </p:spPr>
        <p:txBody>
          <a:bodyPr wrap="none" lIns="36000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DC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8A551B2-F00A-EA26-52EC-12ED031DC022}"/>
              </a:ext>
            </a:extLst>
          </p:cNvPr>
          <p:cNvSpPr txBox="1"/>
          <p:nvPr/>
        </p:nvSpPr>
        <p:spPr>
          <a:xfrm>
            <a:off x="10478966" y="6122974"/>
            <a:ext cx="14221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CD mark symbol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5AD09634-4D29-4E63-A037-1ED734A5939D}"/>
              </a:ext>
            </a:extLst>
          </p:cNvPr>
          <p:cNvCxnSpPr>
            <a:cxnSpLocks/>
          </p:cNvCxnSpPr>
          <p:nvPr/>
        </p:nvCxnSpPr>
        <p:spPr bwMode="auto">
          <a:xfrm flipV="1">
            <a:off x="9480376" y="1825644"/>
            <a:ext cx="0" cy="428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9895B6BD-4C7E-CAA0-0B8E-FA3A380F4D72}"/>
              </a:ext>
            </a:extLst>
          </p:cNvPr>
          <p:cNvCxnSpPr>
            <a:cxnSpLocks/>
          </p:cNvCxnSpPr>
          <p:nvPr/>
        </p:nvCxnSpPr>
        <p:spPr bwMode="auto">
          <a:xfrm>
            <a:off x="9480376" y="6109645"/>
            <a:ext cx="2484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35C79D2-CF09-B06A-3851-5B505D4D1B7D}"/>
              </a:ext>
            </a:extLst>
          </p:cNvPr>
          <p:cNvSpPr txBox="1"/>
          <p:nvPr/>
        </p:nvSpPr>
        <p:spPr>
          <a:xfrm rot="16200000">
            <a:off x="8836315" y="2282611"/>
            <a:ext cx="10021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Subcarriers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A2AE5FC-7855-E623-1859-0012297462B1}"/>
              </a:ext>
            </a:extLst>
          </p:cNvPr>
          <p:cNvGrpSpPr>
            <a:grpSpLocks/>
          </p:cNvGrpSpPr>
          <p:nvPr/>
        </p:nvGrpSpPr>
        <p:grpSpPr>
          <a:xfrm>
            <a:off x="6343170" y="5174267"/>
            <a:ext cx="2837456" cy="980978"/>
            <a:chOff x="6816080" y="5337763"/>
            <a:chExt cx="2364547" cy="817482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06FAF6D-C43E-ED3B-3E49-294694C9C1CC}"/>
                </a:ext>
              </a:extLst>
            </p:cNvPr>
            <p:cNvSpPr/>
            <p:nvPr/>
          </p:nvSpPr>
          <p:spPr>
            <a:xfrm>
              <a:off x="6855742" y="5864415"/>
              <a:ext cx="369212" cy="290830"/>
            </a:xfrm>
            <a:prstGeom prst="rect">
              <a:avLst/>
            </a:prstGeom>
            <a:noFill/>
            <a:ln w="10369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798" tIns="9798" rIns="9798" bIns="9798" rtlCol="0" anchor="ctr"/>
            <a:lstStyle/>
            <a:p>
              <a:pPr algn="ctr"/>
              <a:r>
                <a:rPr kumimoji="1" lang="en-US" sz="1536" dirty="0">
                  <a:solidFill>
                    <a:schemeClr val="tx1"/>
                  </a:solidFill>
                </a:rPr>
                <a:t>CP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352EB845-5AFA-2B32-16FB-005A4EF719BB}"/>
                </a:ext>
              </a:extLst>
            </p:cNvPr>
            <p:cNvSpPr/>
            <p:nvPr/>
          </p:nvSpPr>
          <p:spPr>
            <a:xfrm>
              <a:off x="7224954" y="5864415"/>
              <a:ext cx="649409" cy="290830"/>
            </a:xfrm>
            <a:prstGeom prst="rect">
              <a:avLst/>
            </a:prstGeom>
            <a:noFill/>
            <a:ln w="10369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798" tIns="9798" rIns="9798" bIns="9798" rtlCol="0" anchor="ctr"/>
            <a:lstStyle/>
            <a:p>
              <a:pPr algn="ctr"/>
              <a:r>
                <a:rPr kumimoji="1" lang="en-US" sz="1536" dirty="0" err="1">
                  <a:solidFill>
                    <a:schemeClr val="tx1"/>
                  </a:solidFill>
                </a:rPr>
                <a:t>Sym</a:t>
              </a:r>
              <a:r>
                <a:rPr kumimoji="1" lang="en-US" sz="1536" dirty="0">
                  <a:solidFill>
                    <a:schemeClr val="tx1"/>
                  </a:solidFill>
                </a:rPr>
                <a:t> 1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69C0341-CC48-1A9C-FD28-B63EDF0A6988}"/>
                </a:ext>
              </a:extLst>
            </p:cNvPr>
            <p:cNvSpPr/>
            <p:nvPr/>
          </p:nvSpPr>
          <p:spPr>
            <a:xfrm>
              <a:off x="8523772" y="5864415"/>
              <a:ext cx="649409" cy="290830"/>
            </a:xfrm>
            <a:prstGeom prst="rect">
              <a:avLst/>
            </a:prstGeom>
            <a:noFill/>
            <a:ln w="10369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798" tIns="9798" rIns="9798" bIns="9798" rtlCol="0" anchor="ctr"/>
            <a:lstStyle/>
            <a:p>
              <a:pPr algn="ctr"/>
              <a:r>
                <a:rPr kumimoji="1" lang="en-US" sz="1536" dirty="0" err="1">
                  <a:solidFill>
                    <a:schemeClr val="tx1"/>
                  </a:solidFill>
                </a:rPr>
                <a:t>Sym</a:t>
              </a:r>
              <a:r>
                <a:rPr kumimoji="1" lang="en-US" sz="1536" dirty="0">
                  <a:solidFill>
                    <a:schemeClr val="tx1"/>
                  </a:solidFill>
                </a:rPr>
                <a:t> N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6F19730B-252B-257C-BF1E-C4850FEFADA7}"/>
                </a:ext>
              </a:extLst>
            </p:cNvPr>
            <p:cNvSpPr txBox="1"/>
            <p:nvPr/>
          </p:nvSpPr>
          <p:spPr>
            <a:xfrm>
              <a:off x="8055464" y="5774123"/>
              <a:ext cx="287205" cy="34469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pPr algn="ctr"/>
              <a:r>
                <a:rPr lang="en-US" sz="2688" dirty="0">
                  <a:solidFill>
                    <a:schemeClr val="tx1"/>
                  </a:solidFill>
                </a:rPr>
                <a:t>…</a:t>
              </a:r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EC93766-E644-BD90-B9F6-59D6BFF0430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816080" y="5661763"/>
              <a:ext cx="836262" cy="184150"/>
            </a:xfrm>
            <a:prstGeom prst="line">
              <a:avLst/>
            </a:prstGeom>
            <a:solidFill>
              <a:srgbClr val="00B8FF"/>
            </a:solidFill>
            <a:ln w="9144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6A8B3A3-8378-0B7B-0FB2-E9C7931B3AF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654013" y="5661763"/>
              <a:ext cx="526614" cy="202653"/>
            </a:xfrm>
            <a:prstGeom prst="line">
              <a:avLst/>
            </a:prstGeom>
            <a:solidFill>
              <a:srgbClr val="00B8FF"/>
            </a:solidFill>
            <a:ln w="9144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F4F088C0-AF55-AEED-BA4E-2CCF1A803CDC}"/>
                </a:ext>
              </a:extLst>
            </p:cNvPr>
            <p:cNvSpPr/>
            <p:nvPr/>
          </p:nvSpPr>
          <p:spPr>
            <a:xfrm>
              <a:off x="7706700" y="5337763"/>
              <a:ext cx="901044" cy="324000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9332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18" tIns="8818" rIns="8818" bIns="8818" rtlCol="0" anchor="ctr"/>
            <a:lstStyle/>
            <a:p>
              <a:pPr algn="ctr"/>
              <a:r>
                <a:rPr kumimoji="1" lang="en-US" sz="1382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CD mark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5512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0FE10-EC50-1AC1-BB07-9629D572A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 with CD mark enables identification of at least one colliding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05983-74C8-B229-AD79-207E56087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5641375" cy="44426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set 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Colliding PPDUs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Format: Non-HT carrying RTS (20MHz)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CD mark inserted after L-SIG in all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Impairments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Time offset: Uniform dist. [0 9us]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CFO: Uniform dist. [0 200Hz]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Probability of identifying at least one CD mark is comparable to L-STF packet detection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576C08-9B0D-A710-B501-E25B537E40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EE46C-8E97-E737-0481-4CCB2F3320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299B91-FCDB-A3BF-C2A6-99C4425F88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946716C-36BA-2C72-8ADB-000AF5B365BF}"/>
              </a:ext>
            </a:extLst>
          </p:cNvPr>
          <p:cNvGrpSpPr>
            <a:grpSpLocks/>
          </p:cNvGrpSpPr>
          <p:nvPr/>
        </p:nvGrpSpPr>
        <p:grpSpPr>
          <a:xfrm>
            <a:off x="6531439" y="2129935"/>
            <a:ext cx="5829258" cy="4299901"/>
            <a:chOff x="-953699" y="1711100"/>
            <a:chExt cx="6136061" cy="4526212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31DBC956-EB02-38CB-D7E8-6DF5AD4E91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947349" y="3913212"/>
              <a:ext cx="3187700" cy="2324100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2DFE9C4-615D-2A2B-997B-7625F3ADCD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953699" y="1711100"/>
              <a:ext cx="3200400" cy="2311400"/>
            </a:xfrm>
            <a:prstGeom prst="rect">
              <a:avLst/>
            </a:prstGeom>
          </p:spPr>
        </p:pic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2A11BC2F-F01F-48E6-5AEA-99138BFC228A}"/>
                </a:ext>
              </a:extLst>
            </p:cNvPr>
            <p:cNvSpPr/>
            <p:nvPr/>
          </p:nvSpPr>
          <p:spPr bwMode="auto">
            <a:xfrm>
              <a:off x="543612" y="2147413"/>
              <a:ext cx="1303777" cy="347340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049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40" dirty="0">
                  <a:solidFill>
                    <a:schemeClr val="tx1"/>
                  </a:solidFill>
                </a:rPr>
                <a:t>SNR = 5dB, </a:t>
              </a:r>
            </a:p>
            <a:p>
              <a:pPr algn="ctr"/>
              <a:r>
                <a:rPr lang="en-US" sz="1140" dirty="0">
                  <a:solidFill>
                    <a:schemeClr val="tx1"/>
                  </a:solidFill>
                </a:rPr>
                <a:t>CD mark Len = 4us</a:t>
              </a:r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4378512F-870B-2B50-A0B4-3F9E9E05AC6F}"/>
                </a:ext>
              </a:extLst>
            </p:cNvPr>
            <p:cNvSpPr/>
            <p:nvPr/>
          </p:nvSpPr>
          <p:spPr bwMode="auto">
            <a:xfrm>
              <a:off x="543612" y="4367101"/>
              <a:ext cx="1303777" cy="360041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049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40" dirty="0">
                  <a:solidFill>
                    <a:schemeClr val="tx1"/>
                  </a:solidFill>
                </a:rPr>
                <a:t>SNR = 25dB, </a:t>
              </a:r>
            </a:p>
            <a:p>
              <a:pPr algn="ctr"/>
              <a:r>
                <a:rPr lang="en-US" sz="1140" dirty="0">
                  <a:solidFill>
                    <a:schemeClr val="tx1"/>
                  </a:solidFill>
                </a:rPr>
                <a:t>CD mark Len = 4us</a:t>
              </a:r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7D0B8513-90DA-2C5D-565E-2E6F89D86E3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13711" y="1711100"/>
              <a:ext cx="3168650" cy="2311400"/>
            </a:xfrm>
            <a:prstGeom prst="rect">
              <a:avLst/>
            </a:prstGeom>
          </p:spPr>
        </p:pic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2A0EC0E3-086F-2145-5DC5-41BE8D6BC370}"/>
                </a:ext>
              </a:extLst>
            </p:cNvPr>
            <p:cNvSpPr/>
            <p:nvPr/>
          </p:nvSpPr>
          <p:spPr bwMode="auto">
            <a:xfrm>
              <a:off x="3514807" y="2499921"/>
              <a:ext cx="1299991" cy="446406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049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40" dirty="0">
                  <a:solidFill>
                    <a:schemeClr val="tx1"/>
                  </a:solidFill>
                </a:rPr>
                <a:t>SNR = 5dB, </a:t>
              </a:r>
            </a:p>
            <a:p>
              <a:pPr algn="ctr"/>
              <a:r>
                <a:rPr lang="en-US" sz="1140" dirty="0">
                  <a:solidFill>
                    <a:schemeClr val="tx1"/>
                  </a:solidFill>
                </a:rPr>
                <a:t>CD mark Len = 8us</a:t>
              </a: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05D74EB4-54B5-85ED-D01D-B9E8DEA0B09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13711" y="3919562"/>
              <a:ext cx="3168651" cy="2311400"/>
            </a:xfrm>
            <a:prstGeom prst="rect">
              <a:avLst/>
            </a:prstGeom>
          </p:spPr>
        </p:pic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937C2666-3DA3-F527-2FBE-DF9CFCFA9A02}"/>
                </a:ext>
              </a:extLst>
            </p:cNvPr>
            <p:cNvSpPr/>
            <p:nvPr/>
          </p:nvSpPr>
          <p:spPr bwMode="auto">
            <a:xfrm>
              <a:off x="3579179" y="4897687"/>
              <a:ext cx="1299991" cy="378990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049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40" dirty="0">
                  <a:solidFill>
                    <a:schemeClr val="tx1"/>
                  </a:solidFill>
                </a:rPr>
                <a:t>SNR = 25dB, </a:t>
              </a:r>
            </a:p>
            <a:p>
              <a:pPr algn="ctr"/>
              <a:r>
                <a:rPr lang="en-US" sz="1140" dirty="0">
                  <a:solidFill>
                    <a:schemeClr val="tx1"/>
                  </a:solidFill>
                </a:rPr>
                <a:t>CD mark Len = 8us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ED5B51D3-0FE5-CB4C-00B3-285A992FE99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6582" r="13797" b="72608"/>
          <a:stretch/>
        </p:blipFill>
        <p:spPr>
          <a:xfrm>
            <a:off x="7264656" y="1549374"/>
            <a:ext cx="4708273" cy="777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076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DCFB77B9-E22E-59E7-6197-223FB5C643EF}"/>
              </a:ext>
            </a:extLst>
          </p:cNvPr>
          <p:cNvGrpSpPr/>
          <p:nvPr/>
        </p:nvGrpSpPr>
        <p:grpSpPr>
          <a:xfrm>
            <a:off x="8256688" y="1554719"/>
            <a:ext cx="4032000" cy="2483088"/>
            <a:chOff x="8112224" y="1554719"/>
            <a:chExt cx="4032000" cy="2483088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F08805FE-3608-F6A5-0AF0-5926EDE1B2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12224" y="1554719"/>
              <a:ext cx="4032000" cy="2483088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890E892-26D3-073B-3D0F-E409192A7C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1160" t="5330" r="9228" b="70018"/>
            <a:stretch/>
          </p:blipFill>
          <p:spPr>
            <a:xfrm>
              <a:off x="9912424" y="1717849"/>
              <a:ext cx="2016224" cy="648072"/>
            </a:xfrm>
            <a:prstGeom prst="rect">
              <a:avLst/>
            </a:prstGeom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1626BB9-E9EF-1CDC-1AE3-64935644E3E5}"/>
              </a:ext>
            </a:extLst>
          </p:cNvPr>
          <p:cNvGrpSpPr/>
          <p:nvPr/>
        </p:nvGrpSpPr>
        <p:grpSpPr>
          <a:xfrm>
            <a:off x="8256688" y="3935410"/>
            <a:ext cx="4032000" cy="2501165"/>
            <a:chOff x="8112224" y="3935410"/>
            <a:chExt cx="4032000" cy="2501165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50789CF6-DF9A-4662-E467-3A077EB09A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112224" y="3935410"/>
              <a:ext cx="4032000" cy="2501165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6ED2AA4-E7E1-CF81-C30F-321BC83C2ED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1160" t="5330" r="9228" b="70018"/>
            <a:stretch/>
          </p:blipFill>
          <p:spPr>
            <a:xfrm>
              <a:off x="9951312" y="4093657"/>
              <a:ext cx="2016224" cy="648072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9286012-8E20-A596-DEC4-A85024911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 with CD mark enables identification of at least one colliding STA with legacy STA collision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4D64D-5A27-ADDA-B89C-7E5B11001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2"/>
            <a:ext cx="7084315" cy="4455374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of collision between two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PPDUs carrying RTS (20MHz)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One</a:t>
            </a:r>
            <a:r>
              <a:rPr lang="en-US" b="1" dirty="0"/>
              <a:t> legacy </a:t>
            </a:r>
            <a:r>
              <a:rPr lang="en-US" dirty="0"/>
              <a:t>PPDU (</a:t>
            </a:r>
            <a:r>
              <a:rPr lang="en-US" b="1" dirty="0"/>
              <a:t>No CD mark </a:t>
            </a:r>
            <a:r>
              <a:rPr lang="en-US" dirty="0"/>
              <a:t>included)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Fixed TX power (to achieve 5 dB SNR at RX)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One </a:t>
            </a:r>
            <a:r>
              <a:rPr lang="en-US" b="1" dirty="0"/>
              <a:t>PPDU including CD mark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 Varying TX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Independent impairments on both PPDUs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Time offset: Uniform dist. [0 9us]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CFO: Uniform dist. [0 200Hz]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Receiver synchronizes and decodes without prior knowledge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Always checks if CD mark if present after L-SIG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CD mark miss detection vs L-SIG decoding error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6 to 10 dB SINR gain around 0.15 error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60% to 70% lower error floor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E069C-BC79-06B1-6D06-044E146018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51923-99A3-51E1-A00B-2F95659429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FCA707-56A8-7100-9864-ABBA1FFCB3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708FFF0-5A32-BC3C-4E8C-AE8969272365}"/>
              </a:ext>
            </a:extLst>
          </p:cNvPr>
          <p:cNvSpPr/>
          <p:nvPr/>
        </p:nvSpPr>
        <p:spPr bwMode="auto">
          <a:xfrm rot="16200000">
            <a:off x="7210918" y="2527247"/>
            <a:ext cx="1728000" cy="363537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CD mark Len = 4us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F956950-781C-75D7-B8E0-073A17CFC4B9}"/>
              </a:ext>
            </a:extLst>
          </p:cNvPr>
          <p:cNvSpPr/>
          <p:nvPr/>
        </p:nvSpPr>
        <p:spPr bwMode="auto">
          <a:xfrm rot="16200000">
            <a:off x="7210919" y="4889310"/>
            <a:ext cx="1728000" cy="363537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CD mark Len = 8us</a:t>
            </a:r>
          </a:p>
        </p:txBody>
      </p:sp>
      <p:sp>
        <p:nvSpPr>
          <p:cNvPr id="7" name="Arrow: Left-Right 6">
            <a:extLst>
              <a:ext uri="{FF2B5EF4-FFF2-40B4-BE49-F238E27FC236}">
                <a16:creationId xmlns:a16="http://schemas.microsoft.com/office/drawing/2014/main" id="{0995EF94-0526-73A5-0D17-8CB0D841E73F}"/>
              </a:ext>
            </a:extLst>
          </p:cNvPr>
          <p:cNvSpPr/>
          <p:nvPr/>
        </p:nvSpPr>
        <p:spPr>
          <a:xfrm>
            <a:off x="9912872" y="2492896"/>
            <a:ext cx="576064" cy="144000"/>
          </a:xfrm>
          <a:prstGeom prst="leftRightArrow">
            <a:avLst>
              <a:gd name="adj1" fmla="val 50000"/>
              <a:gd name="adj2" fmla="val 78623"/>
            </a:avLst>
          </a:prstGeom>
          <a:solidFill>
            <a:srgbClr val="00B0F0">
              <a:alpha val="45000"/>
            </a:srgbClr>
          </a:solidFill>
          <a:ln w="1080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06" tIns="10206" rIns="10206" bIns="10206" rtlCol="0" anchor="ctr"/>
          <a:lstStyle/>
          <a:p>
            <a:pPr algn="ctr"/>
            <a:endParaRPr kumimoji="1" lang="en-US" sz="105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972ED7-DCAF-17AC-3227-1880426DE5C9}"/>
              </a:ext>
            </a:extLst>
          </p:cNvPr>
          <p:cNvSpPr txBox="1"/>
          <p:nvPr/>
        </p:nvSpPr>
        <p:spPr>
          <a:xfrm>
            <a:off x="10232455" y="2611320"/>
            <a:ext cx="25648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effectLst>
                  <a:glow rad="76200">
                    <a:schemeClr val="bg1"/>
                  </a:glow>
                </a:effectLst>
              </a:rPr>
              <a:t>6dB</a:t>
            </a:r>
          </a:p>
        </p:txBody>
      </p:sp>
      <p:sp>
        <p:nvSpPr>
          <p:cNvPr id="10" name="Arrow: Left-Right 9">
            <a:extLst>
              <a:ext uri="{FF2B5EF4-FFF2-40B4-BE49-F238E27FC236}">
                <a16:creationId xmlns:a16="http://schemas.microsoft.com/office/drawing/2014/main" id="{B326188C-887C-D137-1BEF-C7FB4C2E9F56}"/>
              </a:ext>
            </a:extLst>
          </p:cNvPr>
          <p:cNvSpPr/>
          <p:nvPr/>
        </p:nvSpPr>
        <p:spPr>
          <a:xfrm>
            <a:off x="9624840" y="4842480"/>
            <a:ext cx="1008112" cy="144000"/>
          </a:xfrm>
          <a:prstGeom prst="leftRightArrow">
            <a:avLst>
              <a:gd name="adj1" fmla="val 50000"/>
              <a:gd name="adj2" fmla="val 78623"/>
            </a:avLst>
          </a:prstGeom>
          <a:solidFill>
            <a:srgbClr val="00B0F0">
              <a:alpha val="45000"/>
            </a:srgbClr>
          </a:solidFill>
          <a:ln w="1080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06" tIns="10206" rIns="10206" bIns="10206" rtlCol="0" anchor="ctr"/>
          <a:lstStyle/>
          <a:p>
            <a:pPr algn="ctr"/>
            <a:endParaRPr kumimoji="1" lang="en-US" sz="105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16AFBA-E2ED-6AE3-413B-9E33AB619B49}"/>
              </a:ext>
            </a:extLst>
          </p:cNvPr>
          <p:cNvSpPr txBox="1"/>
          <p:nvPr/>
        </p:nvSpPr>
        <p:spPr>
          <a:xfrm>
            <a:off x="10056888" y="4932986"/>
            <a:ext cx="33342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10dB</a:t>
            </a:r>
          </a:p>
        </p:txBody>
      </p:sp>
      <p:sp>
        <p:nvSpPr>
          <p:cNvPr id="29" name="Arrow: Left-Right 28">
            <a:extLst>
              <a:ext uri="{FF2B5EF4-FFF2-40B4-BE49-F238E27FC236}">
                <a16:creationId xmlns:a16="http://schemas.microsoft.com/office/drawing/2014/main" id="{833D1114-0B76-5AE3-C6E2-47396621751F}"/>
              </a:ext>
            </a:extLst>
          </p:cNvPr>
          <p:cNvSpPr/>
          <p:nvPr/>
        </p:nvSpPr>
        <p:spPr>
          <a:xfrm rot="16200000">
            <a:off x="10926948" y="5295245"/>
            <a:ext cx="564121" cy="144000"/>
          </a:xfrm>
          <a:prstGeom prst="leftRightArrow">
            <a:avLst>
              <a:gd name="adj1" fmla="val 50000"/>
              <a:gd name="adj2" fmla="val 78623"/>
            </a:avLst>
          </a:prstGeom>
          <a:solidFill>
            <a:srgbClr val="00B0F0">
              <a:alpha val="45000"/>
            </a:srgbClr>
          </a:solidFill>
          <a:ln w="1080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06" tIns="10206" rIns="10206" bIns="10206" rtlCol="0" anchor="ctr"/>
          <a:lstStyle/>
          <a:p>
            <a:pPr algn="ctr"/>
            <a:endParaRPr kumimoji="1" lang="en-US" sz="1050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858689-D454-25FD-CAEE-D1E85786C714}"/>
              </a:ext>
            </a:extLst>
          </p:cNvPr>
          <p:cNvSpPr txBox="1"/>
          <p:nvPr/>
        </p:nvSpPr>
        <p:spPr>
          <a:xfrm>
            <a:off x="11281024" y="5260558"/>
            <a:ext cx="365486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~70%</a:t>
            </a:r>
          </a:p>
        </p:txBody>
      </p:sp>
      <p:sp>
        <p:nvSpPr>
          <p:cNvPr id="31" name="Arrow: Left-Right 30">
            <a:extLst>
              <a:ext uri="{FF2B5EF4-FFF2-40B4-BE49-F238E27FC236}">
                <a16:creationId xmlns:a16="http://schemas.microsoft.com/office/drawing/2014/main" id="{2D92721A-4C42-2640-D294-2D649A53549A}"/>
              </a:ext>
            </a:extLst>
          </p:cNvPr>
          <p:cNvSpPr/>
          <p:nvPr/>
        </p:nvSpPr>
        <p:spPr>
          <a:xfrm rot="16200000">
            <a:off x="11064984" y="2780927"/>
            <a:ext cx="432064" cy="144000"/>
          </a:xfrm>
          <a:prstGeom prst="leftRightArrow">
            <a:avLst>
              <a:gd name="adj1" fmla="val 50000"/>
              <a:gd name="adj2" fmla="val 78623"/>
            </a:avLst>
          </a:prstGeom>
          <a:solidFill>
            <a:srgbClr val="00B0F0">
              <a:alpha val="45000"/>
            </a:srgbClr>
          </a:solidFill>
          <a:ln w="1080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06" tIns="10206" rIns="10206" bIns="10206" rtlCol="0" anchor="ctr"/>
          <a:lstStyle/>
          <a:p>
            <a:pPr algn="ctr"/>
            <a:endParaRPr kumimoji="1" lang="en-US" sz="1050" dirty="0">
              <a:solidFill>
                <a:schemeClr val="tx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E184E1C-67B2-55F2-CEBF-BDEA02AFFD55}"/>
              </a:ext>
            </a:extLst>
          </p:cNvPr>
          <p:cNvSpPr txBox="1"/>
          <p:nvPr/>
        </p:nvSpPr>
        <p:spPr>
          <a:xfrm>
            <a:off x="11345639" y="2795986"/>
            <a:ext cx="365486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~60%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56BD8A-F46E-6E53-943A-D93EECBC7EEF}"/>
              </a:ext>
            </a:extLst>
          </p:cNvPr>
          <p:cNvGrpSpPr/>
          <p:nvPr/>
        </p:nvGrpSpPr>
        <p:grpSpPr>
          <a:xfrm>
            <a:off x="5970788" y="3167554"/>
            <a:ext cx="1872208" cy="1237774"/>
            <a:chOff x="5879976" y="3282211"/>
            <a:chExt cx="1872208" cy="123777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96232F3-38BC-53C9-DEFA-E8A9C0319E80}"/>
                </a:ext>
              </a:extLst>
            </p:cNvPr>
            <p:cNvGrpSpPr>
              <a:grpSpLocks/>
            </p:cNvGrpSpPr>
            <p:nvPr/>
          </p:nvGrpSpPr>
          <p:grpSpPr>
            <a:xfrm>
              <a:off x="6498167" y="3918712"/>
              <a:ext cx="1254017" cy="518400"/>
              <a:chOff x="3874783" y="2510867"/>
              <a:chExt cx="4147624" cy="363537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7446741-B6C2-40DD-1CE6-DC0F7AD98AFF}"/>
                  </a:ext>
                </a:extLst>
              </p:cNvPr>
              <p:cNvSpPr/>
              <p:nvPr/>
            </p:nvSpPr>
            <p:spPr>
              <a:xfrm>
                <a:off x="3874783" y="2510867"/>
                <a:ext cx="868430" cy="363537"/>
              </a:xfrm>
              <a:prstGeom prst="rect">
                <a:avLst/>
              </a:prstGeom>
              <a:noFill/>
              <a:ln w="12443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11757" tIns="11757" rIns="11757" bIns="11757" rtlCol="0" anchor="ctr"/>
              <a:lstStyle/>
              <a:p>
                <a:pPr algn="ctr"/>
                <a:r>
                  <a:rPr kumimoji="1" lang="en-US" sz="1000" dirty="0">
                    <a:solidFill>
                      <a:schemeClr val="tx1"/>
                    </a:solidFill>
                    <a:latin typeface="+mj-lt"/>
                    <a:cs typeface="Arial" panose="020B0604020202020204" pitchFamily="34" charset="0"/>
                  </a:rPr>
                  <a:t>L-STF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740C6BA-C150-76C9-8577-4AEC75A04AF2}"/>
                  </a:ext>
                </a:extLst>
              </p:cNvPr>
              <p:cNvSpPr/>
              <p:nvPr/>
            </p:nvSpPr>
            <p:spPr>
              <a:xfrm>
                <a:off x="4743213" y="2510867"/>
                <a:ext cx="868430" cy="363537"/>
              </a:xfrm>
              <a:prstGeom prst="rect">
                <a:avLst/>
              </a:prstGeom>
              <a:noFill/>
              <a:ln w="12443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11757" tIns="11757" rIns="11757" bIns="11757" rtlCol="0" anchor="ctr"/>
              <a:lstStyle/>
              <a:p>
                <a:pPr algn="ctr"/>
                <a:r>
                  <a:rPr kumimoji="1" lang="en-US" sz="1000" dirty="0">
                    <a:solidFill>
                      <a:schemeClr val="tx1"/>
                    </a:solidFill>
                    <a:latin typeface="+mj-lt"/>
                    <a:cs typeface="Arial" panose="020B0604020202020204" pitchFamily="34" charset="0"/>
                  </a:rPr>
                  <a:t>L-LTF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25CA28F-8BF1-E902-6F05-C9926A4A5934}"/>
                  </a:ext>
                </a:extLst>
              </p:cNvPr>
              <p:cNvSpPr/>
              <p:nvPr/>
            </p:nvSpPr>
            <p:spPr>
              <a:xfrm>
                <a:off x="5611642" y="2510867"/>
                <a:ext cx="434215" cy="363537"/>
              </a:xfrm>
              <a:prstGeom prst="rect">
                <a:avLst/>
              </a:prstGeom>
              <a:noFill/>
              <a:ln w="12443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11757" tIns="11757" rIns="11757" bIns="11757" rtlCol="0" anchor="ctr"/>
              <a:lstStyle/>
              <a:p>
                <a:pPr algn="ctr"/>
                <a:r>
                  <a:rPr kumimoji="1" lang="en-US" sz="1000" dirty="0">
                    <a:solidFill>
                      <a:schemeClr val="tx1"/>
                    </a:solidFill>
                    <a:latin typeface="+mj-lt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A39AC9C6-E8B9-BF6F-8C35-7E2BA8EF91BB}"/>
                  </a:ext>
                </a:extLst>
              </p:cNvPr>
              <p:cNvSpPr/>
              <p:nvPr/>
            </p:nvSpPr>
            <p:spPr>
              <a:xfrm>
                <a:off x="7034132" y="2510867"/>
                <a:ext cx="988275" cy="363537"/>
              </a:xfrm>
              <a:prstGeom prst="rect">
                <a:avLst/>
              </a:prstGeom>
              <a:noFill/>
              <a:ln w="12443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11757" tIns="11757" rIns="11757" bIns="11757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  <a:latin typeface="+mj-lt"/>
                    <a:cs typeface="Arial" panose="020B0604020202020204" pitchFamily="34" charset="0"/>
                  </a:rPr>
                  <a:t>Data</a:t>
                </a:r>
                <a:endParaRPr kumimoji="1" lang="en-US" sz="1000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16C8E07-CF10-F78A-E94A-40397E60BB54}"/>
                  </a:ext>
                </a:extLst>
              </p:cNvPr>
              <p:cNvSpPr/>
              <p:nvPr/>
            </p:nvSpPr>
            <p:spPr>
              <a:xfrm>
                <a:off x="6045857" y="2510867"/>
                <a:ext cx="988275" cy="363537"/>
              </a:xfrm>
              <a:prstGeom prst="rect">
                <a:avLst/>
              </a:prstGeom>
              <a:solidFill>
                <a:srgbClr val="00B0F0">
                  <a:alpha val="50000"/>
                </a:srgbClr>
              </a:solidFill>
              <a:ln w="12443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1757" tIns="11757" rIns="11757" bIns="11757" rtlCol="0" anchor="ctr"/>
              <a:lstStyle/>
              <a:p>
                <a:pPr algn="ctr"/>
                <a:r>
                  <a:rPr kumimoji="1" lang="en-US" sz="1000" dirty="0">
                    <a:solidFill>
                      <a:schemeClr val="tx1"/>
                    </a:solidFill>
                    <a:latin typeface="+mj-lt"/>
                    <a:cs typeface="Arial" panose="020B0604020202020204" pitchFamily="34" charset="0"/>
                  </a:rPr>
                  <a:t>CD mark</a:t>
                </a: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565B5ECB-DE31-B22E-D3BA-D1EC1168F10B}"/>
                </a:ext>
              </a:extLst>
            </p:cNvPr>
            <p:cNvGrpSpPr/>
            <p:nvPr/>
          </p:nvGrpSpPr>
          <p:grpSpPr>
            <a:xfrm>
              <a:off x="6683533" y="3282211"/>
              <a:ext cx="955216" cy="518400"/>
              <a:chOff x="4954611" y="6517785"/>
              <a:chExt cx="982957" cy="518400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78608D51-7F5D-0EAF-4B60-C2FCC11C2CA8}"/>
                  </a:ext>
                </a:extLst>
              </p:cNvPr>
              <p:cNvSpPr/>
              <p:nvPr/>
            </p:nvSpPr>
            <p:spPr>
              <a:xfrm>
                <a:off x="4954611" y="6517785"/>
                <a:ext cx="270191" cy="518400"/>
              </a:xfrm>
              <a:prstGeom prst="rect">
                <a:avLst/>
              </a:prstGeom>
              <a:noFill/>
              <a:ln w="12443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11757" tIns="11757" rIns="11757" bIns="11757" rtlCol="0" anchor="ctr"/>
              <a:lstStyle/>
              <a:p>
                <a:pPr algn="ctr"/>
                <a:r>
                  <a:rPr kumimoji="1" lang="en-US" sz="1000" dirty="0">
                    <a:solidFill>
                      <a:schemeClr val="tx1"/>
                    </a:solidFill>
                    <a:latin typeface="+mj-lt"/>
                    <a:cs typeface="Arial" panose="020B0604020202020204" pitchFamily="34" charset="0"/>
                  </a:rPr>
                  <a:t>L-STF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854AF014-1749-E0B7-4A4E-A46EC60D1CA6}"/>
                  </a:ext>
                </a:extLst>
              </p:cNvPr>
              <p:cNvSpPr/>
              <p:nvPr/>
            </p:nvSpPr>
            <p:spPr>
              <a:xfrm>
                <a:off x="5224802" y="6517785"/>
                <a:ext cx="270191" cy="518400"/>
              </a:xfrm>
              <a:prstGeom prst="rect">
                <a:avLst/>
              </a:prstGeom>
              <a:noFill/>
              <a:ln w="12443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11757" tIns="11757" rIns="11757" bIns="11757" rtlCol="0" anchor="ctr"/>
              <a:lstStyle/>
              <a:p>
                <a:pPr algn="ctr"/>
                <a:r>
                  <a:rPr kumimoji="1" lang="en-US" sz="1000" dirty="0">
                    <a:solidFill>
                      <a:schemeClr val="tx1"/>
                    </a:solidFill>
                    <a:latin typeface="+mj-lt"/>
                    <a:cs typeface="Arial" panose="020B0604020202020204" pitchFamily="34" charset="0"/>
                  </a:rPr>
                  <a:t>L-LTF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7E6DD4F7-E9CD-495C-B49A-26A07352A471}"/>
                  </a:ext>
                </a:extLst>
              </p:cNvPr>
              <p:cNvSpPr/>
              <p:nvPr/>
            </p:nvSpPr>
            <p:spPr>
              <a:xfrm>
                <a:off x="5494994" y="6517785"/>
                <a:ext cx="135096" cy="518400"/>
              </a:xfrm>
              <a:prstGeom prst="rect">
                <a:avLst/>
              </a:prstGeom>
              <a:noFill/>
              <a:ln w="12443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11757" tIns="11757" rIns="11757" bIns="11757" rtlCol="0" anchor="ctr"/>
              <a:lstStyle/>
              <a:p>
                <a:pPr algn="ctr"/>
                <a:r>
                  <a:rPr kumimoji="1" lang="en-US" sz="1000" dirty="0">
                    <a:solidFill>
                      <a:schemeClr val="tx1"/>
                    </a:solidFill>
                    <a:latin typeface="+mj-lt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D79B36E5-C8BA-DA2C-CC95-1D4E524DB517}"/>
                  </a:ext>
                </a:extLst>
              </p:cNvPr>
              <p:cNvSpPr/>
              <p:nvPr/>
            </p:nvSpPr>
            <p:spPr>
              <a:xfrm>
                <a:off x="5630090" y="6517785"/>
                <a:ext cx="307478" cy="518400"/>
              </a:xfrm>
              <a:prstGeom prst="rect">
                <a:avLst/>
              </a:prstGeom>
              <a:noFill/>
              <a:ln w="12443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11757" tIns="11757" rIns="11757" bIns="11757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  <a:latin typeface="+mj-lt"/>
                    <a:cs typeface="Arial" panose="020B0604020202020204" pitchFamily="34" charset="0"/>
                  </a:rPr>
                  <a:t>Data</a:t>
                </a:r>
                <a:endParaRPr kumimoji="1" lang="en-US" sz="1000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6FC542E-4235-289A-ABDF-A7C97B361CF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79976" y="3800611"/>
              <a:ext cx="1872208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BF392B9-F196-6CC7-94DF-062AAE2C97E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79976" y="4437112"/>
              <a:ext cx="1872208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0B85E42E-DD6E-7BEB-D008-D50291C371A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41790" y="3282211"/>
              <a:ext cx="0" cy="1237774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69C260F-23A8-325F-C846-0CD0FD40D393}"/>
                </a:ext>
              </a:extLst>
            </p:cNvPr>
            <p:cNvSpPr txBox="1"/>
            <p:nvPr/>
          </p:nvSpPr>
          <p:spPr>
            <a:xfrm>
              <a:off x="5909598" y="3935410"/>
              <a:ext cx="6190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Random</a:t>
              </a:r>
            </a:p>
            <a:p>
              <a:r>
                <a:rPr lang="en-US" sz="1000" dirty="0">
                  <a:solidFill>
                    <a:schemeClr val="tx1"/>
                  </a:solidFill>
                </a:rPr>
                <a:t>TO_2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156D6D71-A83A-9D34-31E1-12155CD2C0A1}"/>
                </a:ext>
              </a:extLst>
            </p:cNvPr>
            <p:cNvSpPr txBox="1"/>
            <p:nvPr/>
          </p:nvSpPr>
          <p:spPr>
            <a:xfrm>
              <a:off x="5945446" y="3284984"/>
              <a:ext cx="6190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Random</a:t>
              </a:r>
            </a:p>
            <a:p>
              <a:r>
                <a:rPr lang="en-US" sz="1000" dirty="0">
                  <a:solidFill>
                    <a:schemeClr val="tx1"/>
                  </a:solidFill>
                </a:rPr>
                <a:t>TO_1</a:t>
              </a:r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C9D090B0-02AA-308E-633B-8BA4CA53FD11}"/>
                </a:ext>
              </a:extLst>
            </p:cNvPr>
            <p:cNvCxnSpPr/>
            <p:nvPr/>
          </p:nvCxnSpPr>
          <p:spPr bwMode="auto">
            <a:xfrm>
              <a:off x="5941790" y="4335520"/>
              <a:ext cx="55637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E90021B1-FB60-6FCF-3125-5F061DBFF45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41790" y="3685094"/>
              <a:ext cx="74174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39829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A0713-86C6-7FE1-59EC-E41F6F111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Convergence of channel access enhancements for 11bn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726BF-2839-DDB2-8286-11BE8525A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87023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Key approaches proposed for channel access enhancements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Short contention phase [2]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Short signal for channel access request [3]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Defer signal to enable high priority contention [5-7]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Potential way forward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CD mark can be an enabler for previous proposals on enhanced channel access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Can support robust STA and BSS identification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Can be used before or during a short contention phase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Acts as a short channel access request with basic backward compatibility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Can act as a defer signal	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DE31CA-D477-210B-2A6C-9ADE16D688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8C0EE-EBBE-FECB-7C93-70FC1E7EE5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CD226-86C0-9C5C-5004-1FAEEBA7CC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61546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eed9155e-9d0f-46fe-9dfc-d8fbdbc56d80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ysClr val="window" lastClr="FFFFFF">
            <a:alpha val="0"/>
          </a:sysClr>
        </a:solidFill>
        <a:ln w="21860" cap="flat" cmpd="sng" algn="ctr">
          <a:solidFill>
            <a:srgbClr val="000000"/>
          </a:solidFill>
          <a:prstDash val="solid"/>
        </a:ln>
        <a:effectLst/>
      </a:spPr>
      <a:bodyPr lIns="36000" tIns="34976" rIns="36000" bIns="34976" rtlCol="0" anchor="ctr"/>
      <a:lstStyle>
        <a:defPPr marR="0" algn="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1" sz="810" b="0" i="0" u="none" strike="noStrike" kern="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Tahoma"/>
            <a:ea typeface="ＭＳ Ｐゴシック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75400C4D-AFEE-4747-9792-D541240AB1A9}" vid="{089F04FE-D734-4AB2-A95D-286C7278E47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66c65d8a-9158-4521-a2d8-664963db48e4}" enabled="0" method="" siteId="{66c65d8a-9158-4521-a2d8-664963db48e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80211</Template>
  <TotalTime>37125</TotalTime>
  <Words>1214</Words>
  <Application>Microsoft Office PowerPoint</Application>
  <PresentationFormat>Widescreen</PresentationFormat>
  <Paragraphs>293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Unicode MS</vt:lpstr>
      <vt:lpstr>Tahoma</vt:lpstr>
      <vt:lpstr>Times New Roman</vt:lpstr>
      <vt:lpstr>Office Theme</vt:lpstr>
      <vt:lpstr>Document</vt:lpstr>
      <vt:lpstr>Collision detection mark for enhanced channel access</vt:lpstr>
      <vt:lpstr>Introduction</vt:lpstr>
      <vt:lpstr>Issue of channel access delay</vt:lpstr>
      <vt:lpstr>Proposal for fast collision resolution</vt:lpstr>
      <vt:lpstr>CD mark design as legacy modulated field (1/2)</vt:lpstr>
      <vt:lpstr>CD mark design as legacy modulated field (2/2)</vt:lpstr>
      <vt:lpstr>PPDU with CD mark enables identification of at least one colliding STA</vt:lpstr>
      <vt:lpstr>PPDU with CD mark enables identification of at least one colliding STA with legacy STA collision</vt:lpstr>
      <vt:lpstr>Convergence of channel access enhancements for 11bn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Collision detection mark for enhanced channel access</dc:title>
  <dc:creator>Verenzuela Moreno, Daniel</dc:creator>
  <cp:lastModifiedBy>Daniel</cp:lastModifiedBy>
  <cp:revision>8</cp:revision>
  <cp:lastPrinted>1601-01-01T00:00:00Z</cp:lastPrinted>
  <dcterms:created xsi:type="dcterms:W3CDTF">2024-08-06T09:25:17Z</dcterms:created>
  <dcterms:modified xsi:type="dcterms:W3CDTF">2024-10-15T14:11:13Z</dcterms:modified>
</cp:coreProperties>
</file>