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4"/>
  </p:sldMasterIdLst>
  <p:notesMasterIdLst>
    <p:notesMasterId r:id="rId18"/>
  </p:notesMasterIdLst>
  <p:handoutMasterIdLst>
    <p:handoutMasterId r:id="rId19"/>
  </p:handoutMasterIdLst>
  <p:sldIdLst>
    <p:sldId id="269" r:id="rId5"/>
    <p:sldId id="611" r:id="rId6"/>
    <p:sldId id="663" r:id="rId7"/>
    <p:sldId id="1283" r:id="rId8"/>
    <p:sldId id="1288" r:id="rId9"/>
    <p:sldId id="661" r:id="rId10"/>
    <p:sldId id="312" r:id="rId11"/>
    <p:sldId id="1268" r:id="rId12"/>
    <p:sldId id="1284" r:id="rId13"/>
    <p:sldId id="1285" r:id="rId14"/>
    <p:sldId id="1286" r:id="rId15"/>
    <p:sldId id="1287" r:id="rId16"/>
    <p:sldId id="1280" r:id="rId1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53">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B065EC2-255B-EB54-0AD7-19A576C2F3B5}" name="Chunyu Hu" initials="CH" userId="S::chunyuhu@fb.com::98f12de9-3d6a-4c20-ab50-c5ddda7fb399"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NEZOU Patrice" initials="NP" lastIdx="2" clrIdx="0">
    <p:extLst>
      <p:ext uri="{19B8F6BF-5375-455C-9EA6-DF929625EA0E}">
        <p15:presenceInfo xmlns:p15="http://schemas.microsoft.com/office/powerpoint/2012/main" userId="S-1-5-21-226764037-381646214-1788637320-1346" providerId="AD"/>
      </p:ext>
    </p:extLst>
  </p:cmAuthor>
  <p:cmAuthor id="2" name="FUJIMORI Yuki" initials="FY" lastIdx="1" clrIdx="1">
    <p:extLst>
      <p:ext uri="{19B8F6BF-5375-455C-9EA6-DF929625EA0E}">
        <p15:presenceInfo xmlns:p15="http://schemas.microsoft.com/office/powerpoint/2012/main" userId="S-1-5-21-226764037-381646214-1788637320-68981" providerId="AD"/>
      </p:ext>
    </p:extLst>
  </p:cmAuthor>
  <p:cmAuthor id="3" name="LORGEOUX Mickael" initials="LM" lastIdx="3" clrIdx="2">
    <p:extLst>
      <p:ext uri="{19B8F6BF-5375-455C-9EA6-DF929625EA0E}">
        <p15:presenceInfo xmlns:p15="http://schemas.microsoft.com/office/powerpoint/2012/main" userId="S-1-5-21-226764037-381646214-1788637320-1338" providerId="AD"/>
      </p:ext>
    </p:extLst>
  </p:cmAuthor>
  <p:cmAuthor id="4" name="GUIGNARD Romain" initials="GR" lastIdx="5" clrIdx="3">
    <p:extLst>
      <p:ext uri="{19B8F6BF-5375-455C-9EA6-DF929625EA0E}">
        <p15:presenceInfo xmlns:p15="http://schemas.microsoft.com/office/powerpoint/2012/main" userId="S-1-5-21-226764037-381646214-1788637320-3974" providerId="AD"/>
      </p:ext>
    </p:extLst>
  </p:cmAuthor>
  <p:cmAuthor id="5" name="inohiza.hirohiko" initials="HI" lastIdx="8" clrIdx="4">
    <p:extLst>
      <p:ext uri="{19B8F6BF-5375-455C-9EA6-DF929625EA0E}">
        <p15:presenceInfo xmlns:p15="http://schemas.microsoft.com/office/powerpoint/2012/main" userId="S::inohiza.hirohiko@mail.canon::92566417-dd27-4ee2-a132-c623cded056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E1FF"/>
    <a:srgbClr val="FF6600"/>
    <a:srgbClr val="FF3300"/>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956A62D-3A40-4E8A-A0FE-B4C79FD5C41F}" v="2" dt="2024-10-10T05:27:52.069"/>
    <p1510:client id="{EF177784-820F-4758-82EF-D45F195C967A}" v="3" dt="2024-10-10T05:25:34.542"/>
  </p1510:revLst>
</p1510:revInfo>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505E3EF-67EA-436B-97B2-0124C06EBD24}" styleName="中度样式 4 - 强调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1746" y="108"/>
      </p:cViewPr>
      <p:guideLst>
        <p:guide orient="horz" pos="2160"/>
        <p:guide pos="2853"/>
      </p:guideLst>
    </p:cSldViewPr>
  </p:slideViewPr>
  <p:notesTextViewPr>
    <p:cViewPr>
      <p:scale>
        <a:sx n="1" d="1"/>
        <a:sy n="1" d="1"/>
      </p:scale>
      <p:origin x="0" y="0"/>
    </p:cViewPr>
  </p:notesTextViewPr>
  <p:notesViewPr>
    <p:cSldViewPr snapToGrid="0">
      <p:cViewPr>
        <p:scale>
          <a:sx n="1" d="2"/>
          <a:sy n="1" d="2"/>
        </p:scale>
        <p:origin x="4536" y="102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fld id="{C573880E-E133-40AA-B796-2A769ADE0C86}" type="datetime1">
              <a:rPr lang="ja-JP" altLang="en-US" smtClean="0"/>
              <a:t>2024/10/15</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r>
              <a:rPr lang="en-US" altLang="en-US"/>
              <a:t>Page </a:t>
            </a:r>
            <a:fld id="{33E08E1E-6EC7-4C1A-A5A7-331760B4307E}" type="slidenum">
              <a:rPr lang="en-US" altLang="en-US"/>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fld id="{267E4D2F-F0D9-4CD2-BC59-3F9156C6FEC1}" type="datetime1">
              <a:rPr lang="ja-JP" altLang="en-US" smtClean="0"/>
              <a:t>2024/10/15</a:t>
            </a:fld>
            <a:endParaRPr lang="en-US"/>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r>
              <a:rPr lang="en-US" altLang="en-US"/>
              <a:t>Page </a:t>
            </a:r>
            <a:fld id="{A4C469B6-0354-4D64-BCEB-6541BE9EF06F}" type="slidenum">
              <a:rPr lang="en-US" altLang="en-US"/>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p:spPr>
      </p:sp>
      <p:sp>
        <p:nvSpPr>
          <p:cNvPr id="583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 name="日付プレースホルダー 1">
            <a:extLst>
              <a:ext uri="{FF2B5EF4-FFF2-40B4-BE49-F238E27FC236}">
                <a16:creationId xmlns:a16="http://schemas.microsoft.com/office/drawing/2014/main" id="{926F8EC8-79A1-1AB9-42F8-ADA326AF1AB7}"/>
              </a:ext>
            </a:extLst>
          </p:cNvPr>
          <p:cNvSpPr>
            <a:spLocks noGrp="1"/>
          </p:cNvSpPr>
          <p:nvPr>
            <p:ph type="dt" idx="1"/>
          </p:nvPr>
        </p:nvSpPr>
        <p:spPr/>
        <p:txBody>
          <a:bodyPr/>
          <a:lstStyle/>
          <a:p>
            <a:pPr>
              <a:defRPr/>
            </a:pPr>
            <a:fld id="{33C09BE6-B9E2-4387-A5F0-E1658BD8A9E0}" type="datetime1">
              <a:rPr lang="ja-JP" altLang="en-US" smtClean="0"/>
              <a:t>2024/10/15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err="1"/>
              <a:t>Hirohiko</a:t>
            </a:r>
            <a:r>
              <a:rPr lang="en-US" altLang="ko-KR"/>
              <a:t> </a:t>
            </a:r>
            <a:r>
              <a:rPr lang="en-US" altLang="ko-KR" err="1"/>
              <a:t>Inohiza</a:t>
            </a:r>
            <a:r>
              <a:rPr lang="en-US" altLang="ko-KR"/>
              <a:t> (Canon)</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err="1"/>
              <a:t>Hirohiko</a:t>
            </a:r>
            <a:r>
              <a:rPr lang="en-US" altLang="ko-KR"/>
              <a:t> </a:t>
            </a:r>
            <a:r>
              <a:rPr lang="en-US" altLang="ko-KR" err="1"/>
              <a:t>Inohiza</a:t>
            </a:r>
            <a:r>
              <a:rPr lang="en-US" altLang="ko-KR"/>
              <a:t> (Canon)</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err="1"/>
              <a:t>Hirohiko</a:t>
            </a:r>
            <a:r>
              <a:rPr lang="en-US" altLang="ko-KR"/>
              <a:t> </a:t>
            </a:r>
            <a:r>
              <a:rPr lang="en-US" altLang="ko-KR" err="1"/>
              <a:t>Inohiza</a:t>
            </a:r>
            <a:r>
              <a:rPr lang="en-US" altLang="ko-KR"/>
              <a:t> (Canon)</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err="1"/>
              <a:t>Hirohiko</a:t>
            </a:r>
            <a:r>
              <a:rPr lang="en-US" altLang="ko-KR"/>
              <a:t> </a:t>
            </a:r>
            <a:r>
              <a:rPr lang="en-US" altLang="ko-KR" err="1"/>
              <a:t>Inohiza</a:t>
            </a:r>
            <a:r>
              <a:rPr lang="en-US" altLang="ko-KR"/>
              <a:t> (Canon)</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err="1"/>
              <a:t>Hirohiko</a:t>
            </a:r>
            <a:r>
              <a:rPr lang="en-US" altLang="ko-KR"/>
              <a:t> </a:t>
            </a:r>
            <a:r>
              <a:rPr lang="en-US" altLang="ko-KR" err="1"/>
              <a:t>Inohiza</a:t>
            </a:r>
            <a:r>
              <a:rPr lang="en-US" altLang="ko-KR"/>
              <a:t> (Canon)</a:t>
            </a:r>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err="1"/>
              <a:t>Hirohiko</a:t>
            </a:r>
            <a:r>
              <a:rPr lang="en-US" altLang="ko-KR"/>
              <a:t> </a:t>
            </a:r>
            <a:r>
              <a:rPr lang="en-US" altLang="ko-KR" err="1"/>
              <a:t>Inohiza</a:t>
            </a:r>
            <a:r>
              <a:rPr lang="en-US" altLang="ko-KR"/>
              <a:t> (Canon)</a:t>
            </a:r>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Rectangle 5"/>
          <p:cNvSpPr>
            <a:spLocks noGrp="1" noChangeArrowheads="1"/>
          </p:cNvSpPr>
          <p:nvPr>
            <p:ph type="ftr" sz="quarter" idx="11"/>
          </p:nvPr>
        </p:nvSpPr>
        <p:spPr>
          <a:xfrm>
            <a:off x="5791200" y="6475413"/>
            <a:ext cx="2752725" cy="182880"/>
          </a:xfrm>
        </p:spPr>
        <p:txBody>
          <a:bodyPr/>
          <a:lstStyle>
            <a:lvl1pPr>
              <a:defRPr/>
            </a:lvl1pPr>
          </a:lstStyle>
          <a:p>
            <a:pPr>
              <a:defRPr/>
            </a:pPr>
            <a:r>
              <a:rPr lang="en-US" altLang="ko-KR" err="1"/>
              <a:t>Hirohiko</a:t>
            </a:r>
            <a:r>
              <a:rPr lang="en-US" altLang="ko-KR"/>
              <a:t> </a:t>
            </a:r>
            <a:r>
              <a:rPr lang="en-US" altLang="ko-KR" err="1"/>
              <a:t>Inohiza</a:t>
            </a:r>
            <a:r>
              <a:rPr lang="en-US" altLang="ko-KR"/>
              <a:t> (Canon)</a:t>
            </a:r>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t>‹#›</a:t>
            </a:fld>
            <a:endParaRPr lang="en-US" altLang="en-US"/>
          </a:p>
        </p:txBody>
      </p:sp>
      <p:sp>
        <p:nvSpPr>
          <p:cNvPr id="3" name="タイトル 2">
            <a:extLst>
              <a:ext uri="{FF2B5EF4-FFF2-40B4-BE49-F238E27FC236}">
                <a16:creationId xmlns:a16="http://schemas.microsoft.com/office/drawing/2014/main" id="{2F5C1DE5-3719-E51A-7432-96788DF18FD2}"/>
              </a:ext>
            </a:extLst>
          </p:cNvPr>
          <p:cNvSpPr>
            <a:spLocks noGrp="1"/>
          </p:cNvSpPr>
          <p:nvPr>
            <p:ph type="title"/>
          </p:nvPr>
        </p:nvSpPr>
        <p:spPr/>
        <p:txBody>
          <a:bodyPr/>
          <a:lstStyle/>
          <a:p>
            <a:r>
              <a:rPr kumimoji="1" lang="ja-JP" altLang="en-US"/>
              <a:t>マスター タイトルの書式設定</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err="1"/>
              <a:t>Hirohiko</a:t>
            </a:r>
            <a:r>
              <a:rPr lang="en-US" altLang="ko-KR"/>
              <a:t> </a:t>
            </a:r>
            <a:r>
              <a:rPr lang="en-US" altLang="ko-KR" err="1"/>
              <a:t>Inohiza</a:t>
            </a:r>
            <a:r>
              <a:rPr lang="en-US" altLang="ko-KR"/>
              <a:t> (Canon)</a:t>
            </a:r>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err="1"/>
              <a:t>Hirohiko</a:t>
            </a:r>
            <a:r>
              <a:rPr lang="en-US" altLang="ko-KR"/>
              <a:t> </a:t>
            </a:r>
            <a:r>
              <a:rPr lang="en-US" altLang="ko-KR" err="1"/>
              <a:t>Inohiza</a:t>
            </a:r>
            <a:r>
              <a:rPr lang="en-US" altLang="ko-KR"/>
              <a:t> (Canon)</a:t>
            </a:r>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err="1"/>
              <a:t>Hirohiko</a:t>
            </a:r>
            <a:r>
              <a:rPr lang="en-US" altLang="ko-KR"/>
              <a:t> </a:t>
            </a:r>
            <a:r>
              <a:rPr lang="en-US" altLang="ko-KR" err="1"/>
              <a:t>Inohiza</a:t>
            </a:r>
            <a:r>
              <a:rPr lang="en-US" altLang="ko-KR"/>
              <a:t> (Canon)</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err="1"/>
              <a:t>Hirohiko</a:t>
            </a:r>
            <a:r>
              <a:rPr lang="en-US" altLang="ko-KR"/>
              <a:t> </a:t>
            </a:r>
            <a:r>
              <a:rPr lang="en-US" altLang="ko-KR" err="1"/>
              <a:t>Inohiza</a:t>
            </a:r>
            <a:r>
              <a:rPr lang="en-US" altLang="ko-KR"/>
              <a:t> (Canon)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lvl1pPr>
          </a:lstStyle>
          <a:p>
            <a:r>
              <a:rPr lang="en-US" altLang="en-US"/>
              <a:t>Slide </a:t>
            </a:r>
            <a:fld id="{6F1F6262-6948-42CD-BF7B-D2CB9D8BADE4}" type="slidenum">
              <a:rPr lang="en-US" altLang="en-US"/>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136713" y="332601"/>
            <a:ext cx="332148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802.11-24/1699</a:t>
            </a:r>
            <a:r>
              <a:rPr lang="en-US" altLang="ja-JP" sz="1800" b="1" dirty="0"/>
              <a:t>r0</a:t>
            </a:r>
            <a:endParaRPr lang="en-US" altLang="en-US" sz="1800" b="1" dirty="0"/>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ja-JP" sz="1800" b="1" dirty="0"/>
              <a:t>October</a:t>
            </a:r>
            <a:r>
              <a:rPr lang="en-US" altLang="en-US" sz="1800" b="1" dirty="0"/>
              <a:t> 2024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dt="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4/11-24-0427-00-00bn-enabling-non-primary-channel-access.pptx" TargetMode="External"/><Relationship Id="rId2" Type="http://schemas.openxmlformats.org/officeDocument/2006/relationships/hyperlink" Target="https://mentor.ieee.org/802.11/dcn/23/11-23-1911-00-00bn-secondary-channel-access-and-frame-transmission.ppt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935-01-00bn-secondary-channel-usage-follow-up.ppt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dirty="0" smtClean="0"/>
              <a:t>1</a:t>
            </a:fld>
            <a:endParaRPr lang="en-US" altLang="en-US" sz="1200" b="0" dirty="0"/>
          </a:p>
        </p:txBody>
      </p:sp>
      <p:sp>
        <p:nvSpPr>
          <p:cNvPr id="13317" name="Rectangle 2"/>
          <p:cNvSpPr>
            <a:spLocks noGrp="1" noChangeArrowheads="1"/>
          </p:cNvSpPr>
          <p:nvPr>
            <p:ph type="title"/>
          </p:nvPr>
        </p:nvSpPr>
        <p:spPr>
          <a:xfrm>
            <a:off x="685800" y="626378"/>
            <a:ext cx="7772400" cy="1066800"/>
          </a:xfrm>
        </p:spPr>
        <p:txBody>
          <a:bodyPr/>
          <a:lstStyle/>
          <a:p>
            <a:r>
              <a:rPr lang="en-US" altLang="zh-CN" dirty="0">
                <a:cs typeface="Arial" panose="020B0604020202020204" pitchFamily="34" charset="0"/>
              </a:rPr>
              <a:t>Considerations on </a:t>
            </a:r>
            <a:r>
              <a:rPr lang="en-US" altLang="ja-JP" dirty="0">
                <a:cs typeface="Arial" panose="020B0604020202020204" pitchFamily="34" charset="0"/>
              </a:rPr>
              <a:t>NPCA</a:t>
            </a:r>
            <a:endParaRPr lang="en-US" altLang="zh-CN" dirty="0">
              <a:cs typeface="Arial" panose="020B0604020202020204" pitchFamily="34" charset="0"/>
            </a:endParaRPr>
          </a:p>
        </p:txBody>
      </p:sp>
      <p:sp>
        <p:nvSpPr>
          <p:cNvPr id="13318" name="Rectangle 6"/>
          <p:cNvSpPr>
            <a:spLocks noGrp="1" noChangeArrowheads="1"/>
          </p:cNvSpPr>
          <p:nvPr>
            <p:ph type="body" idx="1"/>
          </p:nvPr>
        </p:nvSpPr>
        <p:spPr>
          <a:xfrm>
            <a:off x="685800" y="1951038"/>
            <a:ext cx="7772400" cy="381000"/>
          </a:xfrm>
        </p:spPr>
        <p:txBody>
          <a:bodyPr/>
          <a:lstStyle/>
          <a:p>
            <a:pPr algn="ctr">
              <a:buFontTx/>
              <a:buNone/>
            </a:pPr>
            <a:r>
              <a:rPr lang="en-US" altLang="en-US" sz="2000" dirty="0">
                <a:ea typeface="MS PGothic"/>
                <a:cs typeface="Arial"/>
              </a:rPr>
              <a:t>Date:</a:t>
            </a:r>
            <a:r>
              <a:rPr lang="en-US" altLang="en-US" sz="2000" b="0" dirty="0">
                <a:ea typeface="MS PGothic"/>
                <a:cs typeface="Arial"/>
              </a:rPr>
              <a:t> 2024-10-16</a:t>
            </a:r>
            <a:endParaRPr lang="en-US" altLang="en-US" sz="2000" b="0" dirty="0">
              <a:cs typeface="Arial" panose="020B0604020202020204" pitchFamily="34" charset="0"/>
            </a:endParaRPr>
          </a:p>
        </p:txBody>
      </p:sp>
      <p:sp>
        <p:nvSpPr>
          <p:cNvPr id="13320" name="Rectangle 12"/>
          <p:cNvSpPr>
            <a:spLocks noChangeArrowheads="1"/>
          </p:cNvSpPr>
          <p:nvPr/>
        </p:nvSpPr>
        <p:spPr bwMode="auto">
          <a:xfrm>
            <a:off x="685800" y="235235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latin typeface="Arial" panose="020B0604020202020204" pitchFamily="34" charset="0"/>
                <a:cs typeface="Arial" panose="020B0604020202020204" pitchFamily="34" charset="0"/>
              </a:rPr>
              <a:t> Authors:</a:t>
            </a:r>
            <a:endParaRPr lang="en-US" altLang="en-US" sz="2000" b="0">
              <a:latin typeface="Arial" panose="020B0604020202020204" pitchFamily="34" charset="0"/>
              <a:cs typeface="Arial" panose="020B0604020202020204" pitchFamily="34" charset="0"/>
            </a:endParaRPr>
          </a:p>
        </p:txBody>
      </p:sp>
      <p:graphicFrame>
        <p:nvGraphicFramePr>
          <p:cNvPr id="3" name="Table 7"/>
          <p:cNvGraphicFramePr>
            <a:graphicFrameLocks noGrp="1"/>
          </p:cNvGraphicFramePr>
          <p:nvPr>
            <p:extLst>
              <p:ext uri="{D42A27DB-BD31-4B8C-83A1-F6EECF244321}">
                <p14:modId xmlns:p14="http://schemas.microsoft.com/office/powerpoint/2010/main" val="3255542871"/>
              </p:ext>
            </p:extLst>
          </p:nvPr>
        </p:nvGraphicFramePr>
        <p:xfrm>
          <a:off x="533400" y="2880360"/>
          <a:ext cx="8229600" cy="2011680"/>
        </p:xfrm>
        <a:graphic>
          <a:graphicData uri="http://schemas.openxmlformats.org/drawingml/2006/table">
            <a:tbl>
              <a:tblPr>
                <a:tableStyleId>{5940675A-B579-460E-94D1-54222C63F5DA}</a:tableStyleId>
              </a:tblPr>
              <a:tblGrid>
                <a:gridCol w="2000075">
                  <a:extLst>
                    <a:ext uri="{9D8B030D-6E8A-4147-A177-3AD203B41FA5}">
                      <a16:colId xmlns:a16="http://schemas.microsoft.com/office/drawing/2014/main" val="20000"/>
                    </a:ext>
                  </a:extLst>
                </a:gridCol>
                <a:gridCol w="1241571">
                  <a:extLst>
                    <a:ext uri="{9D8B030D-6E8A-4147-A177-3AD203B41FA5}">
                      <a16:colId xmlns:a16="http://schemas.microsoft.com/office/drawing/2014/main" val="20001"/>
                    </a:ext>
                  </a:extLst>
                </a:gridCol>
                <a:gridCol w="1015940">
                  <a:extLst>
                    <a:ext uri="{9D8B030D-6E8A-4147-A177-3AD203B41FA5}">
                      <a16:colId xmlns:a16="http://schemas.microsoft.com/office/drawing/2014/main" val="20002"/>
                    </a:ext>
                  </a:extLst>
                </a:gridCol>
                <a:gridCol w="974005">
                  <a:extLst>
                    <a:ext uri="{9D8B030D-6E8A-4147-A177-3AD203B41FA5}">
                      <a16:colId xmlns:a16="http://schemas.microsoft.com/office/drawing/2014/main" val="20003"/>
                    </a:ext>
                  </a:extLst>
                </a:gridCol>
                <a:gridCol w="2998009">
                  <a:extLst>
                    <a:ext uri="{9D8B030D-6E8A-4147-A177-3AD203B41FA5}">
                      <a16:colId xmlns:a16="http://schemas.microsoft.com/office/drawing/2014/main" val="20004"/>
                    </a:ext>
                  </a:extLst>
                </a:gridCol>
              </a:tblGrid>
              <a:tr h="148336">
                <a:tc>
                  <a:txBody>
                    <a:bodyPr/>
                    <a:lstStyle/>
                    <a:p>
                      <a:pPr algn="ctr"/>
                      <a:r>
                        <a:rPr lang="en-US" sz="1800" b="1"/>
                        <a:t>Name</a:t>
                      </a:r>
                    </a:p>
                  </a:txBody>
                  <a:tcPr/>
                </a:tc>
                <a:tc>
                  <a:txBody>
                    <a:bodyPr/>
                    <a:lstStyle/>
                    <a:p>
                      <a:pPr algn="ctr"/>
                      <a:r>
                        <a:rPr lang="en-US" sz="1800" b="1"/>
                        <a:t>Affiliation</a:t>
                      </a:r>
                    </a:p>
                  </a:txBody>
                  <a:tcPr/>
                </a:tc>
                <a:tc>
                  <a:txBody>
                    <a:bodyPr/>
                    <a:lstStyle/>
                    <a:p>
                      <a:pPr algn="ctr"/>
                      <a:r>
                        <a:rPr lang="en-US" sz="1800" b="1"/>
                        <a:t>Address</a:t>
                      </a:r>
                    </a:p>
                  </a:txBody>
                  <a:tcPr/>
                </a:tc>
                <a:tc>
                  <a:txBody>
                    <a:bodyPr/>
                    <a:lstStyle/>
                    <a:p>
                      <a:pPr algn="ctr"/>
                      <a:r>
                        <a:rPr lang="en-US" sz="1800" b="1"/>
                        <a:t>Phone</a:t>
                      </a:r>
                    </a:p>
                  </a:txBody>
                  <a:tcPr/>
                </a:tc>
                <a:tc>
                  <a:txBody>
                    <a:bodyPr/>
                    <a:lstStyle/>
                    <a:p>
                      <a:pPr algn="ctr"/>
                      <a:r>
                        <a:rPr lang="en-US" sz="1800" b="1"/>
                        <a:t>Email</a:t>
                      </a:r>
                    </a:p>
                  </a:txBody>
                  <a:tcPr/>
                </a:tc>
                <a:extLst>
                  <a:ext uri="{0D108BD9-81ED-4DB2-BD59-A6C34878D82A}">
                    <a16:rowId xmlns:a16="http://schemas.microsoft.com/office/drawing/2014/main" val="10000"/>
                  </a:ext>
                </a:extLst>
              </a:tr>
              <a:tr h="274320">
                <a:tc>
                  <a:txBody>
                    <a:bodyPr/>
                    <a:lstStyle/>
                    <a:p>
                      <a:pPr marL="0" algn="ctr" defTabSz="914400" rtl="0" eaLnBrk="1" latinLnBrk="0" hangingPunct="1">
                        <a:spcAft>
                          <a:spcPts val="0"/>
                        </a:spcAft>
                      </a:pPr>
                      <a:r>
                        <a:rPr lang="en-US" altLang="ko-KR" sz="1800" b="0" kern="0">
                          <a:solidFill>
                            <a:schemeClr val="tx1"/>
                          </a:solidFill>
                          <a:effectLst/>
                          <a:latin typeface="Times New Roman"/>
                          <a:ea typeface="+mn-ea"/>
                          <a:cs typeface="+mn-cs"/>
                        </a:rPr>
                        <a:t>Hirohiko </a:t>
                      </a:r>
                      <a:r>
                        <a:rPr lang="en-US" altLang="ko-KR" sz="1800" b="0" kern="0" err="1">
                          <a:solidFill>
                            <a:schemeClr val="tx1"/>
                          </a:solidFill>
                          <a:effectLst/>
                          <a:latin typeface="Times New Roman"/>
                          <a:ea typeface="+mn-ea"/>
                          <a:cs typeface="+mn-cs"/>
                        </a:rPr>
                        <a:t>Inohiza</a:t>
                      </a:r>
                      <a:endParaRPr lang="ko-KR" sz="1800" b="0" kern="0">
                        <a:solidFill>
                          <a:schemeClr val="tx1"/>
                        </a:solidFill>
                        <a:effectLst/>
                        <a:latin typeface="Times New Roman"/>
                        <a:ea typeface="+mn-ea"/>
                        <a:cs typeface="+mn-cs"/>
                      </a:endParaRPr>
                    </a:p>
                  </a:txBody>
                  <a:tcPr marL="68580" marR="68580" marT="0" marB="0"/>
                </a:tc>
                <a:tc rowSpan="6">
                  <a:txBody>
                    <a:bodyPr/>
                    <a:lstStyle/>
                    <a:p>
                      <a:pPr algn="ctr">
                        <a:spcAft>
                          <a:spcPts val="0"/>
                        </a:spcAft>
                      </a:pPr>
                      <a:r>
                        <a:rPr lang="en-SG" altLang="ko-KR" sz="1800" b="0">
                          <a:effectLst/>
                          <a:latin typeface="Times New Roman"/>
                          <a:ea typeface="Malgun Gothic"/>
                        </a:rPr>
                        <a:t>Canon</a:t>
                      </a:r>
                      <a:endParaRPr lang="ko-KR" sz="1800" b="0">
                        <a:effectLst/>
                        <a:latin typeface="Times New Roman"/>
                        <a:ea typeface="Malgun Gothic"/>
                      </a:endParaRPr>
                    </a:p>
                  </a:txBody>
                  <a:tcPr marL="68580" marR="68580" marT="0" marB="0" anchor="ctr"/>
                </a:tc>
                <a:tc>
                  <a:txBody>
                    <a:bodyPr/>
                    <a:lstStyle/>
                    <a:p>
                      <a:pPr algn="ctr">
                        <a:spcAft>
                          <a:spcPts val="0"/>
                        </a:spcAft>
                      </a:pPr>
                      <a:r>
                        <a:rPr lang="en-US" sz="1800" b="0">
                          <a:effectLst/>
                          <a:latin typeface="Times New Roman" panose="02020603050405020304" pitchFamily="18" charset="0"/>
                          <a:ea typeface="Malgun Gothic" panose="020B0503020000020004" pitchFamily="50" charset="-127"/>
                        </a:rPr>
                        <a:t> </a:t>
                      </a:r>
                      <a:endParaRPr lang="ko-KR" sz="1800" b="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a:effectLst/>
                          <a:latin typeface="Times New Roman" panose="02020603050405020304" pitchFamily="18" charset="0"/>
                          <a:ea typeface="Malgun Gothic" panose="020B0503020000020004" pitchFamily="50" charset="-127"/>
                        </a:rPr>
                        <a:t> </a:t>
                      </a:r>
                      <a:endParaRPr lang="ko-KR" sz="1800" b="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altLang="ko-KR" sz="1800" b="0" err="1">
                          <a:effectLst/>
                          <a:latin typeface="Times New Roman" panose="02020603050405020304" pitchFamily="18" charset="0"/>
                          <a:ea typeface="Malgun Gothic" panose="020B0503020000020004" pitchFamily="50" charset="-127"/>
                        </a:rPr>
                        <a:t>inohiza.hirohiko@mail.canon</a:t>
                      </a:r>
                      <a:endParaRPr lang="ko-KR" sz="1800" b="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1"/>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ja-JP" sz="1800" b="0" kern="0" err="1">
                          <a:solidFill>
                            <a:schemeClr val="tx1"/>
                          </a:solidFill>
                          <a:effectLst/>
                          <a:latin typeface="Times New Roman"/>
                          <a:ea typeface="+mn-ea"/>
                          <a:cs typeface="+mn-cs"/>
                        </a:rPr>
                        <a:t>Mitsuyoshi</a:t>
                      </a:r>
                      <a:r>
                        <a:rPr lang="en-US" altLang="ja-JP" sz="1800" b="0" kern="0">
                          <a:solidFill>
                            <a:schemeClr val="tx1"/>
                          </a:solidFill>
                          <a:effectLst/>
                          <a:latin typeface="Times New Roman"/>
                          <a:ea typeface="+mn-ea"/>
                          <a:cs typeface="+mn-cs"/>
                        </a:rPr>
                        <a:t> Yukawa</a:t>
                      </a:r>
                      <a:endParaRPr lang="ko-KR" sz="1800" b="0" kern="0">
                        <a:solidFill>
                          <a:schemeClr val="tx1"/>
                        </a:solidFill>
                        <a:effectLst/>
                        <a:latin typeface="Times New Roman"/>
                        <a:ea typeface="+mn-ea"/>
                        <a:cs typeface="+mn-cs"/>
                      </a:endParaRPr>
                    </a:p>
                  </a:txBody>
                  <a:tcPr marL="68580" marR="68580" marT="0" marB="0"/>
                </a:tc>
                <a:tc vMerge="1">
                  <a:txBody>
                    <a:bodyPr/>
                    <a:lstStyle/>
                    <a:p>
                      <a:endParaRPr kumimoji="1" lang="ja-JP" altLang="en-US"/>
                    </a:p>
                  </a:txBody>
                  <a:tcPr/>
                </a:tc>
                <a:tc>
                  <a:txBody>
                    <a:bodyPr/>
                    <a:lstStyle/>
                    <a:p>
                      <a:pPr algn="ctr">
                        <a:spcAft>
                          <a:spcPts val="0"/>
                        </a:spcAft>
                      </a:pPr>
                      <a:endParaRPr lang="ko-KR" sz="1800" b="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3483688431"/>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a:solidFill>
                            <a:schemeClr val="tx1"/>
                          </a:solidFill>
                          <a:effectLst/>
                          <a:latin typeface="Times New Roman"/>
                          <a:ea typeface="+mn-ea"/>
                          <a:cs typeface="+mn-cs"/>
                        </a:rPr>
                        <a:t>Yuki Yoshikawa</a:t>
                      </a:r>
                      <a:endParaRPr lang="ko-KR" sz="1800" b="0" kern="0">
                        <a:solidFill>
                          <a:schemeClr val="tx1"/>
                        </a:solidFill>
                        <a:effectLst/>
                        <a:latin typeface="Times New Roman"/>
                        <a:ea typeface="+mn-ea"/>
                        <a:cs typeface="+mn-cs"/>
                      </a:endParaRPr>
                    </a:p>
                  </a:txBody>
                  <a:tcPr marL="68580" marR="68580" marT="0" marB="0"/>
                </a:tc>
                <a:tc vMerge="1">
                  <a:txBody>
                    <a:bodyPr/>
                    <a:lstStyle/>
                    <a:p>
                      <a:endParaRPr kumimoji="1" lang="ja-JP" altLang="en-US"/>
                    </a:p>
                  </a:txBody>
                  <a:tcPr/>
                </a:tc>
                <a:tc>
                  <a:txBody>
                    <a:bodyPr/>
                    <a:lstStyle/>
                    <a:p>
                      <a:pPr algn="ctr">
                        <a:spcAft>
                          <a:spcPts val="0"/>
                        </a:spcAft>
                      </a:pPr>
                      <a:endParaRPr lang="ko-KR" sz="1800" b="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110218354"/>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a:solidFill>
                            <a:schemeClr val="tx1"/>
                          </a:solidFill>
                          <a:effectLst/>
                          <a:latin typeface="Times New Roman"/>
                          <a:ea typeface="+mn-ea"/>
                          <a:cs typeface="+mn-cs"/>
                        </a:rPr>
                        <a:t>Masatomo</a:t>
                      </a:r>
                      <a:r>
                        <a:rPr lang="en-US" altLang="ko-KR" sz="1800" b="0" kern="0" baseline="0">
                          <a:solidFill>
                            <a:schemeClr val="tx1"/>
                          </a:solidFill>
                          <a:effectLst/>
                          <a:latin typeface="Times New Roman"/>
                          <a:ea typeface="+mn-ea"/>
                          <a:cs typeface="+mn-cs"/>
                        </a:rPr>
                        <a:t> Ouchi</a:t>
                      </a:r>
                      <a:endParaRPr lang="ko-KR" sz="1800" b="0" kern="0">
                        <a:solidFill>
                          <a:schemeClr val="tx1"/>
                        </a:solidFill>
                        <a:effectLst/>
                        <a:latin typeface="Times New Roman"/>
                        <a:ea typeface="+mn-ea"/>
                        <a:cs typeface="+mn-cs"/>
                      </a:endParaRPr>
                    </a:p>
                  </a:txBody>
                  <a:tcPr marL="68580" marR="68580" marT="0" marB="0"/>
                </a:tc>
                <a:tc vMerge="1">
                  <a:txBody>
                    <a:bodyPr/>
                    <a:lstStyle/>
                    <a:p>
                      <a:endParaRPr lang="zh-CN"/>
                    </a:p>
                  </a:txBody>
                  <a:tcPr marL="68580" marR="68580" marT="0" marB="0"/>
                </a:tc>
                <a:tc>
                  <a:txBody>
                    <a:bodyPr/>
                    <a:lstStyle/>
                    <a:p>
                      <a:pPr algn="ctr">
                        <a:spcAft>
                          <a:spcPts val="0"/>
                        </a:spcAft>
                      </a:pPr>
                      <a:endParaRPr lang="ko-KR" sz="1800" b="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2"/>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a:solidFill>
                            <a:schemeClr val="tx1"/>
                          </a:solidFill>
                          <a:effectLst/>
                          <a:latin typeface="Times New Roman"/>
                          <a:ea typeface="+mn-ea"/>
                          <a:cs typeface="+mn-cs"/>
                        </a:rPr>
                        <a:t>Yuki </a:t>
                      </a:r>
                      <a:r>
                        <a:rPr lang="en-US" altLang="ko-KR" sz="1800" b="0" kern="0" err="1">
                          <a:solidFill>
                            <a:schemeClr val="tx1"/>
                          </a:solidFill>
                          <a:effectLst/>
                          <a:latin typeface="Times New Roman"/>
                          <a:ea typeface="+mn-ea"/>
                          <a:cs typeface="+mn-cs"/>
                        </a:rPr>
                        <a:t>Tsujimaru</a:t>
                      </a:r>
                      <a:endParaRPr lang="ko-KR" sz="1800" b="0" kern="0">
                        <a:solidFill>
                          <a:schemeClr val="tx1"/>
                        </a:solidFill>
                        <a:effectLst/>
                        <a:latin typeface="Times New Roman"/>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3"/>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ja-JP" sz="1800" b="0" kern="0">
                          <a:solidFill>
                            <a:schemeClr val="tx1"/>
                          </a:solidFill>
                          <a:effectLst/>
                          <a:latin typeface="Times New Roman"/>
                          <a:ea typeface="+mn-ea"/>
                          <a:cs typeface="+mn-cs"/>
                        </a:rPr>
                        <a:t>Kazuyuki </a:t>
                      </a:r>
                      <a:r>
                        <a:rPr lang="en-US" altLang="ja-JP" sz="1800" b="0" kern="0" err="1">
                          <a:solidFill>
                            <a:schemeClr val="tx1"/>
                          </a:solidFill>
                          <a:effectLst/>
                          <a:latin typeface="Times New Roman"/>
                          <a:ea typeface="+mn-ea"/>
                          <a:cs typeface="+mn-cs"/>
                        </a:rPr>
                        <a:t>Tota</a:t>
                      </a:r>
                      <a:endParaRPr lang="ko-KR" sz="1800" b="0" kern="0">
                        <a:solidFill>
                          <a:schemeClr val="tx1"/>
                        </a:solidFill>
                        <a:effectLst/>
                        <a:latin typeface="Times New Roman"/>
                        <a:ea typeface="+mn-ea"/>
                        <a:cs typeface="+mn-cs"/>
                      </a:endParaRPr>
                    </a:p>
                  </a:txBody>
                  <a:tcPr marL="68580" marR="68580" marT="0" marB="0"/>
                </a:tc>
                <a:tc vMerge="1">
                  <a:txBody>
                    <a:bodyPr/>
                    <a:lstStyle/>
                    <a:p>
                      <a:pPr algn="ctr">
                        <a:spcAft>
                          <a:spcPts val="0"/>
                        </a:spcAft>
                      </a:pPr>
                      <a:endParaRPr lang="ko-KR" sz="1800" b="0">
                        <a:effectLst/>
                        <a:latin typeface="Times New Roman"/>
                        <a:ea typeface="Malgun Gothic"/>
                      </a:endParaRPr>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3985582827"/>
                  </a:ext>
                </a:extLst>
              </a:tr>
            </a:tbl>
          </a:graphicData>
        </a:graphic>
      </p:graphicFrame>
      <p:sp>
        <p:nvSpPr>
          <p:cNvPr id="4" name="フッター プレースホルダー 3"/>
          <p:cNvSpPr>
            <a:spLocks noGrp="1"/>
          </p:cNvSpPr>
          <p:nvPr>
            <p:ph type="ftr" sz="quarter" idx="11"/>
          </p:nvPr>
        </p:nvSpPr>
        <p:spPr/>
        <p:txBody>
          <a:bodyPr/>
          <a:lstStyle/>
          <a:p>
            <a:pPr>
              <a:defRPr/>
            </a:pPr>
            <a:r>
              <a:rPr lang="en-US" altLang="ko-KR" dirty="0" err="1"/>
              <a:t>Hirohiko</a:t>
            </a:r>
            <a:r>
              <a:rPr lang="en-US" altLang="ko-KR" dirty="0"/>
              <a:t> </a:t>
            </a:r>
            <a:r>
              <a:rPr lang="en-US" altLang="ko-KR" dirty="0" err="1"/>
              <a:t>Inohiza</a:t>
            </a:r>
            <a:r>
              <a:rPr lang="en-US" altLang="ko-KR" dirty="0"/>
              <a:t> (Canon)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FEA6CA-7810-3935-1391-8C4FF4464909}"/>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8E595E1D-2469-99D2-5C06-4AEF4F27B1A0}"/>
              </a:ext>
            </a:extLst>
          </p:cNvPr>
          <p:cNvSpPr>
            <a:spLocks noGrp="1"/>
          </p:cNvSpPr>
          <p:nvPr>
            <p:ph type="title"/>
          </p:nvPr>
        </p:nvSpPr>
        <p:spPr/>
        <p:txBody>
          <a:bodyPr/>
          <a:lstStyle/>
          <a:p>
            <a:r>
              <a:rPr lang="en-US" altLang="ko-KR">
                <a:solidFill>
                  <a:schemeClr val="tx1"/>
                </a:solidFill>
              </a:rPr>
              <a:t>SP3</a:t>
            </a:r>
            <a:endParaRPr lang="ko-KR" altLang="en-US">
              <a:solidFill>
                <a:schemeClr val="tx1"/>
              </a:solidFill>
            </a:endParaRPr>
          </a:p>
        </p:txBody>
      </p:sp>
      <p:sp>
        <p:nvSpPr>
          <p:cNvPr id="3" name="내용 개체 틀 2">
            <a:extLst>
              <a:ext uri="{FF2B5EF4-FFF2-40B4-BE49-F238E27FC236}">
                <a16:creationId xmlns:a16="http://schemas.microsoft.com/office/drawing/2014/main" id="{44976F42-0528-D9B4-8C94-C51E8E0093E9}"/>
              </a:ext>
            </a:extLst>
          </p:cNvPr>
          <p:cNvSpPr>
            <a:spLocks noGrp="1"/>
          </p:cNvSpPr>
          <p:nvPr>
            <p:ph idx="1"/>
          </p:nvPr>
        </p:nvSpPr>
        <p:spPr/>
        <p:txBody>
          <a:bodyPr/>
          <a:lstStyle/>
          <a:p>
            <a:pPr eaLnBrk="0" fontAlgn="base" latinLnBrk="0" hangingPunct="0">
              <a:spcBef>
                <a:spcPct val="20000"/>
              </a:spcBef>
              <a:spcAft>
                <a:spcPct val="0"/>
              </a:spcAft>
              <a:defRPr/>
            </a:pPr>
            <a:r>
              <a:rPr kumimoji="0" lang="en-US" altLang="ko-KR" sz="1800" b="1" i="0" u="none" strike="noStrike" kern="0" cap="none" spc="0" normalizeH="0" baseline="0" noProof="0">
                <a:ln>
                  <a:noFill/>
                </a:ln>
                <a:solidFill>
                  <a:srgbClr val="000000"/>
                </a:solidFill>
                <a:effectLst/>
                <a:uLnTx/>
                <a:uFillTx/>
                <a:latin typeface="Times New Roman"/>
                <a:ea typeface="+mn-ea"/>
                <a:cs typeface="+mn-cs"/>
              </a:rPr>
              <a:t>Do you agree to include the following into the 11bn SFD?</a:t>
            </a:r>
          </a:p>
          <a:p>
            <a:pPr lvl="1">
              <a:defRPr/>
            </a:pPr>
            <a:r>
              <a:rPr kumimoji="0" lang="en-US" altLang="ko-KR" sz="1600" i="0" u="none" strike="noStrike" kern="0" cap="none" spc="0" normalizeH="0" baseline="0" noProof="0">
                <a:ln>
                  <a:noFill/>
                </a:ln>
                <a:solidFill>
                  <a:srgbClr val="000000"/>
                </a:solidFill>
                <a:effectLst/>
                <a:uLnTx/>
                <a:uFillTx/>
                <a:latin typeface="Times New Roman"/>
                <a:ea typeface="+mn-ea"/>
                <a:cs typeface="+mn-cs"/>
              </a:rPr>
              <a:t>Non-AP STA </a:t>
            </a:r>
            <a:r>
              <a:rPr lang="en-US" altLang="ko-KR" sz="1600">
                <a:solidFill>
                  <a:srgbClr val="000000"/>
                </a:solidFill>
                <a:latin typeface="Times New Roman"/>
                <a:ea typeface="+mn-ea"/>
                <a:cs typeface="+mn-cs"/>
              </a:rPr>
              <a:t>or</a:t>
            </a:r>
            <a:r>
              <a:rPr kumimoji="0" lang="en-US" altLang="ko-KR" sz="1600" i="0" u="none" strike="noStrike" kern="0" cap="none" spc="0" normalizeH="0" baseline="0" noProof="0">
                <a:ln>
                  <a:noFill/>
                </a:ln>
                <a:solidFill>
                  <a:srgbClr val="000000"/>
                </a:solidFill>
                <a:effectLst/>
                <a:uLnTx/>
                <a:uFillTx/>
                <a:latin typeface="Times New Roman"/>
                <a:ea typeface="+mn-ea"/>
                <a:cs typeface="+mn-cs"/>
              </a:rPr>
              <a:t> AP shall indicate in the capability that NPCA operation</a:t>
            </a:r>
            <a:r>
              <a:rPr kumimoji="0" lang="en-US" altLang="ko-KR" sz="1600" b="0" i="0" u="none" strike="noStrike" kern="0" cap="none" spc="0" normalizeH="0" baseline="0" noProof="0">
                <a:ln>
                  <a:noFill/>
                </a:ln>
                <a:solidFill>
                  <a:srgbClr val="222222"/>
                </a:solidFill>
                <a:effectLst/>
                <a:uLnTx/>
                <a:uFillTx/>
                <a:latin typeface="Times New Roman"/>
                <a:ea typeface="MS Gothic"/>
                <a:cs typeface="+mn-cs"/>
              </a:rPr>
              <a:t> is not supported when</a:t>
            </a:r>
            <a:r>
              <a:rPr lang="en-US" altLang="ja-JP" sz="1600"/>
              <a:t> the setting of operating bandwidth of </a:t>
            </a:r>
            <a:r>
              <a:rPr lang="en-US" altLang="zh-CN" sz="1600"/>
              <a:t>a non-AP STA or AP </a:t>
            </a:r>
            <a:r>
              <a:rPr lang="en-US" altLang="ja-JP" sz="1600"/>
              <a:t>is 20MHz</a:t>
            </a:r>
            <a:endParaRPr kumimoji="0" lang="en-US" altLang="ko-KR" sz="1600" i="0" u="none" strike="noStrike" kern="0" cap="none" spc="0" normalizeH="0" baseline="0" noProof="0">
              <a:ln>
                <a:noFill/>
              </a:ln>
              <a:solidFill>
                <a:srgbClr val="000000"/>
              </a:solidFill>
              <a:effectLst/>
              <a:uLnTx/>
              <a:uFillTx/>
              <a:latin typeface="Times New Roman"/>
              <a:ea typeface="+mn-ea"/>
              <a:cs typeface="+mn-cs"/>
            </a:endParaRPr>
          </a:p>
        </p:txBody>
      </p:sp>
      <p:sp>
        <p:nvSpPr>
          <p:cNvPr id="4" name="바닥글 개체 틀 3">
            <a:extLst>
              <a:ext uri="{FF2B5EF4-FFF2-40B4-BE49-F238E27FC236}">
                <a16:creationId xmlns:a16="http://schemas.microsoft.com/office/drawing/2014/main" id="{9921E5DB-DD9D-4779-5EB4-63F4DA3C600D}"/>
              </a:ext>
            </a:extLst>
          </p:cNvPr>
          <p:cNvSpPr>
            <a:spLocks noGrp="1"/>
          </p:cNvSpPr>
          <p:nvPr>
            <p:ph type="ftr" sz="quarter" idx="11"/>
          </p:nvPr>
        </p:nvSpPr>
        <p:spPr/>
        <p:txBody>
          <a:bodyPr/>
          <a:lstStyle/>
          <a:p>
            <a:pPr>
              <a:defRPr/>
            </a:pPr>
            <a:r>
              <a:rPr lang="en-US" altLang="ko-KR" err="1">
                <a:sym typeface="+mn-ea"/>
              </a:rPr>
              <a:t>Hirohiko</a:t>
            </a:r>
            <a:r>
              <a:rPr lang="en-US" altLang="ko-KR">
                <a:sym typeface="+mn-ea"/>
              </a:rPr>
              <a:t> </a:t>
            </a:r>
            <a:r>
              <a:rPr lang="en-US" altLang="ko-KR" err="1">
                <a:sym typeface="+mn-ea"/>
              </a:rPr>
              <a:t>Inohiza</a:t>
            </a:r>
            <a:r>
              <a:rPr lang="en-US" altLang="ko-KR">
                <a:sym typeface="+mn-ea"/>
              </a:rPr>
              <a:t> (Canon)</a:t>
            </a:r>
            <a:endParaRPr lang="en-US" altLang="ja-JP"/>
          </a:p>
        </p:txBody>
      </p:sp>
      <p:sp>
        <p:nvSpPr>
          <p:cNvPr id="5" name="슬라이드 번호 개체 틀 4">
            <a:extLst>
              <a:ext uri="{FF2B5EF4-FFF2-40B4-BE49-F238E27FC236}">
                <a16:creationId xmlns:a16="http://schemas.microsoft.com/office/drawing/2014/main" id="{2C62C1C4-3C23-1EB6-D034-A1DD6D532898}"/>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10</a:t>
            </a:fld>
            <a:endParaRPr lang="en-US" altLang="ko-KR"/>
          </a:p>
        </p:txBody>
      </p:sp>
    </p:spTree>
    <p:extLst>
      <p:ext uri="{BB962C8B-B14F-4D97-AF65-F5344CB8AC3E}">
        <p14:creationId xmlns:p14="http://schemas.microsoft.com/office/powerpoint/2010/main" val="42562846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FEA6CA-7810-3935-1391-8C4FF4464909}"/>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8E595E1D-2469-99D2-5C06-4AEF4F27B1A0}"/>
              </a:ext>
            </a:extLst>
          </p:cNvPr>
          <p:cNvSpPr>
            <a:spLocks noGrp="1"/>
          </p:cNvSpPr>
          <p:nvPr>
            <p:ph type="title"/>
          </p:nvPr>
        </p:nvSpPr>
        <p:spPr/>
        <p:txBody>
          <a:bodyPr/>
          <a:lstStyle/>
          <a:p>
            <a:r>
              <a:rPr lang="en-US" altLang="ko-KR">
                <a:solidFill>
                  <a:schemeClr val="tx1"/>
                </a:solidFill>
              </a:rPr>
              <a:t>SP4</a:t>
            </a:r>
            <a:endParaRPr lang="ko-KR" altLang="en-US">
              <a:solidFill>
                <a:schemeClr val="tx1"/>
              </a:solidFill>
            </a:endParaRPr>
          </a:p>
        </p:txBody>
      </p:sp>
      <p:sp>
        <p:nvSpPr>
          <p:cNvPr id="3" name="내용 개체 틀 2">
            <a:extLst>
              <a:ext uri="{FF2B5EF4-FFF2-40B4-BE49-F238E27FC236}">
                <a16:creationId xmlns:a16="http://schemas.microsoft.com/office/drawing/2014/main" id="{44976F42-0528-D9B4-8C94-C51E8E0093E9}"/>
              </a:ext>
            </a:extLst>
          </p:cNvPr>
          <p:cNvSpPr>
            <a:spLocks noGrp="1"/>
          </p:cNvSpPr>
          <p:nvPr>
            <p:ph idx="1"/>
          </p:nvPr>
        </p:nvSpPr>
        <p:spPr/>
        <p:txBody>
          <a:bodyPr/>
          <a:lstStyle/>
          <a:p>
            <a:pPr eaLnBrk="0" fontAlgn="base" latinLnBrk="0" hangingPunct="0">
              <a:spcBef>
                <a:spcPct val="20000"/>
              </a:spcBef>
              <a:spcAft>
                <a:spcPct val="0"/>
              </a:spcAft>
              <a:defRPr/>
            </a:pPr>
            <a:r>
              <a:rPr kumimoji="0" lang="en-US" altLang="ko-KR" sz="1800" b="1" i="0" u="none" strike="noStrike" kern="0" cap="none" spc="0" normalizeH="0" baseline="0" noProof="0">
                <a:ln>
                  <a:noFill/>
                </a:ln>
                <a:solidFill>
                  <a:srgbClr val="000000"/>
                </a:solidFill>
                <a:effectLst/>
                <a:uLnTx/>
                <a:uFillTx/>
                <a:latin typeface="Times New Roman"/>
                <a:ea typeface="+mn-ea"/>
                <a:cs typeface="+mn-cs"/>
              </a:rPr>
              <a:t>Do you agree to include the following into the 11bn SFD?</a:t>
            </a:r>
          </a:p>
          <a:p>
            <a:pPr lvl="1">
              <a:defRPr/>
            </a:pPr>
            <a:r>
              <a:rPr kumimoji="0" lang="en-US" altLang="ko-KR" sz="1600" i="0" u="none" strike="noStrike" kern="0" cap="none" spc="0" normalizeH="0" baseline="0" noProof="0">
                <a:ln>
                  <a:noFill/>
                </a:ln>
                <a:solidFill>
                  <a:srgbClr val="000000"/>
                </a:solidFill>
                <a:effectLst/>
                <a:uLnTx/>
                <a:uFillTx/>
                <a:latin typeface="Times New Roman"/>
                <a:ea typeface="+mn-ea"/>
                <a:cs typeface="+mn-cs"/>
              </a:rPr>
              <a:t>AP shall (or should) indicate in the capability that the </a:t>
            </a:r>
            <a:r>
              <a:rPr kumimoji="0" lang="en-US" altLang="ko-KR" sz="1600" b="0" i="0" u="none" strike="noStrike" kern="0" cap="none" spc="0" normalizeH="0" baseline="0" noProof="0">
                <a:ln>
                  <a:noFill/>
                </a:ln>
                <a:solidFill>
                  <a:srgbClr val="222222"/>
                </a:solidFill>
                <a:effectLst/>
                <a:uLnTx/>
                <a:uFillTx/>
                <a:latin typeface="Times New Roman"/>
                <a:ea typeface="MS Gothic"/>
                <a:cs typeface="+mn-cs"/>
              </a:rPr>
              <a:t>NPCA operation is not supported when</a:t>
            </a:r>
            <a:r>
              <a:rPr lang="en-US" altLang="ja-JP" sz="1600"/>
              <a:t> the </a:t>
            </a:r>
            <a:r>
              <a:rPr lang="en-US" altLang="zh-CN" sz="1600"/>
              <a:t>operating band of an AP is 2.4GHz band</a:t>
            </a:r>
            <a:endParaRPr kumimoji="0" lang="en-US" altLang="ko-KR" sz="1600" i="0" u="none" strike="noStrike" kern="0" cap="none" spc="0" normalizeH="0" baseline="0" noProof="0">
              <a:ln>
                <a:noFill/>
              </a:ln>
              <a:solidFill>
                <a:srgbClr val="000000"/>
              </a:solidFill>
              <a:effectLst/>
              <a:uLnTx/>
              <a:uFillTx/>
              <a:latin typeface="Times New Roman"/>
              <a:ea typeface="+mn-ea"/>
              <a:cs typeface="+mn-cs"/>
            </a:endParaRPr>
          </a:p>
        </p:txBody>
      </p:sp>
      <p:sp>
        <p:nvSpPr>
          <p:cNvPr id="4" name="바닥글 개체 틀 3">
            <a:extLst>
              <a:ext uri="{FF2B5EF4-FFF2-40B4-BE49-F238E27FC236}">
                <a16:creationId xmlns:a16="http://schemas.microsoft.com/office/drawing/2014/main" id="{9921E5DB-DD9D-4779-5EB4-63F4DA3C600D}"/>
              </a:ext>
            </a:extLst>
          </p:cNvPr>
          <p:cNvSpPr>
            <a:spLocks noGrp="1"/>
          </p:cNvSpPr>
          <p:nvPr>
            <p:ph type="ftr" sz="quarter" idx="11"/>
          </p:nvPr>
        </p:nvSpPr>
        <p:spPr/>
        <p:txBody>
          <a:bodyPr/>
          <a:lstStyle/>
          <a:p>
            <a:pPr>
              <a:defRPr/>
            </a:pPr>
            <a:r>
              <a:rPr lang="en-US" altLang="ko-KR" err="1">
                <a:sym typeface="+mn-ea"/>
              </a:rPr>
              <a:t>Hirohiko</a:t>
            </a:r>
            <a:r>
              <a:rPr lang="en-US" altLang="ko-KR">
                <a:sym typeface="+mn-ea"/>
              </a:rPr>
              <a:t> </a:t>
            </a:r>
            <a:r>
              <a:rPr lang="en-US" altLang="ko-KR" err="1">
                <a:sym typeface="+mn-ea"/>
              </a:rPr>
              <a:t>Inohiza</a:t>
            </a:r>
            <a:r>
              <a:rPr lang="en-US" altLang="ko-KR">
                <a:sym typeface="+mn-ea"/>
              </a:rPr>
              <a:t> (Canon)</a:t>
            </a:r>
            <a:endParaRPr lang="en-US" altLang="ja-JP"/>
          </a:p>
        </p:txBody>
      </p:sp>
      <p:sp>
        <p:nvSpPr>
          <p:cNvPr id="5" name="슬라이드 번호 개체 틀 4">
            <a:extLst>
              <a:ext uri="{FF2B5EF4-FFF2-40B4-BE49-F238E27FC236}">
                <a16:creationId xmlns:a16="http://schemas.microsoft.com/office/drawing/2014/main" id="{2C62C1C4-3C23-1EB6-D034-A1DD6D532898}"/>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11</a:t>
            </a:fld>
            <a:endParaRPr lang="en-US" altLang="ko-KR"/>
          </a:p>
        </p:txBody>
      </p:sp>
    </p:spTree>
    <p:extLst>
      <p:ext uri="{BB962C8B-B14F-4D97-AF65-F5344CB8AC3E}">
        <p14:creationId xmlns:p14="http://schemas.microsoft.com/office/powerpoint/2010/main" val="42134843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FEA6CA-7810-3935-1391-8C4FF4464909}"/>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8E595E1D-2469-99D2-5C06-4AEF4F27B1A0}"/>
              </a:ext>
            </a:extLst>
          </p:cNvPr>
          <p:cNvSpPr>
            <a:spLocks noGrp="1"/>
          </p:cNvSpPr>
          <p:nvPr>
            <p:ph type="title"/>
          </p:nvPr>
        </p:nvSpPr>
        <p:spPr/>
        <p:txBody>
          <a:bodyPr/>
          <a:lstStyle/>
          <a:p>
            <a:r>
              <a:rPr lang="en-US" altLang="ko-KR">
                <a:solidFill>
                  <a:schemeClr val="tx1"/>
                </a:solidFill>
              </a:rPr>
              <a:t>SP5</a:t>
            </a:r>
            <a:endParaRPr lang="ko-KR" altLang="en-US">
              <a:solidFill>
                <a:schemeClr val="tx1"/>
              </a:solidFill>
            </a:endParaRPr>
          </a:p>
        </p:txBody>
      </p:sp>
      <p:sp>
        <p:nvSpPr>
          <p:cNvPr id="3" name="내용 개체 틀 2">
            <a:extLst>
              <a:ext uri="{FF2B5EF4-FFF2-40B4-BE49-F238E27FC236}">
                <a16:creationId xmlns:a16="http://schemas.microsoft.com/office/drawing/2014/main" id="{44976F42-0528-D9B4-8C94-C51E8E0093E9}"/>
              </a:ext>
            </a:extLst>
          </p:cNvPr>
          <p:cNvSpPr>
            <a:spLocks noGrp="1"/>
          </p:cNvSpPr>
          <p:nvPr>
            <p:ph idx="1"/>
          </p:nvPr>
        </p:nvSpPr>
        <p:spPr/>
        <p:txBody>
          <a:bodyPr/>
          <a:lstStyle/>
          <a:p>
            <a:pPr eaLnBrk="0" fontAlgn="base" latinLnBrk="0" hangingPunct="0">
              <a:spcBef>
                <a:spcPct val="20000"/>
              </a:spcBef>
              <a:spcAft>
                <a:spcPct val="0"/>
              </a:spcAft>
              <a:defRPr/>
            </a:pPr>
            <a:r>
              <a:rPr kumimoji="0" lang="en-US" altLang="ko-KR" sz="1800" b="1" i="0" u="none" strike="noStrike" kern="0" cap="none" spc="0" normalizeH="0" baseline="0" noProof="0">
                <a:ln>
                  <a:noFill/>
                </a:ln>
                <a:solidFill>
                  <a:srgbClr val="000000"/>
                </a:solidFill>
                <a:effectLst/>
                <a:uLnTx/>
                <a:uFillTx/>
                <a:latin typeface="Times New Roman"/>
                <a:ea typeface="+mn-ea"/>
                <a:cs typeface="+mn-cs"/>
              </a:rPr>
              <a:t>Do you agree to include the following into the 11bn SFD?</a:t>
            </a:r>
          </a:p>
          <a:p>
            <a:pPr lvl="1">
              <a:defRPr/>
            </a:pPr>
            <a:r>
              <a:rPr kumimoji="0" lang="en-US" altLang="ko-KR" sz="1600" i="0" u="none" strike="noStrike" kern="0" cap="none" spc="0" normalizeH="0" baseline="0" noProof="0">
                <a:ln>
                  <a:noFill/>
                </a:ln>
                <a:solidFill>
                  <a:srgbClr val="000000"/>
                </a:solidFill>
                <a:effectLst/>
                <a:uLnTx/>
                <a:uFillTx/>
                <a:latin typeface="Times New Roman"/>
                <a:ea typeface="+mn-ea"/>
                <a:cs typeface="+mn-cs"/>
              </a:rPr>
              <a:t>Non-AP STA </a:t>
            </a:r>
            <a:r>
              <a:rPr lang="en-US" altLang="ko-KR" sz="1600">
                <a:solidFill>
                  <a:srgbClr val="000000"/>
                </a:solidFill>
                <a:latin typeface="Times New Roman"/>
                <a:ea typeface="+mn-ea"/>
                <a:cs typeface="+mn-cs"/>
              </a:rPr>
              <a:t>or</a:t>
            </a:r>
            <a:r>
              <a:rPr kumimoji="0" lang="en-US" altLang="ko-KR" sz="1600" i="0" u="none" strike="noStrike" kern="0" cap="none" spc="0" normalizeH="0" baseline="0" noProof="0">
                <a:ln>
                  <a:noFill/>
                </a:ln>
                <a:solidFill>
                  <a:srgbClr val="000000"/>
                </a:solidFill>
                <a:effectLst/>
                <a:uLnTx/>
                <a:uFillTx/>
                <a:latin typeface="Times New Roman"/>
                <a:ea typeface="+mn-ea"/>
                <a:cs typeface="+mn-cs"/>
              </a:rPr>
              <a:t> AP shall indicate in the NPCA mode that </a:t>
            </a:r>
            <a:r>
              <a:rPr kumimoji="0" lang="en-US" altLang="ko-KR" sz="1600" b="0" i="0" u="none" strike="noStrike" kern="0" cap="none" spc="0" normalizeH="0" baseline="0" noProof="0">
                <a:ln>
                  <a:noFill/>
                </a:ln>
                <a:solidFill>
                  <a:srgbClr val="222222"/>
                </a:solidFill>
                <a:effectLst/>
                <a:uLnTx/>
                <a:uFillTx/>
                <a:latin typeface="Times New Roman"/>
                <a:ea typeface="MS Gothic"/>
                <a:cs typeface="+mn-cs"/>
              </a:rPr>
              <a:t>NPCA operation is disabled when</a:t>
            </a:r>
            <a:r>
              <a:rPr lang="en-US" altLang="ja-JP" sz="1600"/>
              <a:t> </a:t>
            </a:r>
            <a:r>
              <a:rPr lang="en-US" altLang="zh-CN" sz="1600"/>
              <a:t>the operating bandwidth of a non-AP STA or AP is changed from bandwidth more than 20MHz to 20MHz</a:t>
            </a:r>
            <a:endParaRPr kumimoji="0" lang="en-US" altLang="ko-KR" sz="1600" i="0" u="none" strike="noStrike" kern="0" cap="none" spc="0" normalizeH="0" baseline="0" noProof="0">
              <a:ln>
                <a:noFill/>
              </a:ln>
              <a:solidFill>
                <a:srgbClr val="000000"/>
              </a:solidFill>
              <a:effectLst/>
              <a:uLnTx/>
              <a:uFillTx/>
              <a:latin typeface="Times New Roman"/>
              <a:ea typeface="+mn-ea"/>
              <a:cs typeface="+mn-cs"/>
            </a:endParaRPr>
          </a:p>
        </p:txBody>
      </p:sp>
      <p:sp>
        <p:nvSpPr>
          <p:cNvPr id="4" name="바닥글 개체 틀 3">
            <a:extLst>
              <a:ext uri="{FF2B5EF4-FFF2-40B4-BE49-F238E27FC236}">
                <a16:creationId xmlns:a16="http://schemas.microsoft.com/office/drawing/2014/main" id="{9921E5DB-DD9D-4779-5EB4-63F4DA3C600D}"/>
              </a:ext>
            </a:extLst>
          </p:cNvPr>
          <p:cNvSpPr>
            <a:spLocks noGrp="1"/>
          </p:cNvSpPr>
          <p:nvPr>
            <p:ph type="ftr" sz="quarter" idx="11"/>
          </p:nvPr>
        </p:nvSpPr>
        <p:spPr/>
        <p:txBody>
          <a:bodyPr/>
          <a:lstStyle/>
          <a:p>
            <a:pPr>
              <a:defRPr/>
            </a:pPr>
            <a:r>
              <a:rPr lang="en-US" altLang="ko-KR" err="1">
                <a:sym typeface="+mn-ea"/>
              </a:rPr>
              <a:t>Hirohiko</a:t>
            </a:r>
            <a:r>
              <a:rPr lang="en-US" altLang="ko-KR">
                <a:sym typeface="+mn-ea"/>
              </a:rPr>
              <a:t> </a:t>
            </a:r>
            <a:r>
              <a:rPr lang="en-US" altLang="ko-KR" err="1">
                <a:sym typeface="+mn-ea"/>
              </a:rPr>
              <a:t>Inohiza</a:t>
            </a:r>
            <a:r>
              <a:rPr lang="en-US" altLang="ko-KR">
                <a:sym typeface="+mn-ea"/>
              </a:rPr>
              <a:t> (Canon)</a:t>
            </a:r>
            <a:endParaRPr lang="en-US" altLang="ja-JP"/>
          </a:p>
        </p:txBody>
      </p:sp>
      <p:sp>
        <p:nvSpPr>
          <p:cNvPr id="5" name="슬라이드 번호 개체 틀 4">
            <a:extLst>
              <a:ext uri="{FF2B5EF4-FFF2-40B4-BE49-F238E27FC236}">
                <a16:creationId xmlns:a16="http://schemas.microsoft.com/office/drawing/2014/main" id="{2C62C1C4-3C23-1EB6-D034-A1DD6D532898}"/>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12</a:t>
            </a:fld>
            <a:endParaRPr lang="en-US" altLang="ko-KR"/>
          </a:p>
        </p:txBody>
      </p:sp>
    </p:spTree>
    <p:extLst>
      <p:ext uri="{BB962C8B-B14F-4D97-AF65-F5344CB8AC3E}">
        <p14:creationId xmlns:p14="http://schemas.microsoft.com/office/powerpoint/2010/main" val="39451872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1C844C-56CE-4C82-246A-1449146B3A6E}"/>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683E22D3-22A5-323C-9A72-AB9511978C91}"/>
              </a:ext>
            </a:extLst>
          </p:cNvPr>
          <p:cNvSpPr>
            <a:spLocks noGrp="1"/>
          </p:cNvSpPr>
          <p:nvPr>
            <p:ph type="title"/>
          </p:nvPr>
        </p:nvSpPr>
        <p:spPr/>
        <p:txBody>
          <a:bodyPr/>
          <a:lstStyle/>
          <a:p>
            <a:r>
              <a:rPr lang="en-US" altLang="ko-KR">
                <a:solidFill>
                  <a:schemeClr val="tx1"/>
                </a:solidFill>
              </a:rPr>
              <a:t>SP6</a:t>
            </a:r>
            <a:endParaRPr lang="ko-KR" altLang="en-US">
              <a:solidFill>
                <a:schemeClr val="tx1"/>
              </a:solidFill>
            </a:endParaRPr>
          </a:p>
        </p:txBody>
      </p:sp>
      <p:sp>
        <p:nvSpPr>
          <p:cNvPr id="3" name="내용 개체 틀 2">
            <a:extLst>
              <a:ext uri="{FF2B5EF4-FFF2-40B4-BE49-F238E27FC236}">
                <a16:creationId xmlns:a16="http://schemas.microsoft.com/office/drawing/2014/main" id="{77980358-075C-A636-3E0F-8DCCA0CF0235}"/>
              </a:ext>
            </a:extLst>
          </p:cNvPr>
          <p:cNvSpPr>
            <a:spLocks noGrp="1"/>
          </p:cNvSpPr>
          <p:nvPr>
            <p:ph idx="1"/>
          </p:nvPr>
        </p:nvSpPr>
        <p:spPr/>
        <p:txBody>
          <a:bodyPr/>
          <a:lstStyle/>
          <a:p>
            <a:pPr>
              <a:defRPr/>
            </a:pPr>
            <a:r>
              <a:rPr kumimoji="0" lang="en-US" altLang="ko-KR" sz="1800" kern="0">
                <a:solidFill>
                  <a:srgbClr val="000000"/>
                </a:solidFill>
                <a:latin typeface="Times New Roman"/>
              </a:rPr>
              <a:t>Do you agree to include the following into the 11bn SFD?</a:t>
            </a:r>
          </a:p>
          <a:p>
            <a:pPr lvl="1">
              <a:defRPr/>
            </a:pPr>
            <a:r>
              <a:rPr kumimoji="0" lang="en-US" altLang="ko-KR" sz="1600" kern="0">
                <a:solidFill>
                  <a:srgbClr val="000000"/>
                </a:solidFill>
                <a:latin typeface="Times New Roman"/>
                <a:ea typeface="+mn-ea"/>
                <a:cs typeface="+mn-cs"/>
              </a:rPr>
              <a:t>AP shall not transmit TBD frames when operating in NPCH</a:t>
            </a:r>
            <a:endParaRPr kumimoji="0" lang="ko-KR" altLang="ko-KR" sz="1600" kern="0">
              <a:latin typeface="Times New Roman" panose="02020603050405020304" pitchFamily="18" charset="0"/>
              <a:ea typeface="SimSun"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None/>
              <a:tabLst/>
              <a:defRPr/>
            </a:pPr>
            <a:endParaRPr kumimoji="0" lang="ko-KR" altLang="en-US" sz="1600" b="1" i="0" u="none" strike="noStrike" kern="0" cap="none" spc="0" normalizeH="0" baseline="0" noProof="0">
              <a:ln>
                <a:noFill/>
              </a:ln>
              <a:solidFill>
                <a:srgbClr val="000000"/>
              </a:solidFill>
              <a:effectLst/>
              <a:uLnTx/>
              <a:uFillTx/>
              <a:latin typeface="Times New Roman"/>
              <a:ea typeface="+mn-ea"/>
              <a:cs typeface="+mn-cs"/>
            </a:endParaRPr>
          </a:p>
        </p:txBody>
      </p:sp>
      <p:sp>
        <p:nvSpPr>
          <p:cNvPr id="4" name="바닥글 개체 틀 3">
            <a:extLst>
              <a:ext uri="{FF2B5EF4-FFF2-40B4-BE49-F238E27FC236}">
                <a16:creationId xmlns:a16="http://schemas.microsoft.com/office/drawing/2014/main" id="{0F91C6D6-B2A2-32C1-3283-08D56CF49650}"/>
              </a:ext>
            </a:extLst>
          </p:cNvPr>
          <p:cNvSpPr>
            <a:spLocks noGrp="1"/>
          </p:cNvSpPr>
          <p:nvPr>
            <p:ph type="ftr" sz="quarter" idx="11"/>
          </p:nvPr>
        </p:nvSpPr>
        <p:spPr/>
        <p:txBody>
          <a:bodyPr/>
          <a:lstStyle/>
          <a:p>
            <a:pPr>
              <a:defRPr/>
            </a:pPr>
            <a:r>
              <a:rPr lang="en-US" altLang="ko-KR" err="1">
                <a:sym typeface="+mn-ea"/>
              </a:rPr>
              <a:t>Hirohiko</a:t>
            </a:r>
            <a:r>
              <a:rPr lang="en-US" altLang="ko-KR">
                <a:sym typeface="+mn-ea"/>
              </a:rPr>
              <a:t> </a:t>
            </a:r>
            <a:r>
              <a:rPr lang="en-US" altLang="ko-KR" err="1">
                <a:sym typeface="+mn-ea"/>
              </a:rPr>
              <a:t>Inohiza</a:t>
            </a:r>
            <a:r>
              <a:rPr lang="en-US" altLang="ko-KR">
                <a:sym typeface="+mn-ea"/>
              </a:rPr>
              <a:t> (Canon)</a:t>
            </a:r>
            <a:endParaRPr lang="en-US" altLang="ja-JP"/>
          </a:p>
        </p:txBody>
      </p:sp>
      <p:sp>
        <p:nvSpPr>
          <p:cNvPr id="5" name="슬라이드 번호 개체 틀 4">
            <a:extLst>
              <a:ext uri="{FF2B5EF4-FFF2-40B4-BE49-F238E27FC236}">
                <a16:creationId xmlns:a16="http://schemas.microsoft.com/office/drawing/2014/main" id="{53C9EF12-3E29-D6D9-6215-40C8B685647A}"/>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13</a:t>
            </a:fld>
            <a:endParaRPr lang="en-US" altLang="ko-KR"/>
          </a:p>
        </p:txBody>
      </p:sp>
    </p:spTree>
    <p:extLst>
      <p:ext uri="{BB962C8B-B14F-4D97-AF65-F5344CB8AC3E}">
        <p14:creationId xmlns:p14="http://schemas.microsoft.com/office/powerpoint/2010/main" val="1282775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E009AB-F195-4A7E-83AF-8BC44D804865}"/>
              </a:ext>
            </a:extLst>
          </p:cNvPr>
          <p:cNvSpPr>
            <a:spLocks noGrp="1"/>
          </p:cNvSpPr>
          <p:nvPr>
            <p:ph type="title"/>
          </p:nvPr>
        </p:nvSpPr>
        <p:spPr/>
        <p:txBody>
          <a:bodyPr/>
          <a:lstStyle/>
          <a:p>
            <a:r>
              <a:rPr lang="en-US" altLang="zh-CN"/>
              <a:t>Introduction</a:t>
            </a:r>
            <a:endParaRPr lang="zh-CN" altLang="en-US"/>
          </a:p>
        </p:txBody>
      </p:sp>
      <p:sp>
        <p:nvSpPr>
          <p:cNvPr id="3" name="内容占位符 2">
            <a:extLst>
              <a:ext uri="{FF2B5EF4-FFF2-40B4-BE49-F238E27FC236}">
                <a16:creationId xmlns:a16="http://schemas.microsoft.com/office/drawing/2014/main" id="{BFF00DFE-F453-4056-9D27-4C723CD3DC38}"/>
              </a:ext>
            </a:extLst>
          </p:cNvPr>
          <p:cNvSpPr>
            <a:spLocks noGrp="1"/>
          </p:cNvSpPr>
          <p:nvPr>
            <p:ph idx="1"/>
          </p:nvPr>
        </p:nvSpPr>
        <p:spPr>
          <a:xfrm>
            <a:off x="685800" y="1752600"/>
            <a:ext cx="8061036" cy="4114800"/>
          </a:xfrm>
        </p:spPr>
        <p:txBody>
          <a:bodyPr/>
          <a:lstStyle/>
          <a:p>
            <a:pPr>
              <a:buFont typeface="Wingdings" panose="05000000000000000000" pitchFamily="2" charset="2"/>
              <a:buChar char="p"/>
            </a:pPr>
            <a:r>
              <a:rPr lang="en-US" altLang="ja-JP" sz="1800" err="1"/>
              <a:t>TGbn</a:t>
            </a:r>
            <a:r>
              <a:rPr lang="en-US" altLang="ja-JP" sz="1800"/>
              <a:t> has agreed to define Non Primary Channel Access (NPCA) operation to enable a STA to access the nonprimary channel while the primary channel is known to be busy due to OBSS traffic</a:t>
            </a:r>
            <a:r>
              <a:rPr lang="en-US" altLang="zh-CN" sz="1800"/>
              <a:t>. </a:t>
            </a:r>
          </a:p>
          <a:p>
            <a:pPr>
              <a:buFont typeface="Wingdings" panose="05000000000000000000" pitchFamily="2" charset="2"/>
              <a:buChar char="p"/>
              <a:tabLst>
                <a:tab pos="360363" algn="l"/>
              </a:tabLst>
            </a:pPr>
            <a:r>
              <a:rPr lang="en-US" altLang="zh-CN" sz="1800"/>
              <a:t>This contribution discusses consideration for the following aspects of NPCA.</a:t>
            </a:r>
          </a:p>
          <a:p>
            <a:pPr lvl="1">
              <a:buFont typeface="Wingdings" panose="05000000000000000000" pitchFamily="2" charset="2"/>
              <a:buChar char="Ø"/>
              <a:tabLst>
                <a:tab pos="360363" algn="l"/>
              </a:tabLst>
            </a:pPr>
            <a:r>
              <a:rPr lang="en-US" altLang="zh-CN" sz="1400"/>
              <a:t>NPCA capability setting conditions</a:t>
            </a:r>
          </a:p>
          <a:p>
            <a:pPr lvl="1">
              <a:buFont typeface="Wingdings" panose="05000000000000000000" pitchFamily="2" charset="2"/>
              <a:buChar char="Ø"/>
              <a:tabLst>
                <a:tab pos="360363" algn="l"/>
              </a:tabLst>
            </a:pPr>
            <a:r>
              <a:rPr lang="en-US" altLang="zh-CN" sz="1400"/>
              <a:t>NPCA mode setting conditions</a:t>
            </a:r>
          </a:p>
          <a:p>
            <a:pPr lvl="1">
              <a:buFont typeface="Wingdings" panose="05000000000000000000" pitchFamily="2" charset="2"/>
              <a:buChar char="Ø"/>
              <a:tabLst>
                <a:tab pos="360363" algn="l"/>
              </a:tabLst>
            </a:pPr>
            <a:r>
              <a:rPr lang="en-US" altLang="zh-CN" sz="1400"/>
              <a:t>Constraints in NPCA</a:t>
            </a:r>
          </a:p>
        </p:txBody>
      </p:sp>
      <p:sp>
        <p:nvSpPr>
          <p:cNvPr id="4" name="页脚占位符 3">
            <a:extLst>
              <a:ext uri="{FF2B5EF4-FFF2-40B4-BE49-F238E27FC236}">
                <a16:creationId xmlns:a16="http://schemas.microsoft.com/office/drawing/2014/main" id="{B7429FE6-F2E6-4B35-938D-65673A7B39DB}"/>
              </a:ext>
            </a:extLst>
          </p:cNvPr>
          <p:cNvSpPr>
            <a:spLocks noGrp="1"/>
          </p:cNvSpPr>
          <p:nvPr>
            <p:ph type="ftr" sz="quarter" idx="11"/>
          </p:nvPr>
        </p:nvSpPr>
        <p:spPr/>
        <p:txBody>
          <a:bodyPr/>
          <a:lstStyle/>
          <a:p>
            <a:pPr>
              <a:defRPr/>
            </a:pPr>
            <a:r>
              <a:rPr lang="en-US" altLang="ko-KR">
                <a:sym typeface="+mn-ea"/>
              </a:rPr>
              <a:t>Hirohiko Inohiza (Canon)</a:t>
            </a:r>
            <a:endParaRPr lang="en-US"/>
          </a:p>
        </p:txBody>
      </p:sp>
      <p:sp>
        <p:nvSpPr>
          <p:cNvPr id="5" name="灯片编号占位符 4">
            <a:extLst>
              <a:ext uri="{FF2B5EF4-FFF2-40B4-BE49-F238E27FC236}">
                <a16:creationId xmlns:a16="http://schemas.microsoft.com/office/drawing/2014/main"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dirty="0" smtClean="0"/>
              <a:t>2</a:t>
            </a:fld>
            <a:endParaRPr lang="en-US" altLang="en-US"/>
          </a:p>
        </p:txBody>
      </p:sp>
    </p:spTree>
    <p:extLst>
      <p:ext uri="{BB962C8B-B14F-4D97-AF65-F5344CB8AC3E}">
        <p14:creationId xmlns:p14="http://schemas.microsoft.com/office/powerpoint/2010/main" val="4284206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DCD6770-1E91-4BCF-8D48-454CC66D90AB}"/>
              </a:ext>
            </a:extLst>
          </p:cNvPr>
          <p:cNvSpPr>
            <a:spLocks noGrp="1"/>
          </p:cNvSpPr>
          <p:nvPr>
            <p:ph type="title"/>
          </p:nvPr>
        </p:nvSpPr>
        <p:spPr>
          <a:xfrm>
            <a:off x="304800" y="685800"/>
            <a:ext cx="8686800" cy="1066800"/>
          </a:xfrm>
        </p:spPr>
        <p:txBody>
          <a:bodyPr/>
          <a:lstStyle/>
          <a:p>
            <a:r>
              <a:rPr lang="en-US" altLang="zh-CN">
                <a:ea typeface="MS PGothic"/>
              </a:rPr>
              <a:t>NPCA </a:t>
            </a:r>
            <a:r>
              <a:rPr lang="en-US" altLang="zh-CN">
                <a:solidFill>
                  <a:schemeClr val="tx1"/>
                </a:solidFill>
                <a:ea typeface="MS PGothic"/>
              </a:rPr>
              <a:t>capability</a:t>
            </a:r>
            <a:r>
              <a:rPr lang="en-US" altLang="zh-CN">
                <a:solidFill>
                  <a:srgbClr val="FF0000"/>
                </a:solidFill>
                <a:ea typeface="MS PGothic"/>
              </a:rPr>
              <a:t> </a:t>
            </a:r>
            <a:r>
              <a:rPr lang="en-US" altLang="zh-CN">
                <a:ea typeface="MS PGothic"/>
              </a:rPr>
              <a:t>setting conditions</a:t>
            </a:r>
            <a:endParaRPr lang="zh-CN" altLang="en-US">
              <a:ea typeface="MS PGothic"/>
            </a:endParaRPr>
          </a:p>
        </p:txBody>
      </p:sp>
      <p:sp>
        <p:nvSpPr>
          <p:cNvPr id="3" name="内容占位符 2">
            <a:extLst>
              <a:ext uri="{FF2B5EF4-FFF2-40B4-BE49-F238E27FC236}">
                <a16:creationId xmlns:a16="http://schemas.microsoft.com/office/drawing/2014/main" id="{11D51D2E-CF94-460A-861D-75D21B932010}"/>
              </a:ext>
            </a:extLst>
          </p:cNvPr>
          <p:cNvSpPr>
            <a:spLocks noGrp="1"/>
          </p:cNvSpPr>
          <p:nvPr>
            <p:ph idx="1"/>
          </p:nvPr>
        </p:nvSpPr>
        <p:spPr>
          <a:xfrm>
            <a:off x="394282" y="1861657"/>
            <a:ext cx="8597318" cy="4114800"/>
          </a:xfrm>
        </p:spPr>
        <p:txBody>
          <a:bodyPr/>
          <a:lstStyle/>
          <a:p>
            <a:pPr>
              <a:buFont typeface="Wingdings" panose="05000000000000000000" pitchFamily="2" charset="2"/>
              <a:buChar char="p"/>
            </a:pPr>
            <a:r>
              <a:rPr lang="en-US" altLang="zh-CN" sz="1800" dirty="0">
                <a:ea typeface="MS PGothic"/>
              </a:rPr>
              <a:t>There are several contributions proposing capability</a:t>
            </a:r>
            <a:r>
              <a:rPr kumimoji="0" lang="en-US" altLang="ko-KR" sz="1800" i="0" u="none" strike="noStrike" kern="0" cap="none" spc="0" normalizeH="0" baseline="0" noProof="0" dirty="0">
                <a:ln>
                  <a:noFill/>
                </a:ln>
                <a:solidFill>
                  <a:srgbClr val="000000"/>
                </a:solidFill>
                <a:effectLst/>
                <a:uLnTx/>
                <a:uFillTx/>
                <a:latin typeface="Times New Roman"/>
                <a:ea typeface="+mn-ea"/>
                <a:cs typeface="+mn-cs"/>
              </a:rPr>
              <a:t> of </a:t>
            </a:r>
            <a:r>
              <a:rPr kumimoji="0" lang="en-US" altLang="ko-KR" sz="1800" i="0" u="none" strike="noStrike" kern="0" cap="none" spc="0" normalizeH="0" baseline="0" noProof="0" dirty="0">
                <a:ln>
                  <a:noFill/>
                </a:ln>
                <a:solidFill>
                  <a:srgbClr val="222222"/>
                </a:solidFill>
                <a:effectLst/>
                <a:uLnTx/>
                <a:uFillTx/>
                <a:latin typeface="Times New Roman"/>
                <a:ea typeface="MS Gothic"/>
                <a:cs typeface="+mn-cs"/>
              </a:rPr>
              <a:t>NPCA operation</a:t>
            </a:r>
            <a:r>
              <a:rPr kumimoji="0" lang="en-US" altLang="ko-KR" sz="1800" i="0" u="none" strike="noStrike" kern="0" cap="none" spc="0" normalizeH="0" baseline="0" noProof="0" dirty="0">
                <a:ln>
                  <a:noFill/>
                </a:ln>
                <a:solidFill>
                  <a:srgbClr val="000000"/>
                </a:solidFill>
                <a:effectLst/>
                <a:uLnTx/>
                <a:uFillTx/>
                <a:latin typeface="Times New Roman"/>
                <a:ea typeface="+mn-ea"/>
                <a:cs typeface="+mn-cs"/>
              </a:rPr>
              <a:t> indicating whether </a:t>
            </a:r>
            <a:r>
              <a:rPr kumimoji="0" lang="en-US" altLang="ko-KR" sz="1800" i="0" u="none" strike="noStrike" kern="0" cap="none" spc="0" normalizeH="0" baseline="0" noProof="0" dirty="0">
                <a:ln>
                  <a:noFill/>
                </a:ln>
                <a:solidFill>
                  <a:srgbClr val="222222"/>
                </a:solidFill>
                <a:effectLst/>
                <a:uLnTx/>
                <a:uFillTx/>
                <a:latin typeface="Times New Roman"/>
                <a:ea typeface="MS Gothic"/>
                <a:cs typeface="+mn-cs"/>
              </a:rPr>
              <a:t>NPCA operation is supported or not supported</a:t>
            </a:r>
            <a:r>
              <a:rPr lang="en-US" altLang="zh-CN" sz="1800" dirty="0">
                <a:ea typeface="MS PGothic"/>
              </a:rPr>
              <a:t>. (E.g.[1])</a:t>
            </a:r>
          </a:p>
          <a:p>
            <a:pPr>
              <a:buFont typeface="Wingdings" panose="05000000000000000000" pitchFamily="2" charset="2"/>
              <a:buChar char="p"/>
            </a:pPr>
            <a:r>
              <a:rPr lang="en-US" altLang="zh-CN" sz="1800" dirty="0">
                <a:ea typeface="MS PGothic"/>
              </a:rPr>
              <a:t>It is necessary to set NPCA capability properly according to particular conditions.</a:t>
            </a:r>
          </a:p>
          <a:p>
            <a:pPr lvl="1">
              <a:buFont typeface="Wingdings" panose="05000000000000000000" pitchFamily="2" charset="2"/>
              <a:buChar char="Ø"/>
            </a:pPr>
            <a:r>
              <a:rPr lang="en-US" altLang="zh-CN" sz="1600" dirty="0">
                <a:ea typeface="MS PGothic"/>
              </a:rPr>
              <a:t>Assumption: NPCA capable STA operating in 20MHz cannot switch outside of its operating bandwidth</a:t>
            </a:r>
          </a:p>
          <a:p>
            <a:pPr>
              <a:buFont typeface="Wingdings" panose="05000000000000000000" pitchFamily="2" charset="2"/>
              <a:buChar char="p"/>
            </a:pPr>
            <a:r>
              <a:rPr lang="en-US" altLang="zh-CN" sz="1800" dirty="0">
                <a:ea typeface="MS PGothic"/>
              </a:rPr>
              <a:t>Proposal: Define c</a:t>
            </a:r>
            <a:r>
              <a:rPr lang="en-US" altLang="ja-JP" sz="1800" dirty="0">
                <a:ea typeface="MS PGothic"/>
              </a:rPr>
              <a:t>onditions for </a:t>
            </a:r>
            <a:r>
              <a:rPr lang="en-US" altLang="zh-CN" sz="1800" dirty="0"/>
              <a:t>STAs to set NPCA capability.</a:t>
            </a:r>
          </a:p>
          <a:p>
            <a:pPr lvl="1">
              <a:buFont typeface="Wingdings" panose="05000000000000000000" pitchFamily="2" charset="2"/>
              <a:buChar char="Ø"/>
            </a:pPr>
            <a:r>
              <a:rPr lang="en-US" altLang="zh-CN" sz="1600" dirty="0"/>
              <a:t>NPCA capability shall be set to “not supported” in a STA when,</a:t>
            </a:r>
          </a:p>
          <a:p>
            <a:pPr lvl="2"/>
            <a:r>
              <a:rPr lang="en-US" altLang="ja-JP" sz="1400" dirty="0"/>
              <a:t>The setting of operating bandwidth of </a:t>
            </a:r>
            <a:r>
              <a:rPr lang="en-US" altLang="zh-CN" sz="1400" dirty="0"/>
              <a:t>a non-AP STA or AP </a:t>
            </a:r>
            <a:r>
              <a:rPr lang="en-US" altLang="ja-JP" sz="1400" dirty="0"/>
              <a:t>is 20MHz.</a:t>
            </a:r>
          </a:p>
          <a:p>
            <a:pPr lvl="1">
              <a:buFont typeface="Wingdings" panose="05000000000000000000" pitchFamily="2" charset="2"/>
              <a:buChar char="Ø"/>
            </a:pPr>
            <a:r>
              <a:rPr lang="en-US" altLang="zh-CN" sz="1600" dirty="0"/>
              <a:t>NPCA capability shall (or should) be set to “not supported” in a STA when,</a:t>
            </a:r>
          </a:p>
          <a:p>
            <a:pPr lvl="2"/>
            <a:r>
              <a:rPr lang="en-US" altLang="zh-CN" sz="1400" dirty="0"/>
              <a:t>The operating band of an AP is 2.4GHz band. (since 2.4GHz band is always congested)</a:t>
            </a:r>
          </a:p>
          <a:p>
            <a:pPr lvl="1">
              <a:buFont typeface="Wingdings" panose="05000000000000000000" pitchFamily="2" charset="2"/>
              <a:buChar char="Ø"/>
            </a:pPr>
            <a:r>
              <a:rPr lang="en-US" altLang="zh-CN" sz="1600" dirty="0"/>
              <a:t>NPCA capability may be set to “supported” in a STA when,</a:t>
            </a:r>
          </a:p>
          <a:p>
            <a:pPr lvl="2">
              <a:buFont typeface="Arial" panose="020B0604020202020204" pitchFamily="34" charset="0"/>
              <a:buChar char="•"/>
            </a:pPr>
            <a:r>
              <a:rPr lang="en-US" altLang="ja-JP" sz="1400" dirty="0"/>
              <a:t>The setting of operating bandwidth of </a:t>
            </a:r>
            <a:r>
              <a:rPr lang="en-US" altLang="zh-CN" sz="1400" dirty="0"/>
              <a:t>a non-AP STA or AP </a:t>
            </a:r>
            <a:r>
              <a:rPr lang="en-US" altLang="ja-JP" sz="1400" dirty="0"/>
              <a:t>is more than 20MHz.</a:t>
            </a:r>
          </a:p>
          <a:p>
            <a:pPr lvl="2">
              <a:buFont typeface="Arial" panose="020B0604020202020204" pitchFamily="34" charset="0"/>
              <a:buChar char="•"/>
            </a:pPr>
            <a:r>
              <a:rPr lang="en-US" altLang="zh-CN" sz="1400" dirty="0"/>
              <a:t>The operating band of an AP is 5GHz or 6GHz band.</a:t>
            </a:r>
          </a:p>
          <a:p>
            <a:pPr lvl="1">
              <a:buFont typeface="Wingdings" panose="05000000000000000000" pitchFamily="2" charset="2"/>
              <a:buChar char="Ø"/>
            </a:pPr>
            <a:r>
              <a:rPr lang="en-US" altLang="zh-CN" sz="1600" dirty="0"/>
              <a:t>NPCA capability may be indicated in Beacon frame, Probe Request/Response frame, or Association Request/Response frame.</a:t>
            </a:r>
          </a:p>
          <a:p>
            <a:pPr>
              <a:buFont typeface="Arial" panose="020B0604020202020204" pitchFamily="34" charset="0"/>
              <a:buChar char="•"/>
            </a:pPr>
            <a:endParaRPr lang="en-US" altLang="zh-CN" sz="2000" dirty="0"/>
          </a:p>
          <a:p>
            <a:pPr>
              <a:buFont typeface="Wingdings" panose="05000000000000000000" pitchFamily="2" charset="2"/>
              <a:buChar char="Ø"/>
            </a:pPr>
            <a:endParaRPr lang="en-US" altLang="zh-CN" sz="2000" dirty="0"/>
          </a:p>
          <a:p>
            <a:pPr lvl="2">
              <a:buFont typeface="Wingdings" panose="05000000000000000000" pitchFamily="2" charset="2"/>
              <a:buChar char="Ø"/>
            </a:pPr>
            <a:endParaRPr lang="en-US" altLang="zh-CN" sz="1400" dirty="0"/>
          </a:p>
        </p:txBody>
      </p:sp>
      <p:sp>
        <p:nvSpPr>
          <p:cNvPr id="4" name="页脚占位符 3">
            <a:extLst>
              <a:ext uri="{FF2B5EF4-FFF2-40B4-BE49-F238E27FC236}">
                <a16:creationId xmlns:a16="http://schemas.microsoft.com/office/drawing/2014/main" id="{196060E2-2F0B-4541-8AC5-5ABE82A0CDB7}"/>
              </a:ext>
            </a:extLst>
          </p:cNvPr>
          <p:cNvSpPr>
            <a:spLocks noGrp="1"/>
          </p:cNvSpPr>
          <p:nvPr>
            <p:ph type="ftr" sz="quarter" idx="11"/>
          </p:nvPr>
        </p:nvSpPr>
        <p:spPr/>
        <p:txBody>
          <a:bodyPr/>
          <a:lstStyle/>
          <a:p>
            <a:pPr>
              <a:defRPr/>
            </a:pPr>
            <a:r>
              <a:rPr lang="en-US" altLang="ko-KR">
                <a:sym typeface="+mn-ea"/>
              </a:rPr>
              <a:t>Hirohiko Inohiza (Canon)</a:t>
            </a:r>
            <a:endParaRPr lang="en-US"/>
          </a:p>
        </p:txBody>
      </p:sp>
      <p:sp>
        <p:nvSpPr>
          <p:cNvPr id="5" name="灯片编号占位符 4">
            <a:extLst>
              <a:ext uri="{FF2B5EF4-FFF2-40B4-BE49-F238E27FC236}">
                <a16:creationId xmlns:a16="http://schemas.microsoft.com/office/drawing/2014/main" id="{84C5AA42-85E3-4981-B970-B797AF3DA56E}"/>
              </a:ext>
            </a:extLst>
          </p:cNvPr>
          <p:cNvSpPr>
            <a:spLocks noGrp="1"/>
          </p:cNvSpPr>
          <p:nvPr>
            <p:ph type="sldNum" sz="quarter" idx="12"/>
          </p:nvPr>
        </p:nvSpPr>
        <p:spPr/>
        <p:txBody>
          <a:bodyPr/>
          <a:lstStyle/>
          <a:p>
            <a:r>
              <a:rPr lang="en-US" altLang="en-US"/>
              <a:t>Slide </a:t>
            </a:r>
            <a:fld id="{0FF88134-36A3-492E-B6B5-2F4703E76746}" type="slidenum">
              <a:rPr lang="en-US" altLang="en-US" smtClean="0"/>
              <a:t>3</a:t>
            </a:fld>
            <a:endParaRPr lang="en-US" altLang="en-US"/>
          </a:p>
        </p:txBody>
      </p:sp>
    </p:spTree>
    <p:extLst>
      <p:ext uri="{BB962C8B-B14F-4D97-AF65-F5344CB8AC3E}">
        <p14:creationId xmlns:p14="http://schemas.microsoft.com/office/powerpoint/2010/main" val="1543443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DCD6770-1E91-4BCF-8D48-454CC66D90AB}"/>
              </a:ext>
            </a:extLst>
          </p:cNvPr>
          <p:cNvSpPr>
            <a:spLocks noGrp="1"/>
          </p:cNvSpPr>
          <p:nvPr>
            <p:ph type="title"/>
          </p:nvPr>
        </p:nvSpPr>
        <p:spPr>
          <a:xfrm>
            <a:off x="304800" y="685800"/>
            <a:ext cx="8686800" cy="1066800"/>
          </a:xfrm>
        </p:spPr>
        <p:txBody>
          <a:bodyPr/>
          <a:lstStyle/>
          <a:p>
            <a:r>
              <a:rPr lang="en-US" altLang="zh-CN">
                <a:ea typeface="MS PGothic"/>
              </a:rPr>
              <a:t>NPCA </a:t>
            </a:r>
            <a:r>
              <a:rPr lang="en-US" altLang="zh-CN">
                <a:solidFill>
                  <a:schemeClr val="tx1"/>
                </a:solidFill>
                <a:ea typeface="MS PGothic"/>
              </a:rPr>
              <a:t>mode</a:t>
            </a:r>
            <a:r>
              <a:rPr lang="en-US" altLang="zh-CN">
                <a:ea typeface="MS PGothic"/>
              </a:rPr>
              <a:t> setting conditions</a:t>
            </a:r>
            <a:endParaRPr lang="zh-CN" altLang="en-US">
              <a:ea typeface="MS PGothic"/>
            </a:endParaRPr>
          </a:p>
        </p:txBody>
      </p:sp>
      <p:sp>
        <p:nvSpPr>
          <p:cNvPr id="3" name="内容占位符 2">
            <a:extLst>
              <a:ext uri="{FF2B5EF4-FFF2-40B4-BE49-F238E27FC236}">
                <a16:creationId xmlns:a16="http://schemas.microsoft.com/office/drawing/2014/main" id="{11D51D2E-CF94-460A-861D-75D21B932010}"/>
              </a:ext>
            </a:extLst>
          </p:cNvPr>
          <p:cNvSpPr>
            <a:spLocks noGrp="1"/>
          </p:cNvSpPr>
          <p:nvPr>
            <p:ph idx="1"/>
          </p:nvPr>
        </p:nvSpPr>
        <p:spPr>
          <a:xfrm>
            <a:off x="394282" y="1861657"/>
            <a:ext cx="8397379" cy="4114800"/>
          </a:xfrm>
        </p:spPr>
        <p:txBody>
          <a:bodyPr/>
          <a:lstStyle/>
          <a:p>
            <a:pPr>
              <a:buFont typeface="Wingdings" panose="05000000000000000000" pitchFamily="2" charset="2"/>
              <a:buChar char="p"/>
            </a:pPr>
            <a:r>
              <a:rPr lang="en-US" altLang="zh-CN" sz="1800" dirty="0">
                <a:ea typeface="MS PGothic"/>
              </a:rPr>
              <a:t>There are several contributions proposing NPCA mode</a:t>
            </a:r>
            <a:r>
              <a:rPr kumimoji="0" lang="en-US" altLang="ko-KR" sz="1800" i="0" u="none" strike="noStrike" kern="0" cap="none" spc="0" normalizeH="0" baseline="0" noProof="0" dirty="0">
                <a:ln>
                  <a:noFill/>
                </a:ln>
                <a:solidFill>
                  <a:srgbClr val="000000"/>
                </a:solidFill>
                <a:effectLst/>
                <a:uLnTx/>
                <a:uFillTx/>
                <a:latin typeface="Times New Roman"/>
                <a:ea typeface="+mn-ea"/>
                <a:cs typeface="+mn-cs"/>
              </a:rPr>
              <a:t> indicating whether </a:t>
            </a:r>
            <a:r>
              <a:rPr kumimoji="0" lang="en-US" altLang="ko-KR" sz="1800" i="0" u="none" strike="noStrike" kern="0" cap="none" spc="0" normalizeH="0" baseline="0" noProof="0" dirty="0">
                <a:ln>
                  <a:noFill/>
                </a:ln>
                <a:solidFill>
                  <a:srgbClr val="222222"/>
                </a:solidFill>
                <a:effectLst/>
                <a:uLnTx/>
                <a:uFillTx/>
                <a:latin typeface="Times New Roman"/>
                <a:ea typeface="MS Gothic"/>
                <a:cs typeface="+mn-cs"/>
              </a:rPr>
              <a:t>NPCA operation is enabled or disabled</a:t>
            </a:r>
            <a:r>
              <a:rPr lang="en-US" altLang="zh-CN" sz="1800" dirty="0">
                <a:ea typeface="MS PGothic"/>
              </a:rPr>
              <a:t>. (E.g.[2])</a:t>
            </a:r>
          </a:p>
          <a:p>
            <a:pPr>
              <a:buFont typeface="Wingdings" panose="05000000000000000000" pitchFamily="2" charset="2"/>
              <a:buChar char="p"/>
            </a:pPr>
            <a:r>
              <a:rPr lang="en-US" altLang="zh-CN" sz="1800" dirty="0">
                <a:ea typeface="MS PGothic"/>
              </a:rPr>
              <a:t>NPCA mode should be set properly according to particular conditions.</a:t>
            </a:r>
          </a:p>
          <a:p>
            <a:pPr lvl="1">
              <a:buFont typeface="Wingdings" panose="05000000000000000000" pitchFamily="2" charset="2"/>
              <a:buChar char="Ø"/>
            </a:pPr>
            <a:r>
              <a:rPr lang="en-US" altLang="zh-CN" sz="1600" dirty="0">
                <a:ea typeface="MS PGothic"/>
              </a:rPr>
              <a:t>Assumption: NPCA capable STA operating in 20MHz cannot switch outside of its operating bandwidth</a:t>
            </a:r>
          </a:p>
          <a:p>
            <a:pPr>
              <a:buFont typeface="Wingdings" panose="05000000000000000000" pitchFamily="2" charset="2"/>
              <a:buChar char="p"/>
            </a:pPr>
            <a:r>
              <a:rPr lang="en-US" altLang="zh-CN" sz="1800" dirty="0">
                <a:ea typeface="MS PGothic"/>
              </a:rPr>
              <a:t>Proposal:</a:t>
            </a:r>
            <a:r>
              <a:rPr lang="en-US" altLang="zh-CN" sz="1800" dirty="0">
                <a:solidFill>
                  <a:srgbClr val="FF0000"/>
                </a:solidFill>
                <a:ea typeface="MS PGothic"/>
              </a:rPr>
              <a:t> </a:t>
            </a:r>
            <a:r>
              <a:rPr lang="en-US" altLang="zh-CN" sz="1800" dirty="0">
                <a:ea typeface="MS PGothic"/>
              </a:rPr>
              <a:t>Define c</a:t>
            </a:r>
            <a:r>
              <a:rPr lang="en-US" altLang="ja-JP" sz="1800" dirty="0">
                <a:ea typeface="MS PGothic"/>
              </a:rPr>
              <a:t>onditions for </a:t>
            </a:r>
            <a:r>
              <a:rPr lang="en-US" altLang="zh-CN" sz="1800" dirty="0"/>
              <a:t>STAs to enable/disable NPCA mode.</a:t>
            </a:r>
          </a:p>
          <a:p>
            <a:pPr lvl="1">
              <a:buFont typeface="Wingdings" panose="05000000000000000000" pitchFamily="2" charset="2"/>
              <a:buChar char="Ø"/>
            </a:pPr>
            <a:r>
              <a:rPr lang="en-US" altLang="zh-CN" sz="1600" dirty="0"/>
              <a:t>NPCA mode</a:t>
            </a:r>
            <a:r>
              <a:rPr lang="en-US" altLang="zh-CN" sz="1600" dirty="0">
                <a:solidFill>
                  <a:srgbClr val="FF0000"/>
                </a:solidFill>
              </a:rPr>
              <a:t> </a:t>
            </a:r>
            <a:r>
              <a:rPr lang="en-US" altLang="zh-CN" sz="1600" dirty="0"/>
              <a:t>shall be disabled in a STA when,</a:t>
            </a:r>
          </a:p>
          <a:p>
            <a:pPr lvl="2"/>
            <a:r>
              <a:rPr lang="en-US" altLang="zh-CN" sz="1400" dirty="0"/>
              <a:t>The operating bandwidth of a non-AP STA or AP is changed from bandwidth more than 20MHz to 20MHz.</a:t>
            </a:r>
          </a:p>
          <a:p>
            <a:pPr lvl="1">
              <a:buFont typeface="Wingdings" panose="05000000000000000000" pitchFamily="2" charset="2"/>
              <a:buChar char="Ø"/>
            </a:pPr>
            <a:r>
              <a:rPr lang="en-US" altLang="zh-CN" sz="1600" dirty="0"/>
              <a:t>NPCA mode</a:t>
            </a:r>
            <a:r>
              <a:rPr lang="en-US" altLang="zh-CN" sz="1600" dirty="0">
                <a:solidFill>
                  <a:srgbClr val="FF0000"/>
                </a:solidFill>
              </a:rPr>
              <a:t> </a:t>
            </a:r>
            <a:r>
              <a:rPr lang="en-US" altLang="zh-CN" sz="1600" dirty="0"/>
              <a:t>may be disabled in a STA when,</a:t>
            </a:r>
          </a:p>
          <a:p>
            <a:pPr lvl="2"/>
            <a:r>
              <a:rPr lang="en-US" altLang="ja-JP" sz="1400" dirty="0"/>
              <a:t>Any other conditions depending on implementation. (e.g. power saving, QoS requirement)</a:t>
            </a:r>
            <a:endParaRPr lang="en-US" altLang="zh-CN" sz="1400" dirty="0"/>
          </a:p>
          <a:p>
            <a:pPr lvl="1">
              <a:buFont typeface="Wingdings" panose="05000000000000000000" pitchFamily="2" charset="2"/>
              <a:buChar char="Ø"/>
            </a:pPr>
            <a:r>
              <a:rPr lang="en-US" altLang="zh-CN" sz="1600" dirty="0"/>
              <a:t>NPCA mode may be enabled in a STA when,</a:t>
            </a:r>
          </a:p>
          <a:p>
            <a:pPr lvl="2">
              <a:buFont typeface="Arial" panose="020B0604020202020204" pitchFamily="34" charset="0"/>
              <a:buChar char="•"/>
            </a:pPr>
            <a:r>
              <a:rPr lang="en-US" altLang="zh-CN" sz="1400" dirty="0"/>
              <a:t>The operating bandwidth of a non-AP STA or AP is changed from 20MHz to bandwidth more than 20MHz.</a:t>
            </a:r>
          </a:p>
          <a:p>
            <a:pPr lvl="2">
              <a:buFont typeface="Arial" panose="020B0604020202020204" pitchFamily="34" charset="0"/>
              <a:buChar char="•"/>
            </a:pPr>
            <a:r>
              <a:rPr lang="en-US" altLang="ja-JP" sz="1400" dirty="0"/>
              <a:t>Any other conditions depending on implementation. (e.g. power saving, QoS requirement)</a:t>
            </a:r>
          </a:p>
          <a:p>
            <a:pPr lvl="1">
              <a:buFont typeface="Wingdings" panose="05000000000000000000" pitchFamily="2" charset="2"/>
              <a:buChar char="Ø"/>
            </a:pPr>
            <a:r>
              <a:rPr lang="en-US" altLang="zh-CN" sz="1600" dirty="0"/>
              <a:t>NPCA mode may be indicated in Action frames or MAC header.</a:t>
            </a:r>
          </a:p>
          <a:p>
            <a:pPr>
              <a:buFont typeface="Arial" panose="020B0604020202020204" pitchFamily="34" charset="0"/>
              <a:buChar char="•"/>
            </a:pPr>
            <a:endParaRPr lang="en-US" altLang="zh-CN" sz="2000" dirty="0"/>
          </a:p>
          <a:p>
            <a:pPr>
              <a:buFont typeface="Wingdings" panose="05000000000000000000" pitchFamily="2" charset="2"/>
              <a:buChar char="Ø"/>
            </a:pPr>
            <a:endParaRPr lang="en-US" altLang="zh-CN" sz="2000" dirty="0"/>
          </a:p>
          <a:p>
            <a:pPr lvl="2">
              <a:buFont typeface="Wingdings" panose="05000000000000000000" pitchFamily="2" charset="2"/>
              <a:buChar char="Ø"/>
            </a:pPr>
            <a:endParaRPr lang="en-US" altLang="zh-CN" sz="1400" dirty="0"/>
          </a:p>
        </p:txBody>
      </p:sp>
      <p:sp>
        <p:nvSpPr>
          <p:cNvPr id="4" name="页脚占位符 3">
            <a:extLst>
              <a:ext uri="{FF2B5EF4-FFF2-40B4-BE49-F238E27FC236}">
                <a16:creationId xmlns:a16="http://schemas.microsoft.com/office/drawing/2014/main" id="{196060E2-2F0B-4541-8AC5-5ABE82A0CDB7}"/>
              </a:ext>
            </a:extLst>
          </p:cNvPr>
          <p:cNvSpPr>
            <a:spLocks noGrp="1"/>
          </p:cNvSpPr>
          <p:nvPr>
            <p:ph type="ftr" sz="quarter" idx="11"/>
          </p:nvPr>
        </p:nvSpPr>
        <p:spPr/>
        <p:txBody>
          <a:bodyPr/>
          <a:lstStyle/>
          <a:p>
            <a:pPr>
              <a:defRPr/>
            </a:pPr>
            <a:r>
              <a:rPr lang="en-US" altLang="ko-KR">
                <a:sym typeface="+mn-ea"/>
              </a:rPr>
              <a:t>Hirohiko Inohiza (Canon)</a:t>
            </a:r>
            <a:endParaRPr lang="en-US"/>
          </a:p>
        </p:txBody>
      </p:sp>
      <p:sp>
        <p:nvSpPr>
          <p:cNvPr id="5" name="灯片编号占位符 4">
            <a:extLst>
              <a:ext uri="{FF2B5EF4-FFF2-40B4-BE49-F238E27FC236}">
                <a16:creationId xmlns:a16="http://schemas.microsoft.com/office/drawing/2014/main" id="{84C5AA42-85E3-4981-B970-B797AF3DA56E}"/>
              </a:ext>
            </a:extLst>
          </p:cNvPr>
          <p:cNvSpPr>
            <a:spLocks noGrp="1"/>
          </p:cNvSpPr>
          <p:nvPr>
            <p:ph type="sldNum" sz="quarter" idx="12"/>
          </p:nvPr>
        </p:nvSpPr>
        <p:spPr/>
        <p:txBody>
          <a:bodyPr/>
          <a:lstStyle/>
          <a:p>
            <a:r>
              <a:rPr lang="en-US" altLang="en-US"/>
              <a:t>Slide </a:t>
            </a:r>
            <a:fld id="{0FF88134-36A3-492E-B6B5-2F4703E76746}" type="slidenum">
              <a:rPr lang="en-US" altLang="en-US" smtClean="0"/>
              <a:t>4</a:t>
            </a:fld>
            <a:endParaRPr lang="en-US" altLang="en-US"/>
          </a:p>
        </p:txBody>
      </p:sp>
    </p:spTree>
    <p:extLst>
      <p:ext uri="{BB962C8B-B14F-4D97-AF65-F5344CB8AC3E}">
        <p14:creationId xmlns:p14="http://schemas.microsoft.com/office/powerpoint/2010/main" val="34105947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DCD6770-1E91-4BCF-8D48-454CC66D90AB}"/>
              </a:ext>
            </a:extLst>
          </p:cNvPr>
          <p:cNvSpPr>
            <a:spLocks noGrp="1"/>
          </p:cNvSpPr>
          <p:nvPr>
            <p:ph type="title"/>
          </p:nvPr>
        </p:nvSpPr>
        <p:spPr>
          <a:xfrm>
            <a:off x="304800" y="685800"/>
            <a:ext cx="8686800" cy="1066800"/>
          </a:xfrm>
        </p:spPr>
        <p:txBody>
          <a:bodyPr/>
          <a:lstStyle/>
          <a:p>
            <a:r>
              <a:rPr lang="en-US" altLang="zh-CN">
                <a:ea typeface="MS PGothic"/>
              </a:rPr>
              <a:t>Constraints in NPCA</a:t>
            </a:r>
            <a:endParaRPr lang="zh-CN" altLang="en-US">
              <a:ea typeface="MS PGothic"/>
            </a:endParaRPr>
          </a:p>
        </p:txBody>
      </p:sp>
      <p:sp>
        <p:nvSpPr>
          <p:cNvPr id="3" name="内容占位符 2">
            <a:extLst>
              <a:ext uri="{FF2B5EF4-FFF2-40B4-BE49-F238E27FC236}">
                <a16:creationId xmlns:a16="http://schemas.microsoft.com/office/drawing/2014/main" id="{11D51D2E-CF94-460A-861D-75D21B932010}"/>
              </a:ext>
            </a:extLst>
          </p:cNvPr>
          <p:cNvSpPr>
            <a:spLocks noGrp="1"/>
          </p:cNvSpPr>
          <p:nvPr>
            <p:ph idx="1"/>
          </p:nvPr>
        </p:nvSpPr>
        <p:spPr>
          <a:xfrm>
            <a:off x="685800" y="1627094"/>
            <a:ext cx="7772400" cy="4114800"/>
          </a:xfrm>
        </p:spPr>
        <p:txBody>
          <a:bodyPr/>
          <a:lstStyle/>
          <a:p>
            <a:pPr>
              <a:buFont typeface="Wingdings" panose="05000000000000000000" pitchFamily="2" charset="2"/>
              <a:buChar char="p"/>
            </a:pPr>
            <a:r>
              <a:rPr lang="en-US" altLang="zh-CN" sz="1600" dirty="0">
                <a:ea typeface="MS PGothic"/>
              </a:rPr>
              <a:t>NPCA should be performed only when the primary channel (PCH)’s NAV is set due to OBSS traffic. </a:t>
            </a:r>
          </a:p>
          <a:p>
            <a:pPr lvl="1">
              <a:buFont typeface="Wingdings" panose="05000000000000000000" pitchFamily="2" charset="2"/>
              <a:buChar char="Ø"/>
            </a:pPr>
            <a:r>
              <a:rPr lang="en-US" altLang="zh-CN" sz="1400" dirty="0">
                <a:ea typeface="MS PGothic"/>
              </a:rPr>
              <a:t>Before NAV duration elapse, a STA switches back to PCH</a:t>
            </a:r>
          </a:p>
          <a:p>
            <a:pPr>
              <a:buFont typeface="Wingdings" panose="05000000000000000000" pitchFamily="2" charset="2"/>
              <a:buChar char="p"/>
            </a:pPr>
            <a:r>
              <a:rPr lang="en-US" altLang="zh-CN" sz="1600" dirty="0">
                <a:ea typeface="MS PGothic"/>
              </a:rPr>
              <a:t>According to the rule above,  a communication in </a:t>
            </a:r>
            <a:r>
              <a:rPr lang="en-US" altLang="ja-JP" sz="1600" dirty="0">
                <a:ea typeface="MS PGothic"/>
              </a:rPr>
              <a:t>nonprimary channel (NPCH)</a:t>
            </a:r>
            <a:r>
              <a:rPr lang="en-US" altLang="zh-CN" sz="1600" dirty="0">
                <a:ea typeface="MS PGothic"/>
              </a:rPr>
              <a:t> may lead to a situation degrading the communication efficiency.</a:t>
            </a:r>
          </a:p>
          <a:p>
            <a:pPr lvl="1">
              <a:buFont typeface="Wingdings" panose="05000000000000000000" pitchFamily="2" charset="2"/>
              <a:buChar char="Ø"/>
            </a:pPr>
            <a:r>
              <a:rPr lang="en-US" altLang="zh-CN" sz="1400" dirty="0">
                <a:ea typeface="MS PGothic"/>
              </a:rPr>
              <a:t>A non-associated STA transmitting a Probe Request frame and receiving Probe Response frame from an AP in NPCH may start authentication and association process in NPCH. In such case, after the AP switches back to PCH, the Non-AP STA cannot find the AP and cannot continue authentication and association process in NPCH.</a:t>
            </a:r>
          </a:p>
          <a:p>
            <a:pPr>
              <a:buFont typeface="Wingdings" panose="05000000000000000000" pitchFamily="2" charset="2"/>
              <a:buChar char="p"/>
            </a:pPr>
            <a:r>
              <a:rPr lang="en-US" altLang="zh-CN" sz="1600" dirty="0">
                <a:ea typeface="MS PGothic"/>
              </a:rPr>
              <a:t>Proposal: To prevent the situation above, transmission of particular type of frames in NPCH of AP shall be restricted. For example:</a:t>
            </a:r>
          </a:p>
          <a:p>
            <a:pPr lvl="1">
              <a:buFont typeface="Wingdings" panose="05000000000000000000" pitchFamily="2" charset="2"/>
              <a:buChar char="Ø"/>
            </a:pPr>
            <a:r>
              <a:rPr lang="en-US" altLang="zh-CN" sz="1400" dirty="0">
                <a:ea typeface="MS PGothic"/>
              </a:rPr>
              <a:t>Probe Response, </a:t>
            </a:r>
            <a:r>
              <a:rPr lang="en-US" altLang="ja-JP" sz="1400" dirty="0">
                <a:ea typeface="MS PGothic"/>
              </a:rPr>
              <a:t>Authentication, </a:t>
            </a:r>
            <a:r>
              <a:rPr lang="en-US" altLang="zh-CN" sz="1400" dirty="0">
                <a:ea typeface="MS PGothic"/>
              </a:rPr>
              <a:t>(Re)Association Response, etc.</a:t>
            </a:r>
          </a:p>
        </p:txBody>
      </p:sp>
      <p:sp>
        <p:nvSpPr>
          <p:cNvPr id="4" name="页脚占位符 3">
            <a:extLst>
              <a:ext uri="{FF2B5EF4-FFF2-40B4-BE49-F238E27FC236}">
                <a16:creationId xmlns:a16="http://schemas.microsoft.com/office/drawing/2014/main" id="{196060E2-2F0B-4541-8AC5-5ABE82A0CDB7}"/>
              </a:ext>
            </a:extLst>
          </p:cNvPr>
          <p:cNvSpPr>
            <a:spLocks noGrp="1"/>
          </p:cNvSpPr>
          <p:nvPr>
            <p:ph type="ftr" sz="quarter" idx="11"/>
          </p:nvPr>
        </p:nvSpPr>
        <p:spPr/>
        <p:txBody>
          <a:bodyPr/>
          <a:lstStyle/>
          <a:p>
            <a:pPr>
              <a:defRPr/>
            </a:pPr>
            <a:r>
              <a:rPr lang="en-US" altLang="ko-KR" err="1">
                <a:sym typeface="+mn-ea"/>
              </a:rPr>
              <a:t>Hirohiko</a:t>
            </a:r>
            <a:r>
              <a:rPr lang="en-US" altLang="ko-KR">
                <a:sym typeface="+mn-ea"/>
              </a:rPr>
              <a:t> </a:t>
            </a:r>
            <a:r>
              <a:rPr lang="en-US" altLang="ko-KR" err="1">
                <a:sym typeface="+mn-ea"/>
              </a:rPr>
              <a:t>Inohiza</a:t>
            </a:r>
            <a:r>
              <a:rPr lang="en-US" altLang="ko-KR">
                <a:sym typeface="+mn-ea"/>
              </a:rPr>
              <a:t> (Canon)</a:t>
            </a:r>
            <a:endParaRPr lang="en-US"/>
          </a:p>
        </p:txBody>
      </p:sp>
      <p:sp>
        <p:nvSpPr>
          <p:cNvPr id="5" name="灯片编号占位符 4">
            <a:extLst>
              <a:ext uri="{FF2B5EF4-FFF2-40B4-BE49-F238E27FC236}">
                <a16:creationId xmlns:a16="http://schemas.microsoft.com/office/drawing/2014/main" id="{84C5AA42-85E3-4981-B970-B797AF3DA56E}"/>
              </a:ext>
            </a:extLst>
          </p:cNvPr>
          <p:cNvSpPr>
            <a:spLocks noGrp="1"/>
          </p:cNvSpPr>
          <p:nvPr>
            <p:ph type="sldNum" sz="quarter" idx="12"/>
          </p:nvPr>
        </p:nvSpPr>
        <p:spPr/>
        <p:txBody>
          <a:bodyPr/>
          <a:lstStyle/>
          <a:p>
            <a:r>
              <a:rPr lang="en-US" altLang="en-US"/>
              <a:t>Slide </a:t>
            </a:r>
            <a:fld id="{0FF88134-36A3-492E-B6B5-2F4703E76746}" type="slidenum">
              <a:rPr lang="en-US" altLang="en-US" smtClean="0"/>
              <a:t>5</a:t>
            </a:fld>
            <a:endParaRPr lang="en-US" altLang="en-US"/>
          </a:p>
        </p:txBody>
      </p:sp>
      <p:cxnSp>
        <p:nvCxnSpPr>
          <p:cNvPr id="32" name="直線コネクタ 31">
            <a:extLst>
              <a:ext uri="{FF2B5EF4-FFF2-40B4-BE49-F238E27FC236}">
                <a16:creationId xmlns:a16="http://schemas.microsoft.com/office/drawing/2014/main" id="{5262126F-18E8-2690-AB73-4CA9EE1BD471}"/>
              </a:ext>
            </a:extLst>
          </p:cNvPr>
          <p:cNvCxnSpPr>
            <a:cxnSpLocks/>
          </p:cNvCxnSpPr>
          <p:nvPr/>
        </p:nvCxnSpPr>
        <p:spPr>
          <a:xfrm>
            <a:off x="1073679" y="5538630"/>
            <a:ext cx="7394283" cy="0"/>
          </a:xfrm>
          <a:prstGeom prst="line">
            <a:avLst/>
          </a:prstGeom>
          <a:noFill/>
          <a:ln w="9525" cap="flat" cmpd="sng" algn="ctr">
            <a:solidFill>
              <a:sysClr val="windowText" lastClr="000000"/>
            </a:solidFill>
            <a:prstDash val="solid"/>
          </a:ln>
          <a:effectLst/>
        </p:spPr>
      </p:cxnSp>
      <p:cxnSp>
        <p:nvCxnSpPr>
          <p:cNvPr id="33" name="直線コネクタ 32">
            <a:extLst>
              <a:ext uri="{FF2B5EF4-FFF2-40B4-BE49-F238E27FC236}">
                <a16:creationId xmlns:a16="http://schemas.microsoft.com/office/drawing/2014/main" id="{B64EF7B7-176A-98AF-29B7-7835101AD7D4}"/>
              </a:ext>
            </a:extLst>
          </p:cNvPr>
          <p:cNvCxnSpPr>
            <a:cxnSpLocks/>
          </p:cNvCxnSpPr>
          <p:nvPr/>
        </p:nvCxnSpPr>
        <p:spPr>
          <a:xfrm>
            <a:off x="1941835" y="6331960"/>
            <a:ext cx="6110977" cy="0"/>
          </a:xfrm>
          <a:prstGeom prst="line">
            <a:avLst/>
          </a:prstGeom>
          <a:noFill/>
          <a:ln w="9525" cap="flat" cmpd="sng" algn="ctr">
            <a:solidFill>
              <a:sysClr val="windowText" lastClr="000000"/>
            </a:solidFill>
            <a:prstDash val="solid"/>
            <a:headEnd type="none" w="med" len="med"/>
            <a:tailEnd type="triangle" w="med" len="med"/>
          </a:ln>
          <a:effectLst/>
        </p:spPr>
      </p:cxnSp>
      <p:sp>
        <p:nvSpPr>
          <p:cNvPr id="34" name="正方形/長方形 33">
            <a:extLst>
              <a:ext uri="{FF2B5EF4-FFF2-40B4-BE49-F238E27FC236}">
                <a16:creationId xmlns:a16="http://schemas.microsoft.com/office/drawing/2014/main" id="{17739D28-C1D4-3D3F-11EE-A1614E7993A7}"/>
              </a:ext>
            </a:extLst>
          </p:cNvPr>
          <p:cNvSpPr/>
          <p:nvPr/>
        </p:nvSpPr>
        <p:spPr>
          <a:xfrm>
            <a:off x="4762552" y="5203411"/>
            <a:ext cx="957559" cy="259833"/>
          </a:xfrm>
          <a:prstGeom prst="rect">
            <a:avLst/>
          </a:prstGeom>
          <a:solidFill>
            <a:sysClr val="window" lastClr="FFFFFF"/>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a:ln>
                  <a:noFill/>
                </a:ln>
                <a:solidFill>
                  <a:prstClr val="black"/>
                </a:solidFill>
                <a:effectLst/>
                <a:uLnTx/>
                <a:uFillTx/>
                <a:latin typeface="+mn-lt"/>
                <a:ea typeface="ＭＳ Ｐゴシック" panose="020B0600070205080204" pitchFamily="50" charset="-128"/>
                <a:cs typeface="+mn-cs"/>
              </a:rPr>
              <a:t>Probe </a:t>
            </a:r>
            <a:r>
              <a:rPr kumimoji="1" lang="en-US" altLang="ja-JP" sz="1400" b="0" i="0" u="none" strike="noStrike" kern="0" cap="none" spc="0" normalizeH="0" baseline="0" noProof="0" err="1">
                <a:ln>
                  <a:noFill/>
                </a:ln>
                <a:solidFill>
                  <a:prstClr val="black"/>
                </a:solidFill>
                <a:effectLst/>
                <a:uLnTx/>
                <a:uFillTx/>
                <a:latin typeface="+mn-lt"/>
                <a:ea typeface="ＭＳ Ｐゴシック" panose="020B0600070205080204" pitchFamily="50" charset="-128"/>
                <a:cs typeface="+mn-cs"/>
              </a:rPr>
              <a:t>Rsp</a:t>
            </a:r>
            <a:endParaRPr kumimoji="1" lang="ja-JP" altLang="en-US" sz="1400" b="0" i="0" u="none" strike="noStrike" kern="0" cap="none" spc="0" normalizeH="0" baseline="0" noProof="0">
              <a:ln>
                <a:noFill/>
              </a:ln>
              <a:solidFill>
                <a:prstClr val="black"/>
              </a:solidFill>
              <a:effectLst/>
              <a:uLnTx/>
              <a:uFillTx/>
              <a:latin typeface="+mn-lt"/>
              <a:ea typeface="ＭＳ Ｐゴシック" panose="020B0600070205080204" pitchFamily="50" charset="-128"/>
              <a:cs typeface="+mn-cs"/>
            </a:endParaRPr>
          </a:p>
        </p:txBody>
      </p:sp>
      <p:sp>
        <p:nvSpPr>
          <p:cNvPr id="35" name="テキスト ボックス 34">
            <a:extLst>
              <a:ext uri="{FF2B5EF4-FFF2-40B4-BE49-F238E27FC236}">
                <a16:creationId xmlns:a16="http://schemas.microsoft.com/office/drawing/2014/main" id="{57E6D0FA-584F-A43F-8DE3-E216AB6C8CB9}"/>
              </a:ext>
            </a:extLst>
          </p:cNvPr>
          <p:cNvSpPr txBox="1"/>
          <p:nvPr/>
        </p:nvSpPr>
        <p:spPr>
          <a:xfrm>
            <a:off x="1967039" y="4825572"/>
            <a:ext cx="534121" cy="307777"/>
          </a:xfrm>
          <a:prstGeom prst="rect">
            <a:avLst/>
          </a:prstGeom>
          <a:noFill/>
        </p:spPr>
        <p:txBody>
          <a:bodyPr wrap="none" rtlCol="0">
            <a:spAutoFit/>
          </a:bodyPr>
          <a:lstStyle/>
          <a:p>
            <a:pPr fontAlgn="auto">
              <a:spcBef>
                <a:spcPts val="0"/>
              </a:spcBef>
              <a:spcAft>
                <a:spcPts val="0"/>
              </a:spcAft>
            </a:pPr>
            <a:r>
              <a:rPr kumimoji="1" lang="en-US" altLang="ja-JP" sz="1400">
                <a:solidFill>
                  <a:prstClr val="black"/>
                </a:solidFill>
                <a:latin typeface="+mn-lt"/>
                <a:ea typeface="ＭＳ Ｐゴシック" panose="020B0600070205080204" pitchFamily="50" charset="-128"/>
              </a:rPr>
              <a:t>PCH</a:t>
            </a:r>
            <a:endParaRPr kumimoji="1" lang="ja-JP" altLang="en-US" sz="1400">
              <a:solidFill>
                <a:prstClr val="black"/>
              </a:solidFill>
              <a:latin typeface="+mn-lt"/>
              <a:ea typeface="ＭＳ Ｐゴシック" panose="020B0600070205080204" pitchFamily="50" charset="-128"/>
            </a:endParaRPr>
          </a:p>
        </p:txBody>
      </p:sp>
      <p:sp>
        <p:nvSpPr>
          <p:cNvPr id="36" name="テキスト ボックス 35">
            <a:extLst>
              <a:ext uri="{FF2B5EF4-FFF2-40B4-BE49-F238E27FC236}">
                <a16:creationId xmlns:a16="http://schemas.microsoft.com/office/drawing/2014/main" id="{21AC8587-F55F-9AC2-4A2A-8B2B11489089}"/>
              </a:ext>
            </a:extLst>
          </p:cNvPr>
          <p:cNvSpPr txBox="1"/>
          <p:nvPr/>
        </p:nvSpPr>
        <p:spPr>
          <a:xfrm>
            <a:off x="1916223" y="5158490"/>
            <a:ext cx="663964" cy="307777"/>
          </a:xfrm>
          <a:prstGeom prst="rect">
            <a:avLst/>
          </a:prstGeom>
          <a:noFill/>
        </p:spPr>
        <p:txBody>
          <a:bodyPr wrap="none" rtlCol="0">
            <a:spAutoFit/>
          </a:bodyPr>
          <a:lstStyle/>
          <a:p>
            <a:pPr fontAlgn="auto">
              <a:spcBef>
                <a:spcPts val="0"/>
              </a:spcBef>
              <a:spcAft>
                <a:spcPts val="0"/>
              </a:spcAft>
            </a:pPr>
            <a:r>
              <a:rPr kumimoji="1" lang="en-US" altLang="ja-JP" sz="1400">
                <a:solidFill>
                  <a:prstClr val="black"/>
                </a:solidFill>
                <a:latin typeface="+mn-lt"/>
                <a:ea typeface="ＭＳ Ｐゴシック" panose="020B0600070205080204" pitchFamily="50" charset="-128"/>
              </a:rPr>
              <a:t>NPCH</a:t>
            </a:r>
            <a:endParaRPr kumimoji="1" lang="ja-JP" altLang="en-US" sz="1400">
              <a:solidFill>
                <a:prstClr val="black"/>
              </a:solidFill>
              <a:latin typeface="+mn-lt"/>
              <a:ea typeface="ＭＳ Ｐゴシック" panose="020B0600070205080204" pitchFamily="50" charset="-128"/>
            </a:endParaRPr>
          </a:p>
        </p:txBody>
      </p:sp>
      <p:sp>
        <p:nvSpPr>
          <p:cNvPr id="37" name="テキスト ボックス 36">
            <a:extLst>
              <a:ext uri="{FF2B5EF4-FFF2-40B4-BE49-F238E27FC236}">
                <a16:creationId xmlns:a16="http://schemas.microsoft.com/office/drawing/2014/main" id="{225BB831-A42E-2620-65CA-FA34352173ED}"/>
              </a:ext>
            </a:extLst>
          </p:cNvPr>
          <p:cNvSpPr txBox="1"/>
          <p:nvPr/>
        </p:nvSpPr>
        <p:spPr>
          <a:xfrm>
            <a:off x="8139497" y="6144033"/>
            <a:ext cx="556691" cy="307777"/>
          </a:xfrm>
          <a:prstGeom prst="rect">
            <a:avLst/>
          </a:prstGeom>
          <a:noFill/>
        </p:spPr>
        <p:txBody>
          <a:bodyPr wrap="none" rtlCol="0">
            <a:spAutoFit/>
          </a:bodyPr>
          <a:lstStyle/>
          <a:p>
            <a:pPr fontAlgn="auto">
              <a:spcBef>
                <a:spcPts val="0"/>
              </a:spcBef>
              <a:spcAft>
                <a:spcPts val="0"/>
              </a:spcAft>
            </a:pPr>
            <a:r>
              <a:rPr kumimoji="1" lang="en-US" altLang="ja-JP" sz="1400">
                <a:solidFill>
                  <a:prstClr val="black"/>
                </a:solidFill>
                <a:latin typeface="+mn-lt"/>
                <a:ea typeface="ＭＳ Ｐゴシック" panose="020B0600070205080204" pitchFamily="50" charset="-128"/>
              </a:rPr>
              <a:t>Time</a:t>
            </a:r>
            <a:endParaRPr kumimoji="1" lang="ja-JP" altLang="en-US" sz="1400">
              <a:solidFill>
                <a:prstClr val="black"/>
              </a:solidFill>
              <a:latin typeface="+mn-lt"/>
              <a:ea typeface="ＭＳ Ｐゴシック" panose="020B0600070205080204" pitchFamily="50" charset="-128"/>
            </a:endParaRPr>
          </a:p>
        </p:txBody>
      </p:sp>
      <p:sp>
        <p:nvSpPr>
          <p:cNvPr id="40" name="正方形/長方形 39">
            <a:extLst>
              <a:ext uri="{FF2B5EF4-FFF2-40B4-BE49-F238E27FC236}">
                <a16:creationId xmlns:a16="http://schemas.microsoft.com/office/drawing/2014/main" id="{2B3F6050-200F-18E3-C748-1467468F1E9D}"/>
              </a:ext>
            </a:extLst>
          </p:cNvPr>
          <p:cNvSpPr/>
          <p:nvPr/>
        </p:nvSpPr>
        <p:spPr>
          <a:xfrm>
            <a:off x="3551498" y="6005089"/>
            <a:ext cx="957559" cy="265639"/>
          </a:xfrm>
          <a:prstGeom prst="rect">
            <a:avLst/>
          </a:prstGeom>
          <a:solidFill>
            <a:sysClr val="window" lastClr="FFFFFF"/>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a:ln>
                  <a:noFill/>
                </a:ln>
                <a:solidFill>
                  <a:prstClr val="black"/>
                </a:solidFill>
                <a:effectLst/>
                <a:uLnTx/>
                <a:uFillTx/>
                <a:latin typeface="+mn-lt"/>
                <a:ea typeface="ＭＳ Ｐゴシック" panose="020B0600070205080204" pitchFamily="50" charset="-128"/>
                <a:cs typeface="+mn-cs"/>
              </a:rPr>
              <a:t>Probe Req</a:t>
            </a:r>
            <a:endParaRPr kumimoji="1" lang="ja-JP" altLang="en-US" sz="1400" b="0" i="0" u="none" strike="noStrike" kern="0" cap="none" spc="0" normalizeH="0" baseline="0" noProof="0">
              <a:ln>
                <a:noFill/>
              </a:ln>
              <a:solidFill>
                <a:prstClr val="black"/>
              </a:solidFill>
              <a:effectLst/>
              <a:uLnTx/>
              <a:uFillTx/>
              <a:latin typeface="+mn-lt"/>
              <a:ea typeface="ＭＳ Ｐゴシック" panose="020B0600070205080204" pitchFamily="50" charset="-128"/>
              <a:cs typeface="+mn-cs"/>
            </a:endParaRPr>
          </a:p>
        </p:txBody>
      </p:sp>
      <p:sp>
        <p:nvSpPr>
          <p:cNvPr id="41" name="正方形/長方形 40">
            <a:extLst>
              <a:ext uri="{FF2B5EF4-FFF2-40B4-BE49-F238E27FC236}">
                <a16:creationId xmlns:a16="http://schemas.microsoft.com/office/drawing/2014/main" id="{167D3781-FD7E-6754-8EAC-DA9E68455D9E}"/>
              </a:ext>
            </a:extLst>
          </p:cNvPr>
          <p:cNvSpPr/>
          <p:nvPr/>
        </p:nvSpPr>
        <p:spPr>
          <a:xfrm>
            <a:off x="5813053" y="5995072"/>
            <a:ext cx="957559" cy="259833"/>
          </a:xfrm>
          <a:prstGeom prst="rect">
            <a:avLst/>
          </a:prstGeom>
          <a:solidFill>
            <a:sysClr val="window" lastClr="FFFFFF"/>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a:ln>
                  <a:noFill/>
                </a:ln>
                <a:solidFill>
                  <a:prstClr val="black"/>
                </a:solidFill>
                <a:effectLst/>
                <a:uLnTx/>
                <a:uFillTx/>
                <a:latin typeface="+mn-lt"/>
                <a:ea typeface="ＭＳ Ｐゴシック" panose="020B0600070205080204" pitchFamily="50" charset="-128"/>
                <a:cs typeface="+mn-cs"/>
              </a:rPr>
              <a:t>Auth</a:t>
            </a:r>
            <a:endParaRPr kumimoji="1" lang="ja-JP" altLang="en-US" sz="1400" b="0" i="0" u="none" strike="noStrike" kern="0" cap="none" spc="0" normalizeH="0" baseline="0" noProof="0">
              <a:ln>
                <a:noFill/>
              </a:ln>
              <a:solidFill>
                <a:prstClr val="black"/>
              </a:solidFill>
              <a:effectLst/>
              <a:uLnTx/>
              <a:uFillTx/>
              <a:latin typeface="+mn-lt"/>
              <a:ea typeface="ＭＳ Ｐゴシック" panose="020B0600070205080204" pitchFamily="50" charset="-128"/>
              <a:cs typeface="+mn-cs"/>
            </a:endParaRPr>
          </a:p>
        </p:txBody>
      </p:sp>
      <p:sp>
        <p:nvSpPr>
          <p:cNvPr id="42" name="四角形: 角を丸くする 41">
            <a:extLst>
              <a:ext uri="{FF2B5EF4-FFF2-40B4-BE49-F238E27FC236}">
                <a16:creationId xmlns:a16="http://schemas.microsoft.com/office/drawing/2014/main" id="{22CF6E8B-C37D-9EF2-5CCE-8F045DB3EE15}"/>
              </a:ext>
            </a:extLst>
          </p:cNvPr>
          <p:cNvSpPr/>
          <p:nvPr/>
        </p:nvSpPr>
        <p:spPr bwMode="auto">
          <a:xfrm>
            <a:off x="2886327" y="4781262"/>
            <a:ext cx="2984597" cy="293363"/>
          </a:xfrm>
          <a:prstGeom prst="roundRect">
            <a:avLst/>
          </a:prstGeom>
          <a:pattFill prst="pct10">
            <a:fgClr>
              <a:schemeClr val="tx1"/>
            </a:fgClr>
            <a:bgClr>
              <a:schemeClr val="bg1"/>
            </a:bgClr>
          </a:patt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lstStyle/>
          <a:p>
            <a:pPr marL="0" marR="0" indent="0" algn="ctr" defTabSz="914400" rtl="0" eaLnBrk="0" fontAlgn="base" latinLnBrk="0" hangingPunct="0">
              <a:lnSpc>
                <a:spcPct val="100000"/>
              </a:lnSpc>
              <a:spcBef>
                <a:spcPct val="0"/>
              </a:spcBef>
              <a:spcAft>
                <a:spcPct val="0"/>
              </a:spcAft>
              <a:buClrTx/>
              <a:buSzTx/>
              <a:buFontTx/>
              <a:buNone/>
            </a:pPr>
            <a:r>
              <a:rPr kumimoji="0" lang="en-US" altLang="ja-JP" sz="1400" b="0" i="0" u="none" strike="noStrike" cap="none" normalizeH="0" baseline="0">
                <a:ln>
                  <a:noFill/>
                </a:ln>
                <a:solidFill>
                  <a:schemeClr val="tx1"/>
                </a:solidFill>
                <a:effectLst/>
                <a:latin typeface="Times New Roman" panose="02020603050405020304" pitchFamily="18" charset="0"/>
              </a:rPr>
              <a:t>NAV</a:t>
            </a:r>
            <a:r>
              <a:rPr lang="ja-JP" altLang="en-US" sz="1400">
                <a:solidFill>
                  <a:schemeClr val="tx1"/>
                </a:solidFill>
                <a:latin typeface="Times New Roman" panose="02020603050405020304" pitchFamily="18" charset="0"/>
              </a:rPr>
              <a:t> </a:t>
            </a:r>
            <a:r>
              <a:rPr lang="en-US" altLang="ja-JP" sz="1400">
                <a:solidFill>
                  <a:schemeClr val="tx1"/>
                </a:solidFill>
                <a:latin typeface="Times New Roman" panose="02020603050405020304" pitchFamily="18" charset="0"/>
              </a:rPr>
              <a:t>(set by OBSS)</a:t>
            </a:r>
            <a:endParaRPr kumimoji="0" lang="ja-JP" altLang="en-US" sz="1400" b="0" i="0" u="none" strike="noStrike" cap="none" normalizeH="0" baseline="0">
              <a:ln>
                <a:noFill/>
              </a:ln>
              <a:solidFill>
                <a:schemeClr val="tx1"/>
              </a:solidFill>
              <a:effectLst/>
              <a:latin typeface="Times New Roman" panose="02020603050405020304" pitchFamily="18" charset="0"/>
            </a:endParaRPr>
          </a:p>
        </p:txBody>
      </p:sp>
      <p:sp>
        <p:nvSpPr>
          <p:cNvPr id="44" name="テキスト ボックス 43">
            <a:extLst>
              <a:ext uri="{FF2B5EF4-FFF2-40B4-BE49-F238E27FC236}">
                <a16:creationId xmlns:a16="http://schemas.microsoft.com/office/drawing/2014/main" id="{19D20A95-B01C-9FC3-6C93-C73DBBBAC9EF}"/>
              </a:ext>
            </a:extLst>
          </p:cNvPr>
          <p:cNvSpPr txBox="1"/>
          <p:nvPr/>
        </p:nvSpPr>
        <p:spPr>
          <a:xfrm>
            <a:off x="958956" y="5695233"/>
            <a:ext cx="1144865" cy="692497"/>
          </a:xfrm>
          <a:prstGeom prst="rect">
            <a:avLst/>
          </a:prstGeom>
          <a:noFill/>
        </p:spPr>
        <p:txBody>
          <a:bodyPr wrap="none" rtlCol="0">
            <a:spAutoFit/>
          </a:bodyPr>
          <a:lstStyle/>
          <a:p>
            <a:pPr algn="ctr" fontAlgn="auto">
              <a:spcBef>
                <a:spcPts val="0"/>
              </a:spcBef>
              <a:spcAft>
                <a:spcPts val="0"/>
              </a:spcAft>
            </a:pPr>
            <a:r>
              <a:rPr kumimoji="1" lang="en-US" altLang="ja-JP" sz="1400">
                <a:solidFill>
                  <a:prstClr val="black"/>
                </a:solidFill>
                <a:latin typeface="+mn-lt"/>
                <a:ea typeface="ＭＳ Ｐゴシック" panose="020B0600070205080204" pitchFamily="50" charset="-128"/>
              </a:rPr>
              <a:t>Non-AP</a:t>
            </a:r>
          </a:p>
          <a:p>
            <a:pPr algn="ctr" fontAlgn="auto">
              <a:spcBef>
                <a:spcPts val="0"/>
              </a:spcBef>
              <a:spcAft>
                <a:spcPts val="0"/>
              </a:spcAft>
            </a:pPr>
            <a:r>
              <a:rPr kumimoji="1" lang="en-US" altLang="ja-JP" sz="1400">
                <a:solidFill>
                  <a:prstClr val="black"/>
                </a:solidFill>
                <a:latin typeface="+mn-lt"/>
                <a:ea typeface="ＭＳ Ｐゴシック" panose="020B0600070205080204" pitchFamily="50" charset="-128"/>
              </a:rPr>
              <a:t>STA</a:t>
            </a:r>
          </a:p>
          <a:p>
            <a:pPr algn="ctr" fontAlgn="auto">
              <a:spcBef>
                <a:spcPts val="0"/>
              </a:spcBef>
              <a:spcAft>
                <a:spcPts val="0"/>
              </a:spcAft>
            </a:pPr>
            <a:r>
              <a:rPr kumimoji="1" lang="en-US" altLang="ja-JP" sz="1100">
                <a:solidFill>
                  <a:prstClr val="black"/>
                </a:solidFill>
                <a:latin typeface="+mn-lt"/>
                <a:ea typeface="ＭＳ Ｐゴシック" panose="020B0600070205080204" pitchFamily="50" charset="-128"/>
              </a:rPr>
              <a:t>(Non-associated)</a:t>
            </a:r>
            <a:endParaRPr kumimoji="1" lang="ja-JP" altLang="en-US" sz="1100">
              <a:solidFill>
                <a:prstClr val="black"/>
              </a:solidFill>
              <a:latin typeface="+mn-lt"/>
              <a:ea typeface="ＭＳ Ｐゴシック" panose="020B0600070205080204" pitchFamily="50" charset="-128"/>
            </a:endParaRPr>
          </a:p>
        </p:txBody>
      </p:sp>
      <p:sp>
        <p:nvSpPr>
          <p:cNvPr id="45" name="テキスト ボックス 44">
            <a:extLst>
              <a:ext uri="{FF2B5EF4-FFF2-40B4-BE49-F238E27FC236}">
                <a16:creationId xmlns:a16="http://schemas.microsoft.com/office/drawing/2014/main" id="{8CEEA6F8-A547-E70F-BCDB-C9913BCB2884}"/>
              </a:ext>
            </a:extLst>
          </p:cNvPr>
          <p:cNvSpPr txBox="1"/>
          <p:nvPr/>
        </p:nvSpPr>
        <p:spPr>
          <a:xfrm>
            <a:off x="1324439" y="4991531"/>
            <a:ext cx="413896" cy="307777"/>
          </a:xfrm>
          <a:prstGeom prst="rect">
            <a:avLst/>
          </a:prstGeom>
          <a:noFill/>
        </p:spPr>
        <p:txBody>
          <a:bodyPr wrap="none" rtlCol="0">
            <a:spAutoFit/>
          </a:bodyPr>
          <a:lstStyle/>
          <a:p>
            <a:pPr fontAlgn="auto">
              <a:spcBef>
                <a:spcPts val="0"/>
              </a:spcBef>
              <a:spcAft>
                <a:spcPts val="0"/>
              </a:spcAft>
            </a:pPr>
            <a:r>
              <a:rPr kumimoji="1" lang="en-US" altLang="ja-JP" sz="1400">
                <a:solidFill>
                  <a:prstClr val="black"/>
                </a:solidFill>
                <a:latin typeface="+mn-lt"/>
                <a:ea typeface="ＭＳ Ｐゴシック" panose="020B0600070205080204" pitchFamily="50" charset="-128"/>
              </a:rPr>
              <a:t>AP</a:t>
            </a:r>
            <a:endParaRPr kumimoji="1" lang="ja-JP" altLang="en-US" sz="1400">
              <a:solidFill>
                <a:prstClr val="black"/>
              </a:solidFill>
              <a:latin typeface="+mn-lt"/>
              <a:ea typeface="ＭＳ Ｐゴシック" panose="020B0600070205080204" pitchFamily="50" charset="-128"/>
            </a:endParaRPr>
          </a:p>
        </p:txBody>
      </p:sp>
      <p:sp>
        <p:nvSpPr>
          <p:cNvPr id="51" name="正方形/長方形 50">
            <a:extLst>
              <a:ext uri="{FF2B5EF4-FFF2-40B4-BE49-F238E27FC236}">
                <a16:creationId xmlns:a16="http://schemas.microsoft.com/office/drawing/2014/main" id="{2D998FD9-575C-2B05-1230-353C666641D4}"/>
              </a:ext>
            </a:extLst>
          </p:cNvPr>
          <p:cNvSpPr/>
          <p:nvPr/>
        </p:nvSpPr>
        <p:spPr>
          <a:xfrm>
            <a:off x="6907898" y="5994498"/>
            <a:ext cx="1061643" cy="259833"/>
          </a:xfrm>
          <a:prstGeom prst="rect">
            <a:avLst/>
          </a:prstGeom>
          <a:solidFill>
            <a:sysClr val="window" lastClr="FFFFFF"/>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a:ln>
                  <a:noFill/>
                </a:ln>
                <a:solidFill>
                  <a:prstClr val="black"/>
                </a:solidFill>
                <a:effectLst/>
                <a:uLnTx/>
                <a:uFillTx/>
                <a:latin typeface="+mn-lt"/>
                <a:ea typeface="ＭＳ Ｐゴシック" panose="020B0600070205080204" pitchFamily="50" charset="-128"/>
                <a:cs typeface="+mn-cs"/>
              </a:rPr>
              <a:t>Auth</a:t>
            </a:r>
            <a:r>
              <a:rPr kumimoji="1" lang="en-US" altLang="ja-JP" sz="1400" kern="0">
                <a:solidFill>
                  <a:prstClr val="black"/>
                </a:solidFill>
                <a:latin typeface="+mn-lt"/>
                <a:ea typeface="ＭＳ Ｐゴシック" panose="020B0600070205080204" pitchFamily="50" charset="-128"/>
              </a:rPr>
              <a:t>(</a:t>
            </a:r>
            <a:r>
              <a:rPr kumimoji="1" lang="en-US" altLang="ja-JP" sz="1400" kern="0" err="1">
                <a:solidFill>
                  <a:prstClr val="black"/>
                </a:solidFill>
                <a:latin typeface="+mn-lt"/>
                <a:ea typeface="ＭＳ Ｐゴシック" panose="020B0600070205080204" pitchFamily="50" charset="-128"/>
              </a:rPr>
              <a:t>ReTx</a:t>
            </a:r>
            <a:r>
              <a:rPr kumimoji="1" lang="en-US" altLang="ja-JP" sz="1400" kern="0">
                <a:solidFill>
                  <a:prstClr val="black"/>
                </a:solidFill>
                <a:latin typeface="+mn-lt"/>
                <a:ea typeface="ＭＳ Ｐゴシック" panose="020B0600070205080204" pitchFamily="50" charset="-128"/>
              </a:rPr>
              <a:t>)</a:t>
            </a:r>
            <a:endParaRPr kumimoji="1" lang="ja-JP" altLang="en-US" sz="1400" b="0" i="0" u="none" strike="noStrike" kern="0" cap="none" spc="0" normalizeH="0" baseline="0" noProof="0">
              <a:ln>
                <a:noFill/>
              </a:ln>
              <a:solidFill>
                <a:prstClr val="black"/>
              </a:solidFill>
              <a:effectLst/>
              <a:uLnTx/>
              <a:uFillTx/>
              <a:latin typeface="+mn-lt"/>
              <a:ea typeface="ＭＳ Ｐゴシック" panose="020B0600070205080204" pitchFamily="50" charset="-128"/>
              <a:cs typeface="+mn-cs"/>
            </a:endParaRPr>
          </a:p>
        </p:txBody>
      </p:sp>
      <p:sp>
        <p:nvSpPr>
          <p:cNvPr id="52" name="矢印: 右カーブ 51">
            <a:extLst>
              <a:ext uri="{FF2B5EF4-FFF2-40B4-BE49-F238E27FC236}">
                <a16:creationId xmlns:a16="http://schemas.microsoft.com/office/drawing/2014/main" id="{918B6DED-0AA8-50B5-07DA-7D02C15F77F2}"/>
              </a:ext>
            </a:extLst>
          </p:cNvPr>
          <p:cNvSpPr/>
          <p:nvPr/>
        </p:nvSpPr>
        <p:spPr bwMode="auto">
          <a:xfrm>
            <a:off x="2586621" y="4885529"/>
            <a:ext cx="307389" cy="525862"/>
          </a:xfrm>
          <a:prstGeom prst="curvedRightArrow">
            <a:avLst/>
          </a:prstGeom>
          <a:solidFill>
            <a:schemeClr val="bg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53" name="矢印: 右カーブ 52">
            <a:extLst>
              <a:ext uri="{FF2B5EF4-FFF2-40B4-BE49-F238E27FC236}">
                <a16:creationId xmlns:a16="http://schemas.microsoft.com/office/drawing/2014/main" id="{8B243FAF-41EB-5D45-64DB-555E47CE0A4F}"/>
              </a:ext>
            </a:extLst>
          </p:cNvPr>
          <p:cNvSpPr/>
          <p:nvPr/>
        </p:nvSpPr>
        <p:spPr bwMode="auto">
          <a:xfrm rot="10800000">
            <a:off x="5872018" y="4849715"/>
            <a:ext cx="307389" cy="534458"/>
          </a:xfrm>
          <a:prstGeom prst="curvedRightArrow">
            <a:avLst/>
          </a:prstGeom>
          <a:solidFill>
            <a:schemeClr val="bg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6" name="テキスト ボックス 5">
            <a:extLst>
              <a:ext uri="{FF2B5EF4-FFF2-40B4-BE49-F238E27FC236}">
                <a16:creationId xmlns:a16="http://schemas.microsoft.com/office/drawing/2014/main" id="{FD9DDF54-4E57-48BF-BFC4-290EB6F61E43}"/>
              </a:ext>
            </a:extLst>
          </p:cNvPr>
          <p:cNvSpPr txBox="1"/>
          <p:nvPr/>
        </p:nvSpPr>
        <p:spPr>
          <a:xfrm>
            <a:off x="1943270" y="5598758"/>
            <a:ext cx="534121" cy="307777"/>
          </a:xfrm>
          <a:prstGeom prst="rect">
            <a:avLst/>
          </a:prstGeom>
          <a:noFill/>
        </p:spPr>
        <p:txBody>
          <a:bodyPr wrap="none" rtlCol="0">
            <a:spAutoFit/>
          </a:bodyPr>
          <a:lstStyle/>
          <a:p>
            <a:pPr fontAlgn="auto">
              <a:spcBef>
                <a:spcPts val="0"/>
              </a:spcBef>
              <a:spcAft>
                <a:spcPts val="0"/>
              </a:spcAft>
            </a:pPr>
            <a:r>
              <a:rPr kumimoji="1" lang="en-US" altLang="ja-JP" sz="1400">
                <a:solidFill>
                  <a:prstClr val="black"/>
                </a:solidFill>
                <a:latin typeface="+mn-lt"/>
                <a:ea typeface="ＭＳ Ｐゴシック" panose="020B0600070205080204" pitchFamily="50" charset="-128"/>
              </a:rPr>
              <a:t>PCH</a:t>
            </a:r>
            <a:endParaRPr kumimoji="1" lang="ja-JP" altLang="en-US" sz="1400">
              <a:solidFill>
                <a:prstClr val="black"/>
              </a:solidFill>
              <a:latin typeface="+mn-lt"/>
              <a:ea typeface="ＭＳ Ｐゴシック" panose="020B0600070205080204" pitchFamily="50" charset="-128"/>
            </a:endParaRPr>
          </a:p>
        </p:txBody>
      </p:sp>
      <p:sp>
        <p:nvSpPr>
          <p:cNvPr id="7" name="テキスト ボックス 6">
            <a:extLst>
              <a:ext uri="{FF2B5EF4-FFF2-40B4-BE49-F238E27FC236}">
                <a16:creationId xmlns:a16="http://schemas.microsoft.com/office/drawing/2014/main" id="{DEE3E806-2111-4C17-B26D-C37559DEC676}"/>
              </a:ext>
            </a:extLst>
          </p:cNvPr>
          <p:cNvSpPr txBox="1"/>
          <p:nvPr/>
        </p:nvSpPr>
        <p:spPr>
          <a:xfrm>
            <a:off x="1892454" y="5931676"/>
            <a:ext cx="663964" cy="307777"/>
          </a:xfrm>
          <a:prstGeom prst="rect">
            <a:avLst/>
          </a:prstGeom>
          <a:noFill/>
        </p:spPr>
        <p:txBody>
          <a:bodyPr wrap="none" rtlCol="0">
            <a:spAutoFit/>
          </a:bodyPr>
          <a:lstStyle/>
          <a:p>
            <a:pPr fontAlgn="auto">
              <a:spcBef>
                <a:spcPts val="0"/>
              </a:spcBef>
              <a:spcAft>
                <a:spcPts val="0"/>
              </a:spcAft>
            </a:pPr>
            <a:r>
              <a:rPr kumimoji="1" lang="en-US" altLang="ja-JP" sz="1400">
                <a:solidFill>
                  <a:prstClr val="black"/>
                </a:solidFill>
                <a:latin typeface="+mn-lt"/>
                <a:ea typeface="ＭＳ Ｐゴシック" panose="020B0600070205080204" pitchFamily="50" charset="-128"/>
              </a:rPr>
              <a:t>NPCH</a:t>
            </a:r>
            <a:endParaRPr kumimoji="1" lang="ja-JP" altLang="en-US" sz="1400">
              <a:solidFill>
                <a:prstClr val="black"/>
              </a:solidFill>
              <a:latin typeface="+mn-lt"/>
              <a:ea typeface="ＭＳ Ｐゴシック" panose="020B0600070205080204" pitchFamily="50" charset="-128"/>
            </a:endParaRPr>
          </a:p>
        </p:txBody>
      </p:sp>
      <p:cxnSp>
        <p:nvCxnSpPr>
          <p:cNvPr id="9" name="直線コネクタ 8">
            <a:extLst>
              <a:ext uri="{FF2B5EF4-FFF2-40B4-BE49-F238E27FC236}">
                <a16:creationId xmlns:a16="http://schemas.microsoft.com/office/drawing/2014/main" id="{C9D91667-E999-16E5-BF29-B95158BB20A7}"/>
              </a:ext>
            </a:extLst>
          </p:cNvPr>
          <p:cNvCxnSpPr/>
          <p:nvPr/>
        </p:nvCxnSpPr>
        <p:spPr bwMode="auto">
          <a:xfrm flipV="1">
            <a:off x="1875676" y="5133348"/>
            <a:ext cx="6177136" cy="12071"/>
          </a:xfrm>
          <a:prstGeom prst="line">
            <a:avLst/>
          </a:prstGeom>
          <a:solidFill>
            <a:schemeClr val="accent1"/>
          </a:solidFill>
          <a:ln w="12700" cap="flat" cmpd="sng" algn="ctr">
            <a:solidFill>
              <a:schemeClr val="tx1"/>
            </a:solidFill>
            <a:prstDash val="dash"/>
            <a:round/>
            <a:headEnd type="none" w="sm" len="sm"/>
            <a:tailEnd type="none" w="sm" len="sm"/>
          </a:ln>
        </p:spPr>
      </p:cxnSp>
      <p:cxnSp>
        <p:nvCxnSpPr>
          <p:cNvPr id="10" name="直線コネクタ 9">
            <a:extLst>
              <a:ext uri="{FF2B5EF4-FFF2-40B4-BE49-F238E27FC236}">
                <a16:creationId xmlns:a16="http://schemas.microsoft.com/office/drawing/2014/main" id="{E315F946-0B2A-F266-73DE-2BB5CD37F732}"/>
              </a:ext>
            </a:extLst>
          </p:cNvPr>
          <p:cNvCxnSpPr/>
          <p:nvPr/>
        </p:nvCxnSpPr>
        <p:spPr bwMode="auto">
          <a:xfrm flipV="1">
            <a:off x="1893852" y="5906534"/>
            <a:ext cx="6177136" cy="12071"/>
          </a:xfrm>
          <a:prstGeom prst="line">
            <a:avLst/>
          </a:prstGeom>
          <a:solidFill>
            <a:schemeClr val="accent1"/>
          </a:solidFill>
          <a:ln w="12700" cap="flat" cmpd="sng" algn="ctr">
            <a:solidFill>
              <a:schemeClr val="tx1"/>
            </a:solidFill>
            <a:prstDash val="dash"/>
            <a:round/>
            <a:headEnd type="none" w="sm" len="sm"/>
            <a:tailEnd type="none" w="sm" len="sm"/>
          </a:ln>
        </p:spPr>
      </p:cxnSp>
    </p:spTree>
    <p:extLst>
      <p:ext uri="{BB962C8B-B14F-4D97-AF65-F5344CB8AC3E}">
        <p14:creationId xmlns:p14="http://schemas.microsoft.com/office/powerpoint/2010/main" val="2976098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9CA8937-5F67-43A8-B92A-8D51005E2B17}"/>
              </a:ext>
            </a:extLst>
          </p:cNvPr>
          <p:cNvSpPr>
            <a:spLocks noGrp="1"/>
          </p:cNvSpPr>
          <p:nvPr>
            <p:ph type="title"/>
          </p:nvPr>
        </p:nvSpPr>
        <p:spPr/>
        <p:txBody>
          <a:bodyPr/>
          <a:lstStyle/>
          <a:p>
            <a:r>
              <a:rPr lang="en-US" altLang="zh-CN">
                <a:cs typeface="Arial" panose="020B0604020202020204" pitchFamily="34" charset="0"/>
              </a:rPr>
              <a:t>Summary</a:t>
            </a:r>
            <a:endParaRPr lang="zh-CN" altLang="en-US"/>
          </a:p>
        </p:txBody>
      </p:sp>
      <p:sp>
        <p:nvSpPr>
          <p:cNvPr id="3" name="内容占位符 2">
            <a:extLst>
              <a:ext uri="{FF2B5EF4-FFF2-40B4-BE49-F238E27FC236}">
                <a16:creationId xmlns:a16="http://schemas.microsoft.com/office/drawing/2014/main" id="{DB27F60E-8693-475C-94F4-CEF4CBD63D77}"/>
              </a:ext>
            </a:extLst>
          </p:cNvPr>
          <p:cNvSpPr>
            <a:spLocks noGrp="1"/>
          </p:cNvSpPr>
          <p:nvPr>
            <p:ph idx="1"/>
          </p:nvPr>
        </p:nvSpPr>
        <p:spPr>
          <a:xfrm>
            <a:off x="685800" y="1752600"/>
            <a:ext cx="7858125" cy="4114800"/>
          </a:xfrm>
        </p:spPr>
        <p:txBody>
          <a:bodyPr/>
          <a:lstStyle/>
          <a:p>
            <a:pPr>
              <a:buFont typeface="Wingdings" panose="05000000000000000000" pitchFamily="2" charset="2"/>
              <a:buChar char="p"/>
              <a:tabLst>
                <a:tab pos="360363" algn="l"/>
              </a:tabLst>
            </a:pPr>
            <a:r>
              <a:rPr lang="en-US" altLang="zh-CN" sz="2000"/>
              <a:t>This contribution discusses consideration for the following aspects of NPCA</a:t>
            </a:r>
          </a:p>
          <a:p>
            <a:pPr lvl="1">
              <a:buFont typeface="Wingdings" panose="05000000000000000000" pitchFamily="2" charset="2"/>
              <a:buChar char="Ø"/>
              <a:tabLst>
                <a:tab pos="360363" algn="l"/>
              </a:tabLst>
            </a:pPr>
            <a:r>
              <a:rPr lang="en-US" altLang="zh-CN" sz="1800"/>
              <a:t>NPCA capability setting conditions</a:t>
            </a:r>
          </a:p>
          <a:p>
            <a:pPr lvl="1">
              <a:buFont typeface="Wingdings" panose="05000000000000000000" pitchFamily="2" charset="2"/>
              <a:buChar char="Ø"/>
              <a:tabLst>
                <a:tab pos="360363" algn="l"/>
              </a:tabLst>
            </a:pPr>
            <a:r>
              <a:rPr lang="en-US" altLang="zh-CN" sz="1800"/>
              <a:t>NPCA mode setting conditions</a:t>
            </a:r>
          </a:p>
          <a:p>
            <a:pPr lvl="1">
              <a:buFont typeface="Wingdings" panose="05000000000000000000" pitchFamily="2" charset="2"/>
              <a:buChar char="Ø"/>
              <a:tabLst>
                <a:tab pos="360363" algn="l"/>
              </a:tabLst>
            </a:pPr>
            <a:r>
              <a:rPr lang="en-US" altLang="zh-CN" sz="1800"/>
              <a:t>Constraints in NPCA</a:t>
            </a:r>
          </a:p>
          <a:p>
            <a:pPr lvl="2">
              <a:tabLst>
                <a:tab pos="360363" algn="l"/>
              </a:tabLst>
            </a:pPr>
            <a:r>
              <a:rPr lang="en-US" altLang="ja-JP" sz="1600"/>
              <a:t>T</a:t>
            </a:r>
            <a:r>
              <a:rPr lang="en-US" altLang="zh-CN" sz="1600"/>
              <a:t>ransmission of particular type of frames in NPCH in AP shall be restricted</a:t>
            </a:r>
          </a:p>
        </p:txBody>
      </p:sp>
      <p:sp>
        <p:nvSpPr>
          <p:cNvPr id="4" name="页脚占位符 3">
            <a:extLst>
              <a:ext uri="{FF2B5EF4-FFF2-40B4-BE49-F238E27FC236}">
                <a16:creationId xmlns:a16="http://schemas.microsoft.com/office/drawing/2014/main" id="{CFE04527-2AD4-4DBB-A130-88A6C5E265EA}"/>
              </a:ext>
            </a:extLst>
          </p:cNvPr>
          <p:cNvSpPr>
            <a:spLocks noGrp="1"/>
          </p:cNvSpPr>
          <p:nvPr>
            <p:ph type="ftr" sz="quarter" idx="11"/>
          </p:nvPr>
        </p:nvSpPr>
        <p:spPr/>
        <p:txBody>
          <a:bodyPr/>
          <a:lstStyle/>
          <a:p>
            <a:pPr>
              <a:defRPr/>
            </a:pPr>
            <a:r>
              <a:rPr lang="en-US" altLang="ko-KR" err="1">
                <a:sym typeface="+mn-ea"/>
              </a:rPr>
              <a:t>Hirohiko</a:t>
            </a:r>
            <a:r>
              <a:rPr lang="en-US" altLang="ko-KR">
                <a:sym typeface="+mn-ea"/>
              </a:rPr>
              <a:t> </a:t>
            </a:r>
            <a:r>
              <a:rPr lang="en-US" altLang="ko-KR" err="1">
                <a:sym typeface="+mn-ea"/>
              </a:rPr>
              <a:t>Inohiza</a:t>
            </a:r>
            <a:r>
              <a:rPr lang="en-US" altLang="ko-KR">
                <a:sym typeface="+mn-ea"/>
              </a:rPr>
              <a:t> (Canon)</a:t>
            </a:r>
            <a:endParaRPr lang="en-US"/>
          </a:p>
        </p:txBody>
      </p:sp>
      <p:sp>
        <p:nvSpPr>
          <p:cNvPr id="5" name="灯片编号占位符 4">
            <a:extLst>
              <a:ext uri="{FF2B5EF4-FFF2-40B4-BE49-F238E27FC236}">
                <a16:creationId xmlns:a16="http://schemas.microsoft.com/office/drawing/2014/main" id="{D89D4FB5-6190-44A4-948A-AAE975B62C45}"/>
              </a:ext>
            </a:extLst>
          </p:cNvPr>
          <p:cNvSpPr>
            <a:spLocks noGrp="1"/>
          </p:cNvSpPr>
          <p:nvPr>
            <p:ph type="sldNum" sz="quarter" idx="12"/>
          </p:nvPr>
        </p:nvSpPr>
        <p:spPr/>
        <p:txBody>
          <a:bodyPr/>
          <a:lstStyle/>
          <a:p>
            <a:r>
              <a:rPr lang="en-US" altLang="en-US"/>
              <a:t>Slide </a:t>
            </a:r>
            <a:fld id="{0FF88134-36A3-492E-B6B5-2F4703E76746}" type="slidenum">
              <a:rPr lang="en-US" altLang="en-US" smtClean="0"/>
              <a:t>6</a:t>
            </a:fld>
            <a:endParaRPr lang="en-US" altLang="en-US"/>
          </a:p>
        </p:txBody>
      </p:sp>
    </p:spTree>
    <p:extLst>
      <p:ext uri="{BB962C8B-B14F-4D97-AF65-F5344CB8AC3E}">
        <p14:creationId xmlns:p14="http://schemas.microsoft.com/office/powerpoint/2010/main" val="38737435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a:t>Reference</a:t>
            </a:r>
          </a:p>
        </p:txBody>
      </p:sp>
      <p:sp>
        <p:nvSpPr>
          <p:cNvPr id="3" name="Content Placeholder 2"/>
          <p:cNvSpPr>
            <a:spLocks noGrp="1"/>
          </p:cNvSpPr>
          <p:nvPr>
            <p:ph idx="1"/>
          </p:nvPr>
        </p:nvSpPr>
        <p:spPr>
          <a:xfrm>
            <a:off x="609600" y="1600199"/>
            <a:ext cx="7848600" cy="4267201"/>
          </a:xfrm>
        </p:spPr>
        <p:txBody>
          <a:bodyPr>
            <a:noAutofit/>
          </a:bodyPr>
          <a:lstStyle/>
          <a:p>
            <a:pPr marL="0" indent="0">
              <a:buNone/>
            </a:pPr>
            <a:r>
              <a:rPr lang="en-US" altLang="zh-CN" sz="1800" b="0"/>
              <a:t>[1] </a:t>
            </a:r>
            <a:r>
              <a:rPr lang="en-US" altLang="ja-JP" sz="1800" b="0"/>
              <a:t>Secondary Channel Access and Frame Transmission</a:t>
            </a:r>
            <a:r>
              <a:rPr lang="en-US" altLang="zh-CN" sz="1800" b="0"/>
              <a:t>, </a:t>
            </a:r>
            <a:r>
              <a:rPr lang="en-US" altLang="zh-CN" sz="1800" b="0">
                <a:hlinkClick r:id="rId2"/>
              </a:rPr>
              <a:t>https://mentor.ieee.org/802.11/dcn/23/11-23-1911-00-00bn-secondary-channel-access-and-frame-transmission.pptx</a:t>
            </a:r>
            <a:endParaRPr lang="en-US" altLang="zh-CN" sz="1800" b="0"/>
          </a:p>
          <a:p>
            <a:pPr marL="0" indent="0">
              <a:buNone/>
            </a:pPr>
            <a:r>
              <a:rPr lang="en-US" altLang="zh-CN" sz="1800" b="0"/>
              <a:t>[2] </a:t>
            </a:r>
            <a:r>
              <a:rPr lang="en-US" altLang="ja-JP" sz="1800" b="0"/>
              <a:t>Enabling Non-Primary Channel Access</a:t>
            </a:r>
            <a:r>
              <a:rPr lang="en-US" altLang="zh-CN" sz="1800" b="0"/>
              <a:t>, </a:t>
            </a:r>
            <a:r>
              <a:rPr lang="en-US" altLang="zh-CN" sz="1800" b="0">
                <a:hlinkClick r:id="rId3"/>
              </a:rPr>
              <a:t>https://mentor.ieee.org/802.11/dcn/24/11-24-0427-00-00bn-enabling-non-primary-channel-access.pptx</a:t>
            </a:r>
            <a:endParaRPr lang="en-US" altLang="zh-CN" sz="1800" b="0"/>
          </a:p>
          <a:p>
            <a:pPr marL="0" indent="0">
              <a:buNone/>
            </a:pPr>
            <a:r>
              <a:rPr lang="en-US" altLang="zh-CN" sz="1800" b="0"/>
              <a:t>[3] </a:t>
            </a:r>
            <a:r>
              <a:rPr lang="en-US" altLang="ja-JP" sz="1800" b="0"/>
              <a:t>Secondary Channel Usage Follow Up</a:t>
            </a:r>
            <a:r>
              <a:rPr lang="en-US" altLang="zh-CN" sz="1800" b="0"/>
              <a:t>, </a:t>
            </a:r>
            <a:r>
              <a:rPr lang="en-US" altLang="zh-CN" sz="1800" b="0">
                <a:hlinkClick r:id="rId4"/>
              </a:rPr>
              <a:t>https://mentor.ieee.org/802.11/dcn/23/11-23-1935-01-00bn-secondary-channel-usage-follow-up.pptx</a:t>
            </a:r>
            <a:endParaRPr lang="en-US" altLang="zh-CN" sz="1800" b="0"/>
          </a:p>
          <a:p>
            <a:pPr marL="0" indent="0">
              <a:buNone/>
            </a:pPr>
            <a:endParaRPr lang="en-US" altLang="zh-CN" sz="1800" b="0"/>
          </a:p>
          <a:p>
            <a:pPr marL="0" indent="0">
              <a:buNone/>
            </a:pPr>
            <a:endParaRPr lang="en-US" altLang="zh-CN" sz="1800" b="0"/>
          </a:p>
          <a:p>
            <a:pPr marL="0" indent="0">
              <a:buNone/>
            </a:pPr>
            <a:endParaRPr lang="en-US" altLang="zh-CN" sz="1800" b="0"/>
          </a:p>
          <a:p>
            <a:pPr marL="0" indent="0">
              <a:buNone/>
            </a:pPr>
            <a:endParaRPr lang="en-US" altLang="zh-CN" sz="1800" b="0"/>
          </a:p>
          <a:p>
            <a:pPr marL="0" indent="0">
              <a:buNone/>
            </a:pPr>
            <a:endParaRPr lang="en-US" altLang="zh-CN" sz="2000" b="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7</a:t>
            </a:fld>
            <a:endParaRPr lang="en-US" altLang="en-US"/>
          </a:p>
        </p:txBody>
      </p:sp>
      <p:sp>
        <p:nvSpPr>
          <p:cNvPr id="4" name="フッター プレースホルダー 3"/>
          <p:cNvSpPr>
            <a:spLocks noGrp="1"/>
          </p:cNvSpPr>
          <p:nvPr>
            <p:ph type="ftr" sz="quarter" idx="11"/>
          </p:nvPr>
        </p:nvSpPr>
        <p:spPr/>
        <p:txBody>
          <a:bodyPr/>
          <a:lstStyle/>
          <a:p>
            <a:pPr>
              <a:defRPr/>
            </a:pPr>
            <a:r>
              <a:rPr lang="en-US" altLang="ko-KR"/>
              <a:t>Hirohiko Inohiza (Canon)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FEA6CA-7810-3935-1391-8C4FF4464909}"/>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8E595E1D-2469-99D2-5C06-4AEF4F27B1A0}"/>
              </a:ext>
            </a:extLst>
          </p:cNvPr>
          <p:cNvSpPr>
            <a:spLocks noGrp="1"/>
          </p:cNvSpPr>
          <p:nvPr>
            <p:ph type="title"/>
          </p:nvPr>
        </p:nvSpPr>
        <p:spPr/>
        <p:txBody>
          <a:bodyPr/>
          <a:lstStyle/>
          <a:p>
            <a:r>
              <a:rPr lang="en-US" altLang="ko-KR">
                <a:solidFill>
                  <a:schemeClr val="tx1"/>
                </a:solidFill>
              </a:rPr>
              <a:t>SP1</a:t>
            </a:r>
            <a:endParaRPr lang="ko-KR" altLang="en-US">
              <a:solidFill>
                <a:schemeClr val="tx1"/>
              </a:solidFill>
            </a:endParaRPr>
          </a:p>
        </p:txBody>
      </p:sp>
      <p:sp>
        <p:nvSpPr>
          <p:cNvPr id="3" name="내용 개체 틀 2">
            <a:extLst>
              <a:ext uri="{FF2B5EF4-FFF2-40B4-BE49-F238E27FC236}">
                <a16:creationId xmlns:a16="http://schemas.microsoft.com/office/drawing/2014/main" id="{44976F42-0528-D9B4-8C94-C51E8E0093E9}"/>
              </a:ext>
            </a:extLst>
          </p:cNvPr>
          <p:cNvSpPr>
            <a:spLocks noGrp="1"/>
          </p:cNvSpPr>
          <p:nvPr>
            <p:ph idx="1"/>
          </p:nvPr>
        </p:nvSpPr>
        <p:spPr/>
        <p:txBody>
          <a:bodyPr/>
          <a:lstStyle/>
          <a:p>
            <a:pPr eaLnBrk="0" fontAlgn="base" latinLnBrk="0" hangingPunct="0">
              <a:spcBef>
                <a:spcPct val="20000"/>
              </a:spcBef>
              <a:spcAft>
                <a:spcPct val="0"/>
              </a:spcAft>
              <a:defRPr/>
            </a:pPr>
            <a:r>
              <a:rPr kumimoji="0" lang="en-US" altLang="ko-KR" sz="1800" b="1" i="0" u="none" strike="noStrike" kern="0" cap="none" spc="0" normalizeH="0" baseline="0" noProof="0">
                <a:ln>
                  <a:noFill/>
                </a:ln>
                <a:solidFill>
                  <a:srgbClr val="000000"/>
                </a:solidFill>
                <a:effectLst/>
                <a:uLnTx/>
                <a:uFillTx/>
                <a:latin typeface="Times New Roman"/>
                <a:ea typeface="+mn-ea"/>
                <a:cs typeface="+mn-cs"/>
              </a:rPr>
              <a:t>Do you agree to include the following into the 11bn SFD?</a:t>
            </a:r>
          </a:p>
          <a:p>
            <a:pPr lvl="1">
              <a:defRPr/>
            </a:pPr>
            <a:r>
              <a:rPr kumimoji="0" lang="en-US" altLang="ko-KR" sz="1600" i="0" u="none" strike="noStrike" kern="0" cap="none" spc="0" normalizeH="0" baseline="0" noProof="0">
                <a:ln>
                  <a:noFill/>
                </a:ln>
                <a:solidFill>
                  <a:srgbClr val="000000"/>
                </a:solidFill>
                <a:effectLst/>
                <a:uLnTx/>
                <a:uFillTx/>
                <a:latin typeface="Times New Roman"/>
                <a:ea typeface="+mn-ea"/>
                <a:cs typeface="+mn-cs"/>
              </a:rPr>
              <a:t>Non-AP STA and AP shall indicate a capability of </a:t>
            </a:r>
            <a:r>
              <a:rPr kumimoji="0" lang="en-US" altLang="ko-KR" sz="1600" b="0" i="0" u="none" strike="noStrike" kern="0" cap="none" spc="0" normalizeH="0" baseline="0" noProof="0">
                <a:ln>
                  <a:noFill/>
                </a:ln>
                <a:solidFill>
                  <a:srgbClr val="222222"/>
                </a:solidFill>
                <a:effectLst/>
                <a:uLnTx/>
                <a:uFillTx/>
                <a:latin typeface="Times New Roman"/>
                <a:ea typeface="MS Gothic"/>
                <a:cs typeface="+mn-cs"/>
              </a:rPr>
              <a:t>NPCA operation</a:t>
            </a:r>
            <a:r>
              <a:rPr kumimoji="0" lang="en-US" altLang="ko-KR" sz="1600" i="0" u="none" strike="noStrike" kern="0" cap="none" spc="0" normalizeH="0" baseline="0" noProof="0">
                <a:ln>
                  <a:noFill/>
                </a:ln>
                <a:solidFill>
                  <a:srgbClr val="000000"/>
                </a:solidFill>
                <a:effectLst/>
                <a:uLnTx/>
                <a:uFillTx/>
                <a:latin typeface="Times New Roman"/>
                <a:ea typeface="+mn-ea"/>
                <a:cs typeface="+mn-cs"/>
              </a:rPr>
              <a:t> indicating whether </a:t>
            </a:r>
            <a:r>
              <a:rPr kumimoji="0" lang="en-US" altLang="ko-KR" sz="1600" b="0" i="0" u="none" strike="noStrike" kern="0" cap="none" spc="0" normalizeH="0" baseline="0" noProof="0">
                <a:ln>
                  <a:noFill/>
                </a:ln>
                <a:solidFill>
                  <a:srgbClr val="222222"/>
                </a:solidFill>
                <a:effectLst/>
                <a:uLnTx/>
                <a:uFillTx/>
                <a:latin typeface="Times New Roman"/>
                <a:ea typeface="MS Gothic"/>
                <a:cs typeface="+mn-cs"/>
              </a:rPr>
              <a:t>NPCA operation is supported or not supported</a:t>
            </a:r>
            <a:endParaRPr kumimoji="0" lang="en-US" altLang="ko-KR" sz="1600" i="0" u="none" strike="noStrike" kern="0" cap="none" spc="0" normalizeH="0" baseline="0" noProof="0">
              <a:ln>
                <a:noFill/>
              </a:ln>
              <a:solidFill>
                <a:srgbClr val="000000"/>
              </a:solidFill>
              <a:effectLst/>
              <a:uLnTx/>
              <a:uFillTx/>
              <a:latin typeface="Times New Roman"/>
              <a:ea typeface="+mn-ea"/>
              <a:cs typeface="+mn-cs"/>
            </a:endParaRPr>
          </a:p>
          <a:p>
            <a:pPr lvl="1">
              <a:defRPr/>
            </a:pPr>
            <a:r>
              <a:rPr lang="en-US" altLang="ko-KR" sz="1600">
                <a:latin typeface="Times New Roman"/>
                <a:ea typeface="MS Gothic"/>
              </a:rPr>
              <a:t>Detailed signaling is TBD</a:t>
            </a:r>
            <a:endParaRPr lang="ko-KR" altLang="ko-KR" sz="1600">
              <a:effectLst/>
              <a:latin typeface="Times New Roman" panose="02020603050405020304" pitchFamily="18" charset="0"/>
              <a:ea typeface="SimSun" panose="02010600030101010101" pitchFamily="2" charset="-122"/>
            </a:endParaRPr>
          </a:p>
        </p:txBody>
      </p:sp>
      <p:sp>
        <p:nvSpPr>
          <p:cNvPr id="4" name="바닥글 개체 틀 3">
            <a:extLst>
              <a:ext uri="{FF2B5EF4-FFF2-40B4-BE49-F238E27FC236}">
                <a16:creationId xmlns:a16="http://schemas.microsoft.com/office/drawing/2014/main" id="{9921E5DB-DD9D-4779-5EB4-63F4DA3C600D}"/>
              </a:ext>
            </a:extLst>
          </p:cNvPr>
          <p:cNvSpPr>
            <a:spLocks noGrp="1"/>
          </p:cNvSpPr>
          <p:nvPr>
            <p:ph type="ftr" sz="quarter" idx="11"/>
          </p:nvPr>
        </p:nvSpPr>
        <p:spPr/>
        <p:txBody>
          <a:bodyPr/>
          <a:lstStyle/>
          <a:p>
            <a:pPr>
              <a:defRPr/>
            </a:pPr>
            <a:r>
              <a:rPr lang="en-US" altLang="ko-KR" err="1">
                <a:sym typeface="+mn-ea"/>
              </a:rPr>
              <a:t>Hirohiko</a:t>
            </a:r>
            <a:r>
              <a:rPr lang="en-US" altLang="ko-KR">
                <a:sym typeface="+mn-ea"/>
              </a:rPr>
              <a:t> </a:t>
            </a:r>
            <a:r>
              <a:rPr lang="en-US" altLang="ko-KR" err="1">
                <a:sym typeface="+mn-ea"/>
              </a:rPr>
              <a:t>Inohiza</a:t>
            </a:r>
            <a:r>
              <a:rPr lang="en-US" altLang="ko-KR">
                <a:sym typeface="+mn-ea"/>
              </a:rPr>
              <a:t> (Canon)</a:t>
            </a:r>
            <a:endParaRPr lang="en-US" altLang="ja-JP"/>
          </a:p>
        </p:txBody>
      </p:sp>
      <p:sp>
        <p:nvSpPr>
          <p:cNvPr id="5" name="슬라이드 번호 개체 틀 4">
            <a:extLst>
              <a:ext uri="{FF2B5EF4-FFF2-40B4-BE49-F238E27FC236}">
                <a16:creationId xmlns:a16="http://schemas.microsoft.com/office/drawing/2014/main" id="{2C62C1C4-3C23-1EB6-D034-A1DD6D532898}"/>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8</a:t>
            </a:fld>
            <a:endParaRPr lang="en-US" altLang="ko-KR"/>
          </a:p>
        </p:txBody>
      </p:sp>
    </p:spTree>
    <p:extLst>
      <p:ext uri="{BB962C8B-B14F-4D97-AF65-F5344CB8AC3E}">
        <p14:creationId xmlns:p14="http://schemas.microsoft.com/office/powerpoint/2010/main" val="38013425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FEA6CA-7810-3935-1391-8C4FF4464909}"/>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8E595E1D-2469-99D2-5C06-4AEF4F27B1A0}"/>
              </a:ext>
            </a:extLst>
          </p:cNvPr>
          <p:cNvSpPr>
            <a:spLocks noGrp="1"/>
          </p:cNvSpPr>
          <p:nvPr>
            <p:ph type="title"/>
          </p:nvPr>
        </p:nvSpPr>
        <p:spPr/>
        <p:txBody>
          <a:bodyPr/>
          <a:lstStyle/>
          <a:p>
            <a:r>
              <a:rPr lang="en-US" altLang="ko-KR">
                <a:solidFill>
                  <a:schemeClr val="tx1"/>
                </a:solidFill>
              </a:rPr>
              <a:t>SP2</a:t>
            </a:r>
            <a:endParaRPr lang="ko-KR" altLang="en-US">
              <a:solidFill>
                <a:schemeClr val="tx1"/>
              </a:solidFill>
            </a:endParaRPr>
          </a:p>
        </p:txBody>
      </p:sp>
      <p:sp>
        <p:nvSpPr>
          <p:cNvPr id="3" name="내용 개체 틀 2">
            <a:extLst>
              <a:ext uri="{FF2B5EF4-FFF2-40B4-BE49-F238E27FC236}">
                <a16:creationId xmlns:a16="http://schemas.microsoft.com/office/drawing/2014/main" id="{44976F42-0528-D9B4-8C94-C51E8E0093E9}"/>
              </a:ext>
            </a:extLst>
          </p:cNvPr>
          <p:cNvSpPr>
            <a:spLocks noGrp="1"/>
          </p:cNvSpPr>
          <p:nvPr>
            <p:ph idx="1"/>
          </p:nvPr>
        </p:nvSpPr>
        <p:spPr/>
        <p:txBody>
          <a:bodyPr/>
          <a:lstStyle/>
          <a:p>
            <a:pPr eaLnBrk="0" fontAlgn="base" latinLnBrk="0" hangingPunct="0">
              <a:spcBef>
                <a:spcPct val="20000"/>
              </a:spcBef>
              <a:spcAft>
                <a:spcPct val="0"/>
              </a:spcAft>
              <a:defRPr/>
            </a:pPr>
            <a:r>
              <a:rPr kumimoji="0" lang="en-US" altLang="ko-KR" sz="1800" b="1" i="0" u="none" strike="noStrike" kern="0" cap="none" spc="0" normalizeH="0" baseline="0" noProof="0">
                <a:ln>
                  <a:noFill/>
                </a:ln>
                <a:solidFill>
                  <a:srgbClr val="000000"/>
                </a:solidFill>
                <a:effectLst/>
                <a:uLnTx/>
                <a:uFillTx/>
                <a:latin typeface="Times New Roman"/>
                <a:ea typeface="+mn-ea"/>
                <a:cs typeface="+mn-cs"/>
              </a:rPr>
              <a:t>Do you agree to include the following into the 11bn SFD?</a:t>
            </a:r>
          </a:p>
          <a:p>
            <a:pPr lvl="1">
              <a:defRPr/>
            </a:pPr>
            <a:r>
              <a:rPr kumimoji="0" lang="en-US" altLang="ko-KR" sz="1600" i="0" u="none" strike="noStrike" kern="0" cap="none" spc="0" normalizeH="0" baseline="0" noProof="0">
                <a:ln>
                  <a:noFill/>
                </a:ln>
                <a:solidFill>
                  <a:srgbClr val="000000"/>
                </a:solidFill>
                <a:effectLst/>
                <a:uLnTx/>
                <a:uFillTx/>
                <a:latin typeface="Times New Roman"/>
                <a:ea typeface="+mn-ea"/>
                <a:cs typeface="+mn-cs"/>
              </a:rPr>
              <a:t>Non-AP STA and AP shall indicate a mode of NPCA indicating whether </a:t>
            </a:r>
            <a:r>
              <a:rPr kumimoji="0" lang="en-US" altLang="ko-KR" sz="1600" b="0" i="0" u="none" strike="noStrike" kern="0" cap="none" spc="0" normalizeH="0" baseline="0" noProof="0">
                <a:ln>
                  <a:noFill/>
                </a:ln>
                <a:solidFill>
                  <a:srgbClr val="222222"/>
                </a:solidFill>
                <a:effectLst/>
                <a:uLnTx/>
                <a:uFillTx/>
                <a:latin typeface="Times New Roman"/>
                <a:ea typeface="MS Gothic"/>
                <a:cs typeface="+mn-cs"/>
              </a:rPr>
              <a:t>NPCA operation is enabled or disabled</a:t>
            </a:r>
            <a:endParaRPr kumimoji="0" lang="en-US" altLang="ko-KR" sz="1600" i="0" u="none" strike="noStrike" kern="0" cap="none" spc="0" normalizeH="0" baseline="0" noProof="0">
              <a:ln>
                <a:noFill/>
              </a:ln>
              <a:solidFill>
                <a:srgbClr val="000000"/>
              </a:solidFill>
              <a:effectLst/>
              <a:uLnTx/>
              <a:uFillTx/>
              <a:latin typeface="Times New Roman"/>
              <a:ea typeface="+mn-ea"/>
              <a:cs typeface="+mn-cs"/>
            </a:endParaRPr>
          </a:p>
          <a:p>
            <a:pPr lvl="1">
              <a:defRPr/>
            </a:pPr>
            <a:r>
              <a:rPr lang="en-US" altLang="ko-KR" sz="1600">
                <a:latin typeface="Times New Roman"/>
                <a:ea typeface="MS Gothic"/>
              </a:rPr>
              <a:t>Detailed signaling is TBD</a:t>
            </a:r>
            <a:endParaRPr lang="ko-KR" altLang="ko-KR" sz="1600">
              <a:effectLst/>
              <a:latin typeface="Times New Roman" panose="02020603050405020304" pitchFamily="18" charset="0"/>
              <a:ea typeface="SimSun" panose="02010600030101010101" pitchFamily="2" charset="-122"/>
            </a:endParaRPr>
          </a:p>
        </p:txBody>
      </p:sp>
      <p:sp>
        <p:nvSpPr>
          <p:cNvPr id="4" name="바닥글 개체 틀 3">
            <a:extLst>
              <a:ext uri="{FF2B5EF4-FFF2-40B4-BE49-F238E27FC236}">
                <a16:creationId xmlns:a16="http://schemas.microsoft.com/office/drawing/2014/main" id="{9921E5DB-DD9D-4779-5EB4-63F4DA3C600D}"/>
              </a:ext>
            </a:extLst>
          </p:cNvPr>
          <p:cNvSpPr>
            <a:spLocks noGrp="1"/>
          </p:cNvSpPr>
          <p:nvPr>
            <p:ph type="ftr" sz="quarter" idx="11"/>
          </p:nvPr>
        </p:nvSpPr>
        <p:spPr/>
        <p:txBody>
          <a:bodyPr/>
          <a:lstStyle/>
          <a:p>
            <a:pPr>
              <a:defRPr/>
            </a:pPr>
            <a:r>
              <a:rPr lang="en-US" altLang="ko-KR" err="1">
                <a:sym typeface="+mn-ea"/>
              </a:rPr>
              <a:t>Hirohiko</a:t>
            </a:r>
            <a:r>
              <a:rPr lang="en-US" altLang="ko-KR">
                <a:sym typeface="+mn-ea"/>
              </a:rPr>
              <a:t> </a:t>
            </a:r>
            <a:r>
              <a:rPr lang="en-US" altLang="ko-KR" err="1">
                <a:sym typeface="+mn-ea"/>
              </a:rPr>
              <a:t>Inohiza</a:t>
            </a:r>
            <a:r>
              <a:rPr lang="en-US" altLang="ko-KR">
                <a:sym typeface="+mn-ea"/>
              </a:rPr>
              <a:t> (Canon)</a:t>
            </a:r>
            <a:endParaRPr lang="en-US" altLang="ja-JP"/>
          </a:p>
        </p:txBody>
      </p:sp>
      <p:sp>
        <p:nvSpPr>
          <p:cNvPr id="5" name="슬라이드 번호 개체 틀 4">
            <a:extLst>
              <a:ext uri="{FF2B5EF4-FFF2-40B4-BE49-F238E27FC236}">
                <a16:creationId xmlns:a16="http://schemas.microsoft.com/office/drawing/2014/main" id="{2C62C1C4-3C23-1EB6-D034-A1DD6D532898}"/>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9</a:t>
            </a:fld>
            <a:endParaRPr lang="en-US" altLang="ko-KR"/>
          </a:p>
        </p:txBody>
      </p:sp>
    </p:spTree>
    <p:extLst>
      <p:ext uri="{BB962C8B-B14F-4D97-AF65-F5344CB8AC3E}">
        <p14:creationId xmlns:p14="http://schemas.microsoft.com/office/powerpoint/2010/main" val="421550165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2e57696f-9a5d-4adb-a745-0dbc0d2463d8">
      <Terms xmlns="http://schemas.microsoft.com/office/infopath/2007/PartnerControls"/>
    </lcf76f155ced4ddcb4097134ff3c332f>
    <TaxCatchAll xmlns="ff1c0675-ee88-4430-9c4f-7824b6c92590"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D5389B28B3827C4DACD00434336B7C99" ma:contentTypeVersion="15" ma:contentTypeDescription="新しいドキュメントを作成します。" ma:contentTypeScope="" ma:versionID="3c2a8159785b1c49d7f6cbca68bd90e8">
  <xsd:schema xmlns:xsd="http://www.w3.org/2001/XMLSchema" xmlns:xs="http://www.w3.org/2001/XMLSchema" xmlns:p="http://schemas.microsoft.com/office/2006/metadata/properties" xmlns:ns2="2e57696f-9a5d-4adb-a745-0dbc0d2463d8" xmlns:ns3="ff1c0675-ee88-4430-9c4f-7824b6c92590" targetNamespace="http://schemas.microsoft.com/office/2006/metadata/properties" ma:root="true" ma:fieldsID="8f163d0cc01fd82cc9b6231d64e42b5f" ns2:_="" ns3:_="">
    <xsd:import namespace="2e57696f-9a5d-4adb-a745-0dbc0d2463d8"/>
    <xsd:import namespace="ff1c0675-ee88-4430-9c4f-7824b6c9259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SearchProperties" minOccurs="0"/>
                <xsd:element ref="ns3:SharedWithUsers" minOccurs="0"/>
                <xsd:element ref="ns3:SharedWithDetail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e57696f-9a5d-4adb-a745-0dbc0d2463d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画像タグ" ma:readOnly="false" ma:fieldId="{5cf76f15-5ced-4ddc-b409-7134ff3c332f}" ma:taxonomyMulti="true" ma:sspId="d806d8b1-601c-4e20-8e6c-3db69f5eb75b"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ServiceDateTaken" ma:index="22"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f1c0675-ee88-4430-9c4f-7824b6c92590"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885947e4-7cb4-43c5-929f-13e9e5adf4a2}" ma:internalName="TaxCatchAll" ma:showField="CatchAllData" ma:web="ff1c0675-ee88-4430-9c4f-7824b6c92590">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9FD7383-08B1-4D1E-A2C5-A6B5EE94D628}">
  <ds:schemaRefs>
    <ds:schemaRef ds:uri="1d852925-e642-4ecc-a39d-dfa4dacd9f7e"/>
    <ds:schemaRef ds:uri="2e57696f-9a5d-4adb-a745-0dbc0d2463d8"/>
    <ds:schemaRef ds:uri="87a87a15-d3fd-4025-88c2-9af04bc89495"/>
    <ds:schemaRef ds:uri="ff1c0675-ee88-4430-9c4f-7824b6c9259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853EC2D5-2D68-4074-989D-F461CFEBF937}">
  <ds:schemaRefs>
    <ds:schemaRef ds:uri="http://schemas.microsoft.com/sharepoint/v3/contenttype/forms"/>
  </ds:schemaRefs>
</ds:datastoreItem>
</file>

<file path=customXml/itemProps3.xml><?xml version="1.0" encoding="utf-8"?>
<ds:datastoreItem xmlns:ds="http://schemas.openxmlformats.org/officeDocument/2006/customXml" ds:itemID="{077B9899-8A11-4500-AE1A-E43F4E46E52F}">
  <ds:schemaRefs>
    <ds:schemaRef ds:uri="2e57696f-9a5d-4adb-a745-0dbc0d2463d8"/>
    <ds:schemaRef ds:uri="ff1c0675-ee88-4430-9c4f-7824b6c9259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1</TotalTime>
  <Words>1081</Words>
  <Application>Microsoft Office PowerPoint</Application>
  <PresentationFormat>画面に合わせる (4:3)</PresentationFormat>
  <Paragraphs>134</Paragraphs>
  <Slides>13</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13</vt:i4>
      </vt:variant>
    </vt:vector>
  </HeadingPairs>
  <TitlesOfParts>
    <vt:vector size="18" baseType="lpstr">
      <vt:lpstr>MS PGothic</vt:lpstr>
      <vt:lpstr>Arial</vt:lpstr>
      <vt:lpstr>Times New Roman</vt:lpstr>
      <vt:lpstr>Wingdings</vt:lpstr>
      <vt:lpstr>802-11-Submission</vt:lpstr>
      <vt:lpstr>Considerations on NPCA</vt:lpstr>
      <vt:lpstr>Introduction</vt:lpstr>
      <vt:lpstr>NPCA capability setting conditions</vt:lpstr>
      <vt:lpstr>NPCA mode setting conditions</vt:lpstr>
      <vt:lpstr>Constraints in NPCA</vt:lpstr>
      <vt:lpstr>Summary</vt:lpstr>
      <vt:lpstr>Reference</vt:lpstr>
      <vt:lpstr>SP1</vt:lpstr>
      <vt:lpstr>SP2</vt:lpstr>
      <vt:lpstr>SP3</vt:lpstr>
      <vt:lpstr>SP4</vt:lpstr>
      <vt:lpstr>SP5</vt:lpstr>
      <vt:lpstr>SP6</vt:lpstr>
    </vt:vector>
  </TitlesOfParts>
  <Company>Marvell Semiconductor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卢刘明(Liuming Lu)</dc:creator>
  <cp:lastModifiedBy>inohiza.hirohiko</cp:lastModifiedBy>
  <cp:revision>4</cp:revision>
  <cp:lastPrinted>2014-11-04T15:04:00Z</cp:lastPrinted>
  <dcterms:created xsi:type="dcterms:W3CDTF">2007-04-17T18:10:00Z</dcterms:created>
  <dcterms:modified xsi:type="dcterms:W3CDTF">2024-10-15T11:08:17Z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KSOProductBuildVer">
    <vt:lpwstr>2052-10.1.0.6395</vt:lpwstr>
  </property>
  <property fmtid="{D5CDD505-2E9C-101B-9397-08002B2CF9AE}" pid="29" name="ContentTypeId">
    <vt:lpwstr>0x010100D5389B28B3827C4DACD00434336B7C99</vt:lpwstr>
  </property>
  <property fmtid="{D5CDD505-2E9C-101B-9397-08002B2CF9AE}" pid="30" name="MediaServiceImageTags">
    <vt:lpwstr/>
  </property>
</Properties>
</file>