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6"/>
  </p:notesMasterIdLst>
  <p:handoutMasterIdLst>
    <p:handoutMasterId r:id="rId27"/>
  </p:handoutMasterIdLst>
  <p:sldIdLst>
    <p:sldId id="287" r:id="rId7"/>
    <p:sldId id="335" r:id="rId8"/>
    <p:sldId id="362" r:id="rId9"/>
    <p:sldId id="355" r:id="rId10"/>
    <p:sldId id="363" r:id="rId11"/>
    <p:sldId id="364" r:id="rId12"/>
    <p:sldId id="366" r:id="rId13"/>
    <p:sldId id="367" r:id="rId14"/>
    <p:sldId id="368" r:id="rId15"/>
    <p:sldId id="365" r:id="rId16"/>
    <p:sldId id="361" r:id="rId17"/>
    <p:sldId id="369" r:id="rId18"/>
    <p:sldId id="370" r:id="rId19"/>
    <p:sldId id="371" r:id="rId20"/>
    <p:sldId id="376" r:id="rId21"/>
    <p:sldId id="377" r:id="rId22"/>
    <p:sldId id="346" r:id="rId23"/>
    <p:sldId id="359" r:id="rId24"/>
    <p:sldId id="3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5090" autoAdjust="0"/>
  </p:normalViewPr>
  <p:slideViewPr>
    <p:cSldViewPr snapToGrid="0">
      <p:cViewPr>
        <p:scale>
          <a:sx n="150" d="100"/>
          <a:sy n="150" d="100"/>
        </p:scale>
        <p:origin x="918" y="1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1" d="100"/>
          <a:sy n="121" d="100"/>
        </p:scale>
        <p:origin x="50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10/15/2024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807E-C717-4F7A-C249-433D0F48DF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2B0469-85C8-5772-B274-7CA2382886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A89DD3-3FB2-89EB-C579-D959F8B2E6B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BB82C52B-283E-3507-E17A-8D3BF1D94ABE}"/>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310777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11</a:t>
            </a:fld>
            <a:endParaRPr lang="en-US"/>
          </a:p>
        </p:txBody>
      </p:sp>
    </p:spTree>
    <p:extLst>
      <p:ext uri="{BB962C8B-B14F-4D97-AF65-F5344CB8AC3E}">
        <p14:creationId xmlns:p14="http://schemas.microsoft.com/office/powerpoint/2010/main" val="253390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FACD-1D07-31B7-BCBB-D13B909A48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C152A8-D163-2E30-115E-FA6BB7190C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17F6DD-B4FB-C897-61A3-1048B06647E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4E59E62-BABE-735D-F2C2-D8A31F17F30E}"/>
              </a:ext>
            </a:extLst>
          </p:cNvPr>
          <p:cNvSpPr>
            <a:spLocks noGrp="1"/>
          </p:cNvSpPr>
          <p:nvPr>
            <p:ph type="sldNum" sz="quarter" idx="10"/>
          </p:nvPr>
        </p:nvSpPr>
        <p:spPr/>
        <p:txBody>
          <a:bodyPr/>
          <a:lstStyle/>
          <a:p>
            <a:fld id="{2065FBDD-38CD-4C88-8D6A-46542FF4F3A2}" type="slidenum">
              <a:rPr lang="en-US" smtClean="0"/>
              <a:t>12</a:t>
            </a:fld>
            <a:endParaRPr lang="en-US"/>
          </a:p>
        </p:txBody>
      </p:sp>
    </p:spTree>
    <p:extLst>
      <p:ext uri="{BB962C8B-B14F-4D97-AF65-F5344CB8AC3E}">
        <p14:creationId xmlns:p14="http://schemas.microsoft.com/office/powerpoint/2010/main" val="189240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1D08B-5FAA-B261-271A-46720F44CE5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9A91FAF-6347-9E95-2F2E-31FEE358361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FA89926-BB51-0CAB-39E7-D5432627CE0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359B7C74-4E9A-8723-BCB4-02C7CC822AB4}"/>
              </a:ext>
            </a:extLst>
          </p:cNvPr>
          <p:cNvSpPr>
            <a:spLocks noGrp="1"/>
          </p:cNvSpPr>
          <p:nvPr>
            <p:ph type="sldNum" sz="quarter" idx="10"/>
          </p:nvPr>
        </p:nvSpPr>
        <p:spPr/>
        <p:txBody>
          <a:bodyPr/>
          <a:lstStyle/>
          <a:p>
            <a:fld id="{2065FBDD-38CD-4C88-8D6A-46542FF4F3A2}" type="slidenum">
              <a:rPr lang="en-US" smtClean="0"/>
              <a:t>13</a:t>
            </a:fld>
            <a:endParaRPr lang="en-US"/>
          </a:p>
        </p:txBody>
      </p:sp>
    </p:spTree>
    <p:extLst>
      <p:ext uri="{BB962C8B-B14F-4D97-AF65-F5344CB8AC3E}">
        <p14:creationId xmlns:p14="http://schemas.microsoft.com/office/powerpoint/2010/main" val="397562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52956-5C1E-4FC7-4BB3-1B66B1B07E7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306834A-09DF-B950-F20E-D2369B9D094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CBC9E8D-C171-85ED-AEF3-4FBE0A5F429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7E632A8-821C-DA0C-E43A-B35BB1B0C55A}"/>
              </a:ext>
            </a:extLst>
          </p:cNvPr>
          <p:cNvSpPr>
            <a:spLocks noGrp="1"/>
          </p:cNvSpPr>
          <p:nvPr>
            <p:ph type="sldNum" sz="quarter" idx="10"/>
          </p:nvPr>
        </p:nvSpPr>
        <p:spPr/>
        <p:txBody>
          <a:bodyPr/>
          <a:lstStyle/>
          <a:p>
            <a:fld id="{2065FBDD-38CD-4C88-8D6A-46542FF4F3A2}" type="slidenum">
              <a:rPr lang="en-US" smtClean="0"/>
              <a:t>14</a:t>
            </a:fld>
            <a:endParaRPr lang="en-US"/>
          </a:p>
        </p:txBody>
      </p:sp>
    </p:spTree>
    <p:extLst>
      <p:ext uri="{BB962C8B-B14F-4D97-AF65-F5344CB8AC3E}">
        <p14:creationId xmlns:p14="http://schemas.microsoft.com/office/powerpoint/2010/main" val="64710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1050-168C-E550-3080-64AC65A6AF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068021-F079-359C-1ECA-1B65D981FE5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569C7C-7899-A0D6-B3CE-24023FD310AB}"/>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63935CEF-FAFD-C3F8-B6F3-9CD99B22CE8D}"/>
              </a:ext>
            </a:extLst>
          </p:cNvPr>
          <p:cNvSpPr>
            <a:spLocks noGrp="1"/>
          </p:cNvSpPr>
          <p:nvPr>
            <p:ph type="sldNum" sz="quarter" idx="10"/>
          </p:nvPr>
        </p:nvSpPr>
        <p:spPr/>
        <p:txBody>
          <a:bodyPr/>
          <a:lstStyle/>
          <a:p>
            <a:fld id="{2065FBDD-38CD-4C88-8D6A-46542FF4F3A2}" type="slidenum">
              <a:rPr lang="en-US" smtClean="0"/>
              <a:t>15</a:t>
            </a:fld>
            <a:endParaRPr lang="en-US"/>
          </a:p>
        </p:txBody>
      </p:sp>
    </p:spTree>
    <p:extLst>
      <p:ext uri="{BB962C8B-B14F-4D97-AF65-F5344CB8AC3E}">
        <p14:creationId xmlns:p14="http://schemas.microsoft.com/office/powerpoint/2010/main" val="3661214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03DDF-17EE-EA19-3B1A-03B220B995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350AA96-AB07-619D-6202-175530B741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C6243A-E4A4-C9B7-EEC9-C680A374C34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A7FF5AA6-309C-DD3E-16BB-AD582A1D90AF}"/>
              </a:ext>
            </a:extLst>
          </p:cNvPr>
          <p:cNvSpPr>
            <a:spLocks noGrp="1"/>
          </p:cNvSpPr>
          <p:nvPr>
            <p:ph type="sldNum" sz="quarter" idx="10"/>
          </p:nvPr>
        </p:nvSpPr>
        <p:spPr/>
        <p:txBody>
          <a:bodyPr/>
          <a:lstStyle/>
          <a:p>
            <a:fld id="{2065FBDD-38CD-4C88-8D6A-46542FF4F3A2}" type="slidenum">
              <a:rPr lang="en-US" smtClean="0"/>
              <a:t>16</a:t>
            </a:fld>
            <a:endParaRPr lang="en-US"/>
          </a:p>
        </p:txBody>
      </p:sp>
    </p:spTree>
    <p:extLst>
      <p:ext uri="{BB962C8B-B14F-4D97-AF65-F5344CB8AC3E}">
        <p14:creationId xmlns:p14="http://schemas.microsoft.com/office/powerpoint/2010/main" val="375061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2B71-0ABF-3692-8773-5A32187D8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83E28C-AA53-B4DD-C21F-78BE2ABA0F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329261-C993-B2CA-21F6-1124CA01F2C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621437E-50AD-D82C-895B-C573DD9081A2}"/>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15476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421971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7B65-68E8-5EBB-C578-E9C8CEF91FC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58C254-7BC4-0BB9-ACA2-95A7F909C82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59BF0E8-247E-A57A-9428-1E3F954778F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62E1F6D8-CAB4-EE22-0605-98DB5B2FA0E5}"/>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147258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960EE-8ED7-9DEF-4CB8-09B4149BC2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169C38-2A8F-7AA0-DF0A-B4559D262BB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243825-F1AD-3498-1F99-4E4175171BDF}"/>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1F405AAA-9023-602A-D777-BBDE3AE0DA3E}"/>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234880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20E32-5BEB-5682-828B-F40DAD8A74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611E5A-4D99-90D0-81F9-391CABD00A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98D581-1B21-D3EC-8A46-76DDF8627233}"/>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9D3C33ED-119C-787A-61EC-F4F4272148BA}"/>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369760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A51F8-BF5A-52AF-178E-22217661D4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508454-0E93-FAF7-A48E-E885C7E928E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18F10E-90E4-69D3-287E-447D52ED2220}"/>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ED27197E-BBCD-140F-AFB0-BED67D4E4EEE}"/>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171225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28F9A-1379-44FF-4722-2305D4785C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4DCF2BB-C0FE-2B6E-EF3E-C094E5B579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0194A0-A9AE-7BCA-CF9E-F0038C70617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61A3188-A8F1-8443-79FC-185599E76F42}"/>
              </a:ext>
            </a:extLst>
          </p:cNvPr>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365716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7939180" y="332601"/>
            <a:ext cx="3321487"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/1696r0</a:t>
            </a:r>
            <a:endParaRPr lang="en-US" sz="1800" b="1" dirty="0">
              <a:cs typeface="+mn-cs"/>
            </a:endParaRP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91407"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altLang="zh-CN" sz="1800" b="1" dirty="0">
                <a:cs typeface="+mn-cs"/>
              </a:rPr>
              <a:t>Nov</a:t>
            </a:r>
            <a:r>
              <a:rPr lang="en-US" sz="1800" b="1" dirty="0">
                <a:cs typeface="+mn-cs"/>
              </a:rPr>
              <a:t>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514928"/>
            <a:ext cx="10363200" cy="147002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Positive acknowledgement to the reception of correct PHY Header</a:t>
            </a:r>
            <a:endParaRPr lang="en-GB" dirty="0"/>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B4AA4-330D-1F4B-EB75-4B468D63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58C1B-829D-4A88-CB53-1B345C8C52CA}"/>
              </a:ext>
            </a:extLst>
          </p:cNvPr>
          <p:cNvSpPr>
            <a:spLocks noGrp="1"/>
          </p:cNvSpPr>
          <p:nvPr>
            <p:ph type="title"/>
          </p:nvPr>
        </p:nvSpPr>
        <p:spPr>
          <a:xfrm>
            <a:off x="914400" y="883512"/>
            <a:ext cx="10565296" cy="914399"/>
          </a:xfrm>
        </p:spPr>
        <p:txBody>
          <a:bodyPr/>
          <a:lstStyle/>
          <a:p>
            <a:r>
              <a:rPr lang="en-US" altLang="zh-CN" sz="3200" dirty="0"/>
              <a:t>Possible benefits of the new PHY Header ACK</a:t>
            </a:r>
          </a:p>
        </p:txBody>
      </p:sp>
      <p:sp>
        <p:nvSpPr>
          <p:cNvPr id="4" name="Slide Number Placeholder 3">
            <a:extLst>
              <a:ext uri="{FF2B5EF4-FFF2-40B4-BE49-F238E27FC236}">
                <a16:creationId xmlns:a16="http://schemas.microsoft.com/office/drawing/2014/main" id="{D3B90551-5258-F496-6BFA-9F880820977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sp>
        <p:nvSpPr>
          <p:cNvPr id="21" name="内容占位符 5">
            <a:extLst>
              <a:ext uri="{FF2B5EF4-FFF2-40B4-BE49-F238E27FC236}">
                <a16:creationId xmlns:a16="http://schemas.microsoft.com/office/drawing/2014/main" id="{4313BAB2-4C70-E451-ED38-6C9177A62FAE}"/>
              </a:ext>
            </a:extLst>
          </p:cNvPr>
          <p:cNvSpPr>
            <a:spLocks noGrp="1"/>
          </p:cNvSpPr>
          <p:nvPr>
            <p:ph idx="1"/>
          </p:nvPr>
        </p:nvSpPr>
        <p:spPr>
          <a:xfrm>
            <a:off x="976184" y="1918257"/>
            <a:ext cx="10791198" cy="1882738"/>
          </a:xfrm>
        </p:spPr>
        <p:txBody>
          <a:bodyPr/>
          <a:lstStyle/>
          <a:p>
            <a:r>
              <a:rPr lang="en-US" altLang="zh-CN" sz="1600" dirty="0"/>
              <a:t>The new PHY Header ACK improves the probability that the obtained </a:t>
            </a:r>
            <a:r>
              <a:rPr lang="en-US" altLang="zh-CN" sz="1600" dirty="0" err="1"/>
              <a:t>TxOP</a:t>
            </a:r>
            <a:r>
              <a:rPr lang="en-US" altLang="zh-CN" sz="1600" dirty="0"/>
              <a:t> is not terminated earlier before the expected end of </a:t>
            </a:r>
            <a:r>
              <a:rPr lang="en-US" altLang="zh-CN" sz="1600" dirty="0" err="1"/>
              <a:t>TxOP</a:t>
            </a:r>
            <a:endParaRPr lang="en-US" altLang="zh-CN" sz="1600" dirty="0"/>
          </a:p>
          <a:p>
            <a:pPr lvl="1"/>
            <a:r>
              <a:rPr lang="en-US" altLang="zh-CN" sz="1400" dirty="0"/>
              <a:t>A higher utilization efficiency of </a:t>
            </a:r>
            <a:r>
              <a:rPr lang="en-US" altLang="zh-CN" sz="1400" dirty="0" err="1"/>
              <a:t>TxOP</a:t>
            </a:r>
            <a:r>
              <a:rPr lang="en-US" altLang="zh-CN" sz="1400" dirty="0"/>
              <a:t> is certain to be able to reduce the additional overhead to recovery from a failed </a:t>
            </a:r>
            <a:r>
              <a:rPr lang="en-US" altLang="zh-CN" sz="1400" dirty="0" err="1"/>
              <a:t>TxOP</a:t>
            </a:r>
            <a:r>
              <a:rPr lang="en-US" altLang="zh-CN" sz="1400" dirty="0"/>
              <a:t>, which indicates a better utilization of air medium.</a:t>
            </a:r>
          </a:p>
          <a:p>
            <a:pPr lvl="1"/>
            <a:r>
              <a:rPr lang="en-US" altLang="zh-CN" sz="1400" dirty="0"/>
              <a:t>Furthermore, under current </a:t>
            </a:r>
            <a:r>
              <a:rPr lang="en-US" altLang="zh-CN" sz="1400" dirty="0" err="1"/>
              <a:t>TxOP</a:t>
            </a:r>
            <a:r>
              <a:rPr lang="en-US" altLang="zh-CN" sz="1400" dirty="0"/>
              <a:t> TXS/Multi-AP/Relay features, </a:t>
            </a:r>
            <a:r>
              <a:rPr lang="en-US" altLang="zh-CN" sz="1400" dirty="0" err="1"/>
              <a:t>TxOP</a:t>
            </a:r>
            <a:r>
              <a:rPr lang="en-US" altLang="zh-CN" sz="1400" dirty="0"/>
              <a:t> can be shared between different Holder/Responder, even between STAs in different </a:t>
            </a:r>
            <a:r>
              <a:rPr lang="en-US" altLang="zh-CN" sz="1400" dirty="0" err="1"/>
              <a:t>BSSes</a:t>
            </a:r>
            <a:endParaRPr lang="en-US" altLang="zh-CN" sz="1400" dirty="0"/>
          </a:p>
          <a:p>
            <a:pPr lvl="2"/>
            <a:r>
              <a:rPr lang="en-US" altLang="zh-CN" sz="1400" dirty="0"/>
              <a:t>For the more complicated </a:t>
            </a:r>
            <a:r>
              <a:rPr lang="en-US" altLang="zh-CN" sz="1400" dirty="0" err="1"/>
              <a:t>TxOP</a:t>
            </a:r>
            <a:r>
              <a:rPr lang="en-US" altLang="zh-CN" sz="1400" dirty="0"/>
              <a:t> use scenario, it’s more important to keep the original obtained </a:t>
            </a:r>
            <a:r>
              <a:rPr lang="en-US" altLang="zh-CN" sz="1400" dirty="0" err="1"/>
              <a:t>TxOP</a:t>
            </a:r>
            <a:r>
              <a:rPr lang="en-US" altLang="zh-CN" sz="1400" dirty="0"/>
              <a:t> continuous as far as possible </a:t>
            </a:r>
            <a:endParaRPr lang="en-US" sz="2200" dirty="0"/>
          </a:p>
          <a:p>
            <a:r>
              <a:rPr lang="en-US" altLang="zh-CN" sz="1600" dirty="0"/>
              <a:t>The new PHY Header ACK can offer the </a:t>
            </a:r>
            <a:r>
              <a:rPr lang="en-US" altLang="zh-CN" sz="1600" dirty="0" err="1"/>
              <a:t>TxOP</a:t>
            </a:r>
            <a:r>
              <a:rPr lang="en-US" altLang="zh-CN" sz="1600" dirty="0"/>
              <a:t> Holder more options to choose from. </a:t>
            </a:r>
            <a:r>
              <a:rPr lang="en-US" sz="1600" dirty="0"/>
              <a:t>With the reception of the new PHY Header ACK, in the remaining time of the </a:t>
            </a:r>
            <a:r>
              <a:rPr lang="en-US" sz="1600" dirty="0" err="1"/>
              <a:t>TxOP</a:t>
            </a:r>
            <a:r>
              <a:rPr lang="en-US" sz="1600" dirty="0"/>
              <a:t>, the </a:t>
            </a:r>
            <a:r>
              <a:rPr lang="en-US" sz="1600" dirty="0" err="1"/>
              <a:t>TxOP</a:t>
            </a:r>
            <a:r>
              <a:rPr lang="en-US" sz="1600" dirty="0"/>
              <a:t> Holder can</a:t>
            </a:r>
          </a:p>
          <a:p>
            <a:pPr lvl="1"/>
            <a:r>
              <a:rPr lang="en-US" altLang="zh-CN" sz="1400" dirty="0"/>
              <a:t>Retransmit to the same </a:t>
            </a:r>
            <a:r>
              <a:rPr lang="en-US" altLang="zh-CN" sz="1400" dirty="0" err="1"/>
              <a:t>TxOP</a:t>
            </a:r>
            <a:r>
              <a:rPr lang="en-US" altLang="zh-CN" sz="1400" dirty="0"/>
              <a:t> responder immediately without recontending the channel. </a:t>
            </a:r>
          </a:p>
          <a:p>
            <a:pPr lvl="1"/>
            <a:r>
              <a:rPr lang="en-US" altLang="zh-CN" sz="1400" dirty="0"/>
              <a:t>Invoke its rate adaptation algorithm to determine the transmission rate/MCS to the same </a:t>
            </a:r>
            <a:r>
              <a:rPr lang="en-US" altLang="zh-CN" sz="1400" dirty="0" err="1"/>
              <a:t>TxOP</a:t>
            </a:r>
            <a:r>
              <a:rPr lang="en-US" altLang="zh-CN" sz="1400" dirty="0"/>
              <a:t> responder.</a:t>
            </a:r>
          </a:p>
          <a:p>
            <a:pPr lvl="2"/>
            <a:r>
              <a:rPr lang="en-US" altLang="zh-CN" sz="1300" dirty="0"/>
              <a:t>The reception of the new PHY Header ACK can also help provide more information to the rate adaptation algorithm of the </a:t>
            </a:r>
            <a:r>
              <a:rPr lang="en-US" altLang="zh-CN" sz="1300" dirty="0" err="1"/>
              <a:t>TxOP</a:t>
            </a:r>
            <a:r>
              <a:rPr lang="en-US" altLang="zh-CN" sz="1300" dirty="0"/>
              <a:t> Holder. </a:t>
            </a:r>
            <a:r>
              <a:rPr lang="en-US" altLang="zh-CN" sz="1300" dirty="0" err="1"/>
              <a:t>E.g</a:t>
            </a:r>
            <a:r>
              <a:rPr lang="en-US" altLang="zh-CN" sz="1300" dirty="0"/>
              <a:t> the reception PPDU’s SNR/RSSI etc.   </a:t>
            </a:r>
          </a:p>
          <a:p>
            <a:pPr lvl="1"/>
            <a:r>
              <a:rPr lang="en-US" altLang="zh-CN" sz="1400" dirty="0"/>
              <a:t>Or, if the </a:t>
            </a:r>
            <a:r>
              <a:rPr lang="en-US" altLang="zh-CN" sz="1400" dirty="0" err="1"/>
              <a:t>TxOP</a:t>
            </a:r>
            <a:r>
              <a:rPr lang="en-US" altLang="zh-CN" sz="1400" dirty="0"/>
              <a:t> Holder is AP, it can also select anther STA as the new </a:t>
            </a:r>
            <a:r>
              <a:rPr lang="en-US" altLang="zh-CN" sz="1400" dirty="0" err="1"/>
              <a:t>TxOP</a:t>
            </a:r>
            <a:r>
              <a:rPr lang="en-US" altLang="zh-CN" sz="1400" dirty="0"/>
              <a:t> responder.  </a:t>
            </a:r>
          </a:p>
          <a:p>
            <a:pPr lvl="1"/>
            <a:r>
              <a:rPr lang="en-US" altLang="zh-CN" sz="1400" dirty="0"/>
              <a:t>Or, the </a:t>
            </a:r>
            <a:r>
              <a:rPr lang="en-US" altLang="zh-CN" sz="1400" dirty="0" err="1"/>
              <a:t>TxOP</a:t>
            </a:r>
            <a:r>
              <a:rPr lang="en-US" altLang="zh-CN" sz="1400" dirty="0"/>
              <a:t> Holder can also simply drop this </a:t>
            </a:r>
            <a:r>
              <a:rPr lang="en-US" altLang="zh-CN" sz="1400" dirty="0" err="1"/>
              <a:t>TxOP</a:t>
            </a:r>
            <a:r>
              <a:rPr lang="en-US" altLang="zh-CN" sz="1400" dirty="0"/>
              <a:t> opportunity </a:t>
            </a:r>
          </a:p>
          <a:p>
            <a:pPr lvl="1"/>
            <a:endParaRPr lang="en-US" altLang="zh-CN" sz="1200" dirty="0"/>
          </a:p>
          <a:p>
            <a:r>
              <a:rPr lang="en-US" altLang="zh-CN" sz="1600" dirty="0"/>
              <a:t>In the following pages, we try to simulate a use case to illustrate one of the possible benefits of the new PHY Header ACK</a:t>
            </a:r>
          </a:p>
          <a:p>
            <a:pPr lvl="1"/>
            <a:endParaRPr lang="en-US" altLang="zh-CN" sz="1200" dirty="0"/>
          </a:p>
          <a:p>
            <a:pPr lvl="1"/>
            <a:endParaRPr lang="en-US" altLang="zh-CN" sz="1200" dirty="0"/>
          </a:p>
          <a:p>
            <a:pPr lvl="2"/>
            <a:endParaRPr lang="en-US" altLang="zh-CN" sz="1100" dirty="0"/>
          </a:p>
          <a:p>
            <a:pPr lvl="2"/>
            <a:endParaRPr lang="en-US" sz="1100" dirty="0"/>
          </a:p>
        </p:txBody>
      </p:sp>
    </p:spTree>
    <p:extLst>
      <p:ext uri="{BB962C8B-B14F-4D97-AF65-F5344CB8AC3E}">
        <p14:creationId xmlns:p14="http://schemas.microsoft.com/office/powerpoint/2010/main" val="309696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sp>
        <p:nvSpPr>
          <p:cNvPr id="21" name="内容占位符 5"/>
          <p:cNvSpPr>
            <a:spLocks noGrp="1"/>
          </p:cNvSpPr>
          <p:nvPr>
            <p:ph idx="1"/>
          </p:nvPr>
        </p:nvSpPr>
        <p:spPr>
          <a:xfrm>
            <a:off x="914400" y="1961528"/>
            <a:ext cx="10829365" cy="1535664"/>
          </a:xfrm>
        </p:spPr>
        <p:txBody>
          <a:bodyPr/>
          <a:lstStyle/>
          <a:p>
            <a:r>
              <a:rPr lang="en-US" sz="2000" dirty="0"/>
              <a:t>In our simulations, we choose the scenario of </a:t>
            </a:r>
            <a:r>
              <a:rPr lang="en-US" sz="2000" dirty="0" err="1"/>
              <a:t>eMLSR</a:t>
            </a:r>
            <a:r>
              <a:rPr lang="en-US" sz="2000" dirty="0"/>
              <a:t> frame exchanges as the simulation model</a:t>
            </a:r>
          </a:p>
          <a:p>
            <a:endParaRPr lang="en-US" sz="2000" dirty="0"/>
          </a:p>
          <a:p>
            <a:r>
              <a:rPr lang="en-US" sz="2000" dirty="0"/>
              <a:t>Simulation scenario:</a:t>
            </a:r>
          </a:p>
          <a:p>
            <a:pPr lvl="1"/>
            <a:r>
              <a:rPr lang="en-US" sz="1400" dirty="0"/>
              <a:t>To simplify the simulation , we use only one single </a:t>
            </a:r>
            <a:r>
              <a:rPr lang="en-US" sz="1400" dirty="0" err="1"/>
              <a:t>eMLSR</a:t>
            </a:r>
            <a:r>
              <a:rPr lang="en-US" sz="1400" dirty="0"/>
              <a:t> link. We can compare the packet delay on the single link between the cases with and without PHY header ACK</a:t>
            </a:r>
          </a:p>
          <a:p>
            <a:pPr lvl="2"/>
            <a:r>
              <a:rPr lang="en-US" sz="1200" dirty="0"/>
              <a:t>The single </a:t>
            </a:r>
            <a:r>
              <a:rPr lang="en-US" sz="1200" dirty="0" err="1"/>
              <a:t>eMLSR</a:t>
            </a:r>
            <a:r>
              <a:rPr lang="en-US" sz="1200" dirty="0"/>
              <a:t> link could be a real use case. For example, the single link </a:t>
            </a:r>
            <a:r>
              <a:rPr lang="en-US" sz="1200" dirty="0" err="1"/>
              <a:t>eMLSR</a:t>
            </a:r>
            <a:r>
              <a:rPr lang="en-US" sz="1200" dirty="0"/>
              <a:t> in Wi-Fi 7</a:t>
            </a:r>
          </a:p>
          <a:p>
            <a:pPr lvl="1"/>
            <a:endParaRPr lang="en-US" sz="1400" dirty="0"/>
          </a:p>
        </p:txBody>
      </p:sp>
      <p:pic>
        <p:nvPicPr>
          <p:cNvPr id="1025" name="Picture 1">
            <a:extLst>
              <a:ext uri="{FF2B5EF4-FFF2-40B4-BE49-F238E27FC236}">
                <a16:creationId xmlns:a16="http://schemas.microsoft.com/office/drawing/2014/main" id="{5D8266BF-8279-E0F9-5517-D86051B85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44" y="4082602"/>
            <a:ext cx="6950075" cy="210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9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6617-83DD-C327-F51A-9C69AE140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D9C7E-6F45-D04F-08E9-64AD267B2DD8}"/>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3E6616ED-319E-912E-3FEA-98329F8CCE3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
        <p:nvSpPr>
          <p:cNvPr id="21" name="内容占位符 5">
            <a:extLst>
              <a:ext uri="{FF2B5EF4-FFF2-40B4-BE49-F238E27FC236}">
                <a16:creationId xmlns:a16="http://schemas.microsoft.com/office/drawing/2014/main" id="{3FA34CB2-B681-3760-9A18-9965F429DC72}"/>
              </a:ext>
            </a:extLst>
          </p:cNvPr>
          <p:cNvSpPr>
            <a:spLocks noGrp="1"/>
          </p:cNvSpPr>
          <p:nvPr>
            <p:ph idx="1"/>
          </p:nvPr>
        </p:nvSpPr>
        <p:spPr>
          <a:xfrm>
            <a:off x="914400" y="1797911"/>
            <a:ext cx="10829365" cy="1535664"/>
          </a:xfrm>
        </p:spPr>
        <p:txBody>
          <a:bodyPr/>
          <a:lstStyle/>
          <a:p>
            <a:r>
              <a:rPr lang="en-US" sz="2000" dirty="0"/>
              <a:t>General simulation condition:</a:t>
            </a:r>
          </a:p>
          <a:p>
            <a:pPr lvl="1"/>
            <a:r>
              <a:rPr lang="en-US" sz="1400" dirty="0"/>
              <a:t>An </a:t>
            </a:r>
            <a:r>
              <a:rPr lang="en-US" sz="1400" dirty="0" err="1"/>
              <a:t>eMSLR</a:t>
            </a:r>
            <a:r>
              <a:rPr lang="en-US" sz="1400" dirty="0"/>
              <a:t> link established between an AP MLD and a STA MLD, with the capability of BW80 + 1x1</a:t>
            </a:r>
          </a:p>
          <a:p>
            <a:pPr lvl="1"/>
            <a:r>
              <a:rPr lang="en-US" sz="1400" dirty="0"/>
              <a:t>The </a:t>
            </a:r>
            <a:r>
              <a:rPr lang="en-US" sz="1400" dirty="0" err="1"/>
              <a:t>eMLSR</a:t>
            </a:r>
            <a:r>
              <a:rPr lang="en-US" sz="1400" dirty="0"/>
              <a:t> link capability</a:t>
            </a:r>
          </a:p>
          <a:p>
            <a:pPr lvl="2"/>
            <a:r>
              <a:rPr lang="en-US" sz="1200" dirty="0" err="1"/>
              <a:t>eMLSR</a:t>
            </a:r>
            <a:r>
              <a:rPr lang="en-US" sz="1200" dirty="0"/>
              <a:t> transition time: 256us</a:t>
            </a:r>
          </a:p>
          <a:p>
            <a:pPr lvl="2"/>
            <a:r>
              <a:rPr lang="en-US" sz="1200" dirty="0" err="1"/>
              <a:t>eMLSR</a:t>
            </a:r>
            <a:r>
              <a:rPr lang="en-US" sz="1200" dirty="0"/>
              <a:t> padding time: 256us</a:t>
            </a:r>
          </a:p>
          <a:p>
            <a:pPr lvl="1"/>
            <a:r>
              <a:rPr lang="en-US" sz="1400" dirty="0"/>
              <a:t>Use the constant rate (or fixed rate) of MCS9</a:t>
            </a:r>
          </a:p>
          <a:p>
            <a:pPr lvl="1"/>
            <a:r>
              <a:rPr lang="en-US" sz="1400" dirty="0"/>
              <a:t>Use the MPDU level packet error rate (MPDU PER), to simulate the error rate of every single MPDU</a:t>
            </a:r>
          </a:p>
          <a:p>
            <a:pPr lvl="1"/>
            <a:r>
              <a:rPr lang="en-US" altLang="zh-CN" sz="1400" dirty="0"/>
              <a:t>Use the downlink traffic model with low latency characters, </a:t>
            </a:r>
          </a:p>
          <a:p>
            <a:pPr lvl="2"/>
            <a:r>
              <a:rPr lang="en-US" altLang="zh-CN" sz="1200" dirty="0"/>
              <a:t>Periodical UDP DL traffic: VO_AC, period of 20ms, 1x packet each time, and a delay bound of 5ms (i.e. the packet will be dropped if it cannot be successfully transmitted after 5ms)</a:t>
            </a:r>
          </a:p>
          <a:p>
            <a:pPr lvl="1"/>
            <a:r>
              <a:rPr lang="en-US" altLang="zh-CN" sz="1400" dirty="0"/>
              <a:t>In our simulation, we use a BlockAck with all 0s bitmap to work as the new PHY Header ACK</a:t>
            </a:r>
          </a:p>
          <a:p>
            <a:pPr lvl="1"/>
            <a:endParaRPr lang="en-US" altLang="zh-CN" sz="1400" dirty="0"/>
          </a:p>
          <a:p>
            <a:r>
              <a:rPr lang="en-US" altLang="zh-CN" sz="1800" dirty="0"/>
              <a:t>Figure of Merit:</a:t>
            </a:r>
          </a:p>
          <a:p>
            <a:pPr lvl="1"/>
            <a:r>
              <a:rPr lang="en-US" altLang="zh-CN" sz="1400" dirty="0"/>
              <a:t>Packet delay of STA1 MLD &lt;-&gt; AP MLD on the single </a:t>
            </a:r>
            <a:r>
              <a:rPr lang="en-US" altLang="zh-CN" sz="1400" dirty="0" err="1"/>
              <a:t>eMLSR</a:t>
            </a:r>
            <a:r>
              <a:rPr lang="en-US" altLang="zh-CN" sz="1400" dirty="0"/>
              <a:t> link</a:t>
            </a:r>
          </a:p>
          <a:p>
            <a:pPr lvl="2"/>
            <a:r>
              <a:rPr lang="en-US" altLang="zh-CN" sz="1200" dirty="0"/>
              <a:t>Record the delay of packet that is successfully exchanged</a:t>
            </a:r>
          </a:p>
          <a:p>
            <a:pPr lvl="2"/>
            <a:endParaRPr lang="en-US" altLang="zh-CN" sz="1200" dirty="0"/>
          </a:p>
          <a:p>
            <a:pPr lvl="1"/>
            <a:endParaRPr lang="en-US" sz="1400" dirty="0"/>
          </a:p>
        </p:txBody>
      </p:sp>
    </p:spTree>
    <p:extLst>
      <p:ext uri="{BB962C8B-B14F-4D97-AF65-F5344CB8AC3E}">
        <p14:creationId xmlns:p14="http://schemas.microsoft.com/office/powerpoint/2010/main" val="278179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8E2D-455F-07C0-E259-3571DD830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C1317-A48E-D62C-7BA5-9E270172E9D7}"/>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75CAB500-4CEF-4906-6FF1-272F4C474E8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
        <p:nvSpPr>
          <p:cNvPr id="21" name="内容占位符 5">
            <a:extLst>
              <a:ext uri="{FF2B5EF4-FFF2-40B4-BE49-F238E27FC236}">
                <a16:creationId xmlns:a16="http://schemas.microsoft.com/office/drawing/2014/main" id="{5DC7D3A5-4D24-6F29-208D-DEF6AB57CAFC}"/>
              </a:ext>
            </a:extLst>
          </p:cNvPr>
          <p:cNvSpPr>
            <a:spLocks noGrp="1"/>
          </p:cNvSpPr>
          <p:nvPr>
            <p:ph idx="1"/>
          </p:nvPr>
        </p:nvSpPr>
        <p:spPr>
          <a:xfrm>
            <a:off x="914400" y="1797911"/>
            <a:ext cx="10829365" cy="1535664"/>
          </a:xfrm>
        </p:spPr>
        <p:txBody>
          <a:bodyPr/>
          <a:lstStyle/>
          <a:p>
            <a:r>
              <a:rPr lang="en-US" sz="1800" dirty="0"/>
              <a:t>Firstly, we use the PCAP sniffer file to illustrate the frame exchange sequence difference between the cases with and without new PHY Header ACK</a:t>
            </a:r>
            <a:endParaRPr lang="en-US" sz="1400" dirty="0"/>
          </a:p>
          <a:p>
            <a:pPr lvl="1"/>
            <a:r>
              <a:rPr lang="en-US" altLang="zh-CN" sz="1600" dirty="0"/>
              <a:t>For the conventional case (no PHY Header ACK), </a:t>
            </a:r>
          </a:p>
          <a:p>
            <a:pPr lvl="2"/>
            <a:r>
              <a:rPr lang="en-US" altLang="zh-CN" sz="1200" dirty="0"/>
              <a:t>The Step (1) shows the AP exchanges ICF MU-RTS/CTS to start a </a:t>
            </a:r>
            <a:r>
              <a:rPr lang="en-US" altLang="zh-CN" sz="1200" dirty="0" err="1"/>
              <a:t>TxOP</a:t>
            </a:r>
            <a:endParaRPr lang="en-US" altLang="zh-CN" sz="1200" dirty="0"/>
          </a:p>
          <a:p>
            <a:pPr lvl="2"/>
            <a:r>
              <a:rPr lang="en-US" altLang="zh-CN" sz="1200" dirty="0"/>
              <a:t>The Step (2)</a:t>
            </a:r>
            <a:r>
              <a:rPr lang="zh-CN" altLang="en-US" sz="1200" dirty="0"/>
              <a:t> </a:t>
            </a:r>
            <a:r>
              <a:rPr lang="en-US" altLang="zh-CN" sz="1200" dirty="0"/>
              <a:t>shows</a:t>
            </a:r>
            <a:r>
              <a:rPr lang="zh-CN" altLang="en-US" sz="1200" dirty="0"/>
              <a:t> </a:t>
            </a:r>
            <a:r>
              <a:rPr lang="en-US" altLang="zh-CN" sz="1200" dirty="0"/>
              <a:t>the</a:t>
            </a:r>
            <a:r>
              <a:rPr lang="zh-CN" altLang="en-US" sz="1200" dirty="0"/>
              <a:t> </a:t>
            </a:r>
            <a:r>
              <a:rPr lang="en-US" altLang="zh-CN" sz="1200" dirty="0"/>
              <a:t>STA</a:t>
            </a:r>
            <a:r>
              <a:rPr lang="zh-CN" altLang="en-US" sz="1200" dirty="0"/>
              <a:t> </a:t>
            </a:r>
            <a:r>
              <a:rPr lang="en-US" altLang="zh-CN" sz="1200" dirty="0"/>
              <a:t>receives one correct MPDU in the AMPDU, and responds a BlockAck with non-zero bitmap.</a:t>
            </a:r>
          </a:p>
          <a:p>
            <a:pPr marL="857250" lvl="2" indent="0">
              <a:buNone/>
            </a:pPr>
            <a:r>
              <a:rPr lang="en-US" altLang="zh-CN" sz="1200" dirty="0"/>
              <a:t>       AP receives the BlockAck, and continues the </a:t>
            </a:r>
            <a:r>
              <a:rPr lang="en-US" altLang="zh-CN" sz="1200" dirty="0" err="1"/>
              <a:t>TxOP</a:t>
            </a:r>
            <a:r>
              <a:rPr lang="en-US" altLang="zh-CN" sz="1200" dirty="0"/>
              <a:t> burst transmission.</a:t>
            </a:r>
          </a:p>
          <a:p>
            <a:pPr lvl="2"/>
            <a:r>
              <a:rPr lang="en-US" altLang="zh-CN" sz="1200" dirty="0"/>
              <a:t>The Step (3) shows the STA does not receive any correct MPDU in the AMPDU, and responds nothing. Then the AP triggers the </a:t>
            </a:r>
            <a:r>
              <a:rPr lang="en-US" altLang="zh-CN" sz="1200" dirty="0" err="1"/>
              <a:t>TxOP</a:t>
            </a:r>
            <a:r>
              <a:rPr lang="en-US" altLang="zh-CN" sz="1200" dirty="0"/>
              <a:t> recovery, and initiates the ICF MU-RTS/CTS again to trigger frame exchange with STA</a:t>
            </a:r>
          </a:p>
          <a:p>
            <a:pPr lvl="2"/>
            <a:endParaRPr lang="en-US" altLang="zh-CN" sz="1200" dirty="0"/>
          </a:p>
          <a:p>
            <a:pPr lvl="1"/>
            <a:endParaRPr lang="en-US" sz="1400" dirty="0"/>
          </a:p>
        </p:txBody>
      </p:sp>
      <p:pic>
        <p:nvPicPr>
          <p:cNvPr id="13" name="图片 12">
            <a:extLst>
              <a:ext uri="{FF2B5EF4-FFF2-40B4-BE49-F238E27FC236}">
                <a16:creationId xmlns:a16="http://schemas.microsoft.com/office/drawing/2014/main" id="{6BBD0069-71EB-F4C9-605C-3D3657B66558}"/>
              </a:ext>
            </a:extLst>
          </p:cNvPr>
          <p:cNvPicPr>
            <a:picLocks noChangeAspect="1"/>
          </p:cNvPicPr>
          <p:nvPr/>
        </p:nvPicPr>
        <p:blipFill>
          <a:blip r:embed="rId3"/>
          <a:stretch>
            <a:fillRect/>
          </a:stretch>
        </p:blipFill>
        <p:spPr>
          <a:xfrm>
            <a:off x="1653334" y="3768418"/>
            <a:ext cx="8767016" cy="1954059"/>
          </a:xfrm>
          <a:prstGeom prst="rect">
            <a:avLst/>
          </a:prstGeom>
        </p:spPr>
      </p:pic>
      <p:pic>
        <p:nvPicPr>
          <p:cNvPr id="2049" name="Picture 1">
            <a:extLst>
              <a:ext uri="{FF2B5EF4-FFF2-40B4-BE49-F238E27FC236}">
                <a16:creationId xmlns:a16="http://schemas.microsoft.com/office/drawing/2014/main" id="{E41EF186-A734-9E8C-B5AF-D170BC8C4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585" y="5802390"/>
            <a:ext cx="7660434" cy="65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8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A062-5902-6CAC-F09B-FD23490EDC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2D71A-91F2-F269-6DB6-D38986E05A3C}"/>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4517F044-0745-6D13-D509-74FE22FA3243}"/>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
        <p:nvSpPr>
          <p:cNvPr id="21" name="内容占位符 5">
            <a:extLst>
              <a:ext uri="{FF2B5EF4-FFF2-40B4-BE49-F238E27FC236}">
                <a16:creationId xmlns:a16="http://schemas.microsoft.com/office/drawing/2014/main" id="{4BECFBA5-61E0-93DE-20D3-9082A96C1A4C}"/>
              </a:ext>
            </a:extLst>
          </p:cNvPr>
          <p:cNvSpPr>
            <a:spLocks noGrp="1"/>
          </p:cNvSpPr>
          <p:nvPr>
            <p:ph idx="1"/>
          </p:nvPr>
        </p:nvSpPr>
        <p:spPr>
          <a:xfrm>
            <a:off x="914400" y="1797911"/>
            <a:ext cx="10829365" cy="1535664"/>
          </a:xfrm>
        </p:spPr>
        <p:txBody>
          <a:bodyPr/>
          <a:lstStyle/>
          <a:p>
            <a:pPr lvl="1"/>
            <a:r>
              <a:rPr lang="en-US" altLang="zh-CN" sz="1600" dirty="0"/>
              <a:t>For the case with new PHY Header ACK (All 0s bitmap BlockAck), </a:t>
            </a:r>
          </a:p>
          <a:p>
            <a:pPr lvl="2"/>
            <a:r>
              <a:rPr lang="en-US" altLang="zh-CN" sz="1200" dirty="0"/>
              <a:t>The Step (1) shows the AP/STA exchanges ICF MU-RTS/CTS to start a </a:t>
            </a:r>
            <a:r>
              <a:rPr lang="en-US" altLang="zh-CN" sz="1200" dirty="0" err="1"/>
              <a:t>TxOP</a:t>
            </a:r>
            <a:endParaRPr lang="en-US" altLang="zh-CN" sz="1200" dirty="0"/>
          </a:p>
          <a:p>
            <a:pPr lvl="2"/>
            <a:r>
              <a:rPr lang="en-US" altLang="zh-CN" sz="1200" dirty="0"/>
              <a:t>The Step (2) shows the STA receives one correct MPDU in the AMPDU,  and responds a BlockAck with non-zero bitmap.</a:t>
            </a:r>
          </a:p>
          <a:p>
            <a:pPr marL="857250" lvl="2" indent="0">
              <a:buNone/>
            </a:pPr>
            <a:r>
              <a:rPr lang="en-US" altLang="zh-CN" sz="1200" dirty="0"/>
              <a:t>      AP receives the BlockAck, and continues the </a:t>
            </a:r>
            <a:r>
              <a:rPr lang="en-US" altLang="zh-CN" sz="1200" dirty="0" err="1"/>
              <a:t>TxOP</a:t>
            </a:r>
            <a:r>
              <a:rPr lang="en-US" altLang="zh-CN" sz="1200" dirty="0"/>
              <a:t> burst transmission.</a:t>
            </a:r>
          </a:p>
          <a:p>
            <a:pPr lvl="2"/>
            <a:r>
              <a:rPr lang="en-US" altLang="zh-CN" sz="1200" dirty="0"/>
              <a:t>The Step (3) shows the STA does not receive any correct MPDU in the AMPDU, but receives the PHY header correctly, so the STA responds with a BlockAck with all 0s bitmap.</a:t>
            </a:r>
          </a:p>
          <a:p>
            <a:pPr lvl="2"/>
            <a:r>
              <a:rPr lang="en-US" altLang="zh-CN" sz="1200" dirty="0"/>
              <a:t>AP receives the BlockAck with all 0s bitmap, and continues the </a:t>
            </a:r>
            <a:r>
              <a:rPr lang="en-US" altLang="zh-CN" sz="1200" dirty="0" err="1"/>
              <a:t>TxOP</a:t>
            </a:r>
            <a:r>
              <a:rPr lang="en-US" altLang="zh-CN" sz="1200" dirty="0"/>
              <a:t> burst transmission without re-initiating the ICF MU-RTS/CTS exchange</a:t>
            </a:r>
          </a:p>
          <a:p>
            <a:pPr lvl="2"/>
            <a:endParaRPr lang="en-US" altLang="zh-CN" sz="1200" dirty="0"/>
          </a:p>
          <a:p>
            <a:pPr lvl="2"/>
            <a:endParaRPr lang="en-US" altLang="zh-CN" sz="1200" dirty="0"/>
          </a:p>
          <a:p>
            <a:pPr lvl="1"/>
            <a:endParaRPr lang="en-US" sz="1400" dirty="0"/>
          </a:p>
        </p:txBody>
      </p:sp>
      <p:pic>
        <p:nvPicPr>
          <p:cNvPr id="12" name="图片 11">
            <a:extLst>
              <a:ext uri="{FF2B5EF4-FFF2-40B4-BE49-F238E27FC236}">
                <a16:creationId xmlns:a16="http://schemas.microsoft.com/office/drawing/2014/main" id="{5C41431E-F38B-20C3-0072-EC8B3207B97D}"/>
              </a:ext>
            </a:extLst>
          </p:cNvPr>
          <p:cNvPicPr>
            <a:picLocks noChangeAspect="1"/>
          </p:cNvPicPr>
          <p:nvPr/>
        </p:nvPicPr>
        <p:blipFill>
          <a:blip r:embed="rId3"/>
          <a:stretch>
            <a:fillRect/>
          </a:stretch>
        </p:blipFill>
        <p:spPr>
          <a:xfrm>
            <a:off x="1873250" y="3673869"/>
            <a:ext cx="9074150" cy="1923912"/>
          </a:xfrm>
          <a:prstGeom prst="rect">
            <a:avLst/>
          </a:prstGeom>
        </p:spPr>
      </p:pic>
      <p:pic>
        <p:nvPicPr>
          <p:cNvPr id="3073" name="Picture 1">
            <a:extLst>
              <a:ext uri="{FF2B5EF4-FFF2-40B4-BE49-F238E27FC236}">
                <a16:creationId xmlns:a16="http://schemas.microsoft.com/office/drawing/2014/main" id="{D30E2650-5578-027C-304D-338A4354A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115" y="5597781"/>
            <a:ext cx="9782175" cy="83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E8792-0AF5-E6AE-604E-876E2DF4A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BAD5F-4A97-2797-821B-5A2EF2339735}"/>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0DFF5B04-6DB6-8187-FB02-D5652DA50F4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21" name="内容占位符 5">
            <a:extLst>
              <a:ext uri="{FF2B5EF4-FFF2-40B4-BE49-F238E27FC236}">
                <a16:creationId xmlns:a16="http://schemas.microsoft.com/office/drawing/2014/main" id="{B034ABA8-20DE-338E-15AC-224861C211BA}"/>
              </a:ext>
            </a:extLst>
          </p:cNvPr>
          <p:cNvSpPr>
            <a:spLocks noGrp="1"/>
          </p:cNvSpPr>
          <p:nvPr>
            <p:ph idx="1"/>
          </p:nvPr>
        </p:nvSpPr>
        <p:spPr>
          <a:xfrm>
            <a:off x="914401" y="1797911"/>
            <a:ext cx="6115050" cy="1535664"/>
          </a:xfrm>
        </p:spPr>
        <p:txBody>
          <a:bodyPr/>
          <a:lstStyle/>
          <a:p>
            <a:r>
              <a:rPr lang="en-US" sz="2000" dirty="0"/>
              <a:t>Simulation 1: </a:t>
            </a:r>
          </a:p>
          <a:p>
            <a:pPr lvl="1"/>
            <a:r>
              <a:rPr lang="en-US" sz="1600" dirty="0"/>
              <a:t>The traffic model:</a:t>
            </a:r>
          </a:p>
          <a:p>
            <a:pPr lvl="2"/>
            <a:r>
              <a:rPr lang="en-US" sz="1200" dirty="0"/>
              <a:t>there is only one period DL UDP traffic in the BSS between AP MLD and STA1 MLD on one </a:t>
            </a:r>
            <a:r>
              <a:rPr lang="en-US" sz="1200" dirty="0" err="1"/>
              <a:t>eMLSR</a:t>
            </a:r>
            <a:r>
              <a:rPr lang="en-US" sz="1200" dirty="0"/>
              <a:t> link,</a:t>
            </a:r>
          </a:p>
          <a:p>
            <a:pPr lvl="3"/>
            <a:r>
              <a:rPr lang="en-US" altLang="zh-CN" sz="1050" dirty="0"/>
              <a:t>VO_AC, 20ms period, 1x 512B packet each time, and the delay bound of 50ms</a:t>
            </a:r>
          </a:p>
          <a:p>
            <a:pPr lvl="2"/>
            <a:endParaRPr lang="en-US" altLang="zh-CN" sz="1200" dirty="0"/>
          </a:p>
          <a:p>
            <a:pPr lvl="1"/>
            <a:r>
              <a:rPr lang="en-US" altLang="zh-CN" sz="1400" dirty="0"/>
              <a:t>The simulation result, </a:t>
            </a:r>
          </a:p>
          <a:p>
            <a:pPr lvl="2"/>
            <a:r>
              <a:rPr lang="en-US" altLang="zh-CN" sz="1200" dirty="0"/>
              <a:t>In the X Axis, the MPDU PER is from 10% ~ 30%</a:t>
            </a:r>
          </a:p>
          <a:p>
            <a:pPr lvl="3"/>
            <a:r>
              <a:rPr lang="en-US" altLang="zh-CN" sz="1200" dirty="0"/>
              <a:t>These are the typical values that are used in the rate adaptation algorithm </a:t>
            </a:r>
          </a:p>
          <a:p>
            <a:pPr lvl="2"/>
            <a:r>
              <a:rPr lang="en-US" altLang="zh-CN" sz="1200" dirty="0"/>
              <a:t>The Y Axis shows the average packet delay of the successful transmitted data packet </a:t>
            </a:r>
          </a:p>
          <a:p>
            <a:pPr lvl="2"/>
            <a:r>
              <a:rPr lang="en-US" altLang="zh-CN" sz="1200" dirty="0"/>
              <a:t>The result shows that the new PHY Header ACK can help keep the packet delay always lower than that of the case without new PHY Header ACK</a:t>
            </a:r>
          </a:p>
          <a:p>
            <a:pPr lvl="3"/>
            <a:r>
              <a:rPr lang="en-US" altLang="zh-CN" sz="1200" dirty="0"/>
              <a:t>And furthermore, the packet delay is almost constant under the case with PHY Header ACK</a:t>
            </a:r>
          </a:p>
          <a:p>
            <a:pPr lvl="2"/>
            <a:endParaRPr lang="en-US" altLang="zh-CN" sz="1200" dirty="0"/>
          </a:p>
          <a:p>
            <a:pPr lvl="2"/>
            <a:endParaRPr lang="en-US" altLang="zh-CN" sz="1200" dirty="0"/>
          </a:p>
          <a:p>
            <a:pPr lvl="1"/>
            <a:endParaRPr lang="en-US" sz="1400" dirty="0"/>
          </a:p>
        </p:txBody>
      </p:sp>
      <p:pic>
        <p:nvPicPr>
          <p:cNvPr id="7" name="图片 6">
            <a:extLst>
              <a:ext uri="{FF2B5EF4-FFF2-40B4-BE49-F238E27FC236}">
                <a16:creationId xmlns:a16="http://schemas.microsoft.com/office/drawing/2014/main" id="{B2CB08BD-4426-B461-D93A-EA77EDDD2C90}"/>
              </a:ext>
            </a:extLst>
          </p:cNvPr>
          <p:cNvPicPr>
            <a:picLocks noChangeAspect="1"/>
          </p:cNvPicPr>
          <p:nvPr/>
        </p:nvPicPr>
        <p:blipFill>
          <a:blip r:embed="rId3"/>
          <a:stretch>
            <a:fillRect/>
          </a:stretch>
        </p:blipFill>
        <p:spPr>
          <a:xfrm>
            <a:off x="7245391" y="2565743"/>
            <a:ext cx="4234305" cy="3190875"/>
          </a:xfrm>
          <a:prstGeom prst="rect">
            <a:avLst/>
          </a:prstGeom>
        </p:spPr>
      </p:pic>
    </p:spTree>
    <p:extLst>
      <p:ext uri="{BB962C8B-B14F-4D97-AF65-F5344CB8AC3E}">
        <p14:creationId xmlns:p14="http://schemas.microsoft.com/office/powerpoint/2010/main" val="12342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EB068-B170-728D-914E-87EE72753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4EDAA-666D-E547-7CD3-096573BDA9CD}"/>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B8AB4EFF-1E45-718C-B92F-BF286548A11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
        <p:nvSpPr>
          <p:cNvPr id="21" name="内容占位符 5">
            <a:extLst>
              <a:ext uri="{FF2B5EF4-FFF2-40B4-BE49-F238E27FC236}">
                <a16:creationId xmlns:a16="http://schemas.microsoft.com/office/drawing/2014/main" id="{675C571C-E4BB-5FF4-1F87-D6CF7BBDAFC8}"/>
              </a:ext>
            </a:extLst>
          </p:cNvPr>
          <p:cNvSpPr>
            <a:spLocks noGrp="1"/>
          </p:cNvSpPr>
          <p:nvPr>
            <p:ph idx="1"/>
          </p:nvPr>
        </p:nvSpPr>
        <p:spPr>
          <a:xfrm>
            <a:off x="914401" y="1797911"/>
            <a:ext cx="6115050" cy="1535664"/>
          </a:xfrm>
        </p:spPr>
        <p:txBody>
          <a:bodyPr/>
          <a:lstStyle/>
          <a:p>
            <a:r>
              <a:rPr lang="en-US" sz="2000" dirty="0"/>
              <a:t>Simulation 2: </a:t>
            </a:r>
          </a:p>
          <a:p>
            <a:pPr lvl="1"/>
            <a:r>
              <a:rPr lang="en-US" sz="1600" dirty="0"/>
              <a:t>The traffic model:</a:t>
            </a:r>
          </a:p>
          <a:p>
            <a:pPr lvl="2"/>
            <a:r>
              <a:rPr lang="en-US" sz="1200" dirty="0"/>
              <a:t>there is one period DL UDP traffic in the BSS between AP MLD and STA1 MLD on one </a:t>
            </a:r>
            <a:r>
              <a:rPr lang="en-US" sz="1200" dirty="0" err="1"/>
              <a:t>eMLSR</a:t>
            </a:r>
            <a:r>
              <a:rPr lang="en-US" sz="1200" dirty="0"/>
              <a:t> link,</a:t>
            </a:r>
          </a:p>
          <a:p>
            <a:pPr lvl="3"/>
            <a:r>
              <a:rPr lang="en-US" altLang="zh-CN" sz="1100" dirty="0"/>
              <a:t>VO_AC, 20ms period, 1x 512B packet each time, and the delay bound of 50ms</a:t>
            </a:r>
          </a:p>
          <a:p>
            <a:pPr lvl="2"/>
            <a:r>
              <a:rPr lang="en-US" altLang="zh-CN" sz="1200" dirty="0"/>
              <a:t>And there is nearly saturated UL UDP traffic in the BSS between AP MLD and STA2 MLD on one </a:t>
            </a:r>
            <a:r>
              <a:rPr lang="en-US" altLang="zh-CN" sz="1200" dirty="0" err="1"/>
              <a:t>eMLSR</a:t>
            </a:r>
            <a:r>
              <a:rPr lang="en-US" altLang="zh-CN" sz="1200" dirty="0"/>
              <a:t> link </a:t>
            </a:r>
          </a:p>
          <a:p>
            <a:pPr lvl="3"/>
            <a:r>
              <a:rPr lang="en-US" altLang="zh-CN" sz="1050" dirty="0"/>
              <a:t>BE_AC, </a:t>
            </a:r>
            <a:r>
              <a:rPr lang="en-US" altLang="zh-CN" sz="1050" dirty="0" err="1"/>
              <a:t>TxOP</a:t>
            </a:r>
            <a:r>
              <a:rPr lang="en-US" altLang="zh-CN" sz="1050" dirty="0"/>
              <a:t> Limit=2.528ms, 1500B packet</a:t>
            </a:r>
          </a:p>
          <a:p>
            <a:pPr lvl="2"/>
            <a:endParaRPr lang="en-US" altLang="zh-CN" sz="1100" dirty="0"/>
          </a:p>
          <a:p>
            <a:pPr lvl="1"/>
            <a:r>
              <a:rPr lang="en-US" altLang="zh-CN" sz="1400" dirty="0"/>
              <a:t>The simulation result of packet delay of the STA1 MLD &lt;-&gt;AP MLD</a:t>
            </a:r>
            <a:r>
              <a:rPr lang="en-US" altLang="zh-CN" sz="1200" dirty="0"/>
              <a:t>, </a:t>
            </a:r>
          </a:p>
          <a:p>
            <a:pPr lvl="2"/>
            <a:r>
              <a:rPr lang="en-US" altLang="zh-CN" sz="1200" dirty="0"/>
              <a:t>Still, the result shows that the new PHY Header ACK can help keep the packet delay always lower than that of the case without new PHY Header ACK</a:t>
            </a:r>
          </a:p>
          <a:p>
            <a:pPr lvl="2"/>
            <a:r>
              <a:rPr lang="en-US" altLang="zh-CN" sz="1200" dirty="0"/>
              <a:t>And for the case with new PHY Header ACK , the deviation of the values of packet delay for different MPDU PER is much smaller than that of the case without new PHY Header ACK</a:t>
            </a:r>
          </a:p>
          <a:p>
            <a:pPr lvl="2"/>
            <a:endParaRPr lang="en-US" altLang="zh-CN" sz="1200" dirty="0"/>
          </a:p>
          <a:p>
            <a:pPr lvl="2"/>
            <a:endParaRPr lang="en-US" altLang="zh-CN" sz="1200" dirty="0"/>
          </a:p>
          <a:p>
            <a:pPr lvl="1"/>
            <a:endParaRPr lang="en-US" sz="1400" dirty="0"/>
          </a:p>
        </p:txBody>
      </p:sp>
      <p:pic>
        <p:nvPicPr>
          <p:cNvPr id="6" name="图片 5">
            <a:extLst>
              <a:ext uri="{FF2B5EF4-FFF2-40B4-BE49-F238E27FC236}">
                <a16:creationId xmlns:a16="http://schemas.microsoft.com/office/drawing/2014/main" id="{EDE53CE9-167E-F16E-3B85-AD94E2D3C5A0}"/>
              </a:ext>
            </a:extLst>
          </p:cNvPr>
          <p:cNvPicPr>
            <a:picLocks noChangeAspect="1"/>
          </p:cNvPicPr>
          <p:nvPr/>
        </p:nvPicPr>
        <p:blipFill>
          <a:blip r:embed="rId3"/>
          <a:stretch>
            <a:fillRect/>
          </a:stretch>
        </p:blipFill>
        <p:spPr>
          <a:xfrm>
            <a:off x="7029451" y="2426426"/>
            <a:ext cx="4961076" cy="3548062"/>
          </a:xfrm>
          <a:prstGeom prst="rect">
            <a:avLst/>
          </a:prstGeom>
        </p:spPr>
      </p:pic>
    </p:spTree>
    <p:extLst>
      <p:ext uri="{BB962C8B-B14F-4D97-AF65-F5344CB8AC3E}">
        <p14:creationId xmlns:p14="http://schemas.microsoft.com/office/powerpoint/2010/main" val="349289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
        <p:nvSpPr>
          <p:cNvPr id="6" name="内容占位符 5"/>
          <p:cNvSpPr>
            <a:spLocks noGrp="1"/>
          </p:cNvSpPr>
          <p:nvPr>
            <p:ph idx="1"/>
          </p:nvPr>
        </p:nvSpPr>
        <p:spPr>
          <a:xfrm>
            <a:off x="914400" y="1752607"/>
            <a:ext cx="10552670" cy="2190949"/>
          </a:xfrm>
        </p:spPr>
        <p:txBody>
          <a:bodyPr/>
          <a:lstStyle/>
          <a:p>
            <a:r>
              <a:rPr lang="en-US" dirty="0"/>
              <a:t>In this contribution, we discuss </a:t>
            </a:r>
            <a:r>
              <a:rPr lang="en-US" altLang="zh-CN" dirty="0"/>
              <a:t>a frame exchange sequence scheme, in which </a:t>
            </a:r>
          </a:p>
          <a:p>
            <a:pPr lvl="1"/>
            <a:r>
              <a:rPr lang="en-US" altLang="zh-CN" dirty="0"/>
              <a:t>a positive acknowledgement is defined, for the reception case that PPDU PHY header is received correctly while the PSDU fields are not received correctly</a:t>
            </a:r>
          </a:p>
          <a:p>
            <a:pPr lvl="1"/>
            <a:r>
              <a:rPr lang="en-US" altLang="zh-CN" dirty="0"/>
              <a:t>When the </a:t>
            </a:r>
            <a:r>
              <a:rPr lang="en-US" altLang="zh-CN" dirty="0" err="1"/>
              <a:t>TxOP</a:t>
            </a:r>
            <a:r>
              <a:rPr lang="en-US" altLang="zh-CN" dirty="0"/>
              <a:t> Holder receives the positive acknowledgement to the PHY Header, the </a:t>
            </a:r>
            <a:r>
              <a:rPr lang="en-US" altLang="zh-CN" dirty="0" err="1"/>
              <a:t>TxOP</a:t>
            </a:r>
            <a:r>
              <a:rPr lang="en-US" altLang="zh-CN" dirty="0"/>
              <a:t> Holder can continue the </a:t>
            </a:r>
            <a:r>
              <a:rPr lang="en-US" altLang="zh-CN" dirty="0" err="1"/>
              <a:t>TxOP</a:t>
            </a:r>
            <a:endParaRPr lang="en-US" altLang="zh-CN" dirty="0"/>
          </a:p>
          <a:p>
            <a:endParaRPr lang="en-US" altLang="zh-CN" dirty="0"/>
          </a:p>
          <a:p>
            <a:r>
              <a:rPr lang="en-US" altLang="zh-CN" dirty="0"/>
              <a:t>We also provide a simulation for the single link </a:t>
            </a:r>
            <a:r>
              <a:rPr lang="en-US" altLang="zh-CN" dirty="0" err="1"/>
              <a:t>eMLSR</a:t>
            </a:r>
            <a:r>
              <a:rPr lang="en-US" altLang="zh-CN" dirty="0"/>
              <a:t> use scenario, in which benefits are shown for this new frame exchange sequence scheme with PHY Header ACK</a:t>
            </a:r>
          </a:p>
          <a:p>
            <a:pPr marL="0" indent="0">
              <a:buNone/>
            </a:pPr>
            <a:endParaRPr lang="en-US" dirty="0"/>
          </a:p>
        </p:txBody>
      </p:sp>
    </p:spTree>
    <p:extLst>
      <p:ext uri="{BB962C8B-B14F-4D97-AF65-F5344CB8AC3E}">
        <p14:creationId xmlns:p14="http://schemas.microsoft.com/office/powerpoint/2010/main" val="272162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err="1"/>
              <a:t>SP</a:t>
            </a:r>
            <a:r>
              <a:rPr lang="en-US" dirty="0"/>
              <a:t>:</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
        <p:nvSpPr>
          <p:cNvPr id="6" name="内容占位符 5"/>
          <p:cNvSpPr>
            <a:spLocks noGrp="1"/>
          </p:cNvSpPr>
          <p:nvPr>
            <p:ph idx="1"/>
          </p:nvPr>
        </p:nvSpPr>
        <p:spPr>
          <a:xfrm>
            <a:off x="914400" y="1752607"/>
            <a:ext cx="10766854" cy="4571990"/>
          </a:xfrm>
        </p:spPr>
        <p:txBody>
          <a:bodyPr/>
          <a:lstStyle/>
          <a:p>
            <a:r>
              <a:rPr lang="en-US" dirty="0"/>
              <a:t>Do you agree to define the following </a:t>
            </a:r>
            <a:r>
              <a:rPr lang="en-US" altLang="zh-CN" dirty="0"/>
              <a:t>frame exchange sequence scheme</a:t>
            </a:r>
            <a:r>
              <a:rPr lang="en-US" dirty="0"/>
              <a:t> for SU data frame exchange in UHR?</a:t>
            </a:r>
          </a:p>
          <a:p>
            <a:pPr lvl="1"/>
            <a:r>
              <a:rPr lang="en-US" dirty="0"/>
              <a:t>A positive </a:t>
            </a:r>
            <a:r>
              <a:rPr lang="en-US" altLang="zh-CN" dirty="0"/>
              <a:t>acknowledgement frame is responded for the reception case in which PPDU PHY header is received correctly while the PSDU fields are not received correctly</a:t>
            </a:r>
          </a:p>
          <a:p>
            <a:pPr lvl="1"/>
            <a:r>
              <a:rPr lang="en-US" altLang="zh-CN" dirty="0"/>
              <a:t>When the </a:t>
            </a:r>
            <a:r>
              <a:rPr lang="en-US" altLang="zh-CN" dirty="0" err="1"/>
              <a:t>TxOP</a:t>
            </a:r>
            <a:r>
              <a:rPr lang="en-US" altLang="zh-CN" dirty="0"/>
              <a:t> Holder receives the positive acknowledgement to the PHY Header, the </a:t>
            </a:r>
            <a:r>
              <a:rPr lang="en-US" altLang="zh-CN" dirty="0" err="1"/>
              <a:t>TxOP</a:t>
            </a:r>
            <a:r>
              <a:rPr lang="en-US" altLang="zh-CN" dirty="0"/>
              <a:t> Holder can still continue the </a:t>
            </a:r>
            <a:r>
              <a:rPr lang="en-US" altLang="zh-CN" dirty="0" err="1"/>
              <a:t>TxOP</a:t>
            </a:r>
            <a:r>
              <a:rPr lang="en-US" altLang="zh-CN" dirty="0"/>
              <a:t>, i.e. the </a:t>
            </a:r>
            <a:r>
              <a:rPr lang="en-US" altLang="zh-CN" dirty="0" err="1"/>
              <a:t>TxOP</a:t>
            </a:r>
            <a:r>
              <a:rPr lang="en-US" altLang="zh-CN" dirty="0"/>
              <a:t> Holder does not consider the transmission of the corresponding transmitted PPDU fails</a:t>
            </a:r>
          </a:p>
          <a:p>
            <a:pPr lvl="1"/>
            <a:r>
              <a:rPr lang="en-US" altLang="zh-CN" dirty="0"/>
              <a:t>The details of the related PPDU formats/contents are TBD</a:t>
            </a:r>
          </a:p>
          <a:p>
            <a:pPr marL="457200" lvl="1" indent="0">
              <a:buNone/>
            </a:pPr>
            <a:endParaRPr lang="en-US" altLang="zh-CN" dirty="0"/>
          </a:p>
          <a:p>
            <a:pPr lvl="1"/>
            <a:endParaRPr lang="en-US" dirty="0"/>
          </a:p>
        </p:txBody>
      </p:sp>
    </p:spTree>
    <p:extLst>
      <p:ext uri="{BB962C8B-B14F-4D97-AF65-F5344CB8AC3E}">
        <p14:creationId xmlns:p14="http://schemas.microsoft.com/office/powerpoint/2010/main" val="336403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IEEE 802.11-14/0571r12 - 11ax Evaluation Methodology</a:t>
            </a:r>
          </a:p>
          <a:p>
            <a:pPr marL="0" indent="0">
              <a:buNone/>
            </a:pPr>
            <a:endParaRPr lang="en-US" altLang="zh-CN" sz="1800"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8124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According to 11bn PAR, </a:t>
            </a:r>
            <a:r>
              <a:rPr lang="en-GB" dirty="0"/>
              <a:t>11bn will provide enhancement to the throughput and latency in non-ideal environment and : </a:t>
            </a:r>
            <a:endParaRPr lang="en-US" dirty="0"/>
          </a:p>
          <a:p>
            <a:pPr lvl="1"/>
            <a:r>
              <a:rPr lang="en-US" dirty="0"/>
              <a:t>at least one mode of operation capable of increasing throughput by 25%, as measured at the MAC data service Access Point, in at least one Signal to Interference and Noise Ratio (SINR) level (Rate-vs-Range), compared to the Extremely High Throughput MAC/PHY operation, and</a:t>
            </a:r>
          </a:p>
          <a:p>
            <a:pPr lvl="1"/>
            <a:r>
              <a:rPr lang="en-US" dirty="0"/>
              <a:t>at least one mode of operation capable of reducing latency by 25% for the 95th percentile of the latency distribution compared to the Extremely High Throughput MAC/PHY operation and </a:t>
            </a:r>
          </a:p>
          <a:p>
            <a:pPr lvl="1"/>
            <a:endParaRPr lang="en-US" dirty="0"/>
          </a:p>
          <a:p>
            <a:r>
              <a:rPr lang="en-US" altLang="zh-CN" dirty="0"/>
              <a:t>In this contribution, we discuss a frame exchange sequence scheme to improve the air medium utilization efficiency, which can provide benefits for the low latency and high reliability traffic. </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FD2B-76DB-53C5-9533-3CE879C67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0944B-A261-34E9-27E8-E4B6E8BF770E}"/>
              </a:ext>
            </a:extLst>
          </p:cNvPr>
          <p:cNvSpPr>
            <a:spLocks noGrp="1"/>
          </p:cNvSpPr>
          <p:nvPr>
            <p:ph type="title"/>
          </p:nvPr>
        </p:nvSpPr>
        <p:spPr>
          <a:xfrm>
            <a:off x="914400" y="883512"/>
            <a:ext cx="10565296" cy="914399"/>
          </a:xfrm>
        </p:spPr>
        <p:txBody>
          <a:bodyPr/>
          <a:lstStyle/>
          <a:p>
            <a:r>
              <a:rPr lang="en-US" dirty="0"/>
              <a:t>Recap: Current MAC Acknowledgement Scheme</a:t>
            </a:r>
          </a:p>
        </p:txBody>
      </p:sp>
      <p:sp>
        <p:nvSpPr>
          <p:cNvPr id="4" name="Slide Number Placeholder 3">
            <a:extLst>
              <a:ext uri="{FF2B5EF4-FFF2-40B4-BE49-F238E27FC236}">
                <a16:creationId xmlns:a16="http://schemas.microsoft.com/office/drawing/2014/main" id="{E5866023-2B9A-B422-1D59-804D199BBF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94E69B53-374B-05F9-6FD4-B2248FD43DB6}"/>
              </a:ext>
            </a:extLst>
          </p:cNvPr>
          <p:cNvSpPr>
            <a:spLocks noGrp="1"/>
          </p:cNvSpPr>
          <p:nvPr>
            <p:ph idx="1"/>
          </p:nvPr>
        </p:nvSpPr>
        <p:spPr>
          <a:xfrm>
            <a:off x="976184" y="1918257"/>
            <a:ext cx="10239632" cy="1882738"/>
          </a:xfrm>
        </p:spPr>
        <p:txBody>
          <a:bodyPr/>
          <a:lstStyle/>
          <a:p>
            <a:r>
              <a:rPr lang="en-US" sz="1800" dirty="0"/>
              <a:t>In current 802.11, there is only MAC level acknowledgement scheme for the data traffic, and the ACK/BA will only be responded if at least one of the MPDUs has been correctly received</a:t>
            </a:r>
          </a:p>
          <a:p>
            <a:endParaRPr lang="en-US" sz="1800" dirty="0"/>
          </a:p>
          <a:p>
            <a:r>
              <a:rPr lang="en-US" sz="1800" dirty="0"/>
              <a:t>Therefore, for the </a:t>
            </a:r>
            <a:r>
              <a:rPr lang="en-US" sz="1800" dirty="0" err="1"/>
              <a:t>TxOP</a:t>
            </a:r>
            <a:r>
              <a:rPr lang="en-US" sz="1800" dirty="0"/>
              <a:t> holder, its </a:t>
            </a:r>
            <a:r>
              <a:rPr lang="en-US" sz="1800" dirty="0" err="1"/>
              <a:t>TxOP</a:t>
            </a:r>
            <a:r>
              <a:rPr lang="en-US" sz="1800" dirty="0"/>
              <a:t> continuation depends on whether it can receive a positive acknowledgement from one of the corresponding </a:t>
            </a:r>
            <a:r>
              <a:rPr lang="en-US" sz="1800" dirty="0" err="1"/>
              <a:t>TxOP</a:t>
            </a:r>
            <a:r>
              <a:rPr lang="en-US" sz="1800" dirty="0"/>
              <a:t> responders</a:t>
            </a:r>
          </a:p>
          <a:p>
            <a:pPr lvl="1"/>
            <a:r>
              <a:rPr lang="en-US" sz="1600" dirty="0"/>
              <a:t>MAC level acknowledgement scheme won’t consider the reception status of the corresponding PPDU’s PHY header, </a:t>
            </a:r>
          </a:p>
          <a:p>
            <a:pPr lvl="2"/>
            <a:r>
              <a:rPr lang="en-US" altLang="zh-CN" sz="1400" dirty="0"/>
              <a:t>Although there are already some MAC level information/parameters in HE/EHT PPDU PHY Header. </a:t>
            </a:r>
            <a:r>
              <a:rPr lang="en-US" sz="1400" dirty="0"/>
              <a:t>For example, the BSS Color and STA AID to assist identification of the Tx/Rx devices</a:t>
            </a:r>
          </a:p>
          <a:p>
            <a:pPr lvl="2"/>
            <a:endParaRPr lang="en-US" sz="1400" dirty="0"/>
          </a:p>
          <a:p>
            <a:r>
              <a:rPr lang="en-US" altLang="zh-CN" sz="2000" dirty="0"/>
              <a:t>For the </a:t>
            </a:r>
            <a:r>
              <a:rPr lang="en-US" altLang="zh-CN" sz="2000" dirty="0" err="1"/>
              <a:t>TxOP</a:t>
            </a:r>
            <a:r>
              <a:rPr lang="en-US" altLang="zh-CN" sz="2000" dirty="0"/>
              <a:t> holder, failure reception of a MAC level acknowledgement during the obtained </a:t>
            </a:r>
            <a:r>
              <a:rPr lang="en-US" altLang="zh-CN" sz="2000" dirty="0" err="1"/>
              <a:t>TxOP</a:t>
            </a:r>
            <a:r>
              <a:rPr lang="en-US" altLang="zh-CN" sz="2000" dirty="0"/>
              <a:t> can result in an early termination of the </a:t>
            </a:r>
            <a:r>
              <a:rPr lang="en-US" altLang="zh-CN" sz="2000" dirty="0" err="1"/>
              <a:t>TxOP</a:t>
            </a:r>
            <a:r>
              <a:rPr lang="en-US" altLang="zh-CN" sz="2000" dirty="0"/>
              <a:t> </a:t>
            </a:r>
          </a:p>
          <a:p>
            <a:pPr lvl="2"/>
            <a:endParaRPr lang="en-US" sz="1400" dirty="0"/>
          </a:p>
        </p:txBody>
      </p:sp>
    </p:spTree>
    <p:extLst>
      <p:ext uri="{BB962C8B-B14F-4D97-AF65-F5344CB8AC3E}">
        <p14:creationId xmlns:p14="http://schemas.microsoft.com/office/powerpoint/2010/main" val="408870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a:xfrm>
            <a:off x="914400" y="883512"/>
            <a:ext cx="10565296" cy="914399"/>
          </a:xfrm>
        </p:spPr>
        <p:txBody>
          <a:bodyPr/>
          <a:lstStyle/>
          <a:p>
            <a:r>
              <a:rPr lang="en-US" dirty="0"/>
              <a:t>Recap: Current MAC Acknowledgement Scheme</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p:cNvSpPr>
            <a:spLocks noGrp="1"/>
          </p:cNvSpPr>
          <p:nvPr>
            <p:ph idx="1"/>
          </p:nvPr>
        </p:nvSpPr>
        <p:spPr>
          <a:xfrm>
            <a:off x="976184" y="1918257"/>
            <a:ext cx="10239632" cy="1882738"/>
          </a:xfrm>
        </p:spPr>
        <p:txBody>
          <a:bodyPr/>
          <a:lstStyle/>
          <a:p>
            <a:r>
              <a:rPr lang="en-US" sz="1800" dirty="0"/>
              <a:t>The following figure illustrates an early termination of the </a:t>
            </a:r>
            <a:r>
              <a:rPr lang="en-US" sz="1800" dirty="0" err="1"/>
              <a:t>TxOP</a:t>
            </a:r>
            <a:r>
              <a:rPr lang="en-US" sz="1800" dirty="0"/>
              <a:t> obtained by a </a:t>
            </a:r>
            <a:r>
              <a:rPr lang="en-US" sz="1800" dirty="0" err="1"/>
              <a:t>TxOP</a:t>
            </a:r>
            <a:r>
              <a:rPr lang="en-US" sz="1800" dirty="0"/>
              <a:t> holder.</a:t>
            </a:r>
          </a:p>
          <a:p>
            <a:pPr lvl="1"/>
            <a:r>
              <a:rPr lang="en-US" sz="1400" dirty="0"/>
              <a:t>The </a:t>
            </a:r>
            <a:r>
              <a:rPr lang="en-US" sz="1400" dirty="0" err="1"/>
              <a:t>TxOP</a:t>
            </a:r>
            <a:r>
              <a:rPr lang="en-US" sz="1400" dirty="0"/>
              <a:t> holder will take various recovery mechanism after the early termination of the </a:t>
            </a:r>
            <a:r>
              <a:rPr lang="en-US" sz="1400" dirty="0" err="1"/>
              <a:t>TxOP</a:t>
            </a:r>
            <a:r>
              <a:rPr lang="en-US" sz="1400" dirty="0"/>
              <a:t>, depending on implementation. For example, </a:t>
            </a:r>
          </a:p>
          <a:p>
            <a:pPr lvl="2"/>
            <a:r>
              <a:rPr lang="en-US" sz="1100" dirty="0"/>
              <a:t>A PIFS recovery. Or,</a:t>
            </a:r>
          </a:p>
          <a:p>
            <a:pPr lvl="2"/>
            <a:r>
              <a:rPr lang="en-US" sz="1100" dirty="0"/>
              <a:t>Invocation of a backoff procedure at once, but the maximum new </a:t>
            </a:r>
            <a:r>
              <a:rPr lang="en-US" sz="1100" dirty="0" err="1"/>
              <a:t>TxOP</a:t>
            </a:r>
            <a:r>
              <a:rPr lang="en-US" sz="1100" dirty="0"/>
              <a:t> duration is limited by the remaining time of the last failed </a:t>
            </a:r>
            <a:r>
              <a:rPr lang="en-US" sz="1100" dirty="0" err="1"/>
              <a:t>TxOP</a:t>
            </a:r>
            <a:r>
              <a:rPr lang="en-US" sz="1100" dirty="0"/>
              <a:t>. Or, </a:t>
            </a:r>
          </a:p>
          <a:p>
            <a:pPr lvl="2"/>
            <a:r>
              <a:rPr lang="en-US" sz="1100" dirty="0"/>
              <a:t>Invocation of a backoff procedure after the </a:t>
            </a:r>
            <a:r>
              <a:rPr lang="en-US" altLang="zh-CN" sz="1100" dirty="0"/>
              <a:t>remaining time of the last failed </a:t>
            </a:r>
            <a:r>
              <a:rPr lang="en-US" altLang="zh-CN" sz="1100" dirty="0" err="1"/>
              <a:t>TxOP</a:t>
            </a:r>
            <a:r>
              <a:rPr lang="en-US" altLang="zh-CN" sz="1100" dirty="0"/>
              <a:t> expires (i.e. the corresponding TXNAV Timer expires)</a:t>
            </a:r>
          </a:p>
          <a:p>
            <a:pPr lvl="1"/>
            <a:r>
              <a:rPr lang="en-US" altLang="zh-CN" sz="1400" dirty="0"/>
              <a:t>No matter what mechanism the </a:t>
            </a:r>
            <a:r>
              <a:rPr lang="en-US" altLang="zh-CN" sz="1400" dirty="0" err="1"/>
              <a:t>TxOP</a:t>
            </a:r>
            <a:r>
              <a:rPr lang="en-US" altLang="zh-CN" sz="1400" dirty="0"/>
              <a:t> holder will take, the </a:t>
            </a:r>
            <a:r>
              <a:rPr lang="en-US" altLang="zh-CN" sz="1400" dirty="0" err="1"/>
              <a:t>TxOP</a:t>
            </a:r>
            <a:r>
              <a:rPr lang="en-US" altLang="zh-CN" sz="1400" dirty="0"/>
              <a:t> Holder needs re-contend the channel, and may initiate the exchange of RTS/CTS, MU-RTS/CTS, ICF/IR etc.  All those introduce additional overhead and do not fully utilize the </a:t>
            </a:r>
            <a:r>
              <a:rPr lang="en-US" altLang="zh-CN" sz="1400" dirty="0" err="1"/>
              <a:t>TxOP</a:t>
            </a:r>
            <a:r>
              <a:rPr lang="en-US" altLang="zh-CN" sz="1400" dirty="0"/>
              <a:t> obtained by the </a:t>
            </a:r>
            <a:r>
              <a:rPr lang="en-US" altLang="zh-CN" sz="1400" dirty="0" err="1"/>
              <a:t>TxOP</a:t>
            </a:r>
            <a:r>
              <a:rPr lang="en-US" altLang="zh-CN" sz="1400" dirty="0"/>
              <a:t> Holder</a:t>
            </a:r>
          </a:p>
          <a:p>
            <a:pPr marL="857250" lvl="2" indent="0">
              <a:buNone/>
            </a:pPr>
            <a:endParaRPr lang="en-US" altLang="zh-CN" sz="1200" dirty="0"/>
          </a:p>
          <a:p>
            <a:pPr lvl="2"/>
            <a:endParaRPr lang="en-US" sz="1100" dirty="0"/>
          </a:p>
        </p:txBody>
      </p:sp>
      <p:pic>
        <p:nvPicPr>
          <p:cNvPr id="2049" name="Picture 1">
            <a:extLst>
              <a:ext uri="{FF2B5EF4-FFF2-40B4-BE49-F238E27FC236}">
                <a16:creationId xmlns:a16="http://schemas.microsoft.com/office/drawing/2014/main" id="{E3ED36E5-8CF2-349B-8182-627FEFCAC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6" y="4154032"/>
            <a:ext cx="7411853" cy="21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74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6FF6-E314-4040-D9A9-67C8FCB72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E11AD-072B-7A19-26F9-6C1306E5E6D3}"/>
              </a:ext>
            </a:extLst>
          </p:cNvPr>
          <p:cNvSpPr>
            <a:spLocks noGrp="1"/>
          </p:cNvSpPr>
          <p:nvPr>
            <p:ph type="title"/>
          </p:nvPr>
        </p:nvSpPr>
        <p:spPr>
          <a:xfrm>
            <a:off x="914400" y="883512"/>
            <a:ext cx="10565296" cy="914399"/>
          </a:xfrm>
        </p:spPr>
        <p:txBody>
          <a:bodyPr/>
          <a:lstStyle/>
          <a:p>
            <a:r>
              <a:rPr lang="en-US" dirty="0"/>
              <a:t>Recap: Current MAC Acknowledgement Scheme</a:t>
            </a:r>
          </a:p>
        </p:txBody>
      </p:sp>
      <p:sp>
        <p:nvSpPr>
          <p:cNvPr id="4" name="Slide Number Placeholder 3">
            <a:extLst>
              <a:ext uri="{FF2B5EF4-FFF2-40B4-BE49-F238E27FC236}">
                <a16:creationId xmlns:a16="http://schemas.microsoft.com/office/drawing/2014/main" id="{02F86E1C-06E8-7841-D200-CA3A86FB239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4F80FDDC-DB10-0B38-139A-CBAAB398DD3C}"/>
              </a:ext>
            </a:extLst>
          </p:cNvPr>
          <p:cNvSpPr>
            <a:spLocks noGrp="1"/>
          </p:cNvSpPr>
          <p:nvPr>
            <p:ph idx="1"/>
          </p:nvPr>
        </p:nvSpPr>
        <p:spPr>
          <a:xfrm>
            <a:off x="976184" y="1918257"/>
            <a:ext cx="10239632" cy="1882738"/>
          </a:xfrm>
        </p:spPr>
        <p:txBody>
          <a:bodyPr/>
          <a:lstStyle/>
          <a:p>
            <a:r>
              <a:rPr lang="en-US" sz="1800" dirty="0"/>
              <a:t>What’s more, the </a:t>
            </a:r>
            <a:r>
              <a:rPr lang="en-US" sz="1800" dirty="0" err="1"/>
              <a:t>TxOP</a:t>
            </a:r>
            <a:r>
              <a:rPr lang="en-US" sz="1800" dirty="0"/>
              <a:t> is being extended/used for more features in 802.11</a:t>
            </a:r>
          </a:p>
          <a:p>
            <a:pPr lvl="1"/>
            <a:r>
              <a:rPr lang="en-US" sz="1400" dirty="0"/>
              <a:t>The </a:t>
            </a:r>
            <a:r>
              <a:rPr lang="en-US" sz="1400" dirty="0" err="1"/>
              <a:t>TxOP</a:t>
            </a:r>
            <a:r>
              <a:rPr lang="en-US" sz="1400" dirty="0"/>
              <a:t> TXS Sharing mode. An early termination of shared </a:t>
            </a:r>
            <a:r>
              <a:rPr lang="en-US" sz="1400" dirty="0" err="1"/>
              <a:t>TxOP</a:t>
            </a:r>
            <a:r>
              <a:rPr lang="en-US" sz="1400" dirty="0"/>
              <a:t> due to no MAC level acknowledgement may </a:t>
            </a:r>
          </a:p>
          <a:p>
            <a:pPr lvl="2"/>
            <a:r>
              <a:rPr lang="en-US" sz="1200" dirty="0"/>
              <a:t>make the whole </a:t>
            </a:r>
            <a:r>
              <a:rPr lang="en-US" sz="1200" dirty="0" err="1"/>
              <a:t>TxOP</a:t>
            </a:r>
            <a:r>
              <a:rPr lang="en-US" sz="1200" dirty="0"/>
              <a:t> sharing procedure fail, or make the </a:t>
            </a:r>
            <a:r>
              <a:rPr lang="en-US" sz="1200" dirty="0" err="1"/>
              <a:t>TxOP</a:t>
            </a:r>
            <a:r>
              <a:rPr lang="en-US" sz="1200" dirty="0"/>
              <a:t> is not fully utilized </a:t>
            </a:r>
          </a:p>
          <a:p>
            <a:pPr lvl="1"/>
            <a:r>
              <a:rPr lang="en-US" altLang="zh-CN" sz="1400" dirty="0"/>
              <a:t>The </a:t>
            </a:r>
            <a:r>
              <a:rPr lang="en-US" altLang="zh-CN" sz="1400" dirty="0" err="1"/>
              <a:t>eMLSR</a:t>
            </a:r>
            <a:r>
              <a:rPr lang="en-US" altLang="zh-CN" sz="1400" dirty="0"/>
              <a:t> link’s active/listening mode switch is based on </a:t>
            </a:r>
            <a:r>
              <a:rPr lang="en-US" altLang="zh-CN" sz="1400" dirty="0" err="1"/>
              <a:t>TxOP</a:t>
            </a:r>
            <a:r>
              <a:rPr lang="en-US" altLang="zh-CN" sz="1400" dirty="0"/>
              <a:t>. An early termination of </a:t>
            </a:r>
            <a:r>
              <a:rPr lang="en-US" altLang="zh-CN" sz="1400" dirty="0" err="1"/>
              <a:t>TxOP</a:t>
            </a:r>
            <a:r>
              <a:rPr lang="en-US" altLang="zh-CN" sz="1400" dirty="0"/>
              <a:t> on the </a:t>
            </a:r>
            <a:r>
              <a:rPr lang="en-US" altLang="zh-CN" sz="1400" dirty="0" err="1"/>
              <a:t>eMLSR</a:t>
            </a:r>
            <a:r>
              <a:rPr lang="en-US" altLang="zh-CN" sz="1400" dirty="0"/>
              <a:t> link will make the </a:t>
            </a:r>
            <a:r>
              <a:rPr lang="en-US" altLang="zh-CN" sz="1400" dirty="0" err="1"/>
              <a:t>eMLSR</a:t>
            </a:r>
            <a:r>
              <a:rPr lang="en-US" altLang="zh-CN" sz="1400" dirty="0"/>
              <a:t> link enter the listening mode, and AP needs re-initiate the ICF/IR exchange to activate this </a:t>
            </a:r>
            <a:r>
              <a:rPr lang="en-US" altLang="zh-CN" sz="1400" dirty="0" err="1"/>
              <a:t>eMLSR</a:t>
            </a:r>
            <a:r>
              <a:rPr lang="en-US" altLang="zh-CN" sz="1400" dirty="0"/>
              <a:t> link again</a:t>
            </a:r>
          </a:p>
          <a:p>
            <a:pPr lvl="1"/>
            <a:r>
              <a:rPr lang="en-US" altLang="zh-CN" sz="1400" dirty="0"/>
              <a:t>The DPS (dynamic power save) based on the ICF/IR exchange also may have the same issue as </a:t>
            </a:r>
            <a:r>
              <a:rPr lang="en-US" altLang="zh-CN" sz="1400" dirty="0" err="1"/>
              <a:t>eMLSR</a:t>
            </a:r>
            <a:r>
              <a:rPr lang="en-US" altLang="zh-CN" sz="1400" dirty="0"/>
              <a:t> link</a:t>
            </a:r>
          </a:p>
          <a:p>
            <a:pPr lvl="1"/>
            <a:r>
              <a:rPr lang="en-US" altLang="zh-CN" sz="1400" dirty="0"/>
              <a:t>The </a:t>
            </a:r>
            <a:r>
              <a:rPr lang="en-US" altLang="zh-CN" sz="1400" dirty="0" err="1"/>
              <a:t>TxOP</a:t>
            </a:r>
            <a:r>
              <a:rPr lang="en-US" altLang="zh-CN" sz="1400" dirty="0"/>
              <a:t> level Relay operation under discussion </a:t>
            </a:r>
          </a:p>
          <a:p>
            <a:pPr lvl="1"/>
            <a:r>
              <a:rPr lang="en-US" altLang="zh-CN" sz="1400" dirty="0"/>
              <a:t>The NPCA/DSO operations on the non-primary channels are also based on </a:t>
            </a:r>
            <a:r>
              <a:rPr lang="en-US" altLang="zh-CN" sz="1400" dirty="0" err="1"/>
              <a:t>TxOP</a:t>
            </a:r>
            <a:r>
              <a:rPr lang="en-US" altLang="zh-CN" sz="1400" dirty="0"/>
              <a:t> level</a:t>
            </a:r>
          </a:p>
          <a:p>
            <a:pPr lvl="1"/>
            <a:endParaRPr lang="en-US" altLang="zh-CN" sz="1200" dirty="0"/>
          </a:p>
          <a:p>
            <a:r>
              <a:rPr lang="en-US" altLang="zh-CN" sz="1600" dirty="0"/>
              <a:t>To be shortly, the early termination of </a:t>
            </a:r>
            <a:r>
              <a:rPr lang="en-US" altLang="zh-CN" sz="1600" dirty="0" err="1"/>
              <a:t>TxOP</a:t>
            </a:r>
            <a:r>
              <a:rPr lang="en-US" altLang="zh-CN" sz="1600" dirty="0"/>
              <a:t> due to no MAC level acknowledgement can cause the inefficient utilization of the </a:t>
            </a:r>
            <a:r>
              <a:rPr lang="en-US" altLang="zh-CN" sz="1600" dirty="0" err="1"/>
              <a:t>TxOP</a:t>
            </a:r>
            <a:r>
              <a:rPr lang="en-US" altLang="zh-CN" sz="1600" dirty="0"/>
              <a:t>. </a:t>
            </a:r>
          </a:p>
          <a:p>
            <a:endParaRPr lang="en-US" altLang="zh-CN" sz="1600" dirty="0"/>
          </a:p>
          <a:p>
            <a:r>
              <a:rPr lang="en-US" altLang="zh-CN" sz="1600" dirty="0"/>
              <a:t>So we try to make it possible to continue the </a:t>
            </a:r>
            <a:r>
              <a:rPr lang="en-US" altLang="zh-CN" sz="1600" dirty="0" err="1"/>
              <a:t>TxOP</a:t>
            </a:r>
            <a:r>
              <a:rPr lang="en-US" altLang="zh-CN" sz="1600" dirty="0"/>
              <a:t> when the conventional MAC level acknowledgement is absent</a:t>
            </a:r>
          </a:p>
          <a:p>
            <a:pPr lvl="1"/>
            <a:endParaRPr lang="en-US" altLang="zh-CN" sz="1200" dirty="0"/>
          </a:p>
          <a:p>
            <a:pPr lvl="1"/>
            <a:endParaRPr lang="en-US" altLang="zh-CN" sz="1200" dirty="0"/>
          </a:p>
          <a:p>
            <a:pPr lvl="2"/>
            <a:endParaRPr lang="en-US" altLang="zh-CN" sz="1100" dirty="0"/>
          </a:p>
          <a:p>
            <a:pPr lvl="2"/>
            <a:endParaRPr lang="en-US" sz="1100" dirty="0"/>
          </a:p>
        </p:txBody>
      </p:sp>
    </p:spTree>
    <p:extLst>
      <p:ext uri="{BB962C8B-B14F-4D97-AF65-F5344CB8AC3E}">
        <p14:creationId xmlns:p14="http://schemas.microsoft.com/office/powerpoint/2010/main" val="122331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05CB-883B-84B4-D2CA-8FB9DBD9E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E7BE9-EBB4-E680-EC2C-3DA9B1077943}"/>
              </a:ext>
            </a:extLst>
          </p:cNvPr>
          <p:cNvSpPr>
            <a:spLocks noGrp="1"/>
          </p:cNvSpPr>
          <p:nvPr>
            <p:ph type="title"/>
          </p:nvPr>
        </p:nvSpPr>
        <p:spPr>
          <a:xfrm>
            <a:off x="914400" y="883512"/>
            <a:ext cx="10565296" cy="914399"/>
          </a:xfrm>
        </p:spPr>
        <p:txBody>
          <a:bodyPr/>
          <a:lstStyle/>
          <a:p>
            <a:r>
              <a:rPr lang="en-US" dirty="0"/>
              <a:t>Positive acknowledgement to reception of correct PHY Header</a:t>
            </a:r>
          </a:p>
        </p:txBody>
      </p:sp>
      <p:sp>
        <p:nvSpPr>
          <p:cNvPr id="4" name="Slide Number Placeholder 3">
            <a:extLst>
              <a:ext uri="{FF2B5EF4-FFF2-40B4-BE49-F238E27FC236}">
                <a16:creationId xmlns:a16="http://schemas.microsoft.com/office/drawing/2014/main" id="{C65E1A1F-F2ED-220C-DD3B-350EFF21DE25}"/>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sp>
        <p:nvSpPr>
          <p:cNvPr id="21" name="内容占位符 5">
            <a:extLst>
              <a:ext uri="{FF2B5EF4-FFF2-40B4-BE49-F238E27FC236}">
                <a16:creationId xmlns:a16="http://schemas.microsoft.com/office/drawing/2014/main" id="{7D40FDB1-3522-D0F4-6D6C-F9B0EB4456B8}"/>
              </a:ext>
            </a:extLst>
          </p:cNvPr>
          <p:cNvSpPr>
            <a:spLocks noGrp="1"/>
          </p:cNvSpPr>
          <p:nvPr>
            <p:ph idx="1"/>
          </p:nvPr>
        </p:nvSpPr>
        <p:spPr>
          <a:xfrm>
            <a:off x="976184" y="1918257"/>
            <a:ext cx="10239632" cy="1882738"/>
          </a:xfrm>
        </p:spPr>
        <p:txBody>
          <a:bodyPr/>
          <a:lstStyle/>
          <a:p>
            <a:r>
              <a:rPr lang="en-US" sz="1600" dirty="0"/>
              <a:t>Here a concept is proposed for the SU procedure, which is to allow a positive acknowledgement (PHY Header ACK) to be responded under the conditions when, </a:t>
            </a:r>
          </a:p>
          <a:p>
            <a:pPr lvl="1"/>
            <a:r>
              <a:rPr lang="en-US" altLang="zh-CN" sz="1400" dirty="0"/>
              <a:t>The conventional MAC level acknowledgement cannot be invoked (i.e. no correct MPDU is received). And, </a:t>
            </a:r>
          </a:p>
          <a:p>
            <a:pPr lvl="1"/>
            <a:r>
              <a:rPr lang="en-US" altLang="zh-CN" sz="1400" dirty="0"/>
              <a:t>The corresponding PPDU’s PHY header has been received correctly</a:t>
            </a:r>
          </a:p>
          <a:p>
            <a:pPr lvl="2"/>
            <a:r>
              <a:rPr lang="en-US" altLang="zh-CN" sz="1050" dirty="0"/>
              <a:t>How many parts of the PHY header shall be checked is TBD</a:t>
            </a:r>
            <a:endParaRPr lang="en-US" altLang="zh-CN" sz="1600" dirty="0"/>
          </a:p>
          <a:p>
            <a:r>
              <a:rPr lang="en-US" altLang="zh-CN" sz="1600" dirty="0"/>
              <a:t>The transmission of the new PHY Header ACK utilizes the same frame exchange sequence as the conventional MAC level acknowledgement. E.g. the SIFS interspace between the reception PPDU and the PHY header ACK</a:t>
            </a:r>
          </a:p>
          <a:p>
            <a:pPr lvl="1"/>
            <a:r>
              <a:rPr lang="en-US" altLang="zh-CN" sz="1200" dirty="0"/>
              <a:t>The contents/format of the new PHY header ACK is TBD</a:t>
            </a:r>
          </a:p>
          <a:p>
            <a:r>
              <a:rPr lang="en-US" altLang="zh-CN" sz="1600" dirty="0"/>
              <a:t>A reception of the new PHY Header ACK will make the </a:t>
            </a:r>
            <a:r>
              <a:rPr lang="en-US" altLang="zh-CN" sz="1600" dirty="0" err="1"/>
              <a:t>TxOP</a:t>
            </a:r>
            <a:r>
              <a:rPr lang="en-US" altLang="zh-CN" sz="1600" dirty="0"/>
              <a:t> Holder (or the shared </a:t>
            </a:r>
            <a:r>
              <a:rPr lang="en-US" altLang="zh-CN" sz="1600" dirty="0" err="1"/>
              <a:t>TxOP</a:t>
            </a:r>
            <a:r>
              <a:rPr lang="en-US" altLang="zh-CN" sz="1600" dirty="0"/>
              <a:t> holder) consider the </a:t>
            </a:r>
            <a:r>
              <a:rPr lang="en-US" altLang="zh-CN" sz="1600" dirty="0" err="1"/>
              <a:t>TxOP</a:t>
            </a:r>
            <a:r>
              <a:rPr lang="en-US" altLang="zh-CN" sz="1600" dirty="0"/>
              <a:t> does not fail</a:t>
            </a:r>
          </a:p>
          <a:p>
            <a:pPr lvl="1"/>
            <a:endParaRPr lang="en-US" altLang="zh-CN" sz="1200" dirty="0"/>
          </a:p>
          <a:p>
            <a:pPr lvl="2"/>
            <a:endParaRPr lang="en-US" altLang="zh-CN" sz="1100" dirty="0"/>
          </a:p>
          <a:p>
            <a:pPr lvl="2"/>
            <a:endParaRPr lang="en-US" sz="1100" dirty="0"/>
          </a:p>
        </p:txBody>
      </p:sp>
      <p:pic>
        <p:nvPicPr>
          <p:cNvPr id="3" name="Picture 1">
            <a:extLst>
              <a:ext uri="{FF2B5EF4-FFF2-40B4-BE49-F238E27FC236}">
                <a16:creationId xmlns:a16="http://schemas.microsoft.com/office/drawing/2014/main" id="{73E6C2A8-968C-7063-321D-543EE4C7D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9" y="4229100"/>
            <a:ext cx="6513469" cy="213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1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C958B-F38D-734A-9F89-7463F7346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676D3-00DA-D942-FA59-EE4D4FD586FC}"/>
              </a:ext>
            </a:extLst>
          </p:cNvPr>
          <p:cNvSpPr>
            <a:spLocks noGrp="1"/>
          </p:cNvSpPr>
          <p:nvPr>
            <p:ph type="title"/>
          </p:nvPr>
        </p:nvSpPr>
        <p:spPr>
          <a:xfrm>
            <a:off x="914400" y="883512"/>
            <a:ext cx="10565296" cy="914399"/>
          </a:xfrm>
        </p:spPr>
        <p:txBody>
          <a:bodyPr/>
          <a:lstStyle/>
          <a:p>
            <a:r>
              <a:rPr lang="en-US" dirty="0"/>
              <a:t>Feasibility study for the PHY Header ACK</a:t>
            </a:r>
          </a:p>
        </p:txBody>
      </p:sp>
      <p:sp>
        <p:nvSpPr>
          <p:cNvPr id="4" name="Slide Number Placeholder 3">
            <a:extLst>
              <a:ext uri="{FF2B5EF4-FFF2-40B4-BE49-F238E27FC236}">
                <a16:creationId xmlns:a16="http://schemas.microsoft.com/office/drawing/2014/main" id="{45EB76C4-7D35-BAED-5EFB-B204C96200FF}"/>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sp>
        <p:nvSpPr>
          <p:cNvPr id="21" name="内容占位符 5">
            <a:extLst>
              <a:ext uri="{FF2B5EF4-FFF2-40B4-BE49-F238E27FC236}">
                <a16:creationId xmlns:a16="http://schemas.microsoft.com/office/drawing/2014/main" id="{57C77BD1-9A0E-15EC-603D-E0164E793AB8}"/>
              </a:ext>
            </a:extLst>
          </p:cNvPr>
          <p:cNvSpPr>
            <a:spLocks noGrp="1"/>
          </p:cNvSpPr>
          <p:nvPr>
            <p:ph idx="1"/>
          </p:nvPr>
        </p:nvSpPr>
        <p:spPr>
          <a:xfrm>
            <a:off x="976184" y="1918257"/>
            <a:ext cx="10239632" cy="1882738"/>
          </a:xfrm>
        </p:spPr>
        <p:txBody>
          <a:bodyPr/>
          <a:lstStyle/>
          <a:p>
            <a:r>
              <a:rPr lang="en-US" altLang="zh-CN" sz="1600" dirty="0"/>
              <a:t>Comparison of the SNR requirements of the PHY Header parts and the PSDU/Data parts</a:t>
            </a:r>
          </a:p>
          <a:p>
            <a:pPr lvl="1"/>
            <a:r>
              <a:rPr lang="en-US" altLang="zh-CN" sz="1600" dirty="0"/>
              <a:t>Take the example of the EHT PPDU </a:t>
            </a:r>
          </a:p>
          <a:p>
            <a:pPr lvl="2"/>
            <a:r>
              <a:rPr lang="en-US" altLang="zh-CN" sz="1400" dirty="0"/>
              <a:t>The pre-EHT fields are all based on BW20. And the L-SIG/U-SIG is BPSK with R=1/2, the EHT-SIG is MCS0/MCS1/MCS3</a:t>
            </a:r>
          </a:p>
          <a:p>
            <a:pPr lvl="2"/>
            <a:r>
              <a:rPr lang="en-US" altLang="zh-CN" sz="1400" dirty="0"/>
              <a:t>The PSDU/Data fields can be larger BW &gt; BW20, and can have very high MCS </a:t>
            </a:r>
          </a:p>
          <a:p>
            <a:endParaRPr lang="en-US" altLang="zh-CN" sz="1600" dirty="0"/>
          </a:p>
          <a:p>
            <a:pPr lvl="1"/>
            <a:endParaRPr lang="en-US" altLang="zh-CN" sz="1200" dirty="0"/>
          </a:p>
          <a:p>
            <a:pPr lvl="1"/>
            <a:endParaRPr lang="en-US" altLang="zh-CN" sz="1200" dirty="0"/>
          </a:p>
          <a:p>
            <a:pPr lvl="2"/>
            <a:endParaRPr lang="en-US" altLang="zh-CN" sz="1100" dirty="0"/>
          </a:p>
          <a:p>
            <a:pPr lvl="2"/>
            <a:endParaRPr lang="en-US" sz="1100" dirty="0"/>
          </a:p>
        </p:txBody>
      </p:sp>
      <p:pic>
        <p:nvPicPr>
          <p:cNvPr id="5" name="图片 4">
            <a:extLst>
              <a:ext uri="{FF2B5EF4-FFF2-40B4-BE49-F238E27FC236}">
                <a16:creationId xmlns:a16="http://schemas.microsoft.com/office/drawing/2014/main" id="{641A3225-DB76-D1D4-84AD-CB415E45D17D}"/>
              </a:ext>
            </a:extLst>
          </p:cNvPr>
          <p:cNvPicPr>
            <a:picLocks noChangeAspect="1"/>
          </p:cNvPicPr>
          <p:nvPr/>
        </p:nvPicPr>
        <p:blipFill>
          <a:blip r:embed="rId3"/>
          <a:stretch>
            <a:fillRect/>
          </a:stretch>
        </p:blipFill>
        <p:spPr>
          <a:xfrm>
            <a:off x="2326990" y="3565088"/>
            <a:ext cx="7635900" cy="1643840"/>
          </a:xfrm>
          <a:prstGeom prst="rect">
            <a:avLst/>
          </a:prstGeom>
        </p:spPr>
      </p:pic>
    </p:spTree>
    <p:extLst>
      <p:ext uri="{BB962C8B-B14F-4D97-AF65-F5344CB8AC3E}">
        <p14:creationId xmlns:p14="http://schemas.microsoft.com/office/powerpoint/2010/main" val="165782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CEA0-44DF-B9BE-904C-BCFD5B676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27DF2-13BB-E138-37C7-2414D48E79EB}"/>
              </a:ext>
            </a:extLst>
          </p:cNvPr>
          <p:cNvSpPr>
            <a:spLocks noGrp="1"/>
          </p:cNvSpPr>
          <p:nvPr>
            <p:ph type="title"/>
          </p:nvPr>
        </p:nvSpPr>
        <p:spPr>
          <a:xfrm>
            <a:off x="914400" y="883512"/>
            <a:ext cx="10565296" cy="914399"/>
          </a:xfrm>
        </p:spPr>
        <p:txBody>
          <a:bodyPr/>
          <a:lstStyle/>
          <a:p>
            <a:r>
              <a:rPr lang="en-US" dirty="0"/>
              <a:t>Feasibility study for the PHY Header ACK</a:t>
            </a:r>
          </a:p>
        </p:txBody>
      </p:sp>
      <p:sp>
        <p:nvSpPr>
          <p:cNvPr id="4" name="Slide Number Placeholder 3">
            <a:extLst>
              <a:ext uri="{FF2B5EF4-FFF2-40B4-BE49-F238E27FC236}">
                <a16:creationId xmlns:a16="http://schemas.microsoft.com/office/drawing/2014/main" id="{5C8838AC-510C-20A4-5D53-967BD01B40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
        <p:nvSpPr>
          <p:cNvPr id="21" name="内容占位符 5">
            <a:extLst>
              <a:ext uri="{FF2B5EF4-FFF2-40B4-BE49-F238E27FC236}">
                <a16:creationId xmlns:a16="http://schemas.microsoft.com/office/drawing/2014/main" id="{C5A8B9CE-2A49-1FB4-CE75-F9D742CBAC58}"/>
              </a:ext>
            </a:extLst>
          </p:cNvPr>
          <p:cNvSpPr>
            <a:spLocks noGrp="1"/>
          </p:cNvSpPr>
          <p:nvPr>
            <p:ph idx="1"/>
          </p:nvPr>
        </p:nvSpPr>
        <p:spPr>
          <a:xfrm>
            <a:off x="976184" y="1918257"/>
            <a:ext cx="10239632" cy="1882738"/>
          </a:xfrm>
        </p:spPr>
        <p:txBody>
          <a:bodyPr/>
          <a:lstStyle/>
          <a:p>
            <a:r>
              <a:rPr lang="en-US" altLang="zh-CN" sz="1600" dirty="0"/>
              <a:t>Comparison of the SNR requirements of the PHY Header parts and the PSDU/Data parts</a:t>
            </a:r>
          </a:p>
          <a:p>
            <a:pPr lvl="1"/>
            <a:r>
              <a:rPr lang="en-US" altLang="zh-CN" sz="1600" dirty="0"/>
              <a:t>Take the reference of the spec receiver sensitivity requirements</a:t>
            </a:r>
          </a:p>
          <a:p>
            <a:pPr lvl="1"/>
            <a:r>
              <a:rPr lang="en-US" altLang="zh-CN" sz="1600" dirty="0"/>
              <a:t>The MCS3 with BW20 can have SNR margin of 17dB/22dB/28dB over the BW20 MCS9/MCS11/MCS13</a:t>
            </a:r>
          </a:p>
          <a:p>
            <a:pPr lvl="2"/>
            <a:r>
              <a:rPr lang="en-US" altLang="zh-CN" sz="1200" dirty="0"/>
              <a:t>Actually, in implementation, the SNR gain can be much larger due to implementation higher sensitivity requirements, the duplicated BW20 combined gain for pre-EHT, the 4us PHY OFDM symbol of pre-EHT etc.</a:t>
            </a:r>
          </a:p>
          <a:p>
            <a:endParaRPr lang="en-US" altLang="zh-CN" sz="1600" dirty="0"/>
          </a:p>
          <a:p>
            <a:r>
              <a:rPr lang="en-US" altLang="zh-CN" sz="1600" dirty="0"/>
              <a:t>The larger SNR margin makes it highly possible that the PHY  </a:t>
            </a:r>
          </a:p>
          <a:p>
            <a:pPr marL="0" indent="0">
              <a:buNone/>
            </a:pPr>
            <a:r>
              <a:rPr lang="en-US" altLang="zh-CN" sz="1600" dirty="0"/>
              <a:t>       header can be received correctly while the PSDU/Data parts </a:t>
            </a:r>
          </a:p>
          <a:p>
            <a:pPr marL="0" indent="0">
              <a:buNone/>
            </a:pPr>
            <a:r>
              <a:rPr lang="en-US" altLang="zh-CN" sz="1600" dirty="0"/>
              <a:t>       fail to be received correctly</a:t>
            </a:r>
          </a:p>
          <a:p>
            <a:pPr lvl="1"/>
            <a:endParaRPr lang="en-US" altLang="zh-CN" sz="1200" dirty="0"/>
          </a:p>
          <a:p>
            <a:pPr lvl="2"/>
            <a:endParaRPr lang="en-US" altLang="zh-CN" sz="1100" dirty="0"/>
          </a:p>
          <a:p>
            <a:pPr lvl="2"/>
            <a:endParaRPr lang="en-US" sz="1100" dirty="0"/>
          </a:p>
        </p:txBody>
      </p:sp>
      <p:pic>
        <p:nvPicPr>
          <p:cNvPr id="19" name="图片 18">
            <a:extLst>
              <a:ext uri="{FF2B5EF4-FFF2-40B4-BE49-F238E27FC236}">
                <a16:creationId xmlns:a16="http://schemas.microsoft.com/office/drawing/2014/main" id="{098F502B-6CC8-D477-F0EF-7B77A9624FEA}"/>
              </a:ext>
            </a:extLst>
          </p:cNvPr>
          <p:cNvPicPr>
            <a:picLocks noChangeAspect="1"/>
          </p:cNvPicPr>
          <p:nvPr/>
        </p:nvPicPr>
        <p:blipFill>
          <a:blip r:embed="rId3"/>
          <a:stretch>
            <a:fillRect/>
          </a:stretch>
        </p:blipFill>
        <p:spPr>
          <a:xfrm>
            <a:off x="7103214" y="3214688"/>
            <a:ext cx="4188673" cy="3127375"/>
          </a:xfrm>
          <a:prstGeom prst="rect">
            <a:avLst/>
          </a:prstGeom>
        </p:spPr>
      </p:pic>
    </p:spTree>
    <p:extLst>
      <p:ext uri="{BB962C8B-B14F-4D97-AF65-F5344CB8AC3E}">
        <p14:creationId xmlns:p14="http://schemas.microsoft.com/office/powerpoint/2010/main" val="282305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30333-BF60-6832-E825-249276EBF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A1D62-CDFC-2D98-231C-5C949A97E64C}"/>
              </a:ext>
            </a:extLst>
          </p:cNvPr>
          <p:cNvSpPr>
            <a:spLocks noGrp="1"/>
          </p:cNvSpPr>
          <p:nvPr>
            <p:ph type="title"/>
          </p:nvPr>
        </p:nvSpPr>
        <p:spPr>
          <a:xfrm>
            <a:off x="914400" y="883512"/>
            <a:ext cx="10565296" cy="914399"/>
          </a:xfrm>
        </p:spPr>
        <p:txBody>
          <a:bodyPr/>
          <a:lstStyle/>
          <a:p>
            <a:r>
              <a:rPr lang="en-US" dirty="0"/>
              <a:t>Feasibility study for the PHY Header ACK</a:t>
            </a:r>
          </a:p>
        </p:txBody>
      </p:sp>
      <p:sp>
        <p:nvSpPr>
          <p:cNvPr id="4" name="Slide Number Placeholder 3">
            <a:extLst>
              <a:ext uri="{FF2B5EF4-FFF2-40B4-BE49-F238E27FC236}">
                <a16:creationId xmlns:a16="http://schemas.microsoft.com/office/drawing/2014/main" id="{82345939-1FBC-CF1A-C946-92154FCFBD22}"/>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
        <p:nvSpPr>
          <p:cNvPr id="21" name="内容占位符 5">
            <a:extLst>
              <a:ext uri="{FF2B5EF4-FFF2-40B4-BE49-F238E27FC236}">
                <a16:creationId xmlns:a16="http://schemas.microsoft.com/office/drawing/2014/main" id="{C12926C7-FB9A-3F62-F70F-A3A60D48322E}"/>
              </a:ext>
            </a:extLst>
          </p:cNvPr>
          <p:cNvSpPr>
            <a:spLocks noGrp="1"/>
          </p:cNvSpPr>
          <p:nvPr>
            <p:ph idx="1"/>
          </p:nvPr>
        </p:nvSpPr>
        <p:spPr>
          <a:xfrm>
            <a:off x="976184" y="1918257"/>
            <a:ext cx="10239632" cy="1882738"/>
          </a:xfrm>
        </p:spPr>
        <p:txBody>
          <a:bodyPr/>
          <a:lstStyle/>
          <a:p>
            <a:r>
              <a:rPr lang="en-US" altLang="zh-CN" sz="1800" dirty="0"/>
              <a:t>The contents of the PHY Header fields,</a:t>
            </a:r>
          </a:p>
          <a:p>
            <a:pPr lvl="1"/>
            <a:r>
              <a:rPr lang="en-US" altLang="zh-CN" sz="1400" dirty="0"/>
              <a:t>The PHY header SIG fields have already their own CRC to help validate their correctness</a:t>
            </a:r>
          </a:p>
          <a:p>
            <a:pPr lvl="1"/>
            <a:r>
              <a:rPr lang="en-US" altLang="zh-CN" sz="1400" dirty="0"/>
              <a:t>There are already some MAC level parameters/information existing in the PHY header since VHT</a:t>
            </a:r>
          </a:p>
          <a:p>
            <a:pPr lvl="2"/>
            <a:r>
              <a:rPr lang="en-US" altLang="zh-CN" sz="1050" dirty="0"/>
              <a:t>The BSS Color/STA AID (or the GID/PAID in VHT) in HE/EHT, which can have nearly same functions as the MAC header TA/RA mac address</a:t>
            </a:r>
          </a:p>
          <a:p>
            <a:pPr lvl="2"/>
            <a:r>
              <a:rPr lang="en-US" altLang="zh-CN" sz="1050" dirty="0"/>
              <a:t>The TXOP_DURATION in HE/EHT, which is to function in the way of the MAC header Duration field</a:t>
            </a:r>
          </a:p>
          <a:p>
            <a:pPr lvl="1"/>
            <a:r>
              <a:rPr lang="en-US" altLang="zh-CN" sz="1400" dirty="0"/>
              <a:t>Even in S1G, there is NDP CMAC PPDU, which is purely NDP without PSDU/data fields and can work as replacement of the conventional MAC level control frame (CTS/BlockAck/</a:t>
            </a:r>
            <a:r>
              <a:rPr lang="en-US" altLang="zh-CN" sz="1400" dirty="0" err="1"/>
              <a:t>PsPoll</a:t>
            </a:r>
            <a:r>
              <a:rPr lang="en-US" altLang="zh-CN" sz="1400" dirty="0"/>
              <a:t>/</a:t>
            </a:r>
            <a:r>
              <a:rPr lang="en-US" altLang="zh-CN" sz="1400" dirty="0" err="1"/>
              <a:t>CFEnd</a:t>
            </a:r>
            <a:r>
              <a:rPr lang="en-US" altLang="zh-CN" sz="1400" dirty="0"/>
              <a:t> etc.)</a:t>
            </a:r>
          </a:p>
          <a:p>
            <a:pPr lvl="1"/>
            <a:endParaRPr lang="en-US" altLang="zh-CN" sz="1200" dirty="0"/>
          </a:p>
          <a:p>
            <a:r>
              <a:rPr lang="en-US" altLang="zh-CN" sz="1700" dirty="0"/>
              <a:t>So for the UHR PPDU, it may be possible to put more MAC level information in the UHR (SU) PPDU to help recipient to identify whether a PHY Header ACK can be responded, when the recipient receives a UHR (SU) PPDU with no correct MPDU in the PSDU parts</a:t>
            </a:r>
          </a:p>
          <a:p>
            <a:pPr lvl="2"/>
            <a:endParaRPr lang="en-US" sz="1100" dirty="0"/>
          </a:p>
        </p:txBody>
      </p:sp>
    </p:spTree>
    <p:extLst>
      <p:ext uri="{BB962C8B-B14F-4D97-AF65-F5344CB8AC3E}">
        <p14:creationId xmlns:p14="http://schemas.microsoft.com/office/powerpoint/2010/main" val="28044285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34c87397-5fc1-491e-85e7-d6110dbe9cbd"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2.xml><?xml version="1.0" encoding="utf-8"?>
<ds:datastoreItem xmlns:ds="http://schemas.openxmlformats.org/officeDocument/2006/customXml" ds:itemID="{8F86F36E-D797-4AF3-B071-2851993C7802}">
  <ds:schemaRefs>
    <ds:schemaRef ds:uri="Microsoft.SharePoint.Taxonomy.ContentTypeSync"/>
  </ds:schemaRefs>
</ds:datastoreItem>
</file>

<file path=customXml/itemProps3.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customXml/itemProps5.xml><?xml version="1.0" encoding="utf-8"?>
<ds:datastoreItem xmlns:ds="http://schemas.openxmlformats.org/officeDocument/2006/customXml" ds:itemID="{A474FD79-F03E-4D38-AFA4-71204D7F2E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23761</TotalTime>
  <Words>2525</Words>
  <Application>Microsoft Office PowerPoint</Application>
  <PresentationFormat>宽屏</PresentationFormat>
  <Paragraphs>198</Paragraphs>
  <Slides>19</Slides>
  <Notes>16</Notes>
  <HiddenSlides>0</HiddenSlides>
  <MMClips>0</MMClips>
  <ScaleCrop>false</ScaleCrop>
  <HeadingPairs>
    <vt:vector size="8" baseType="variant">
      <vt:variant>
        <vt:lpstr>已用的字体</vt:lpstr>
      </vt:variant>
      <vt:variant>
        <vt:i4>2</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3" baseType="lpstr">
      <vt:lpstr>Calibri</vt:lpstr>
      <vt:lpstr>Times New Roman</vt:lpstr>
      <vt:lpstr>802-11-Submission</vt:lpstr>
      <vt:lpstr>Document</vt:lpstr>
      <vt:lpstr>Positive acknowledgement to the reception of correct PHY Header</vt:lpstr>
      <vt:lpstr>Introduction</vt:lpstr>
      <vt:lpstr>Recap: Current MAC Acknowledgement Scheme</vt:lpstr>
      <vt:lpstr>Recap: Current MAC Acknowledgement Scheme</vt:lpstr>
      <vt:lpstr>Recap: Current MAC Acknowledgement Scheme</vt:lpstr>
      <vt:lpstr>Positive acknowledgement to reception of correct PHY Header</vt:lpstr>
      <vt:lpstr>Feasibility study for the PHY Header ACK</vt:lpstr>
      <vt:lpstr>Feasibility study for the PHY Header ACK</vt:lpstr>
      <vt:lpstr>Feasibility study for the PHY Header ACK</vt:lpstr>
      <vt:lpstr>Possible benefits of the new PHY Header ACK</vt:lpstr>
      <vt:lpstr>Simulation</vt:lpstr>
      <vt:lpstr>Simulation</vt:lpstr>
      <vt:lpstr>Simulation</vt:lpstr>
      <vt:lpstr>Simulation</vt:lpstr>
      <vt:lpstr>Simulation</vt:lpstr>
      <vt:lpstr>Simulation</vt:lpstr>
      <vt:lpstr>Summary</vt:lpstr>
      <vt:lpstr>SP: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558</cp:revision>
  <dcterms:created xsi:type="dcterms:W3CDTF">2020-11-25T01:30:38Z</dcterms:created>
  <dcterms:modified xsi:type="dcterms:W3CDTF">2024-10-18T11:07:34Z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