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3"/>
    <p:sldId id="369" r:id="rId4"/>
    <p:sldId id="403" r:id="rId5"/>
    <p:sldId id="407" r:id="rId6"/>
    <p:sldId id="406" r:id="rId7"/>
    <p:sldId id="409" r:id="rId8"/>
    <p:sldId id="410" r:id="rId9"/>
    <p:sldId id="413" r:id="rId10"/>
    <p:sldId id="265" r:id="rId11"/>
    <p:sldId id="29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05" d="100"/>
          <a:sy n="10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>
                <a:sym typeface="+mn-ea"/>
              </a:rPr>
              <a:t>Jay Yang</a:t>
            </a:r>
            <a:r>
              <a:rPr lang="en-US" dirty="0"/>
              <a:t>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4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1694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r0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384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Oct. 2024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2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wmf"/><Relationship Id="rId2" Type="http://schemas.openxmlformats.org/officeDocument/2006/relationships/oleObject" Target="../embeddings/oleObject2.bin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The trust model between STA and OBSS AP in MAPC scheme 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921636"/>
          <a:ext cx="9958705" cy="1941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Document" r:id="rId1" imgW="11430000" imgH="2057400" progId="Word.Document.8">
                  <p:embed/>
                </p:oleObj>
              </mc:Choice>
              <mc:Fallback>
                <p:oleObj name="Document" r:id="rId1" imgW="11430000" imgH="20574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921636"/>
                        <a:ext cx="9958705" cy="19411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602826" y="6481446"/>
            <a:ext cx="1732915" cy="276860"/>
          </a:xfrm>
        </p:spPr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GB" b="0">
                <a:sym typeface="+mn-ea"/>
              </a:rPr>
              <a:t> </a:t>
            </a:r>
            <a:r>
              <a:rPr lang="en-US" altLang="en-GB" b="0">
                <a:sym typeface="+mn-ea"/>
              </a:rPr>
              <a:t>20/0123r0 Channel Sounding for Multi-AP CBF</a:t>
            </a:r>
            <a:endParaRPr lang="en-US" altLang="en-GB" b="0">
              <a:sym typeface="+mn-ea"/>
            </a:endParaRPr>
          </a:p>
          <a:p>
            <a:pPr marL="0" indent="0">
              <a:buNone/>
            </a:pPr>
            <a:r>
              <a:rPr lang="en-US" altLang="en-GB">
                <a:sym typeface="+mn-ea"/>
              </a:rPr>
              <a:t>2</a:t>
            </a:r>
            <a:r>
              <a:rPr lang="en-US" altLang="en-GB" b="0">
                <a:sym typeface="+mn-ea"/>
              </a:rPr>
              <a:t>. </a:t>
            </a:r>
            <a:r>
              <a:rPr lang="en-GB" b="0">
                <a:sym typeface="+mn-ea"/>
              </a:rPr>
              <a:t>2</a:t>
            </a:r>
            <a:r>
              <a:rPr lang="en-US" altLang="en-GB" b="0">
                <a:sym typeface="+mn-ea"/>
              </a:rPr>
              <a:t>4</a:t>
            </a:r>
            <a:r>
              <a:rPr lang="en-GB" b="0">
                <a:sym typeface="+mn-ea"/>
              </a:rPr>
              <a:t>/</a:t>
            </a:r>
            <a:r>
              <a:rPr lang="en-US" altLang="en-GB" b="0">
                <a:sym typeface="+mn-ea"/>
              </a:rPr>
              <a:t>1542</a:t>
            </a:r>
            <a:r>
              <a:rPr lang="en-GB" b="0">
                <a:sym typeface="+mn-ea"/>
              </a:rPr>
              <a:t>r0 Sounding Schemes for Coordinated Beamforming</a:t>
            </a:r>
            <a:endParaRPr lang="en-GB" b="0">
              <a:sym typeface="+mn-ea"/>
            </a:endParaRPr>
          </a:p>
          <a:p>
            <a:pPr marL="0" indent="0">
              <a:buNone/>
            </a:pPr>
            <a:r>
              <a:rPr lang="en-US" dirty="0"/>
              <a:t>3.</a:t>
            </a:r>
            <a:r>
              <a:rPr lang="en-US" b="0" dirty="0"/>
              <a:t>  </a:t>
            </a:r>
            <a:r>
              <a:rPr lang="en-US" altLang="zh-CN" b="0">
                <a:sym typeface="+mn-ea"/>
              </a:rPr>
              <a:t>24/209r5	Specification Framework for TGbn</a:t>
            </a:r>
            <a:r>
              <a:rPr lang="en-US" b="0" dirty="0"/>
              <a:t> </a:t>
            </a:r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810" y="1520190"/>
            <a:ext cx="10940415" cy="2359660"/>
          </a:xfrm>
        </p:spPr>
        <p:txBody>
          <a:bodyPr/>
          <a:p>
            <a:r>
              <a:rPr lang="en-US"/>
              <a:t>11bn agreed on the C-BF with the following motioned text:</a:t>
            </a:r>
            <a:endParaRPr lang="en-US"/>
          </a:p>
          <a:p>
            <a:pPr lvl="1"/>
            <a:r>
              <a:rPr lang="en-US" b="1">
                <a:solidFill>
                  <a:srgbClr val="FF0000"/>
                </a:solidFill>
              </a:rPr>
              <a:t>TGbn defines multi-AP Coordinated Beamforming (Co-BF).</a:t>
            </a:r>
            <a:endParaRPr lang="en-US" b="1">
              <a:solidFill>
                <a:srgbClr val="FF0000"/>
              </a:solidFill>
            </a:endParaRPr>
          </a:p>
          <a:p>
            <a:pPr lvl="1"/>
            <a:r>
              <a:rPr lang="en-US" b="1">
                <a:solidFill>
                  <a:srgbClr val="FF0000"/>
                </a:solidFill>
              </a:rPr>
              <a:t>Other multi-AP coordination modes are TBD.</a:t>
            </a:r>
            <a:endParaRPr lang="en-US" b="1">
              <a:solidFill>
                <a:srgbClr val="FF0000"/>
              </a:solidFill>
            </a:endParaRPr>
          </a:p>
          <a:p>
            <a:pPr lvl="1"/>
            <a:r>
              <a:rPr lang="en-US" b="1">
                <a:solidFill>
                  <a:srgbClr val="FF0000"/>
                </a:solidFill>
              </a:rPr>
              <a:t>[Motion #29, [1] and [49-65]]</a:t>
            </a:r>
            <a:endParaRPr lang="en-US" b="1">
              <a:solidFill>
                <a:srgbClr val="FF0000"/>
              </a:solidFill>
            </a:endParaRPr>
          </a:p>
          <a:p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748030" y="4224020"/>
            <a:ext cx="10940415" cy="17945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/>
              <a:t>In this contribution, we would like to discuss the trust mode between STA and OBSS AP, which can be applied but not restricted to C-BF scheme</a:t>
            </a:r>
            <a:endParaRPr lang="en-US" b="1"/>
          </a:p>
          <a:p>
            <a:endParaRPr lang="en-US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Recap-1: one proposed sounding sequences in C-BF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6670" y="1600200"/>
            <a:ext cx="11422380" cy="1600200"/>
          </a:xfrm>
        </p:spPr>
        <p:txBody>
          <a:bodyPr/>
          <a:p>
            <a:pPr marL="457200" lvl="1" indent="0">
              <a:buNone/>
            </a:pPr>
            <a:r>
              <a:rPr lang="en-US"/>
              <a:t>Reference[1] proposes one frame exchange sequences in sounding procedure between STA and OBSS AP.</a:t>
            </a:r>
            <a:endParaRPr lang="en-US"/>
          </a:p>
          <a:p>
            <a:pPr marL="914400" lvl="2" indent="0">
              <a:buNone/>
            </a:pPr>
            <a:r>
              <a:rPr lang="en-US"/>
              <a:t>E.g., NDPA, NDP and BFRP are transmitted by AP1, while CSI report is sent by STA2.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4180" y="4127500"/>
            <a:ext cx="4267200" cy="1833880"/>
          </a:xfrm>
          <a:prstGeom prst="rect">
            <a:avLst/>
          </a:prstGeom>
        </p:spPr>
      </p:pic>
      <p:graphicFrame>
        <p:nvGraphicFramePr>
          <p:cNvPr id="7" name="Object 6"/>
          <p:cNvGraphicFramePr/>
          <p:nvPr/>
        </p:nvGraphicFramePr>
        <p:xfrm>
          <a:off x="4692015" y="3335020"/>
          <a:ext cx="6703695" cy="3012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" name="" r:id="rId2" imgW="8061960" imgH="4213860" progId="Paint.Picture">
                  <p:embed/>
                </p:oleObj>
              </mc:Choice>
              <mc:Fallback>
                <p:oleObj name="" r:id="rId2" imgW="8061960" imgH="4213860" progId="Paint.Picture">
                  <p:embed/>
                  <p:pic>
                    <p:nvPicPr>
                      <p:cNvPr id="0" name="Picture 7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692015" y="3335020"/>
                        <a:ext cx="6703695" cy="30124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Recap-2: another proposed sounding </a:t>
            </a:r>
            <a:r>
              <a:rPr lang="en-US">
                <a:sym typeface="+mn-ea"/>
              </a:rPr>
              <a:t>sequences </a:t>
            </a:r>
            <a:r>
              <a:rPr lang="en-US">
                <a:sym typeface="+mn-ea"/>
              </a:rPr>
              <a:t>in C-BF</a:t>
            </a:r>
            <a:endParaRPr lang="x-none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6" name="Content Placeholder 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071245" y="3482340"/>
            <a:ext cx="9227185" cy="2691130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/>
        </p:nvSpPr>
        <p:spPr>
          <a:xfrm>
            <a:off x="154940" y="1558925"/>
            <a:ext cx="11422380" cy="1600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buNone/>
            </a:pPr>
            <a:r>
              <a:rPr lang="en-US"/>
              <a:t>Reference[2] proposes another frame exchange sequences in sounding procedure </a:t>
            </a:r>
            <a:endParaRPr lang="en-US"/>
          </a:p>
          <a:p>
            <a:pPr marL="457200" lvl="1" indent="0">
              <a:buNone/>
            </a:pPr>
            <a:r>
              <a:rPr lang="en-US"/>
              <a:t>E.g., NDPA and BFRP are sent by AP1, while NDP is sent by AP2 and CSI report is sent by STA2.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x-none"/>
              <a:t>Trust issue and motivation </a:t>
            </a: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429760"/>
          </a:xfrm>
        </p:spPr>
        <p:txBody>
          <a:bodyPr/>
          <a:p>
            <a:r>
              <a:rPr lang="en-US" altLang="x-none"/>
              <a:t>How the STA trust the frames sent from an OBSS AP in the </a:t>
            </a:r>
            <a:r>
              <a:rPr lang="en-US" altLang="x-none">
                <a:sym typeface="+mn-ea"/>
              </a:rPr>
              <a:t>proposed sounding procedure</a:t>
            </a:r>
            <a:r>
              <a:rPr lang="en-US" altLang="x-none"/>
              <a:t>?</a:t>
            </a:r>
            <a:endParaRPr lang="en-US" altLang="x-none"/>
          </a:p>
          <a:p>
            <a:pPr lvl="1"/>
            <a:r>
              <a:rPr lang="en-US" altLang="x-none"/>
              <a:t>In reference[1], how the STA decide to make the response or NOT to the NDPA ,NDP and BFRP frame sent from OBSS AP?</a:t>
            </a:r>
            <a:endParaRPr lang="en-US" altLang="x-none"/>
          </a:p>
          <a:p>
            <a:pPr lvl="1"/>
            <a:r>
              <a:rPr lang="en-US" altLang="x-none">
                <a:sym typeface="+mn-ea"/>
              </a:rPr>
              <a:t>In reference[1], how the AP know which OBSS STAs make the response to the BFRP?</a:t>
            </a:r>
            <a:endParaRPr lang="en-US" altLang="x-none"/>
          </a:p>
          <a:p>
            <a:pPr lvl="1"/>
            <a:r>
              <a:rPr lang="en-US" altLang="x-none"/>
              <a:t>In reference[2], how </a:t>
            </a:r>
            <a:r>
              <a:rPr lang="en-US" altLang="x-none">
                <a:sym typeface="+mn-ea"/>
              </a:rPr>
              <a:t>the STA decide to make the response or NOT to the NDP frame sent from OBSS AP?</a:t>
            </a:r>
            <a:endParaRPr lang="en-US" altLang="x-none"/>
          </a:p>
          <a:p>
            <a:endParaRPr lang="en-US" altLang="x-none"/>
          </a:p>
          <a:p>
            <a:r>
              <a:rPr lang="en-US" altLang="x-none"/>
              <a:t>Motivation</a:t>
            </a:r>
            <a:endParaRPr lang="en-US" altLang="x-none"/>
          </a:p>
          <a:p>
            <a:pPr lvl="1"/>
            <a:r>
              <a:rPr lang="en-US" altLang="x-none"/>
              <a:t>We propose to set up a trust mode between OBSS AP and STA before the sounding procedure</a:t>
            </a:r>
            <a:endParaRPr lang="en-US" altLang="x-none"/>
          </a:p>
          <a:p>
            <a:pPr marL="0" indent="0">
              <a:buNone/>
            </a:pPr>
            <a:endParaRPr lang="en-US" alt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x-none"/>
              <a:t>The proposed security model between STA and OBSS AP</a:t>
            </a:r>
            <a:endParaRPr lang="en-US" alt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1124585" y="1778000"/>
            <a:ext cx="9366250" cy="398272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x-none" sz="2000" b="1"/>
              <a:t>Assuming STA1 associated with AP1 and STA2 associated with AP2, and a trust link is set up between AP1 and AP2.</a:t>
            </a:r>
            <a:endParaRPr lang="en-US" altLang="x-none" sz="2000" b="1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altLang="x-none" sz="2000" b="1"/>
              <a:t>Based on frame exchange sequences in reference[1]</a:t>
            </a:r>
            <a:endParaRPr lang="en-US" altLang="x-none" sz="2000" b="1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 altLang="x-none"/>
              <a:t>AP1 provides the participated STA list to AP2, and gets the assigned USID(unassociated ID) from AP2 for each participated STAs, and vice versa.</a:t>
            </a:r>
            <a:endParaRPr lang="en-US" altLang="x-none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 altLang="x-none"/>
              <a:t>AP1 synchronizes the assigned USID and AP2’s BSSID to each associated STA.</a:t>
            </a:r>
            <a:endParaRPr lang="en-US" altLang="x-none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 altLang="x-none"/>
              <a:t>Same operation on AP2(BSS2) sides.</a:t>
            </a:r>
            <a:endParaRPr lang="en-US" altLang="x-none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 altLang="x-none"/>
              <a:t>AP includes both AID and USID in the NDPA and BFRP to solicit the response from both associated STA and OBSS STA.</a:t>
            </a:r>
            <a:endParaRPr lang="en-US" altLang="x-none"/>
          </a:p>
          <a:p>
            <a:pPr lvl="1" indent="0">
              <a:buFont typeface="Wingdings" panose="05000000000000000000" charset="0"/>
              <a:buNone/>
            </a:pPr>
            <a:endParaRPr lang="en-US" altLang="x-none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x-none" b="1"/>
              <a:t>Based on the frame exchange sequences in reference[2]</a:t>
            </a:r>
            <a:endParaRPr lang="en-US" altLang="x-none" b="1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x-none"/>
              <a:t>AP1 provides its BSS color to AP2.(or AP2 can detect the BSS color of AP1)</a:t>
            </a:r>
            <a:endParaRPr lang="en-US" altLang="x-none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x-none"/>
              <a:t>AP2 synchronizes the coordinated BSS(AP1) color to its associated STA2.</a:t>
            </a:r>
            <a:endParaRPr lang="en-US" altLang="x-none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x-none"/>
              <a:t>STA2 will save the received NDP frame from AP1 and calculate the  CSI informaiton.</a:t>
            </a:r>
            <a:endParaRPr lang="en-US" altLang="x-non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850" y="685800"/>
            <a:ext cx="10826750" cy="914400"/>
          </a:xfrm>
        </p:spPr>
        <p:txBody>
          <a:bodyPr/>
          <a:p>
            <a:r>
              <a:rPr lang="en-US" altLang="x-none"/>
              <a:t>The following figure depicts one example of the trust model between STA and OBSS AP</a:t>
            </a:r>
            <a:endParaRPr lang="en-US" alt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3952875" y="1671955"/>
            <a:ext cx="7620" cy="48247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482840" y="1671955"/>
            <a:ext cx="0" cy="48247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3969385" y="2654935"/>
            <a:ext cx="3513455" cy="17145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42" name="Text Box 41"/>
          <p:cNvSpPr txBox="1"/>
          <p:nvPr/>
        </p:nvSpPr>
        <p:spPr>
          <a:xfrm>
            <a:off x="2315845" y="2211705"/>
            <a:ext cx="12617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ea typeface="宋体" panose="02010600030101010101" pitchFamily="2" charset="-122"/>
              </a:rPr>
              <a:t>Association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sp>
        <p:nvSpPr>
          <p:cNvPr id="17" name="Rectangles 16"/>
          <p:cNvSpPr/>
          <p:nvPr/>
        </p:nvSpPr>
        <p:spPr>
          <a:xfrm>
            <a:off x="3365500" y="1650365"/>
            <a:ext cx="1171575" cy="402590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400">
                <a:solidFill>
                  <a:schemeClr val="tx1"/>
                </a:solidFill>
                <a:ea typeface="宋体" panose="02010600030101010101" pitchFamily="2" charset="-122"/>
              </a:rPr>
              <a:t>AP(1)</a:t>
            </a:r>
            <a:endParaRPr lang="en-US" altLang="zh-CN" sz="14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8" name="Rectangles 17"/>
          <p:cNvSpPr/>
          <p:nvPr/>
        </p:nvSpPr>
        <p:spPr>
          <a:xfrm>
            <a:off x="6936740" y="1633855"/>
            <a:ext cx="1171575" cy="419100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400">
                <a:solidFill>
                  <a:schemeClr val="tx1"/>
                </a:solidFill>
                <a:ea typeface="宋体" panose="02010600030101010101" pitchFamily="2" charset="-122"/>
              </a:rPr>
              <a:t>AP(2)</a:t>
            </a:r>
            <a:endParaRPr lang="en-US" altLang="zh-CN" sz="14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22" name="Rectangles 21"/>
          <p:cNvSpPr/>
          <p:nvPr/>
        </p:nvSpPr>
        <p:spPr>
          <a:xfrm>
            <a:off x="3864610" y="2048510"/>
            <a:ext cx="106045" cy="4244975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25" name="Rectangles 24"/>
          <p:cNvSpPr/>
          <p:nvPr/>
        </p:nvSpPr>
        <p:spPr>
          <a:xfrm>
            <a:off x="7435850" y="2057400"/>
            <a:ext cx="76200" cy="4299585"/>
          </a:xfrm>
          <a:prstGeom prst="rect">
            <a:avLst/>
          </a:prstGeo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955415" y="3279140"/>
            <a:ext cx="3456305" cy="6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9" name="Text Box 7"/>
          <p:cNvSpPr txBox="1"/>
          <p:nvPr/>
        </p:nvSpPr>
        <p:spPr>
          <a:xfrm>
            <a:off x="4105910" y="3022600"/>
            <a:ext cx="337947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ea typeface="宋体" panose="02010600030101010101" pitchFamily="2" charset="-122"/>
              </a:rPr>
              <a:t>（</a:t>
            </a:r>
            <a:r>
              <a:rPr lang="en-US" altLang="zh-CN" sz="1400">
                <a:ea typeface="宋体" panose="02010600030101010101" pitchFamily="2" charset="-122"/>
              </a:rPr>
              <a:t>1</a:t>
            </a:r>
            <a:r>
              <a:rPr lang="zh-CN" altLang="en-US" sz="1400">
                <a:ea typeface="宋体" panose="02010600030101010101" pitchFamily="2" charset="-122"/>
              </a:rPr>
              <a:t>）</a:t>
            </a:r>
            <a:r>
              <a:rPr lang="en-US" altLang="zh-CN" sz="1400">
                <a:ea typeface="宋体" panose="02010600030101010101" pitchFamily="2" charset="-122"/>
              </a:rPr>
              <a:t>STAs lists(non-AP STA2x) for C-BF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sp>
        <p:nvSpPr>
          <p:cNvPr id="11" name="Rectangles 10"/>
          <p:cNvSpPr/>
          <p:nvPr/>
        </p:nvSpPr>
        <p:spPr>
          <a:xfrm>
            <a:off x="8896350" y="1617345"/>
            <a:ext cx="1280795" cy="44005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400">
                <a:solidFill>
                  <a:schemeClr val="tx1"/>
                </a:solidFill>
                <a:ea typeface="宋体" panose="02010600030101010101" pitchFamily="2" charset="-122"/>
              </a:rPr>
              <a:t>non-AP STA2</a:t>
            </a:r>
            <a:endParaRPr lang="en-US" altLang="zh-CN" sz="14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2" name="Rectangles 11"/>
          <p:cNvSpPr/>
          <p:nvPr/>
        </p:nvSpPr>
        <p:spPr>
          <a:xfrm>
            <a:off x="9449435" y="2059940"/>
            <a:ext cx="137795" cy="428942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3" name="Rectangles 12"/>
          <p:cNvSpPr/>
          <p:nvPr/>
        </p:nvSpPr>
        <p:spPr>
          <a:xfrm>
            <a:off x="1163955" y="1671955"/>
            <a:ext cx="1280795" cy="38544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1400">
                <a:solidFill>
                  <a:schemeClr val="tx1"/>
                </a:solidFill>
                <a:ea typeface="宋体" panose="02010600030101010101" pitchFamily="2" charset="-122"/>
              </a:rPr>
              <a:t>non-AP STA1</a:t>
            </a:r>
            <a:endParaRPr lang="en-US" altLang="zh-CN" sz="14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4" name="Rectangles 13"/>
          <p:cNvSpPr/>
          <p:nvPr/>
        </p:nvSpPr>
        <p:spPr>
          <a:xfrm>
            <a:off x="1717040" y="2057400"/>
            <a:ext cx="134620" cy="423608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852295" y="2522220"/>
            <a:ext cx="1968500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7515860" y="2513965"/>
            <a:ext cx="1929765" cy="63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Text Box 41"/>
          <p:cNvSpPr txBox="1"/>
          <p:nvPr/>
        </p:nvSpPr>
        <p:spPr>
          <a:xfrm>
            <a:off x="5117465" y="2338705"/>
            <a:ext cx="12617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ea typeface="宋体" panose="02010600030101010101" pitchFamily="2" charset="-122"/>
              </a:rPr>
              <a:t>Trust link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sp>
        <p:nvSpPr>
          <p:cNvPr id="26" name="Text Box 41"/>
          <p:cNvSpPr txBox="1"/>
          <p:nvPr/>
        </p:nvSpPr>
        <p:spPr>
          <a:xfrm>
            <a:off x="7849870" y="2190115"/>
            <a:ext cx="12617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ea typeface="宋体" panose="02010600030101010101" pitchFamily="2" charset="-122"/>
              </a:rPr>
              <a:t>Association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sp>
        <p:nvSpPr>
          <p:cNvPr id="27" name="Right Brace 26"/>
          <p:cNvSpPr/>
          <p:nvPr/>
        </p:nvSpPr>
        <p:spPr>
          <a:xfrm>
            <a:off x="9718040" y="2291080"/>
            <a:ext cx="165735" cy="586740"/>
          </a:xfrm>
          <a:prstGeom prst="rightBrac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9" name="Text Box 41"/>
          <p:cNvSpPr txBox="1"/>
          <p:nvPr/>
        </p:nvSpPr>
        <p:spPr>
          <a:xfrm>
            <a:off x="9925050" y="2430780"/>
            <a:ext cx="12617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ea typeface="宋体" panose="02010600030101010101" pitchFamily="2" charset="-122"/>
              </a:rPr>
              <a:t>Precondition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3999865" y="3670300"/>
            <a:ext cx="3456305" cy="635"/>
          </a:xfrm>
          <a:prstGeom prst="straightConnector1">
            <a:avLst/>
          </a:prstGeom>
          <a:ln>
            <a:headEnd type="triangle" w="med" len="med"/>
            <a:tailEnd type="none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32" name="Text Box 7"/>
          <p:cNvSpPr txBox="1"/>
          <p:nvPr/>
        </p:nvSpPr>
        <p:spPr>
          <a:xfrm>
            <a:off x="4018280" y="3397250"/>
            <a:ext cx="30403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ea typeface="宋体" panose="02010600030101010101" pitchFamily="2" charset="-122"/>
              </a:rPr>
              <a:t>（</a:t>
            </a:r>
            <a:r>
              <a:rPr lang="en-US" altLang="zh-CN" sz="1400">
                <a:ea typeface="宋体" panose="02010600030101010101" pitchFamily="2" charset="-122"/>
              </a:rPr>
              <a:t>2</a:t>
            </a:r>
            <a:r>
              <a:rPr lang="zh-CN" altLang="en-US" sz="1400">
                <a:ea typeface="宋体" panose="02010600030101010101" pitchFamily="2" charset="-122"/>
              </a:rPr>
              <a:t>）</a:t>
            </a:r>
            <a:r>
              <a:rPr lang="en-US" altLang="zh-CN" sz="1400">
                <a:ea typeface="宋体" panose="02010600030101010101" pitchFamily="2" charset="-122"/>
              </a:rPr>
              <a:t>AP(1) provides USID for each STA in STAs lists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7553960" y="3986530"/>
            <a:ext cx="1916430" cy="9525"/>
          </a:xfrm>
          <a:prstGeom prst="straightConnector1">
            <a:avLst/>
          </a:prstGeom>
          <a:ln>
            <a:headEnd type="triangle" w="med" len="med"/>
            <a:tailEnd type="none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36" name="Text Box 7"/>
          <p:cNvSpPr txBox="1"/>
          <p:nvPr/>
        </p:nvSpPr>
        <p:spPr>
          <a:xfrm>
            <a:off x="7406005" y="3714115"/>
            <a:ext cx="30403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ea typeface="宋体" panose="02010600030101010101" pitchFamily="2" charset="-122"/>
              </a:rPr>
              <a:t>（</a:t>
            </a:r>
            <a:r>
              <a:rPr lang="en-US" altLang="zh-CN" sz="1400">
                <a:ea typeface="宋体" panose="02010600030101010101" pitchFamily="2" charset="-122"/>
              </a:rPr>
              <a:t>3</a:t>
            </a:r>
            <a:r>
              <a:rPr lang="zh-CN" altLang="en-US" sz="1400">
                <a:ea typeface="宋体" panose="02010600030101010101" pitchFamily="2" charset="-122"/>
              </a:rPr>
              <a:t>）</a:t>
            </a:r>
            <a:r>
              <a:rPr lang="en-US" altLang="zh-CN" sz="1400">
                <a:ea typeface="宋体" panose="02010600030101010101" pitchFamily="2" charset="-122"/>
              </a:rPr>
              <a:t>Synchronize the assigned </a:t>
            </a:r>
            <a:endParaRPr lang="en-US" altLang="zh-CN" sz="1400">
              <a:ea typeface="宋体" panose="02010600030101010101" pitchFamily="2" charset="-122"/>
            </a:endParaRPr>
          </a:p>
          <a:p>
            <a:r>
              <a:rPr lang="en-US" altLang="zh-CN" sz="1400">
                <a:ea typeface="宋体" panose="02010600030101010101" pitchFamily="2" charset="-122"/>
              </a:rPr>
              <a:t>USID to each STA 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3983355" y="4619625"/>
            <a:ext cx="3456305" cy="635"/>
          </a:xfrm>
          <a:prstGeom prst="straightConnector1">
            <a:avLst/>
          </a:prstGeom>
          <a:ln>
            <a:solidFill>
              <a:srgbClr val="C00000"/>
            </a:solidFill>
            <a:headEnd type="arrow" w="med" len="med"/>
            <a:tailEnd type="none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38" name="Text Box 7"/>
          <p:cNvSpPr txBox="1"/>
          <p:nvPr/>
        </p:nvSpPr>
        <p:spPr>
          <a:xfrm>
            <a:off x="4133850" y="4363085"/>
            <a:ext cx="337947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ea typeface="宋体" panose="02010600030101010101" pitchFamily="2" charset="-122"/>
              </a:rPr>
              <a:t>（</a:t>
            </a:r>
            <a:r>
              <a:rPr lang="en-US" altLang="zh-CN" sz="1400">
                <a:ea typeface="宋体" panose="02010600030101010101" pitchFamily="2" charset="-122"/>
              </a:rPr>
              <a:t>4</a:t>
            </a:r>
            <a:r>
              <a:rPr lang="zh-CN" altLang="en-US" sz="1400">
                <a:ea typeface="宋体" panose="02010600030101010101" pitchFamily="2" charset="-122"/>
              </a:rPr>
              <a:t>）</a:t>
            </a:r>
            <a:r>
              <a:rPr lang="en-US" altLang="zh-CN" sz="1400">
                <a:ea typeface="宋体" panose="02010600030101010101" pitchFamily="2" charset="-122"/>
              </a:rPr>
              <a:t>STAs lists(non-AP STA1x) for C-BF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4027805" y="5010785"/>
            <a:ext cx="3456305" cy="635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40" name="Text Box 7"/>
          <p:cNvSpPr txBox="1"/>
          <p:nvPr/>
        </p:nvSpPr>
        <p:spPr>
          <a:xfrm>
            <a:off x="4046220" y="4737735"/>
            <a:ext cx="30403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ea typeface="宋体" panose="02010600030101010101" pitchFamily="2" charset="-122"/>
              </a:rPr>
              <a:t>（</a:t>
            </a:r>
            <a:r>
              <a:rPr lang="en-US" altLang="zh-CN" sz="1400">
                <a:ea typeface="宋体" panose="02010600030101010101" pitchFamily="2" charset="-122"/>
              </a:rPr>
              <a:t>5</a:t>
            </a:r>
            <a:r>
              <a:rPr lang="zh-CN" altLang="en-US" sz="1400">
                <a:ea typeface="宋体" panose="02010600030101010101" pitchFamily="2" charset="-122"/>
              </a:rPr>
              <a:t>）</a:t>
            </a:r>
            <a:r>
              <a:rPr lang="en-US" altLang="zh-CN" sz="1400">
                <a:ea typeface="宋体" panose="02010600030101010101" pitchFamily="2" charset="-122"/>
              </a:rPr>
              <a:t>AP(2) provides USID for each STA in STAs lists</a:t>
            </a:r>
            <a:endParaRPr lang="en-US" altLang="zh-CN" sz="1400">
              <a:ea typeface="宋体" panose="02010600030101010101" pitchFamily="2" charset="-122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1860550" y="5665470"/>
            <a:ext cx="2001520" cy="0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48" name="Text Box 7"/>
          <p:cNvSpPr txBox="1"/>
          <p:nvPr/>
        </p:nvSpPr>
        <p:spPr>
          <a:xfrm>
            <a:off x="1685290" y="5419725"/>
            <a:ext cx="30403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ea typeface="宋体" panose="02010600030101010101" pitchFamily="2" charset="-122"/>
              </a:rPr>
              <a:t>（</a:t>
            </a:r>
            <a:r>
              <a:rPr lang="en-US" altLang="zh-CN" sz="1400">
                <a:ea typeface="宋体" panose="02010600030101010101" pitchFamily="2" charset="-122"/>
              </a:rPr>
              <a:t>6</a:t>
            </a:r>
            <a:r>
              <a:rPr lang="zh-CN" altLang="en-US" sz="1400">
                <a:ea typeface="宋体" panose="02010600030101010101" pitchFamily="2" charset="-122"/>
              </a:rPr>
              <a:t>）</a:t>
            </a:r>
            <a:r>
              <a:rPr lang="en-US" altLang="zh-CN" sz="1400">
                <a:ea typeface="宋体" panose="02010600030101010101" pitchFamily="2" charset="-122"/>
              </a:rPr>
              <a:t>Synchronize the assigned </a:t>
            </a:r>
            <a:endParaRPr lang="en-US" altLang="zh-CN" sz="1400">
              <a:ea typeface="宋体" panose="02010600030101010101" pitchFamily="2" charset="-122"/>
            </a:endParaRPr>
          </a:p>
          <a:p>
            <a:r>
              <a:rPr lang="en-US" altLang="zh-CN" sz="1400">
                <a:ea typeface="宋体" panose="02010600030101010101" pitchFamily="2" charset="-122"/>
              </a:rPr>
              <a:t>USID to each STA </a:t>
            </a:r>
            <a:endParaRPr lang="en-US" altLang="zh-CN" sz="140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945" y="1752600"/>
            <a:ext cx="10949305" cy="4572000"/>
          </a:xfrm>
        </p:spPr>
        <p:txBody>
          <a:bodyPr/>
          <a:p>
            <a:r>
              <a:rPr lang="en-US"/>
              <a:t> Analyze the trust issues in two proposed frame exchange sequences in C-BF</a:t>
            </a:r>
            <a:endParaRPr lang="en-US"/>
          </a:p>
          <a:p>
            <a:r>
              <a:rPr lang="en-US"/>
              <a:t> Provide the corresponding solution for the trust issue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3170</Words>
  <Application>WPS Presentation</Application>
  <PresentationFormat>Widescreen</PresentationFormat>
  <Paragraphs>128</Paragraphs>
  <Slides>10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22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802-11-Submission</vt:lpstr>
      <vt:lpstr>Word.Document.8</vt:lpstr>
      <vt:lpstr>Paint.Picture</vt:lpstr>
      <vt:lpstr>The trust model between STA and OBSS AP in MAPC scheme </vt:lpstr>
      <vt:lpstr>Introduction</vt:lpstr>
      <vt:lpstr>Recap-1: one proposed sounding sequences in C-BF</vt:lpstr>
      <vt:lpstr>Recap-2: another proposed sounding sequences in C-BF</vt:lpstr>
      <vt:lpstr>Trust issue and motivation </vt:lpstr>
      <vt:lpstr>The proposed security model between STA and OBSS AP</vt:lpstr>
      <vt:lpstr>The following figure depicts one example of the trust model between STA and OBSS AP</vt:lpstr>
      <vt:lpstr>Summary</vt:lpstr>
      <vt:lpstr>PowerPoint 演示文稿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Jay Yang</cp:lastModifiedBy>
  <cp:revision>311</cp:revision>
  <dcterms:created xsi:type="dcterms:W3CDTF">2020-11-25T01:30:00Z</dcterms:created>
  <dcterms:modified xsi:type="dcterms:W3CDTF">2024-11-08T00:50:40Z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5F64C969DB034A2B882A7AA0D96D71B3_13</vt:lpwstr>
  </property>
  <property fmtid="{D5CDD505-2E9C-101B-9397-08002B2CF9AE}" pid="5" name="KSOProductBuildVer">
    <vt:lpwstr>1033-12.2.0.13201</vt:lpwstr>
  </property>
</Properties>
</file>