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345" r:id="rId3"/>
    <p:sldId id="371" r:id="rId4"/>
    <p:sldId id="372" r:id="rId5"/>
    <p:sldId id="373" r:id="rId6"/>
    <p:sldId id="368" r:id="rId7"/>
    <p:sldId id="347" r:id="rId8"/>
    <p:sldId id="358" r:id="rId9"/>
    <p:sldId id="374" r:id="rId10"/>
    <p:sldId id="352" r:id="rId11"/>
    <p:sldId id="353" r:id="rId12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bouelseoud, Mohamed" initials="AM" lastIdx="3" clrIdx="0">
    <p:extLst>
      <p:ext uri="{19B8F6BF-5375-455C-9EA6-DF929625EA0E}">
        <p15:presenceInfo xmlns:p15="http://schemas.microsoft.com/office/powerpoint/2012/main" userId="S::Mohamed.Abouelseoud@sony.com::acb8ec75-4de5-4fc3-ad6d-b8841fd449c0" providerId="AD"/>
      </p:ext>
    </p:extLst>
  </p:cmAuthor>
  <p:cmAuthor id="2" name="Xin, Liangxiao" initials="XL" lastIdx="3" clrIdx="1">
    <p:extLst>
      <p:ext uri="{19B8F6BF-5375-455C-9EA6-DF929625EA0E}">
        <p15:presenceInfo xmlns:p15="http://schemas.microsoft.com/office/powerpoint/2012/main" userId="S::Liangxiao.Xin@sony.com::1b2f1062-4cc4-4f33-a6d9-97dda6208ec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975" autoAdjust="0"/>
    <p:restoredTop sz="84762"/>
  </p:normalViewPr>
  <p:slideViewPr>
    <p:cSldViewPr>
      <p:cViewPr varScale="1">
        <p:scale>
          <a:sx n="107" d="100"/>
          <a:sy n="107" d="100"/>
        </p:scale>
        <p:origin x="2536" y="17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5" d="100"/>
          <a:sy n="85" d="100"/>
        </p:scale>
        <p:origin x="3870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10/12/24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50789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4989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Liangxiao Xin, OPPO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Liangxiao Xin, OPPO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May 2024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Liangxiao Xin, OPPO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2024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Liangxiao Xin, OPPO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2024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Liangxiao Xin, OPPO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2024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Liangxiao Xin, OPPO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2024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Liangxiao Xin, OPPO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Liangxiao Xin, OPPO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Liangxiao Xin, OPPO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Nov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Liangxiao Xin, OPPO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802.11-24/1692r0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Nov 2024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Liangxiao Xin, </a:t>
            </a:r>
            <a:r>
              <a:rPr lang="en-US" dirty="0"/>
              <a:t>OPPO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Usage of Expiration Time for LL Traffic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889125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2024-05-05</a:t>
            </a:r>
          </a:p>
        </p:txBody>
      </p:sp>
      <p:sp>
        <p:nvSpPr>
          <p:cNvPr id="9" name="Rectangle 12">
            <a:extLst>
              <a:ext uri="{FF2B5EF4-FFF2-40B4-BE49-F238E27FC236}">
                <a16:creationId xmlns:a16="http://schemas.microsoft.com/office/drawing/2014/main" id="{2E812CC5-3775-4286-8212-CBF309C328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272796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US" sz="2000" dirty="0"/>
              <a:t>Authors:</a:t>
            </a:r>
            <a:endParaRPr lang="en-US" sz="2000" b="0" dirty="0"/>
          </a:p>
        </p:txBody>
      </p:sp>
      <p:graphicFrame>
        <p:nvGraphicFramePr>
          <p:cNvPr id="10" name="表 20">
            <a:extLst>
              <a:ext uri="{FF2B5EF4-FFF2-40B4-BE49-F238E27FC236}">
                <a16:creationId xmlns:a16="http://schemas.microsoft.com/office/drawing/2014/main" id="{B274B698-194B-4DC6-B24E-0C6B81086A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0939004"/>
              </p:ext>
            </p:extLst>
          </p:nvPr>
        </p:nvGraphicFramePr>
        <p:xfrm>
          <a:off x="483361" y="3108960"/>
          <a:ext cx="8177277" cy="2560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005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894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954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3850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95338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79400">
                <a:tc>
                  <a:txBody>
                    <a:bodyPr/>
                    <a:lstStyle/>
                    <a:p>
                      <a:r>
                        <a:rPr kumimoji="1" lang="en-US" altLang="ja-JP" sz="1500" b="1" dirty="0"/>
                        <a:t>Name</a:t>
                      </a:r>
                      <a:endParaRPr kumimoji="1" lang="ja-JP" altLang="en-US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500" b="1" dirty="0"/>
                        <a:t>Company</a:t>
                      </a:r>
                      <a:endParaRPr kumimoji="1" lang="ja-JP" altLang="en-US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500" b="1" dirty="0"/>
                        <a:t>Address</a:t>
                      </a:r>
                      <a:endParaRPr kumimoji="1" lang="ja-JP" altLang="en-US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500" b="1" dirty="0"/>
                        <a:t>Phone</a:t>
                      </a:r>
                      <a:endParaRPr kumimoji="1" lang="ja-JP" altLang="en-US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500" b="1" dirty="0"/>
                        <a:t>Email</a:t>
                      </a:r>
                      <a:endParaRPr kumimoji="1" lang="ja-JP" altLang="en-US" sz="15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r>
                        <a:rPr kumimoji="1" lang="en-US" altLang="ja-JP" sz="1500" dirty="0"/>
                        <a:t>Liangxiao Xin</a:t>
                      </a:r>
                      <a:endParaRPr kumimoji="1" lang="ja-JP" altLang="en-US" sz="1500" dirty="0"/>
                    </a:p>
                  </a:txBody>
                  <a:tcPr anchor="ctr"/>
                </a:tc>
                <a:tc rowSpan="7">
                  <a:txBody>
                    <a:bodyPr/>
                    <a:lstStyle/>
                    <a:p>
                      <a:r>
                        <a:rPr kumimoji="1" lang="en-US" altLang="ja-JP" sz="1500" dirty="0"/>
                        <a:t>OPPO</a:t>
                      </a:r>
                      <a:endParaRPr kumimoji="1" lang="ja-JP" alt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500" dirty="0" err="1"/>
                        <a:t>v-xinliangxiao@oppo.com</a:t>
                      </a:r>
                      <a:endParaRPr kumimoji="1" lang="ja-JP" altLang="en-US" sz="15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kumimoji="1" lang="en-US" altLang="ko-KR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+mn-ea"/>
                        </a:rPr>
                        <a:t>Liuming Lu</a:t>
                      </a:r>
                      <a:endParaRPr kumimoji="1" lang="ko-KR" altLang="en-US" sz="15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5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57296503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1" lang="en-US" altLang="ko-KR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Chaoming Luo</a:t>
                      </a:r>
                      <a:endParaRPr kumimoji="1" lang="ko-KR" altLang="en-US" sz="15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5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73897951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1" lang="en-US" altLang="ko-KR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Wei Dong</a:t>
                      </a:r>
                      <a:endParaRPr kumimoji="1" lang="ko-KR" altLang="en-US" sz="15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5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54278873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1" lang="en-US" altLang="ko-KR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Ning Gao</a:t>
                      </a:r>
                      <a:endParaRPr kumimoji="1" lang="ko-KR" altLang="en-US" sz="15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5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44854183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1" lang="en-US" altLang="ko-KR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Yapu Li</a:t>
                      </a:r>
                      <a:endParaRPr kumimoji="1" lang="ko-KR" altLang="en-US" sz="15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5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41123169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5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5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00899380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DC46E6-1CE9-A1E5-02E8-3488F52149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A839CC-2A9A-9B40-909E-08D4EE80EB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this contribution, we provide the definition of the expiration time of LL data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We discussed the impact of expiration time on the different types of delays during the transmission of LL data.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zh-CN" dirty="0"/>
          </a:p>
          <a:p>
            <a:pPr lvl="1">
              <a:buFont typeface="Arial" panose="020B0604020202020204" pitchFamily="34" charset="0"/>
              <a:buChar char="•"/>
            </a:pPr>
            <a:endParaRPr lang="en-US" altLang="zh-CN" dirty="0"/>
          </a:p>
          <a:p>
            <a:r>
              <a:rPr lang="en-US" dirty="0"/>
              <a:t> 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ED597A3-8ED6-B5F4-95D5-5B92823E82D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84E980-2824-47C7-F799-658946E7EE2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Liangxiao Xin, OPPO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C6829D1-1021-9406-5B59-D006D2FA7DB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156369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DC46E6-1CE9-A1E5-02E8-3488F52149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A839CC-2A9A-9B40-909E-08D4EE80EB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Do you support to include the following in SFD?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11bn shall define a mechanism to provide the expiration time of LL data to the receiver.</a:t>
            </a:r>
            <a:endParaRPr lang="en-US" sz="240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altLang="zh-CN" sz="3200" dirty="0"/>
          </a:p>
          <a:p>
            <a:pPr lvl="1">
              <a:buFont typeface="Arial" panose="020B0604020202020204" pitchFamily="34" charset="0"/>
              <a:buChar char="•"/>
            </a:pPr>
            <a:endParaRPr lang="en-US" altLang="zh-CN" sz="2800" dirty="0"/>
          </a:p>
          <a:p>
            <a:r>
              <a:rPr lang="en-US" sz="3200" dirty="0"/>
              <a:t> 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ED597A3-8ED6-B5F4-95D5-5B92823E82D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84E980-2824-47C7-F799-658946E7EE2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Liangxiao Xin, OPPO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C6829D1-1021-9406-5B59-D006D2FA7DB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24745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E23828-06CD-A025-E003-649CC11AC1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095735-DF8B-B67D-8112-9222CF48F6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A successful delivery of LL traffic is to deliver the LL traffic before its expiration time.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However, 802.11 network has different aspects of delay which hinders the successful delivery of LL traffic.</a:t>
            </a: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In this presentation, </a:t>
            </a:r>
            <a:r>
              <a:rPr lang="en-US" sz="2000" dirty="0">
                <a:solidFill>
                  <a:schemeClr val="tx1"/>
                </a:solidFill>
              </a:rPr>
              <a:t>we discuss </a:t>
            </a:r>
            <a:r>
              <a:rPr lang="en-US" sz="2000" dirty="0"/>
              <a:t>how expiration time of LL traffic can affect those types of delay.</a:t>
            </a:r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A0C1AC1-5036-69DB-CC14-F1594E24B67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161989-049F-7185-B96C-6A611E27617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Liangxiao Xin, OPPO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8FDCCEB-76C7-BB0F-59A9-FC72EF6B80B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551270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306F2F-41EF-3579-48A6-6E141E3736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Delay of LL Data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975212-ADD2-4FB9-8503-CEF51691C6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Delay of LL data consists of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800" b="1" dirty="0"/>
              <a:t>Delay at transmitter: </a:t>
            </a:r>
            <a:r>
              <a:rPr lang="en-US" sz="1800" dirty="0"/>
              <a:t>Queuing delay + contention (EDCA) / scheduling delay (TF)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800" b="1" dirty="0">
                <a:solidFill>
                  <a:schemeClr val="tx1"/>
                </a:solidFill>
              </a:rPr>
              <a:t>Delay over the air: </a:t>
            </a:r>
            <a:r>
              <a:rPr lang="en-US" sz="1800" dirty="0">
                <a:solidFill>
                  <a:schemeClr val="tx1"/>
                </a:solidFill>
              </a:rPr>
              <a:t>Transmission delay + retransmission delay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800" b="1" dirty="0">
                <a:solidFill>
                  <a:schemeClr val="tx1"/>
                </a:solidFill>
              </a:rPr>
              <a:t>Delay at receiver: </a:t>
            </a:r>
            <a:r>
              <a:rPr lang="en-US" sz="1800" dirty="0">
                <a:solidFill>
                  <a:schemeClr val="tx1"/>
                </a:solidFill>
              </a:rPr>
              <a:t>MAC processing delay (e.g., HOL blocking delay)</a:t>
            </a:r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EA923C0-11EF-4E77-CD9C-B62961F62BE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A6AF03-0FA6-53DF-D21C-E951CABC17B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Liangxiao Xin, OPPO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97B46B5-0C4C-506C-8F09-0203F4C6C27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 2024</a:t>
            </a:r>
            <a:endParaRPr lang="en-GB" dirty="0"/>
          </a:p>
        </p:txBody>
      </p: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7BC6558A-F112-B9FC-AA7C-87BBDF4E9F10}"/>
              </a:ext>
            </a:extLst>
          </p:cNvPr>
          <p:cNvCxnSpPr/>
          <p:nvPr/>
        </p:nvCxnSpPr>
        <p:spPr bwMode="auto">
          <a:xfrm>
            <a:off x="1447800" y="4902088"/>
            <a:ext cx="67056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4" name="Rectangle 53">
            <a:extLst>
              <a:ext uri="{FF2B5EF4-FFF2-40B4-BE49-F238E27FC236}">
                <a16:creationId xmlns:a16="http://schemas.microsoft.com/office/drawing/2014/main" id="{821D279D-225C-E981-FE07-7323ADA128C3}"/>
              </a:ext>
            </a:extLst>
          </p:cNvPr>
          <p:cNvSpPr/>
          <p:nvPr/>
        </p:nvSpPr>
        <p:spPr bwMode="auto">
          <a:xfrm>
            <a:off x="3548522" y="4444889"/>
            <a:ext cx="1447800" cy="457199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ysClr val="windowText" lastClr="000000"/>
                </a:solidFill>
                <a:effectLst/>
                <a:latin typeface="Times New Roman" pitchFamily="16" charset="0"/>
                <a:ea typeface="MS Gothic" charset="-128"/>
              </a:rPr>
              <a:t>LL Data</a:t>
            </a: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415070F3-5EE2-5941-FF3E-49FC20526009}"/>
              </a:ext>
            </a:extLst>
          </p:cNvPr>
          <p:cNvSpPr/>
          <p:nvPr/>
        </p:nvSpPr>
        <p:spPr bwMode="auto">
          <a:xfrm>
            <a:off x="5257800" y="4902088"/>
            <a:ext cx="762000" cy="457199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ysClr val="windowText" lastClr="000000"/>
                </a:solidFill>
                <a:effectLst/>
                <a:latin typeface="Times New Roman" pitchFamily="16" charset="0"/>
                <a:ea typeface="MS Gothic" charset="-128"/>
              </a:rPr>
              <a:t>BA</a:t>
            </a:r>
          </a:p>
        </p:txBody>
      </p:sp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id="{5B5CFCA4-509B-8C01-BAD6-43B4774FDDF0}"/>
              </a:ext>
            </a:extLst>
          </p:cNvPr>
          <p:cNvCxnSpPr>
            <a:cxnSpLocks/>
          </p:cNvCxnSpPr>
          <p:nvPr/>
        </p:nvCxnSpPr>
        <p:spPr bwMode="auto">
          <a:xfrm>
            <a:off x="1828800" y="4444889"/>
            <a:ext cx="0" cy="45719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7" name="TextBox 56">
            <a:extLst>
              <a:ext uri="{FF2B5EF4-FFF2-40B4-BE49-F238E27FC236}">
                <a16:creationId xmlns:a16="http://schemas.microsoft.com/office/drawing/2014/main" id="{55040644-E47C-C0F2-CDA7-9550A315FC28}"/>
              </a:ext>
            </a:extLst>
          </p:cNvPr>
          <p:cNvSpPr txBox="1"/>
          <p:nvPr/>
        </p:nvSpPr>
        <p:spPr>
          <a:xfrm>
            <a:off x="816194" y="3815232"/>
            <a:ext cx="20200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ysClr val="windowText" lastClr="000000"/>
                </a:solidFill>
              </a:rPr>
              <a:t>LL data arrives at the MAC of transmitter </a:t>
            </a:r>
          </a:p>
        </p:txBody>
      </p: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4F1E1DFD-73B1-BCE3-72F6-79EC525E371D}"/>
              </a:ext>
            </a:extLst>
          </p:cNvPr>
          <p:cNvCxnSpPr>
            <a:cxnSpLocks/>
          </p:cNvCxnSpPr>
          <p:nvPr/>
        </p:nvCxnSpPr>
        <p:spPr bwMode="auto">
          <a:xfrm flipV="1">
            <a:off x="1828800" y="4865661"/>
            <a:ext cx="0" cy="1378296"/>
          </a:xfrm>
          <a:prstGeom prst="line">
            <a:avLst/>
          </a:prstGeom>
          <a:ln>
            <a:prstDash val="dash"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A3E7888D-5204-4F17-07B6-6B38A3157ADF}"/>
              </a:ext>
            </a:extLst>
          </p:cNvPr>
          <p:cNvCxnSpPr>
            <a:cxnSpLocks/>
          </p:cNvCxnSpPr>
          <p:nvPr/>
        </p:nvCxnSpPr>
        <p:spPr bwMode="auto">
          <a:xfrm flipV="1">
            <a:off x="3539782" y="4865661"/>
            <a:ext cx="0" cy="991278"/>
          </a:xfrm>
          <a:prstGeom prst="line">
            <a:avLst/>
          </a:prstGeom>
          <a:ln>
            <a:prstDash val="dash"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D62A7685-50FE-6D02-4ABA-3D0701ABF347}"/>
              </a:ext>
            </a:extLst>
          </p:cNvPr>
          <p:cNvCxnSpPr/>
          <p:nvPr/>
        </p:nvCxnSpPr>
        <p:spPr bwMode="auto">
          <a:xfrm flipH="1" flipV="1">
            <a:off x="6023511" y="4865661"/>
            <a:ext cx="7035" cy="1378296"/>
          </a:xfrm>
          <a:prstGeom prst="line">
            <a:avLst/>
          </a:prstGeom>
          <a:ln>
            <a:prstDash val="dash"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DD62235C-AD9B-3961-1207-70A79B795608}"/>
              </a:ext>
            </a:extLst>
          </p:cNvPr>
          <p:cNvCxnSpPr>
            <a:cxnSpLocks/>
          </p:cNvCxnSpPr>
          <p:nvPr/>
        </p:nvCxnSpPr>
        <p:spPr bwMode="auto">
          <a:xfrm flipV="1">
            <a:off x="7689165" y="4865661"/>
            <a:ext cx="0" cy="991278"/>
          </a:xfrm>
          <a:prstGeom prst="line">
            <a:avLst/>
          </a:prstGeom>
          <a:ln>
            <a:prstDash val="dash"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2" name="Straight Arrow Connector 61">
            <a:extLst>
              <a:ext uri="{FF2B5EF4-FFF2-40B4-BE49-F238E27FC236}">
                <a16:creationId xmlns:a16="http://schemas.microsoft.com/office/drawing/2014/main" id="{7A3E116E-C88A-C896-C9B7-CB78FE2C752C}"/>
              </a:ext>
            </a:extLst>
          </p:cNvPr>
          <p:cNvCxnSpPr/>
          <p:nvPr/>
        </p:nvCxnSpPr>
        <p:spPr bwMode="auto">
          <a:xfrm>
            <a:off x="1828800" y="5511688"/>
            <a:ext cx="1710982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63" name="TextBox 62">
            <a:extLst>
              <a:ext uri="{FF2B5EF4-FFF2-40B4-BE49-F238E27FC236}">
                <a16:creationId xmlns:a16="http://schemas.microsoft.com/office/drawing/2014/main" id="{11AA465D-8B2E-FAD4-0F23-00A13CED35DA}"/>
              </a:ext>
            </a:extLst>
          </p:cNvPr>
          <p:cNvSpPr txBox="1"/>
          <p:nvPr/>
        </p:nvSpPr>
        <p:spPr>
          <a:xfrm>
            <a:off x="2057400" y="5521188"/>
            <a:ext cx="12099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ysClr val="windowText" lastClr="000000"/>
                </a:solidFill>
              </a:rPr>
              <a:t>① delay at transmitter</a:t>
            </a:r>
          </a:p>
        </p:txBody>
      </p:sp>
      <p:cxnSp>
        <p:nvCxnSpPr>
          <p:cNvPr id="64" name="Straight Arrow Connector 63">
            <a:extLst>
              <a:ext uri="{FF2B5EF4-FFF2-40B4-BE49-F238E27FC236}">
                <a16:creationId xmlns:a16="http://schemas.microsoft.com/office/drawing/2014/main" id="{C146D42E-85E5-35E7-4EE3-7B2380F0CAB0}"/>
              </a:ext>
            </a:extLst>
          </p:cNvPr>
          <p:cNvCxnSpPr>
            <a:cxnSpLocks/>
          </p:cNvCxnSpPr>
          <p:nvPr/>
        </p:nvCxnSpPr>
        <p:spPr bwMode="auto">
          <a:xfrm>
            <a:off x="3546817" y="5511688"/>
            <a:ext cx="2472983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65" name="TextBox 64">
            <a:extLst>
              <a:ext uri="{FF2B5EF4-FFF2-40B4-BE49-F238E27FC236}">
                <a16:creationId xmlns:a16="http://schemas.microsoft.com/office/drawing/2014/main" id="{31572018-D4A3-8E53-D95E-78FB40E188ED}"/>
              </a:ext>
            </a:extLst>
          </p:cNvPr>
          <p:cNvSpPr txBox="1"/>
          <p:nvPr/>
        </p:nvSpPr>
        <p:spPr>
          <a:xfrm>
            <a:off x="4114800" y="5523687"/>
            <a:ext cx="13847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ysClr val="windowText" lastClr="000000"/>
                </a:solidFill>
              </a:rPr>
              <a:t>② delay over the air</a:t>
            </a:r>
          </a:p>
        </p:txBody>
      </p:sp>
      <p:cxnSp>
        <p:nvCxnSpPr>
          <p:cNvPr id="66" name="Straight Arrow Connector 65">
            <a:extLst>
              <a:ext uri="{FF2B5EF4-FFF2-40B4-BE49-F238E27FC236}">
                <a16:creationId xmlns:a16="http://schemas.microsoft.com/office/drawing/2014/main" id="{05DD26C6-4BE4-BE8C-DE0C-9ADED9B8BDD4}"/>
              </a:ext>
            </a:extLst>
          </p:cNvPr>
          <p:cNvCxnSpPr>
            <a:cxnSpLocks/>
          </p:cNvCxnSpPr>
          <p:nvPr/>
        </p:nvCxnSpPr>
        <p:spPr bwMode="auto">
          <a:xfrm>
            <a:off x="6019800" y="5511688"/>
            <a:ext cx="1659384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67" name="TextBox 66">
            <a:extLst>
              <a:ext uri="{FF2B5EF4-FFF2-40B4-BE49-F238E27FC236}">
                <a16:creationId xmlns:a16="http://schemas.microsoft.com/office/drawing/2014/main" id="{FE4CE3E0-9552-5B6F-6960-1BBD225DE87D}"/>
              </a:ext>
            </a:extLst>
          </p:cNvPr>
          <p:cNvSpPr txBox="1"/>
          <p:nvPr/>
        </p:nvSpPr>
        <p:spPr>
          <a:xfrm>
            <a:off x="6391428" y="5518385"/>
            <a:ext cx="10761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ysClr val="windowText" lastClr="000000"/>
                </a:solidFill>
              </a:rPr>
              <a:t>③ delay at receiver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0540B557-C826-75B5-D35C-2C5F8334338A}"/>
              </a:ext>
            </a:extLst>
          </p:cNvPr>
          <p:cNvSpPr txBox="1"/>
          <p:nvPr/>
        </p:nvSpPr>
        <p:spPr>
          <a:xfrm>
            <a:off x="4972216" y="3823688"/>
            <a:ext cx="18772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ysClr val="windowText" lastClr="000000"/>
                </a:solidFill>
              </a:rPr>
              <a:t>LL data arrives at the MAC of receiver</a:t>
            </a:r>
          </a:p>
        </p:txBody>
      </p:sp>
      <p:cxnSp>
        <p:nvCxnSpPr>
          <p:cNvPr id="69" name="Straight Arrow Connector 68">
            <a:extLst>
              <a:ext uri="{FF2B5EF4-FFF2-40B4-BE49-F238E27FC236}">
                <a16:creationId xmlns:a16="http://schemas.microsoft.com/office/drawing/2014/main" id="{DC101E93-BD7B-7D18-0ECA-116760E4502E}"/>
              </a:ext>
            </a:extLst>
          </p:cNvPr>
          <p:cNvCxnSpPr>
            <a:cxnSpLocks/>
          </p:cNvCxnSpPr>
          <p:nvPr/>
        </p:nvCxnSpPr>
        <p:spPr bwMode="auto">
          <a:xfrm>
            <a:off x="6023017" y="4444888"/>
            <a:ext cx="0" cy="45719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70" name="TextBox 69">
            <a:extLst>
              <a:ext uri="{FF2B5EF4-FFF2-40B4-BE49-F238E27FC236}">
                <a16:creationId xmlns:a16="http://schemas.microsoft.com/office/drawing/2014/main" id="{D1AFD882-E532-51D1-83FE-5783A9467729}"/>
              </a:ext>
            </a:extLst>
          </p:cNvPr>
          <p:cNvSpPr txBox="1"/>
          <p:nvPr/>
        </p:nvSpPr>
        <p:spPr>
          <a:xfrm>
            <a:off x="6772444" y="3810000"/>
            <a:ext cx="18334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ysClr val="windowText" lastClr="000000"/>
                </a:solidFill>
              </a:rPr>
              <a:t>LL data leaves the MAC of receiver</a:t>
            </a:r>
          </a:p>
        </p:txBody>
      </p:sp>
      <p:cxnSp>
        <p:nvCxnSpPr>
          <p:cNvPr id="71" name="Straight Arrow Connector 70">
            <a:extLst>
              <a:ext uri="{FF2B5EF4-FFF2-40B4-BE49-F238E27FC236}">
                <a16:creationId xmlns:a16="http://schemas.microsoft.com/office/drawing/2014/main" id="{B997034C-2C01-07EA-3A42-DF85679F0221}"/>
              </a:ext>
            </a:extLst>
          </p:cNvPr>
          <p:cNvCxnSpPr>
            <a:cxnSpLocks/>
          </p:cNvCxnSpPr>
          <p:nvPr/>
        </p:nvCxnSpPr>
        <p:spPr bwMode="auto">
          <a:xfrm>
            <a:off x="7689165" y="4456919"/>
            <a:ext cx="0" cy="45719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157622220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306F2F-41EF-3579-48A6-6E141E3736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Definition of Expiration Time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975212-ADD2-4FB9-8503-CEF51691C6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Delay bound: </a:t>
            </a:r>
            <a:r>
              <a:rPr lang="en-US" sz="2000" b="0" dirty="0"/>
              <a:t>the maximum time between the time </a:t>
            </a:r>
            <a:r>
              <a:rPr lang="en-US" sz="2000" b="0" dirty="0">
                <a:solidFill>
                  <a:sysClr val="windowText" lastClr="000000"/>
                </a:solidFill>
              </a:rPr>
              <a:t>LL data arrives at the MAC of transmitter and the time</a:t>
            </a:r>
            <a:r>
              <a:rPr lang="en-US" sz="2000" b="0" dirty="0">
                <a:solidFill>
                  <a:sysClr val="windowText" lastClr="000000"/>
                </a:solidFill>
                <a:sym typeface="Wingdings" pitchFamily="2" charset="2"/>
              </a:rPr>
              <a:t> </a:t>
            </a:r>
            <a:r>
              <a:rPr lang="en-US" sz="2000" b="0" dirty="0">
                <a:solidFill>
                  <a:sysClr val="windowText" lastClr="000000"/>
                </a:solidFill>
              </a:rPr>
              <a:t>LL data arrives at the MAC of receiver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ysClr val="windowText" lastClr="000000"/>
                </a:solidFill>
              </a:rPr>
              <a:t>Expiration Time: </a:t>
            </a:r>
            <a:r>
              <a:rPr lang="en-US" sz="2000" b="0" dirty="0">
                <a:solidFill>
                  <a:sysClr val="windowText" lastClr="000000"/>
                </a:solidFill>
              </a:rPr>
              <a:t>the latest time that</a:t>
            </a:r>
            <a:r>
              <a:rPr lang="zh-CN" altLang="en-US" sz="2000" b="0" dirty="0">
                <a:solidFill>
                  <a:sysClr val="windowText" lastClr="000000"/>
                </a:solidFill>
              </a:rPr>
              <a:t> </a:t>
            </a:r>
            <a:r>
              <a:rPr lang="en-US" sz="2000" b="0" dirty="0">
                <a:solidFill>
                  <a:sysClr val="windowText" lastClr="000000"/>
                </a:solidFill>
              </a:rPr>
              <a:t>LL data leaves the MAC of receiver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>
              <a:solidFill>
                <a:sysClr val="windowText" lastClr="00000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tx1"/>
              </a:solidFill>
            </a:endParaRPr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EA923C0-11EF-4E77-CD9C-B62961F62BE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A6AF03-0FA6-53DF-D21C-E951CABC17B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Liangxiao Xin, OPPO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97B46B5-0C4C-506C-8F09-0203F4C6C27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 2024</a:t>
            </a:r>
            <a:endParaRPr lang="en-GB" dirty="0"/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28BA138B-9059-7933-892D-70356E59C49C}"/>
              </a:ext>
            </a:extLst>
          </p:cNvPr>
          <p:cNvCxnSpPr/>
          <p:nvPr/>
        </p:nvCxnSpPr>
        <p:spPr bwMode="auto">
          <a:xfrm>
            <a:off x="1447800" y="4902088"/>
            <a:ext cx="67056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9" name="Rectangle 8">
            <a:extLst>
              <a:ext uri="{FF2B5EF4-FFF2-40B4-BE49-F238E27FC236}">
                <a16:creationId xmlns:a16="http://schemas.microsoft.com/office/drawing/2014/main" id="{463FB955-F0BE-B2B1-C86B-AB9DDDF0A7F7}"/>
              </a:ext>
            </a:extLst>
          </p:cNvPr>
          <p:cNvSpPr/>
          <p:nvPr/>
        </p:nvSpPr>
        <p:spPr bwMode="auto">
          <a:xfrm>
            <a:off x="3548522" y="4560864"/>
            <a:ext cx="1447800" cy="34122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ysClr val="windowText" lastClr="000000"/>
                </a:solidFill>
                <a:effectLst/>
                <a:latin typeface="Times New Roman" pitchFamily="16" charset="0"/>
                <a:ea typeface="MS Gothic" charset="-128"/>
              </a:rPr>
              <a:t>LL Data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4E9B025-468C-AB3B-83F9-47B907B2126A}"/>
              </a:ext>
            </a:extLst>
          </p:cNvPr>
          <p:cNvSpPr/>
          <p:nvPr/>
        </p:nvSpPr>
        <p:spPr bwMode="auto">
          <a:xfrm>
            <a:off x="5257800" y="4902089"/>
            <a:ext cx="762000" cy="341222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ysClr val="windowText" lastClr="000000"/>
                </a:solidFill>
                <a:effectLst/>
                <a:latin typeface="Times New Roman" pitchFamily="16" charset="0"/>
                <a:ea typeface="MS Gothic" charset="-128"/>
              </a:rPr>
              <a:t>BA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3C017228-95E8-D260-E05D-832DCBA4E32D}"/>
              </a:ext>
            </a:extLst>
          </p:cNvPr>
          <p:cNvCxnSpPr>
            <a:cxnSpLocks/>
          </p:cNvCxnSpPr>
          <p:nvPr/>
        </p:nvCxnSpPr>
        <p:spPr bwMode="auto">
          <a:xfrm>
            <a:off x="1828800" y="4444889"/>
            <a:ext cx="0" cy="45719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D51960BB-BC09-DAA6-EA41-2D2C35206B49}"/>
              </a:ext>
            </a:extLst>
          </p:cNvPr>
          <p:cNvSpPr txBox="1"/>
          <p:nvPr/>
        </p:nvSpPr>
        <p:spPr>
          <a:xfrm>
            <a:off x="816194" y="3815232"/>
            <a:ext cx="20200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ysClr val="windowText" lastClr="000000"/>
                </a:solidFill>
              </a:rPr>
              <a:t>LL data arrives at the MAC of transmitter 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A821E62F-93FD-8141-1553-A28F81669302}"/>
              </a:ext>
            </a:extLst>
          </p:cNvPr>
          <p:cNvCxnSpPr>
            <a:cxnSpLocks/>
          </p:cNvCxnSpPr>
          <p:nvPr/>
        </p:nvCxnSpPr>
        <p:spPr bwMode="auto">
          <a:xfrm flipV="1">
            <a:off x="1828800" y="4865661"/>
            <a:ext cx="0" cy="1378296"/>
          </a:xfrm>
          <a:prstGeom prst="line">
            <a:avLst/>
          </a:prstGeom>
          <a:ln>
            <a:prstDash val="dash"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8F8D4E70-561B-88C2-EA97-159F5DDE0095}"/>
              </a:ext>
            </a:extLst>
          </p:cNvPr>
          <p:cNvCxnSpPr>
            <a:cxnSpLocks/>
          </p:cNvCxnSpPr>
          <p:nvPr/>
        </p:nvCxnSpPr>
        <p:spPr bwMode="auto">
          <a:xfrm flipV="1">
            <a:off x="3539782" y="4865661"/>
            <a:ext cx="0" cy="991278"/>
          </a:xfrm>
          <a:prstGeom prst="line">
            <a:avLst/>
          </a:prstGeom>
          <a:ln>
            <a:prstDash val="dash"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BBC486AC-4831-222D-0713-6EAA58EE03E2}"/>
              </a:ext>
            </a:extLst>
          </p:cNvPr>
          <p:cNvCxnSpPr/>
          <p:nvPr/>
        </p:nvCxnSpPr>
        <p:spPr bwMode="auto">
          <a:xfrm flipH="1" flipV="1">
            <a:off x="6023511" y="4865661"/>
            <a:ext cx="7035" cy="1378296"/>
          </a:xfrm>
          <a:prstGeom prst="line">
            <a:avLst/>
          </a:prstGeom>
          <a:ln>
            <a:prstDash val="dash"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3ABFF2B0-4E06-E13E-7627-B003098D341D}"/>
              </a:ext>
            </a:extLst>
          </p:cNvPr>
          <p:cNvCxnSpPr>
            <a:cxnSpLocks/>
          </p:cNvCxnSpPr>
          <p:nvPr/>
        </p:nvCxnSpPr>
        <p:spPr bwMode="auto">
          <a:xfrm flipV="1">
            <a:off x="7689165" y="4865661"/>
            <a:ext cx="0" cy="991278"/>
          </a:xfrm>
          <a:prstGeom prst="line">
            <a:avLst/>
          </a:prstGeom>
          <a:ln>
            <a:prstDash val="dash"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ECB03FE9-0B4E-FD23-564F-CBEAA9BC9B85}"/>
              </a:ext>
            </a:extLst>
          </p:cNvPr>
          <p:cNvCxnSpPr/>
          <p:nvPr/>
        </p:nvCxnSpPr>
        <p:spPr bwMode="auto">
          <a:xfrm>
            <a:off x="1828800" y="5511688"/>
            <a:ext cx="1710982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E82395E7-31C1-268C-42ED-E5A4A9F7A2A0}"/>
              </a:ext>
            </a:extLst>
          </p:cNvPr>
          <p:cNvSpPr txBox="1"/>
          <p:nvPr/>
        </p:nvSpPr>
        <p:spPr>
          <a:xfrm>
            <a:off x="2270472" y="5521188"/>
            <a:ext cx="83134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ysClr val="windowText" lastClr="000000"/>
                </a:solidFill>
              </a:rPr>
              <a:t>①</a:t>
            </a: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B9DF5FBD-10F0-8B0E-C1C3-7A111432695C}"/>
              </a:ext>
            </a:extLst>
          </p:cNvPr>
          <p:cNvCxnSpPr>
            <a:cxnSpLocks/>
          </p:cNvCxnSpPr>
          <p:nvPr/>
        </p:nvCxnSpPr>
        <p:spPr bwMode="auto">
          <a:xfrm>
            <a:off x="3546817" y="5511688"/>
            <a:ext cx="2472983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B708D58B-BFB9-70F3-C4BC-A603A95460BA}"/>
              </a:ext>
            </a:extLst>
          </p:cNvPr>
          <p:cNvSpPr txBox="1"/>
          <p:nvPr/>
        </p:nvSpPr>
        <p:spPr>
          <a:xfrm>
            <a:off x="4263784" y="5523687"/>
            <a:ext cx="10761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ysClr val="windowText" lastClr="000000"/>
                </a:solidFill>
              </a:rPr>
              <a:t>②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D095F4F2-7BC9-AAE7-6AAE-D1E31E0C6015}"/>
              </a:ext>
            </a:extLst>
          </p:cNvPr>
          <p:cNvCxnSpPr>
            <a:cxnSpLocks/>
          </p:cNvCxnSpPr>
          <p:nvPr/>
        </p:nvCxnSpPr>
        <p:spPr bwMode="auto">
          <a:xfrm>
            <a:off x="6019800" y="5511688"/>
            <a:ext cx="1659384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FCB09F27-CDBC-3C63-0F20-A15FB7AA4FE4}"/>
              </a:ext>
            </a:extLst>
          </p:cNvPr>
          <p:cNvSpPr txBox="1"/>
          <p:nvPr/>
        </p:nvSpPr>
        <p:spPr>
          <a:xfrm>
            <a:off x="6391428" y="5518385"/>
            <a:ext cx="10761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ysClr val="windowText" lastClr="000000"/>
                </a:solidFill>
              </a:rPr>
              <a:t>③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8D72719-9C3C-7B4C-5D81-8104CEE14D0A}"/>
              </a:ext>
            </a:extLst>
          </p:cNvPr>
          <p:cNvSpPr txBox="1"/>
          <p:nvPr/>
        </p:nvSpPr>
        <p:spPr>
          <a:xfrm>
            <a:off x="4972216" y="3823688"/>
            <a:ext cx="18772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ysClr val="windowText" lastClr="000000"/>
                </a:solidFill>
              </a:rPr>
              <a:t>LL data arrives at the MAC of receiver</a:t>
            </a: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DB4502E0-15E5-298E-FC39-49AA3A130244}"/>
              </a:ext>
            </a:extLst>
          </p:cNvPr>
          <p:cNvCxnSpPr>
            <a:cxnSpLocks/>
          </p:cNvCxnSpPr>
          <p:nvPr/>
        </p:nvCxnSpPr>
        <p:spPr bwMode="auto">
          <a:xfrm>
            <a:off x="6023017" y="4444888"/>
            <a:ext cx="0" cy="45719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E8EFF23A-AD98-425A-13B0-A44AD289B472}"/>
              </a:ext>
            </a:extLst>
          </p:cNvPr>
          <p:cNvSpPr txBox="1"/>
          <p:nvPr/>
        </p:nvSpPr>
        <p:spPr>
          <a:xfrm>
            <a:off x="6772444" y="3810000"/>
            <a:ext cx="18334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ysClr val="windowText" lastClr="000000"/>
                </a:solidFill>
              </a:rPr>
              <a:t>LL data leaves the MAC of receiver</a:t>
            </a: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1A26666D-1A26-37BD-10FE-DC68F5CE85D1}"/>
              </a:ext>
            </a:extLst>
          </p:cNvPr>
          <p:cNvCxnSpPr>
            <a:cxnSpLocks/>
          </p:cNvCxnSpPr>
          <p:nvPr/>
        </p:nvCxnSpPr>
        <p:spPr bwMode="auto">
          <a:xfrm>
            <a:off x="7689165" y="4456919"/>
            <a:ext cx="0" cy="45719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E7E04A00-A03D-A029-5134-8785706DAB9F}"/>
              </a:ext>
            </a:extLst>
          </p:cNvPr>
          <p:cNvCxnSpPr/>
          <p:nvPr/>
        </p:nvCxnSpPr>
        <p:spPr bwMode="auto">
          <a:xfrm>
            <a:off x="1828800" y="6015357"/>
            <a:ext cx="41910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CB8F1EBB-380E-2649-8A26-2AF43A7DEB49}"/>
              </a:ext>
            </a:extLst>
          </p:cNvPr>
          <p:cNvSpPr txBox="1"/>
          <p:nvPr/>
        </p:nvSpPr>
        <p:spPr>
          <a:xfrm>
            <a:off x="2852278" y="6015357"/>
            <a:ext cx="217692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Bound delay</a:t>
            </a:r>
          </a:p>
        </p:txBody>
      </p: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EEAEC0D2-381A-CA59-6645-879EB3994D06}"/>
              </a:ext>
            </a:extLst>
          </p:cNvPr>
          <p:cNvCxnSpPr>
            <a:cxnSpLocks/>
          </p:cNvCxnSpPr>
          <p:nvPr/>
        </p:nvCxnSpPr>
        <p:spPr bwMode="auto">
          <a:xfrm flipV="1">
            <a:off x="7689165" y="4914118"/>
            <a:ext cx="0" cy="110123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8" name="TextBox 37">
            <a:extLst>
              <a:ext uri="{FF2B5EF4-FFF2-40B4-BE49-F238E27FC236}">
                <a16:creationId xmlns:a16="http://schemas.microsoft.com/office/drawing/2014/main" id="{94672BB8-D2C4-E9DA-00EC-9FCE3EF74CCD}"/>
              </a:ext>
            </a:extLst>
          </p:cNvPr>
          <p:cNvSpPr txBox="1"/>
          <p:nvPr/>
        </p:nvSpPr>
        <p:spPr>
          <a:xfrm>
            <a:off x="6590723" y="5972175"/>
            <a:ext cx="217692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Expiration time</a:t>
            </a:r>
          </a:p>
        </p:txBody>
      </p:sp>
    </p:spTree>
    <p:extLst>
      <p:ext uri="{BB962C8B-B14F-4D97-AF65-F5344CB8AC3E}">
        <p14:creationId xmlns:p14="http://schemas.microsoft.com/office/powerpoint/2010/main" val="33453395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306F2F-41EF-3579-48A6-6E141E3736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Definition of Expiration Time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975212-ADD2-4FB9-8503-CEF51691C6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Delay bound: </a:t>
            </a:r>
            <a:r>
              <a:rPr lang="en-US" sz="2000" b="0" dirty="0"/>
              <a:t>the maximum time of  </a:t>
            </a:r>
            <a:r>
              <a:rPr lang="en-US" sz="2000" dirty="0">
                <a:solidFill>
                  <a:sysClr val="windowText" lastClr="000000"/>
                </a:solidFill>
              </a:rPr>
              <a:t>① + ②</a:t>
            </a:r>
            <a:endParaRPr lang="en-US" sz="2000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ysClr val="windowText" lastClr="000000"/>
                </a:solidFill>
              </a:rPr>
              <a:t>Expiration Time: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0" dirty="0">
                <a:solidFill>
                  <a:sysClr val="windowText" lastClr="000000"/>
                </a:solidFill>
              </a:rPr>
              <a:t>Option 1: the latest time that</a:t>
            </a:r>
            <a:r>
              <a:rPr lang="zh-CN" altLang="en-US" sz="1800" b="0" dirty="0">
                <a:solidFill>
                  <a:sysClr val="windowText" lastClr="000000"/>
                </a:solidFill>
              </a:rPr>
              <a:t> </a:t>
            </a:r>
            <a:r>
              <a:rPr lang="en-US" sz="1800" b="0" dirty="0">
                <a:solidFill>
                  <a:sysClr val="windowText" lastClr="000000"/>
                </a:solidFill>
              </a:rPr>
              <a:t>LL data leaves the MAC of receiver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ysClr val="windowText" lastClr="000000"/>
                </a:solidFill>
              </a:rPr>
              <a:t>Option 2: the latest time that LL data arrives at the MAC of receiver</a:t>
            </a:r>
            <a:endParaRPr lang="en-US" sz="1800" b="0" dirty="0">
              <a:solidFill>
                <a:sysClr val="windowText" lastClr="00000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2000" dirty="0">
              <a:solidFill>
                <a:sysClr val="windowText" lastClr="00000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tx1"/>
              </a:solidFill>
            </a:endParaRPr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EA923C0-11EF-4E77-CD9C-B62961F62BE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A6AF03-0FA6-53DF-D21C-E951CABC17B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Liangxiao Xin, OPPO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97B46B5-0C4C-506C-8F09-0203F4C6C27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 2024</a:t>
            </a:r>
            <a:endParaRPr lang="en-GB" dirty="0"/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28BA138B-9059-7933-892D-70356E59C49C}"/>
              </a:ext>
            </a:extLst>
          </p:cNvPr>
          <p:cNvCxnSpPr/>
          <p:nvPr/>
        </p:nvCxnSpPr>
        <p:spPr bwMode="auto">
          <a:xfrm>
            <a:off x="1447800" y="4902088"/>
            <a:ext cx="67056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9" name="Rectangle 8">
            <a:extLst>
              <a:ext uri="{FF2B5EF4-FFF2-40B4-BE49-F238E27FC236}">
                <a16:creationId xmlns:a16="http://schemas.microsoft.com/office/drawing/2014/main" id="{463FB955-F0BE-B2B1-C86B-AB9DDDF0A7F7}"/>
              </a:ext>
            </a:extLst>
          </p:cNvPr>
          <p:cNvSpPr/>
          <p:nvPr/>
        </p:nvSpPr>
        <p:spPr bwMode="auto">
          <a:xfrm>
            <a:off x="3548522" y="4560864"/>
            <a:ext cx="1447800" cy="34122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ysClr val="windowText" lastClr="000000"/>
                </a:solidFill>
                <a:effectLst/>
                <a:latin typeface="Times New Roman" pitchFamily="16" charset="0"/>
                <a:ea typeface="MS Gothic" charset="-128"/>
              </a:rPr>
              <a:t>LL Data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4E9B025-468C-AB3B-83F9-47B907B2126A}"/>
              </a:ext>
            </a:extLst>
          </p:cNvPr>
          <p:cNvSpPr/>
          <p:nvPr/>
        </p:nvSpPr>
        <p:spPr bwMode="auto">
          <a:xfrm>
            <a:off x="5257800" y="4902089"/>
            <a:ext cx="762000" cy="341222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ysClr val="windowText" lastClr="000000"/>
                </a:solidFill>
                <a:effectLst/>
                <a:latin typeface="Times New Roman" pitchFamily="16" charset="0"/>
                <a:ea typeface="MS Gothic" charset="-128"/>
              </a:rPr>
              <a:t>BA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3C017228-95E8-D260-E05D-832DCBA4E32D}"/>
              </a:ext>
            </a:extLst>
          </p:cNvPr>
          <p:cNvCxnSpPr>
            <a:cxnSpLocks/>
          </p:cNvCxnSpPr>
          <p:nvPr/>
        </p:nvCxnSpPr>
        <p:spPr bwMode="auto">
          <a:xfrm>
            <a:off x="1828800" y="4444889"/>
            <a:ext cx="0" cy="45719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D51960BB-BC09-DAA6-EA41-2D2C35206B49}"/>
              </a:ext>
            </a:extLst>
          </p:cNvPr>
          <p:cNvSpPr txBox="1"/>
          <p:nvPr/>
        </p:nvSpPr>
        <p:spPr>
          <a:xfrm>
            <a:off x="816194" y="3815232"/>
            <a:ext cx="20200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ysClr val="windowText" lastClr="000000"/>
                </a:solidFill>
              </a:rPr>
              <a:t>LL data arrives at the MAC of transmitter 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A821E62F-93FD-8141-1553-A28F81669302}"/>
              </a:ext>
            </a:extLst>
          </p:cNvPr>
          <p:cNvCxnSpPr>
            <a:cxnSpLocks/>
          </p:cNvCxnSpPr>
          <p:nvPr/>
        </p:nvCxnSpPr>
        <p:spPr bwMode="auto">
          <a:xfrm flipV="1">
            <a:off x="1828800" y="4865661"/>
            <a:ext cx="0" cy="1378296"/>
          </a:xfrm>
          <a:prstGeom prst="line">
            <a:avLst/>
          </a:prstGeom>
          <a:ln>
            <a:prstDash val="dash"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8F8D4E70-561B-88C2-EA97-159F5DDE0095}"/>
              </a:ext>
            </a:extLst>
          </p:cNvPr>
          <p:cNvCxnSpPr>
            <a:cxnSpLocks/>
          </p:cNvCxnSpPr>
          <p:nvPr/>
        </p:nvCxnSpPr>
        <p:spPr bwMode="auto">
          <a:xfrm flipV="1">
            <a:off x="3539782" y="4865661"/>
            <a:ext cx="0" cy="991278"/>
          </a:xfrm>
          <a:prstGeom prst="line">
            <a:avLst/>
          </a:prstGeom>
          <a:ln>
            <a:prstDash val="dash"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BBC486AC-4831-222D-0713-6EAA58EE03E2}"/>
              </a:ext>
            </a:extLst>
          </p:cNvPr>
          <p:cNvCxnSpPr/>
          <p:nvPr/>
        </p:nvCxnSpPr>
        <p:spPr bwMode="auto">
          <a:xfrm flipH="1" flipV="1">
            <a:off x="6023511" y="4865661"/>
            <a:ext cx="7035" cy="1378296"/>
          </a:xfrm>
          <a:prstGeom prst="line">
            <a:avLst/>
          </a:prstGeom>
          <a:ln>
            <a:prstDash val="dash"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3ABFF2B0-4E06-E13E-7627-B003098D341D}"/>
              </a:ext>
            </a:extLst>
          </p:cNvPr>
          <p:cNvCxnSpPr>
            <a:cxnSpLocks/>
          </p:cNvCxnSpPr>
          <p:nvPr/>
        </p:nvCxnSpPr>
        <p:spPr bwMode="auto">
          <a:xfrm flipV="1">
            <a:off x="7689165" y="4865661"/>
            <a:ext cx="0" cy="991278"/>
          </a:xfrm>
          <a:prstGeom prst="line">
            <a:avLst/>
          </a:prstGeom>
          <a:ln>
            <a:prstDash val="dash"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ECB03FE9-0B4E-FD23-564F-CBEAA9BC9B85}"/>
              </a:ext>
            </a:extLst>
          </p:cNvPr>
          <p:cNvCxnSpPr/>
          <p:nvPr/>
        </p:nvCxnSpPr>
        <p:spPr bwMode="auto">
          <a:xfrm>
            <a:off x="1828800" y="5511688"/>
            <a:ext cx="1710982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E82395E7-31C1-268C-42ED-E5A4A9F7A2A0}"/>
              </a:ext>
            </a:extLst>
          </p:cNvPr>
          <p:cNvSpPr txBox="1"/>
          <p:nvPr/>
        </p:nvSpPr>
        <p:spPr>
          <a:xfrm>
            <a:off x="2270472" y="5521188"/>
            <a:ext cx="83134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ysClr val="windowText" lastClr="000000"/>
                </a:solidFill>
              </a:rPr>
              <a:t>①</a:t>
            </a: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B9DF5FBD-10F0-8B0E-C1C3-7A111432695C}"/>
              </a:ext>
            </a:extLst>
          </p:cNvPr>
          <p:cNvCxnSpPr>
            <a:cxnSpLocks/>
          </p:cNvCxnSpPr>
          <p:nvPr/>
        </p:nvCxnSpPr>
        <p:spPr bwMode="auto">
          <a:xfrm>
            <a:off x="3546817" y="5511688"/>
            <a:ext cx="2472983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B708D58B-BFB9-70F3-C4BC-A603A95460BA}"/>
              </a:ext>
            </a:extLst>
          </p:cNvPr>
          <p:cNvSpPr txBox="1"/>
          <p:nvPr/>
        </p:nvSpPr>
        <p:spPr>
          <a:xfrm>
            <a:off x="4263784" y="5523687"/>
            <a:ext cx="10761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ysClr val="windowText" lastClr="000000"/>
                </a:solidFill>
              </a:rPr>
              <a:t>②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D095F4F2-7BC9-AAE7-6AAE-D1E31E0C6015}"/>
              </a:ext>
            </a:extLst>
          </p:cNvPr>
          <p:cNvCxnSpPr>
            <a:cxnSpLocks/>
          </p:cNvCxnSpPr>
          <p:nvPr/>
        </p:nvCxnSpPr>
        <p:spPr bwMode="auto">
          <a:xfrm>
            <a:off x="6019800" y="5511688"/>
            <a:ext cx="1659384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FCB09F27-CDBC-3C63-0F20-A15FB7AA4FE4}"/>
              </a:ext>
            </a:extLst>
          </p:cNvPr>
          <p:cNvSpPr txBox="1"/>
          <p:nvPr/>
        </p:nvSpPr>
        <p:spPr>
          <a:xfrm>
            <a:off x="6391428" y="5518385"/>
            <a:ext cx="10761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ysClr val="windowText" lastClr="000000"/>
                </a:solidFill>
              </a:rPr>
              <a:t>③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8D72719-9C3C-7B4C-5D81-8104CEE14D0A}"/>
              </a:ext>
            </a:extLst>
          </p:cNvPr>
          <p:cNvSpPr txBox="1"/>
          <p:nvPr/>
        </p:nvSpPr>
        <p:spPr>
          <a:xfrm>
            <a:off x="4972216" y="3823688"/>
            <a:ext cx="18772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ysClr val="windowText" lastClr="000000"/>
                </a:solidFill>
              </a:rPr>
              <a:t>LL data arrives at the MAC of receiver</a:t>
            </a: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DB4502E0-15E5-298E-FC39-49AA3A130244}"/>
              </a:ext>
            </a:extLst>
          </p:cNvPr>
          <p:cNvCxnSpPr>
            <a:cxnSpLocks/>
          </p:cNvCxnSpPr>
          <p:nvPr/>
        </p:nvCxnSpPr>
        <p:spPr bwMode="auto">
          <a:xfrm>
            <a:off x="6023017" y="4444888"/>
            <a:ext cx="0" cy="45719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E8EFF23A-AD98-425A-13B0-A44AD289B472}"/>
              </a:ext>
            </a:extLst>
          </p:cNvPr>
          <p:cNvSpPr txBox="1"/>
          <p:nvPr/>
        </p:nvSpPr>
        <p:spPr>
          <a:xfrm>
            <a:off x="6772444" y="3810000"/>
            <a:ext cx="18334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ysClr val="windowText" lastClr="000000"/>
                </a:solidFill>
              </a:rPr>
              <a:t>LL data leaves the MAC of receiver</a:t>
            </a: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1A26666D-1A26-37BD-10FE-DC68F5CE85D1}"/>
              </a:ext>
            </a:extLst>
          </p:cNvPr>
          <p:cNvCxnSpPr>
            <a:cxnSpLocks/>
          </p:cNvCxnSpPr>
          <p:nvPr/>
        </p:nvCxnSpPr>
        <p:spPr bwMode="auto">
          <a:xfrm>
            <a:off x="7689165" y="4456919"/>
            <a:ext cx="0" cy="45719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E7E04A00-A03D-A029-5134-8785706DAB9F}"/>
              </a:ext>
            </a:extLst>
          </p:cNvPr>
          <p:cNvCxnSpPr/>
          <p:nvPr/>
        </p:nvCxnSpPr>
        <p:spPr bwMode="auto">
          <a:xfrm>
            <a:off x="1828800" y="6015357"/>
            <a:ext cx="41910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CB8F1EBB-380E-2649-8A26-2AF43A7DEB49}"/>
              </a:ext>
            </a:extLst>
          </p:cNvPr>
          <p:cNvSpPr txBox="1"/>
          <p:nvPr/>
        </p:nvSpPr>
        <p:spPr>
          <a:xfrm>
            <a:off x="2852278" y="6015357"/>
            <a:ext cx="217692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Bound delay</a:t>
            </a:r>
          </a:p>
        </p:txBody>
      </p: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EEAEC0D2-381A-CA59-6645-879EB3994D06}"/>
              </a:ext>
            </a:extLst>
          </p:cNvPr>
          <p:cNvCxnSpPr>
            <a:cxnSpLocks/>
          </p:cNvCxnSpPr>
          <p:nvPr/>
        </p:nvCxnSpPr>
        <p:spPr bwMode="auto">
          <a:xfrm flipV="1">
            <a:off x="7689165" y="4914118"/>
            <a:ext cx="0" cy="110123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8" name="TextBox 37">
            <a:extLst>
              <a:ext uri="{FF2B5EF4-FFF2-40B4-BE49-F238E27FC236}">
                <a16:creationId xmlns:a16="http://schemas.microsoft.com/office/drawing/2014/main" id="{94672BB8-D2C4-E9DA-00EC-9FCE3EF74CCD}"/>
              </a:ext>
            </a:extLst>
          </p:cNvPr>
          <p:cNvSpPr txBox="1"/>
          <p:nvPr/>
        </p:nvSpPr>
        <p:spPr>
          <a:xfrm>
            <a:off x="6590723" y="5972175"/>
            <a:ext cx="217692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Expiration time</a:t>
            </a:r>
          </a:p>
        </p:txBody>
      </p:sp>
    </p:spTree>
    <p:extLst>
      <p:ext uri="{BB962C8B-B14F-4D97-AF65-F5344CB8AC3E}">
        <p14:creationId xmlns:p14="http://schemas.microsoft.com/office/powerpoint/2010/main" val="26184131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7A3D71-B45A-E6C1-C6E0-0842B90C07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Impact on Queueing Delay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6E95CC-091B-0B6A-D01B-C1526D3E60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1"/>
            <a:ext cx="7770813" cy="911257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Transmitter should prioritize the MSDUs with earlier expiration time in its queue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Expiration time of MSDU: T1 &lt; T2 &lt; T3 &lt; T4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D17FF1-B08C-9701-FA27-AF924B1C89E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B12AF1-7BF3-089A-156D-86C3771105D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Liangxiao Xin, OPPO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8A66309-9669-CF59-F6EC-3A8109A7C4B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 2024</a:t>
            </a:r>
            <a:endParaRPr lang="en-GB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1A42C6D-94A8-6B10-E30C-DDB9C1C1299D}"/>
              </a:ext>
            </a:extLst>
          </p:cNvPr>
          <p:cNvSpPr txBox="1"/>
          <p:nvPr/>
        </p:nvSpPr>
        <p:spPr>
          <a:xfrm>
            <a:off x="1292329" y="6000690"/>
            <a:ext cx="305107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Without Expiration Time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2CD47E7-7373-B5B5-C142-35C6AC0CB240}"/>
              </a:ext>
            </a:extLst>
          </p:cNvPr>
          <p:cNvSpPr txBox="1"/>
          <p:nvPr/>
        </p:nvSpPr>
        <p:spPr>
          <a:xfrm>
            <a:off x="5654679" y="5924490"/>
            <a:ext cx="259079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800" b="1" dirty="0">
                <a:solidFill>
                  <a:schemeClr val="tx1"/>
                </a:solidFill>
              </a:rPr>
              <a:t>With Expiration Time </a:t>
            </a:r>
            <a:endParaRPr kumimoji="0" lang="en-US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B42BBA19-CC1B-4E3B-1A31-A010608708C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5276808"/>
              </p:ext>
            </p:extLst>
          </p:nvPr>
        </p:nvGraphicFramePr>
        <p:xfrm>
          <a:off x="1123935" y="3602930"/>
          <a:ext cx="14478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7800">
                  <a:extLst>
                    <a:ext uri="{9D8B030D-6E8A-4147-A177-3AD203B41FA5}">
                      <a16:colId xmlns:a16="http://schemas.microsoft.com/office/drawing/2014/main" val="353910255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MSDU4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9646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MSDU3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59918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MSDU2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91514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MSDU1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0421595"/>
                  </a:ext>
                </a:extLst>
              </a:tr>
            </a:tbl>
          </a:graphicData>
        </a:graphic>
      </p:graphicFrame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9E453070-4130-BCA0-2DC2-325917D6A0E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5309282"/>
              </p:ext>
            </p:extLst>
          </p:nvPr>
        </p:nvGraphicFramePr>
        <p:xfrm>
          <a:off x="3428999" y="3600691"/>
          <a:ext cx="1066801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6801">
                  <a:extLst>
                    <a:ext uri="{9D8B030D-6E8A-4147-A177-3AD203B41FA5}">
                      <a16:colId xmlns:a16="http://schemas.microsoft.com/office/drawing/2014/main" val="353910255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…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9646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…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59918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…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91514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…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0421595"/>
                  </a:ext>
                </a:extLst>
              </a:tr>
            </a:tbl>
          </a:graphicData>
        </a:graphic>
      </p:graphicFrame>
      <p:graphicFrame>
        <p:nvGraphicFramePr>
          <p:cNvPr id="18" name="Table 17">
            <a:extLst>
              <a:ext uri="{FF2B5EF4-FFF2-40B4-BE49-F238E27FC236}">
                <a16:creationId xmlns:a16="http://schemas.microsoft.com/office/drawing/2014/main" id="{901F5D92-2AA3-EFD4-F269-D2588CDBA71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5696386"/>
              </p:ext>
            </p:extLst>
          </p:nvPr>
        </p:nvGraphicFramePr>
        <p:xfrm>
          <a:off x="1123935" y="5521558"/>
          <a:ext cx="3371866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71866">
                  <a:extLst>
                    <a:ext uri="{9D8B030D-6E8A-4147-A177-3AD203B41FA5}">
                      <a16:colId xmlns:a16="http://schemas.microsoft.com/office/drawing/2014/main" val="21282577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ysClr val="windowText" lastClr="000000"/>
                          </a:solidFill>
                        </a:rPr>
                        <a:t>EDCAF of </a:t>
                      </a:r>
                      <a:r>
                        <a:rPr lang="en-US" sz="1600" b="0" dirty="0" err="1">
                          <a:solidFill>
                            <a:sysClr val="windowText" lastClr="000000"/>
                          </a:solidFill>
                        </a:rPr>
                        <a:t>ACz</a:t>
                      </a:r>
                      <a:endParaRPr lang="en-US" sz="16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6276366"/>
                  </a:ext>
                </a:extLst>
              </a:tr>
            </a:tbl>
          </a:graphicData>
        </a:graphic>
      </p:graphicFrame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CF64A897-F46C-CF99-9028-46859D57A862}"/>
              </a:ext>
            </a:extLst>
          </p:cNvPr>
          <p:cNvCxnSpPr/>
          <p:nvPr/>
        </p:nvCxnSpPr>
        <p:spPr bwMode="auto">
          <a:xfrm>
            <a:off x="1828800" y="5099894"/>
            <a:ext cx="0" cy="42166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6875A83C-9081-06E6-FF5B-1CF6F012A52B}"/>
              </a:ext>
            </a:extLst>
          </p:cNvPr>
          <p:cNvCxnSpPr/>
          <p:nvPr/>
        </p:nvCxnSpPr>
        <p:spPr bwMode="auto">
          <a:xfrm>
            <a:off x="3962400" y="5099894"/>
            <a:ext cx="0" cy="42166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AACEB186-00E2-129F-8020-48568A58F723}"/>
              </a:ext>
            </a:extLst>
          </p:cNvPr>
          <p:cNvSpPr txBox="1"/>
          <p:nvPr/>
        </p:nvSpPr>
        <p:spPr>
          <a:xfrm>
            <a:off x="1123935" y="3162180"/>
            <a:ext cx="1447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err="1">
                <a:solidFill>
                  <a:schemeClr val="tx1"/>
                </a:solidFill>
              </a:rPr>
              <a:t>TIDx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DDBD8160-8AE0-D198-F62E-38AB6C8DA906}"/>
              </a:ext>
            </a:extLst>
          </p:cNvPr>
          <p:cNvSpPr txBox="1"/>
          <p:nvPr/>
        </p:nvSpPr>
        <p:spPr>
          <a:xfrm>
            <a:off x="3428998" y="3161245"/>
            <a:ext cx="104674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err="1">
                <a:solidFill>
                  <a:schemeClr val="tx1"/>
                </a:solidFill>
              </a:rPr>
              <a:t>TIDy</a:t>
            </a:r>
            <a:endParaRPr lang="en-US" sz="1600" dirty="0">
              <a:solidFill>
                <a:schemeClr val="tx1"/>
              </a:solidFill>
            </a:endParaRPr>
          </a:p>
        </p:txBody>
      </p:sp>
      <p:graphicFrame>
        <p:nvGraphicFramePr>
          <p:cNvPr id="30" name="Table 29">
            <a:extLst>
              <a:ext uri="{FF2B5EF4-FFF2-40B4-BE49-F238E27FC236}">
                <a16:creationId xmlns:a16="http://schemas.microsoft.com/office/drawing/2014/main" id="{3049839C-D0C0-5837-CF22-85867A239D6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8405150"/>
              </p:ext>
            </p:extLst>
          </p:nvPr>
        </p:nvGraphicFramePr>
        <p:xfrm>
          <a:off x="5238734" y="3558822"/>
          <a:ext cx="1447795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7795">
                  <a:extLst>
                    <a:ext uri="{9D8B030D-6E8A-4147-A177-3AD203B41FA5}">
                      <a16:colId xmlns:a16="http://schemas.microsoft.com/office/drawing/2014/main" val="353910255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MSDU4: T4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9646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MSDU1: T3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59918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MSDU3: T2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91514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MSDU2: T1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0421595"/>
                  </a:ext>
                </a:extLst>
              </a:tr>
            </a:tbl>
          </a:graphicData>
        </a:graphic>
      </p:graphicFrame>
      <p:graphicFrame>
        <p:nvGraphicFramePr>
          <p:cNvPr id="31" name="Table 30">
            <a:extLst>
              <a:ext uri="{FF2B5EF4-FFF2-40B4-BE49-F238E27FC236}">
                <a16:creationId xmlns:a16="http://schemas.microsoft.com/office/drawing/2014/main" id="{E960EEC1-8616-2FC1-0576-6A476EB6EEC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5487934"/>
              </p:ext>
            </p:extLst>
          </p:nvPr>
        </p:nvGraphicFramePr>
        <p:xfrm>
          <a:off x="7563850" y="3556583"/>
          <a:ext cx="104675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6750">
                  <a:extLst>
                    <a:ext uri="{9D8B030D-6E8A-4147-A177-3AD203B41FA5}">
                      <a16:colId xmlns:a16="http://schemas.microsoft.com/office/drawing/2014/main" val="353910255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…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9646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…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59918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…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91514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…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0421595"/>
                  </a:ext>
                </a:extLst>
              </a:tr>
            </a:tbl>
          </a:graphicData>
        </a:graphic>
      </p:graphicFrame>
      <p:graphicFrame>
        <p:nvGraphicFramePr>
          <p:cNvPr id="32" name="Table 31">
            <a:extLst>
              <a:ext uri="{FF2B5EF4-FFF2-40B4-BE49-F238E27FC236}">
                <a16:creationId xmlns:a16="http://schemas.microsoft.com/office/drawing/2014/main" id="{96EBB60E-2938-6CA7-DEFF-F64FB11D9F1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6863476"/>
              </p:ext>
            </p:extLst>
          </p:nvPr>
        </p:nvGraphicFramePr>
        <p:xfrm>
          <a:off x="5238734" y="5477450"/>
          <a:ext cx="3371866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71866">
                  <a:extLst>
                    <a:ext uri="{9D8B030D-6E8A-4147-A177-3AD203B41FA5}">
                      <a16:colId xmlns:a16="http://schemas.microsoft.com/office/drawing/2014/main" val="21282577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ysClr val="windowText" lastClr="000000"/>
                          </a:solidFill>
                        </a:rPr>
                        <a:t>EDCAF of </a:t>
                      </a:r>
                      <a:r>
                        <a:rPr lang="en-US" sz="1600" b="0" dirty="0" err="1">
                          <a:solidFill>
                            <a:sysClr val="windowText" lastClr="000000"/>
                          </a:solidFill>
                        </a:rPr>
                        <a:t>ACz</a:t>
                      </a:r>
                      <a:endParaRPr lang="en-US" sz="16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6276366"/>
                  </a:ext>
                </a:extLst>
              </a:tr>
            </a:tbl>
          </a:graphicData>
        </a:graphic>
      </p:graphicFrame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3E722DB0-6365-D822-F603-3D183A5D7DB0}"/>
              </a:ext>
            </a:extLst>
          </p:cNvPr>
          <p:cNvCxnSpPr/>
          <p:nvPr/>
        </p:nvCxnSpPr>
        <p:spPr bwMode="auto">
          <a:xfrm>
            <a:off x="5943599" y="5055786"/>
            <a:ext cx="0" cy="42166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210AC82C-DD78-85EE-2CA0-A565D516A323}"/>
              </a:ext>
            </a:extLst>
          </p:cNvPr>
          <p:cNvCxnSpPr/>
          <p:nvPr/>
        </p:nvCxnSpPr>
        <p:spPr bwMode="auto">
          <a:xfrm>
            <a:off x="8077200" y="5055786"/>
            <a:ext cx="0" cy="42166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5" name="TextBox 44">
            <a:extLst>
              <a:ext uri="{FF2B5EF4-FFF2-40B4-BE49-F238E27FC236}">
                <a16:creationId xmlns:a16="http://schemas.microsoft.com/office/drawing/2014/main" id="{DE9E297B-1289-FDB6-1A24-089683673AB0}"/>
              </a:ext>
            </a:extLst>
          </p:cNvPr>
          <p:cNvSpPr txBox="1"/>
          <p:nvPr/>
        </p:nvSpPr>
        <p:spPr>
          <a:xfrm>
            <a:off x="5238734" y="3118072"/>
            <a:ext cx="1447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err="1">
                <a:solidFill>
                  <a:schemeClr val="tx1"/>
                </a:solidFill>
              </a:rPr>
              <a:t>TIDx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5F2D1C10-44CE-DCCA-EEF2-A5DCD9D3EED4}"/>
              </a:ext>
            </a:extLst>
          </p:cNvPr>
          <p:cNvSpPr txBox="1"/>
          <p:nvPr/>
        </p:nvSpPr>
        <p:spPr>
          <a:xfrm>
            <a:off x="7543797" y="3117137"/>
            <a:ext cx="10467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err="1">
                <a:solidFill>
                  <a:schemeClr val="tx1"/>
                </a:solidFill>
              </a:rPr>
              <a:t>TIDy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B7A55DD2-6DC1-5B8E-4B71-B7ED037AB675}"/>
              </a:ext>
            </a:extLst>
          </p:cNvPr>
          <p:cNvSpPr txBox="1"/>
          <p:nvPr/>
        </p:nvSpPr>
        <p:spPr>
          <a:xfrm>
            <a:off x="2543167" y="3955866"/>
            <a:ext cx="91440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b="0" dirty="0">
                <a:solidFill>
                  <a:schemeClr val="tx1"/>
                </a:solidFill>
              </a:rPr>
              <a:t>…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46A75DEB-231D-3839-4E4D-B1D9232FDEB9}"/>
              </a:ext>
            </a:extLst>
          </p:cNvPr>
          <p:cNvSpPr txBox="1"/>
          <p:nvPr/>
        </p:nvSpPr>
        <p:spPr>
          <a:xfrm>
            <a:off x="6657935" y="3917033"/>
            <a:ext cx="91440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b="0" dirty="0">
                <a:solidFill>
                  <a:schemeClr val="tx1"/>
                </a:solidFill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28585544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7A3D71-B45A-E6C1-C6E0-0842B90C07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Impact on Scheduling/Transmission Delay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6E95CC-091B-0B6A-D01B-C1526D3E60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1"/>
            <a:ext cx="7770813" cy="911257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AP should manage its TXOP resource to finish the transmission of MSDU before its expiration time.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If a STA is not triggered in a TXOP </a:t>
            </a:r>
            <a:r>
              <a:rPr lang="en-US" sz="1600" dirty="0">
                <a:sym typeface="Wingdings" pitchFamily="2" charset="2"/>
              </a:rPr>
              <a:t> the delay is a TXOP time</a:t>
            </a:r>
            <a:endParaRPr lang="en-US" sz="16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If a STA is not assigned to proper RU size </a:t>
            </a:r>
            <a:r>
              <a:rPr lang="en-US" sz="1600" dirty="0">
                <a:sym typeface="Wingdings" pitchFamily="2" charset="2"/>
              </a:rPr>
              <a:t> the delay is a PPDU time</a:t>
            </a:r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D17FF1-B08C-9701-FA27-AF924B1C89E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B12AF1-7BF3-089A-156D-86C3771105D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Liangxiao Xin, OPPO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8A66309-9669-CF59-F6EC-3A8109A7C4B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 2024</a:t>
            </a:r>
            <a:endParaRPr lang="en-GB" dirty="0"/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12F58859-3B70-EA8D-1C59-13A5C1CBA1FA}"/>
              </a:ext>
            </a:extLst>
          </p:cNvPr>
          <p:cNvCxnSpPr>
            <a:cxnSpLocks/>
          </p:cNvCxnSpPr>
          <p:nvPr/>
        </p:nvCxnSpPr>
        <p:spPr bwMode="auto">
          <a:xfrm>
            <a:off x="2568982" y="4419266"/>
            <a:ext cx="57912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7" name="Rectangle 16">
            <a:extLst>
              <a:ext uri="{FF2B5EF4-FFF2-40B4-BE49-F238E27FC236}">
                <a16:creationId xmlns:a16="http://schemas.microsoft.com/office/drawing/2014/main" id="{0BE1D8E3-A8C3-4885-3B25-95237E95003D}"/>
              </a:ext>
            </a:extLst>
          </p:cNvPr>
          <p:cNvSpPr/>
          <p:nvPr/>
        </p:nvSpPr>
        <p:spPr bwMode="auto">
          <a:xfrm>
            <a:off x="3129345" y="4082875"/>
            <a:ext cx="866352" cy="343327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600" dirty="0">
                <a:solidFill>
                  <a:schemeClr val="tx1"/>
                </a:solidFill>
              </a:rPr>
              <a:t>TF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CE595049-20B9-D474-33A1-271C2052D7AD}"/>
              </a:ext>
            </a:extLst>
          </p:cNvPr>
          <p:cNvGrpSpPr/>
          <p:nvPr/>
        </p:nvGrpSpPr>
        <p:grpSpPr>
          <a:xfrm>
            <a:off x="4103990" y="4426199"/>
            <a:ext cx="2884592" cy="457176"/>
            <a:chOff x="2895600" y="4572001"/>
            <a:chExt cx="609600" cy="608806"/>
          </a:xfrm>
          <a:solidFill>
            <a:schemeClr val="bg1"/>
          </a:solidFill>
        </p:grpSpPr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8F11A48E-2535-35FD-A139-6FFAF0E5D9B7}"/>
                </a:ext>
              </a:extLst>
            </p:cNvPr>
            <p:cNvSpPr/>
            <p:nvPr/>
          </p:nvSpPr>
          <p:spPr bwMode="auto">
            <a:xfrm>
              <a:off x="2895600" y="4572001"/>
              <a:ext cx="609600" cy="304800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600" dirty="0">
                  <a:solidFill>
                    <a:schemeClr val="tx1"/>
                  </a:solidFill>
                </a:rPr>
                <a:t>TB PPDU 1 </a:t>
              </a:r>
              <a:r>
                <a:rPr lang="en-US" sz="1600" dirty="0">
                  <a:solidFill>
                    <a:srgbClr val="FF0000"/>
                  </a:solidFill>
                </a:rPr>
                <a:t>(Expired!!)</a:t>
              </a: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16EBDB3B-44CC-D1E9-1631-A1969EAB7EF3}"/>
                </a:ext>
              </a:extLst>
            </p:cNvPr>
            <p:cNvSpPr/>
            <p:nvPr/>
          </p:nvSpPr>
          <p:spPr bwMode="auto">
            <a:xfrm>
              <a:off x="2895600" y="4876007"/>
              <a:ext cx="609600" cy="304800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600" dirty="0">
                  <a:solidFill>
                    <a:schemeClr val="tx1"/>
                  </a:solidFill>
                </a:rPr>
                <a:t>TB PPDU 2</a:t>
              </a: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sp>
        <p:nvSpPr>
          <p:cNvPr id="27" name="Rectangle 26">
            <a:extLst>
              <a:ext uri="{FF2B5EF4-FFF2-40B4-BE49-F238E27FC236}">
                <a16:creationId xmlns:a16="http://schemas.microsoft.com/office/drawing/2014/main" id="{395E9444-4B2C-FF22-AD4C-96635AF79C5C}"/>
              </a:ext>
            </a:extLst>
          </p:cNvPr>
          <p:cNvSpPr/>
          <p:nvPr/>
        </p:nvSpPr>
        <p:spPr bwMode="auto">
          <a:xfrm>
            <a:off x="7044695" y="4082874"/>
            <a:ext cx="866352" cy="343327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BA</a:t>
            </a:r>
          </a:p>
        </p:txBody>
      </p: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773836AE-3DE9-B548-1AF1-2DCC544A47BE}"/>
              </a:ext>
            </a:extLst>
          </p:cNvPr>
          <p:cNvCxnSpPr>
            <a:cxnSpLocks/>
          </p:cNvCxnSpPr>
          <p:nvPr/>
        </p:nvCxnSpPr>
        <p:spPr bwMode="auto">
          <a:xfrm>
            <a:off x="2568982" y="5619381"/>
            <a:ext cx="57912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0" name="Rectangle 39">
            <a:extLst>
              <a:ext uri="{FF2B5EF4-FFF2-40B4-BE49-F238E27FC236}">
                <a16:creationId xmlns:a16="http://schemas.microsoft.com/office/drawing/2014/main" id="{646DD5C8-A44A-E671-E716-CF5B5ED51C3A}"/>
              </a:ext>
            </a:extLst>
          </p:cNvPr>
          <p:cNvSpPr/>
          <p:nvPr/>
        </p:nvSpPr>
        <p:spPr bwMode="auto">
          <a:xfrm>
            <a:off x="3129345" y="5276054"/>
            <a:ext cx="729905" cy="343327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600" dirty="0">
                <a:solidFill>
                  <a:schemeClr val="tx1"/>
                </a:solidFill>
              </a:rPr>
              <a:t>TF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12D4ABBD-4279-6750-B078-550E29A5A18F}"/>
              </a:ext>
            </a:extLst>
          </p:cNvPr>
          <p:cNvSpPr/>
          <p:nvPr/>
        </p:nvSpPr>
        <p:spPr bwMode="auto">
          <a:xfrm>
            <a:off x="3940581" y="5619379"/>
            <a:ext cx="1055793" cy="45598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600" dirty="0">
                <a:solidFill>
                  <a:schemeClr val="tx1"/>
                </a:solidFill>
              </a:rPr>
              <a:t>TB PPDU 1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C9296A5D-EB7D-253F-CF55-15EB30050EEF}"/>
              </a:ext>
            </a:extLst>
          </p:cNvPr>
          <p:cNvSpPr/>
          <p:nvPr/>
        </p:nvSpPr>
        <p:spPr bwMode="auto">
          <a:xfrm>
            <a:off x="5077705" y="5275758"/>
            <a:ext cx="501302" cy="343327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BA</a:t>
            </a:r>
          </a:p>
        </p:txBody>
      </p: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2920DEF3-8995-6EC0-13F6-77061AD5CB87}"/>
              </a:ext>
            </a:extLst>
          </p:cNvPr>
          <p:cNvCxnSpPr>
            <a:cxnSpLocks/>
          </p:cNvCxnSpPr>
          <p:nvPr/>
        </p:nvCxnSpPr>
        <p:spPr bwMode="auto">
          <a:xfrm>
            <a:off x="5638800" y="4254537"/>
            <a:ext cx="0" cy="181985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56" name="TextBox 55">
            <a:extLst>
              <a:ext uri="{FF2B5EF4-FFF2-40B4-BE49-F238E27FC236}">
                <a16:creationId xmlns:a16="http://schemas.microsoft.com/office/drawing/2014/main" id="{D2D9FE9B-2EA6-6012-A3CD-56842044423D}"/>
              </a:ext>
            </a:extLst>
          </p:cNvPr>
          <p:cNvSpPr txBox="1"/>
          <p:nvPr/>
        </p:nvSpPr>
        <p:spPr>
          <a:xfrm>
            <a:off x="4572000" y="3682425"/>
            <a:ext cx="2149372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Expiration time of MSDUs in TB PPDU1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A301139F-59DC-7365-860E-F4A30890EF96}"/>
              </a:ext>
            </a:extLst>
          </p:cNvPr>
          <p:cNvSpPr/>
          <p:nvPr/>
        </p:nvSpPr>
        <p:spPr bwMode="auto">
          <a:xfrm>
            <a:off x="5660338" y="5275757"/>
            <a:ext cx="709583" cy="343327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600" dirty="0">
                <a:solidFill>
                  <a:schemeClr val="tx1"/>
                </a:solidFill>
              </a:rPr>
              <a:t>TF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C9E18B9E-D000-A5D9-5F0D-50667C51B1F2}"/>
              </a:ext>
            </a:extLst>
          </p:cNvPr>
          <p:cNvSpPr/>
          <p:nvPr/>
        </p:nvSpPr>
        <p:spPr bwMode="auto">
          <a:xfrm>
            <a:off x="6422078" y="5618414"/>
            <a:ext cx="1055793" cy="45598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600" dirty="0">
                <a:solidFill>
                  <a:schemeClr val="tx1"/>
                </a:solidFill>
              </a:rPr>
              <a:t>TB PPDU 2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B7B81BC8-58A7-0603-A34C-8D55B7376414}"/>
              </a:ext>
            </a:extLst>
          </p:cNvPr>
          <p:cNvSpPr/>
          <p:nvPr/>
        </p:nvSpPr>
        <p:spPr bwMode="auto">
          <a:xfrm>
            <a:off x="7526372" y="5275087"/>
            <a:ext cx="501302" cy="343327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BA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1A42C6D-94A8-6B10-E30C-DDB9C1C1299D}"/>
              </a:ext>
            </a:extLst>
          </p:cNvPr>
          <p:cNvSpPr txBox="1"/>
          <p:nvPr/>
        </p:nvSpPr>
        <p:spPr>
          <a:xfrm>
            <a:off x="762000" y="4032812"/>
            <a:ext cx="1789165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Without Expiration Time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2CD47E7-7373-B5B5-C142-35C6AC0CB240}"/>
              </a:ext>
            </a:extLst>
          </p:cNvPr>
          <p:cNvSpPr txBox="1"/>
          <p:nvPr/>
        </p:nvSpPr>
        <p:spPr>
          <a:xfrm>
            <a:off x="872141" y="5110582"/>
            <a:ext cx="1487417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800" b="1" dirty="0">
                <a:solidFill>
                  <a:schemeClr val="tx1"/>
                </a:solidFill>
              </a:rPr>
              <a:t>With Expiration Time</a:t>
            </a:r>
            <a:endParaRPr kumimoji="0" lang="en-US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843181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7A3D71-B45A-E6C1-C6E0-0842B90C07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Impact on HOL Blocking Delay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6E95CC-091B-0B6A-D01B-C1526D3E60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1"/>
            <a:ext cx="7770813" cy="911257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STA should pass MSDUs in the receive reordering buffer to the next MAC procedure before its expiration time </a:t>
            </a:r>
            <a:r>
              <a:rPr lang="en-US" sz="2000" dirty="0">
                <a:solidFill>
                  <a:srgbClr val="FF0000"/>
                </a:solidFill>
              </a:rPr>
              <a:t>even if the MSDU with SN=</a:t>
            </a:r>
            <a:r>
              <a:rPr lang="en-US" sz="2000" dirty="0" err="1">
                <a:solidFill>
                  <a:srgbClr val="FF0000"/>
                </a:solidFill>
              </a:rPr>
              <a:t>WinStart</a:t>
            </a:r>
            <a:r>
              <a:rPr lang="en-US" sz="2000" baseline="-25000" dirty="0" err="1">
                <a:solidFill>
                  <a:srgbClr val="FF0000"/>
                </a:solidFill>
              </a:rPr>
              <a:t>B</a:t>
            </a:r>
            <a:r>
              <a:rPr lang="en-US" sz="2000" dirty="0">
                <a:solidFill>
                  <a:srgbClr val="FF0000"/>
                </a:solidFill>
              </a:rPr>
              <a:t>  (i.e., </a:t>
            </a:r>
            <a:r>
              <a:rPr lang="en-US" sz="2000" dirty="0" err="1">
                <a:solidFill>
                  <a:srgbClr val="FF0000"/>
                </a:solidFill>
              </a:rPr>
              <a:t>WinStart</a:t>
            </a:r>
            <a:r>
              <a:rPr lang="en-US" sz="2000" baseline="-25000" dirty="0" err="1">
                <a:solidFill>
                  <a:srgbClr val="FF0000"/>
                </a:solidFill>
              </a:rPr>
              <a:t>B</a:t>
            </a:r>
            <a:r>
              <a:rPr lang="en-US" sz="2000" dirty="0">
                <a:solidFill>
                  <a:srgbClr val="FF0000"/>
                </a:solidFill>
              </a:rPr>
              <a:t> = X) is not received.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FF0000"/>
                </a:solidFill>
              </a:rPr>
              <a:t>Assume there is only one SCS traffic stream in the TID in the figure below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D17FF1-B08C-9701-FA27-AF924B1C89E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B12AF1-7BF3-089A-156D-86C3771105D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Liangxiao Xin, OPPO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8A66309-9669-CF59-F6EC-3A8109A7C4B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 2024</a:t>
            </a:r>
            <a:endParaRPr lang="en-GB" dirty="0"/>
          </a:p>
        </p:txBody>
      </p:sp>
      <p:graphicFrame>
        <p:nvGraphicFramePr>
          <p:cNvPr id="28" name="Table 27">
            <a:extLst>
              <a:ext uri="{FF2B5EF4-FFF2-40B4-BE49-F238E27FC236}">
                <a16:creationId xmlns:a16="http://schemas.microsoft.com/office/drawing/2014/main" id="{A1D247B6-3011-393E-0211-F75935BE035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8066241"/>
              </p:ext>
            </p:extLst>
          </p:nvPr>
        </p:nvGraphicFramePr>
        <p:xfrm>
          <a:off x="1524005" y="4260075"/>
          <a:ext cx="3394838" cy="18359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38289">
                  <a:extLst>
                    <a:ext uri="{9D8B030D-6E8A-4147-A177-3AD203B41FA5}">
                      <a16:colId xmlns:a16="http://schemas.microsoft.com/office/drawing/2014/main" val="2362241864"/>
                    </a:ext>
                  </a:extLst>
                </a:gridCol>
                <a:gridCol w="970280">
                  <a:extLst>
                    <a:ext uri="{9D8B030D-6E8A-4147-A177-3AD203B41FA5}">
                      <a16:colId xmlns:a16="http://schemas.microsoft.com/office/drawing/2014/main" val="804802033"/>
                    </a:ext>
                  </a:extLst>
                </a:gridCol>
                <a:gridCol w="1386269">
                  <a:extLst>
                    <a:ext uri="{9D8B030D-6E8A-4147-A177-3AD203B41FA5}">
                      <a16:colId xmlns:a16="http://schemas.microsoft.com/office/drawing/2014/main" val="903598582"/>
                    </a:ext>
                  </a:extLst>
                </a:gridCol>
              </a:tblGrid>
              <a:tr h="227407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Receive Reordering Buffer (Per TA/TID)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0127785"/>
                  </a:ext>
                </a:extLst>
              </a:tr>
              <a:tr h="31192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MSDUs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Received?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Expiration Time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4832260"/>
                  </a:ext>
                </a:extLst>
              </a:tr>
              <a:tr h="227407"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ysClr val="windowText" lastClr="000000"/>
                          </a:solidFill>
                        </a:rPr>
                        <a:t>SN = X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ysClr val="windowText" lastClr="000000"/>
                          </a:solidFill>
                        </a:rPr>
                        <a:t>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7772233"/>
                  </a:ext>
                </a:extLst>
              </a:tr>
              <a:tr h="227407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ysClr val="windowText" lastClr="000000"/>
                          </a:solidFill>
                        </a:rPr>
                        <a:t>SN = X+ 1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ysClr val="windowText" lastClr="000000"/>
                          </a:solidFill>
                        </a:rPr>
                        <a:t>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ysClr val="windowText" lastClr="000000"/>
                          </a:solidFill>
                        </a:rPr>
                        <a:t>T1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7826178"/>
                  </a:ext>
                </a:extLst>
              </a:tr>
              <a:tr h="227407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ysClr val="windowText" lastClr="000000"/>
                          </a:solidFill>
                        </a:rPr>
                        <a:t>SN = X+ 2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ysClr val="windowText" lastClr="000000"/>
                          </a:solidFill>
                        </a:rPr>
                        <a:t>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ysClr val="windowText" lastClr="000000"/>
                          </a:solidFill>
                        </a:rPr>
                        <a:t>T1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5108602"/>
                  </a:ext>
                </a:extLst>
              </a:tr>
              <a:tr h="227407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ysClr val="windowText" lastClr="000000"/>
                          </a:solidFill>
                        </a:rPr>
                        <a:t>…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ysClr val="windowText" lastClr="000000"/>
                          </a:solidFill>
                        </a:rPr>
                        <a:t>…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7411832"/>
                  </a:ext>
                </a:extLst>
              </a:tr>
            </a:tbl>
          </a:graphicData>
        </a:graphic>
      </p:graphicFrame>
      <p:sp>
        <p:nvSpPr>
          <p:cNvPr id="29" name="Up Arrow 28">
            <a:extLst>
              <a:ext uri="{FF2B5EF4-FFF2-40B4-BE49-F238E27FC236}">
                <a16:creationId xmlns:a16="http://schemas.microsoft.com/office/drawing/2014/main" id="{1459FF4C-E9BC-4314-2651-F481FD100E53}"/>
              </a:ext>
            </a:extLst>
          </p:cNvPr>
          <p:cNvSpPr/>
          <p:nvPr/>
        </p:nvSpPr>
        <p:spPr bwMode="auto">
          <a:xfrm>
            <a:off x="2726124" y="3754150"/>
            <a:ext cx="990600" cy="381000"/>
          </a:xfrm>
          <a:prstGeom prst="upArrow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1" name="Right Brace 30">
            <a:extLst>
              <a:ext uri="{FF2B5EF4-FFF2-40B4-BE49-F238E27FC236}">
                <a16:creationId xmlns:a16="http://schemas.microsoft.com/office/drawing/2014/main" id="{00723055-E512-4499-F9B8-836A4D932645}"/>
              </a:ext>
            </a:extLst>
          </p:cNvPr>
          <p:cNvSpPr/>
          <p:nvPr/>
        </p:nvSpPr>
        <p:spPr bwMode="auto">
          <a:xfrm>
            <a:off x="4953000" y="5204125"/>
            <a:ext cx="304800" cy="538981"/>
          </a:xfrm>
          <a:prstGeom prst="rightBrac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F2880864-6D9F-17EC-0AC3-9C77885BAB32}"/>
              </a:ext>
            </a:extLst>
          </p:cNvPr>
          <p:cNvSpPr txBox="1"/>
          <p:nvPr/>
        </p:nvSpPr>
        <p:spPr>
          <a:xfrm>
            <a:off x="5204153" y="4673396"/>
            <a:ext cx="3491849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FF0000"/>
                </a:solidFill>
              </a:rPr>
              <a:t>According to current spec, MSDUs (SN=X+1, X+2) cannot be passed to the next process </a:t>
            </a:r>
            <a:r>
              <a:rPr lang="en-US" altLang="zh-CN" sz="1400" dirty="0">
                <a:solidFill>
                  <a:srgbClr val="FF0000"/>
                </a:solidFill>
              </a:rPr>
              <a:t>since MSDU (SN=X) is not received.</a:t>
            </a:r>
            <a:endParaRPr lang="en-US" sz="1400" dirty="0">
              <a:solidFill>
                <a:srgbClr val="FF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FF0000"/>
                </a:solidFill>
              </a:rPr>
              <a:t>However, MSDUs (SN=X+1, X+2) should be passed to the next process before expiration time T1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A038BBD-D5EB-1C40-39F2-1C6D98A1A693}"/>
              </a:ext>
            </a:extLst>
          </p:cNvPr>
          <p:cNvSpPr txBox="1"/>
          <p:nvPr/>
        </p:nvSpPr>
        <p:spPr>
          <a:xfrm>
            <a:off x="2409140" y="3400663"/>
            <a:ext cx="16245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Next MAC process</a:t>
            </a:r>
          </a:p>
        </p:txBody>
      </p:sp>
    </p:spTree>
    <p:extLst>
      <p:ext uri="{BB962C8B-B14F-4D97-AF65-F5344CB8AC3E}">
        <p14:creationId xmlns:p14="http://schemas.microsoft.com/office/powerpoint/2010/main" val="28404928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93FD0E-2BD9-6F50-469C-FD871C9EDC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Observation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B49F3D-52C1-F067-AD7B-ED9967E5B0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Expiration time of LL data has impact on the transmission of LL data at both transmitter side and receiver side.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Both transmitter and receiver need to know the expiration time of LL data.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Transmitter can know the expiration time when the LL data arrives its MAC.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For example, Expiration time = LL data arrival time at the MAC of transmitter + delay bound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However, receiver does not know the expiration time of  LL data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Receiver does not know the delay bound before it receives the LL data </a:t>
            </a:r>
            <a:r>
              <a:rPr lang="en-US" sz="1600" dirty="0">
                <a:sym typeface="Wingdings" pitchFamily="2" charset="2"/>
              </a:rPr>
              <a:t> AP has problem to assign proper RUs at proper time </a:t>
            </a:r>
            <a:endParaRPr lang="en-US" sz="16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Receiver does not know when LL data arrives at the MAC of transmitter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Therefore, we need to design a mechanism to let receiver know the expiration time of LL data.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D4D256E-BF1E-C24C-127B-65723AA7152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3BE274-97C4-9F6E-F5EA-F7C65580170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Liangxiao Xin, OPPO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9AE671E-90EA-0D15-3921-19C9CC0F263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218707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 Theme 1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90174</TotalTime>
  <Words>991</Words>
  <Application>Microsoft Macintosh PowerPoint</Application>
  <PresentationFormat>On-screen Show (4:3)</PresentationFormat>
  <Paragraphs>195</Paragraphs>
  <Slides>11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 Unicode MS</vt:lpstr>
      <vt:lpstr>Arial</vt:lpstr>
      <vt:lpstr>Times New Roman</vt:lpstr>
      <vt:lpstr>Wingdings</vt:lpstr>
      <vt:lpstr>Office Theme</vt:lpstr>
      <vt:lpstr>Usage of Expiration Time for LL Traffic</vt:lpstr>
      <vt:lpstr>Introduction</vt:lpstr>
      <vt:lpstr>Delay of LL Data</vt:lpstr>
      <vt:lpstr>Definition of Expiration Time</vt:lpstr>
      <vt:lpstr>Definition of Expiration Time</vt:lpstr>
      <vt:lpstr>Impact on Queueing Delay</vt:lpstr>
      <vt:lpstr>Impact on Scheduling/Transmission Delay</vt:lpstr>
      <vt:lpstr>Impact on HOL Blocking Delay</vt:lpstr>
      <vt:lpstr>Observation</vt:lpstr>
      <vt:lpstr>Summary</vt:lpstr>
      <vt:lpstr>SP1</vt:lpstr>
    </vt:vector>
  </TitlesOfParts>
  <Company>Sony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Hashemi, Morteza</dc:creator>
  <cp:lastModifiedBy>Liangxiao Xin</cp:lastModifiedBy>
  <cp:revision>686</cp:revision>
  <cp:lastPrinted>1601-01-01T00:00:00Z</cp:lastPrinted>
  <dcterms:created xsi:type="dcterms:W3CDTF">2018-07-24T22:57:41Z</dcterms:created>
  <dcterms:modified xsi:type="dcterms:W3CDTF">2024-10-12T08:22:06Z</dcterms:modified>
</cp:coreProperties>
</file>