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5" r:id="rId3"/>
    <p:sldId id="371" r:id="rId4"/>
    <p:sldId id="372" r:id="rId5"/>
    <p:sldId id="373" r:id="rId6"/>
    <p:sldId id="368" r:id="rId7"/>
    <p:sldId id="347" r:id="rId8"/>
    <p:sldId id="358" r:id="rId9"/>
    <p:sldId id="374" r:id="rId10"/>
    <p:sldId id="352" r:id="rId11"/>
    <p:sldId id="35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ouelseoud, Mohamed" initials="AM" lastIdx="3" clrIdx="0">
    <p:extLst>
      <p:ext uri="{19B8F6BF-5375-455C-9EA6-DF929625EA0E}">
        <p15:presenceInfo xmlns:p15="http://schemas.microsoft.com/office/powerpoint/2012/main" userId="S::Mohamed.Abouelseoud@sony.com::acb8ec75-4de5-4fc3-ad6d-b8841fd449c0" providerId="AD"/>
      </p:ext>
    </p:extLst>
  </p:cmAuthor>
  <p:cmAuthor id="2" name="Xin, Liangxiao" initials="XL" lastIdx="3" clrIdx="1">
    <p:extLst>
      <p:ext uri="{19B8F6BF-5375-455C-9EA6-DF929625EA0E}">
        <p15:presenceInfo xmlns:p15="http://schemas.microsoft.com/office/powerpoint/2012/main" userId="S::Liangxiao.Xin@sony.com::1b2f1062-4cc4-4f33-a6d9-97dda6208ec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5" autoAdjust="0"/>
    <p:restoredTop sz="84762"/>
  </p:normalViewPr>
  <p:slideViewPr>
    <p:cSldViewPr>
      <p:cViewPr varScale="1">
        <p:scale>
          <a:sx n="107" d="100"/>
          <a:sy n="107" d="100"/>
        </p:scale>
        <p:origin x="253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78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9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Liangxiao Xin, </a:t>
            </a:r>
            <a:r>
              <a:rPr lang="en-US" dirty="0"/>
              <a:t>OPPO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Usage of Expiration Time for LL Traffic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2024-05-05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39004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OPPO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v-xinliangxiao@oppo.com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+mn-ea"/>
                        </a:rPr>
                        <a:t>Liuming Lu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 Luo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Wei Dong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Ning Gao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ko-KR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Yapu Li</a:t>
                      </a:r>
                      <a:endParaRPr kumimoji="1" lang="ko-KR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provide the definition of the expiration time of LL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the impact of expiration time on the different types of delays during the transmission of LL data.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36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C46E6-1CE9-A1E5-02E8-3488F521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839CC-2A9A-9B40-909E-08D4EE80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shall define a mechanism to provide the expiration time of LL data to the receiver.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r>
              <a:rPr lang="en-US" sz="3200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597A3-8ED6-B5F4-95D5-5B92823E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4E980-2824-47C7-F799-658946E7E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6829D1-1021-9406-5B59-D006D2FA7D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47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3828-06CD-A025-E003-649CC1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5735-DF8B-B67D-8112-9222CF48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successful delivery of LL traffic is to deliver the LL traffic before its expiration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802.11 network has different aspects of delay which hinders the successful delivery of LL traffic.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presentation, </a:t>
            </a:r>
            <a:r>
              <a:rPr lang="en-US" sz="2000" dirty="0">
                <a:solidFill>
                  <a:schemeClr val="tx1"/>
                </a:solidFill>
              </a:rPr>
              <a:t>we discuss </a:t>
            </a:r>
            <a:r>
              <a:rPr lang="en-US" sz="2000" dirty="0"/>
              <a:t>how expiration time of LL traffic can affect those types of delay.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C1AC1-5036-69DB-CC14-F1594E24B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1989-049F-7185-B96C-6A611E276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DCCEB-76C7-BB0F-59A9-FC72EF6B80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12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6F2F-41EF-3579-48A6-6E141E37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 of LL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75212-ADD2-4FB9-8503-CEF51691C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Delay of LL data consists of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b="1" dirty="0"/>
              <a:t>Delay at transmitter: </a:t>
            </a:r>
            <a:r>
              <a:rPr lang="en-US" sz="1800" dirty="0"/>
              <a:t>Queuing delay + contention (EDCA) / scheduling delay (TF)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Delay over the air: </a:t>
            </a:r>
            <a:r>
              <a:rPr lang="en-US" sz="1800" dirty="0">
                <a:solidFill>
                  <a:schemeClr val="tx1"/>
                </a:solidFill>
              </a:rPr>
              <a:t>Transmission delay + retransmission delay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/>
                </a:solidFill>
              </a:rPr>
              <a:t>Delay at receiver: </a:t>
            </a:r>
            <a:r>
              <a:rPr lang="en-US" sz="1800" dirty="0">
                <a:solidFill>
                  <a:schemeClr val="tx1"/>
                </a:solidFill>
              </a:rPr>
              <a:t>MAC processing delay (e.g., HOL blocking delay)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923C0-11EF-4E77-CD9C-B62961F62B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AF03-0FA6-53DF-D21C-E951CABC17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7B46B5-0C4C-506C-8F09-0203F4C6C2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BC6558A-F112-B9FC-AA7C-87BBDF4E9F10}"/>
              </a:ext>
            </a:extLst>
          </p:cNvPr>
          <p:cNvCxnSpPr/>
          <p:nvPr/>
        </p:nvCxnSpPr>
        <p:spPr bwMode="auto">
          <a:xfrm>
            <a:off x="1447800" y="4902088"/>
            <a:ext cx="670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821D279D-225C-E981-FE07-7323ADA128C3}"/>
              </a:ext>
            </a:extLst>
          </p:cNvPr>
          <p:cNvSpPr/>
          <p:nvPr/>
        </p:nvSpPr>
        <p:spPr bwMode="auto">
          <a:xfrm>
            <a:off x="3548522" y="4444889"/>
            <a:ext cx="1447800" cy="4571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15070F3-5EE2-5941-FF3E-49FC20526009}"/>
              </a:ext>
            </a:extLst>
          </p:cNvPr>
          <p:cNvSpPr/>
          <p:nvPr/>
        </p:nvSpPr>
        <p:spPr bwMode="auto">
          <a:xfrm>
            <a:off x="5257800" y="4902088"/>
            <a:ext cx="762000" cy="4571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B5CFCA4-509B-8C01-BAD6-43B4774FDDF0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444889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5040644-E47C-C0F2-CDA7-9550A315FC28}"/>
              </a:ext>
            </a:extLst>
          </p:cNvPr>
          <p:cNvSpPr txBox="1"/>
          <p:nvPr/>
        </p:nvSpPr>
        <p:spPr>
          <a:xfrm>
            <a:off x="816194" y="3815232"/>
            <a:ext cx="2020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arrives at the MAC of transmitter 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F1E1DFD-73B1-BCE3-72F6-79EC525E371D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865661"/>
            <a:ext cx="0" cy="137829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3E7888D-5204-4F17-07B6-6B38A3157ADF}"/>
              </a:ext>
            </a:extLst>
          </p:cNvPr>
          <p:cNvCxnSpPr>
            <a:cxnSpLocks/>
          </p:cNvCxnSpPr>
          <p:nvPr/>
        </p:nvCxnSpPr>
        <p:spPr bwMode="auto">
          <a:xfrm flipV="1">
            <a:off x="3539782" y="4865661"/>
            <a:ext cx="0" cy="99127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62A7685-50FE-6D02-4ABA-3D0701ABF347}"/>
              </a:ext>
            </a:extLst>
          </p:cNvPr>
          <p:cNvCxnSpPr/>
          <p:nvPr/>
        </p:nvCxnSpPr>
        <p:spPr bwMode="auto">
          <a:xfrm flipH="1" flipV="1">
            <a:off x="6023511" y="4865661"/>
            <a:ext cx="7035" cy="137829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D62235C-AD9B-3961-1207-70A79B795608}"/>
              </a:ext>
            </a:extLst>
          </p:cNvPr>
          <p:cNvCxnSpPr>
            <a:cxnSpLocks/>
          </p:cNvCxnSpPr>
          <p:nvPr/>
        </p:nvCxnSpPr>
        <p:spPr bwMode="auto">
          <a:xfrm flipV="1">
            <a:off x="7689165" y="4865661"/>
            <a:ext cx="0" cy="99127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A3E116E-C88A-C896-C9B7-CB78FE2C752C}"/>
              </a:ext>
            </a:extLst>
          </p:cNvPr>
          <p:cNvCxnSpPr/>
          <p:nvPr/>
        </p:nvCxnSpPr>
        <p:spPr bwMode="auto">
          <a:xfrm>
            <a:off x="1828800" y="5511688"/>
            <a:ext cx="17109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1AA465D-8B2E-FAD4-0F23-00A13CED35DA}"/>
              </a:ext>
            </a:extLst>
          </p:cNvPr>
          <p:cNvSpPr txBox="1"/>
          <p:nvPr/>
        </p:nvSpPr>
        <p:spPr>
          <a:xfrm>
            <a:off x="2057400" y="5521188"/>
            <a:ext cx="1209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① delay at transmitter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146D42E-85E5-35E7-4EE3-7B2380F0CAB0}"/>
              </a:ext>
            </a:extLst>
          </p:cNvPr>
          <p:cNvCxnSpPr>
            <a:cxnSpLocks/>
          </p:cNvCxnSpPr>
          <p:nvPr/>
        </p:nvCxnSpPr>
        <p:spPr bwMode="auto">
          <a:xfrm>
            <a:off x="3546817" y="5511688"/>
            <a:ext cx="24729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1572018-D4A3-8E53-D95E-78FB40E188ED}"/>
              </a:ext>
            </a:extLst>
          </p:cNvPr>
          <p:cNvSpPr txBox="1"/>
          <p:nvPr/>
        </p:nvSpPr>
        <p:spPr>
          <a:xfrm>
            <a:off x="4114800" y="5523687"/>
            <a:ext cx="1384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② delay over the air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5DD26C6-4BE4-BE8C-DE0C-9ADED9B8BDD4}"/>
              </a:ext>
            </a:extLst>
          </p:cNvPr>
          <p:cNvCxnSpPr>
            <a:cxnSpLocks/>
          </p:cNvCxnSpPr>
          <p:nvPr/>
        </p:nvCxnSpPr>
        <p:spPr bwMode="auto">
          <a:xfrm>
            <a:off x="6019800" y="5511688"/>
            <a:ext cx="16593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FE4CE3E0-9552-5B6F-6960-1BBD225DE87D}"/>
              </a:ext>
            </a:extLst>
          </p:cNvPr>
          <p:cNvSpPr txBox="1"/>
          <p:nvPr/>
        </p:nvSpPr>
        <p:spPr>
          <a:xfrm>
            <a:off x="6391428" y="5518385"/>
            <a:ext cx="1076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③ delay at receiver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540B557-C826-75B5-D35C-2C5F8334338A}"/>
              </a:ext>
            </a:extLst>
          </p:cNvPr>
          <p:cNvSpPr txBox="1"/>
          <p:nvPr/>
        </p:nvSpPr>
        <p:spPr>
          <a:xfrm>
            <a:off x="4972216" y="3823688"/>
            <a:ext cx="1877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arrives at the MAC of receiver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C101E93-BD7B-7D18-0ECA-116760E4502E}"/>
              </a:ext>
            </a:extLst>
          </p:cNvPr>
          <p:cNvCxnSpPr>
            <a:cxnSpLocks/>
          </p:cNvCxnSpPr>
          <p:nvPr/>
        </p:nvCxnSpPr>
        <p:spPr bwMode="auto">
          <a:xfrm>
            <a:off x="6023017" y="4444888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1AFD882-E532-51D1-83FE-5783A9467729}"/>
              </a:ext>
            </a:extLst>
          </p:cNvPr>
          <p:cNvSpPr txBox="1"/>
          <p:nvPr/>
        </p:nvSpPr>
        <p:spPr>
          <a:xfrm>
            <a:off x="6772444" y="3810000"/>
            <a:ext cx="1833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leaves the MAC of receiver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997034C-2C01-07EA-3A42-DF85679F0221}"/>
              </a:ext>
            </a:extLst>
          </p:cNvPr>
          <p:cNvCxnSpPr>
            <a:cxnSpLocks/>
          </p:cNvCxnSpPr>
          <p:nvPr/>
        </p:nvCxnSpPr>
        <p:spPr bwMode="auto">
          <a:xfrm>
            <a:off x="7689165" y="4456919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76222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6F2F-41EF-3579-48A6-6E141E37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Expiration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75212-ADD2-4FB9-8503-CEF51691C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Delay bound: </a:t>
            </a:r>
            <a:r>
              <a:rPr lang="en-US" sz="2000" b="0" dirty="0"/>
              <a:t>the maximum time between the time </a:t>
            </a:r>
            <a:r>
              <a:rPr lang="en-US" sz="2000" b="0" dirty="0">
                <a:solidFill>
                  <a:sysClr val="windowText" lastClr="000000"/>
                </a:solidFill>
              </a:rPr>
              <a:t>LL data arrives at the MAC of transmitter and the time</a:t>
            </a:r>
            <a:r>
              <a:rPr lang="en-US" sz="2000" b="0" dirty="0">
                <a:solidFill>
                  <a:sysClr val="windowText" lastClr="000000"/>
                </a:solidFill>
                <a:sym typeface="Wingdings" pitchFamily="2" charset="2"/>
              </a:rPr>
              <a:t> </a:t>
            </a:r>
            <a:r>
              <a:rPr lang="en-US" sz="2000" b="0" dirty="0">
                <a:solidFill>
                  <a:sysClr val="windowText" lastClr="000000"/>
                </a:solidFill>
              </a:rPr>
              <a:t>LL data arrives at the MAC of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ysClr val="windowText" lastClr="000000"/>
                </a:solidFill>
              </a:rPr>
              <a:t>Expiration Time: </a:t>
            </a:r>
            <a:r>
              <a:rPr lang="en-US" sz="2000" b="0" dirty="0">
                <a:solidFill>
                  <a:sysClr val="windowText" lastClr="000000"/>
                </a:solidFill>
              </a:rPr>
              <a:t>the latest time that</a:t>
            </a:r>
            <a:r>
              <a:rPr lang="zh-CN" altLang="en-US" sz="2000" b="0" dirty="0">
                <a:solidFill>
                  <a:sysClr val="windowText" lastClr="000000"/>
                </a:solidFill>
              </a:rPr>
              <a:t> </a:t>
            </a:r>
            <a:r>
              <a:rPr lang="en-US" sz="2000" b="0" dirty="0">
                <a:solidFill>
                  <a:sysClr val="windowText" lastClr="000000"/>
                </a:solidFill>
              </a:rPr>
              <a:t>LL data leaves the MAC of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923C0-11EF-4E77-CD9C-B62961F62B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AF03-0FA6-53DF-D21C-E951CABC17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7B46B5-0C4C-506C-8F09-0203F4C6C2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8BA138B-9059-7933-892D-70356E59C49C}"/>
              </a:ext>
            </a:extLst>
          </p:cNvPr>
          <p:cNvCxnSpPr/>
          <p:nvPr/>
        </p:nvCxnSpPr>
        <p:spPr bwMode="auto">
          <a:xfrm>
            <a:off x="1447800" y="4902088"/>
            <a:ext cx="670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63FB955-F0BE-B2B1-C86B-AB9DDDF0A7F7}"/>
              </a:ext>
            </a:extLst>
          </p:cNvPr>
          <p:cNvSpPr/>
          <p:nvPr/>
        </p:nvSpPr>
        <p:spPr bwMode="auto">
          <a:xfrm>
            <a:off x="3548522" y="4560864"/>
            <a:ext cx="1447800" cy="341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E9B025-468C-AB3B-83F9-47B907B2126A}"/>
              </a:ext>
            </a:extLst>
          </p:cNvPr>
          <p:cNvSpPr/>
          <p:nvPr/>
        </p:nvSpPr>
        <p:spPr bwMode="auto">
          <a:xfrm>
            <a:off x="5257800" y="4902089"/>
            <a:ext cx="762000" cy="3412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C017228-95E8-D260-E05D-832DCBA4E32D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444889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51960BB-BC09-DAA6-EA41-2D2C35206B49}"/>
              </a:ext>
            </a:extLst>
          </p:cNvPr>
          <p:cNvSpPr txBox="1"/>
          <p:nvPr/>
        </p:nvSpPr>
        <p:spPr>
          <a:xfrm>
            <a:off x="816194" y="3815232"/>
            <a:ext cx="2020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arrives at the MAC of transmitter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21E62F-93FD-8141-1553-A28F8166930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865661"/>
            <a:ext cx="0" cy="137829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8D4E70-561B-88C2-EA97-159F5DDE00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539782" y="4865661"/>
            <a:ext cx="0" cy="99127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C486AC-4831-222D-0713-6EAA58EE03E2}"/>
              </a:ext>
            </a:extLst>
          </p:cNvPr>
          <p:cNvCxnSpPr/>
          <p:nvPr/>
        </p:nvCxnSpPr>
        <p:spPr bwMode="auto">
          <a:xfrm flipH="1" flipV="1">
            <a:off x="6023511" y="4865661"/>
            <a:ext cx="7035" cy="137829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ABFF2B0-4E06-E13E-7627-B003098D341D}"/>
              </a:ext>
            </a:extLst>
          </p:cNvPr>
          <p:cNvCxnSpPr>
            <a:cxnSpLocks/>
          </p:cNvCxnSpPr>
          <p:nvPr/>
        </p:nvCxnSpPr>
        <p:spPr bwMode="auto">
          <a:xfrm flipV="1">
            <a:off x="7689165" y="4865661"/>
            <a:ext cx="0" cy="99127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B03FE9-0B4E-FD23-564F-CBEAA9BC9B85}"/>
              </a:ext>
            </a:extLst>
          </p:cNvPr>
          <p:cNvCxnSpPr/>
          <p:nvPr/>
        </p:nvCxnSpPr>
        <p:spPr bwMode="auto">
          <a:xfrm>
            <a:off x="1828800" y="5511688"/>
            <a:ext cx="17109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2395E7-31C1-268C-42ED-E5A4A9F7A2A0}"/>
              </a:ext>
            </a:extLst>
          </p:cNvPr>
          <p:cNvSpPr txBox="1"/>
          <p:nvPr/>
        </p:nvSpPr>
        <p:spPr>
          <a:xfrm>
            <a:off x="2270472" y="5521188"/>
            <a:ext cx="831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①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9DF5FBD-10F0-8B0E-C1C3-7A111432695C}"/>
              </a:ext>
            </a:extLst>
          </p:cNvPr>
          <p:cNvCxnSpPr>
            <a:cxnSpLocks/>
          </p:cNvCxnSpPr>
          <p:nvPr/>
        </p:nvCxnSpPr>
        <p:spPr bwMode="auto">
          <a:xfrm>
            <a:off x="3546817" y="5511688"/>
            <a:ext cx="24729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708D58B-BFB9-70F3-C4BC-A603A95460BA}"/>
              </a:ext>
            </a:extLst>
          </p:cNvPr>
          <p:cNvSpPr txBox="1"/>
          <p:nvPr/>
        </p:nvSpPr>
        <p:spPr>
          <a:xfrm>
            <a:off x="4263784" y="5523687"/>
            <a:ext cx="1076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②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095F4F2-7BC9-AAE7-6AAE-D1E31E0C6015}"/>
              </a:ext>
            </a:extLst>
          </p:cNvPr>
          <p:cNvCxnSpPr>
            <a:cxnSpLocks/>
          </p:cNvCxnSpPr>
          <p:nvPr/>
        </p:nvCxnSpPr>
        <p:spPr bwMode="auto">
          <a:xfrm>
            <a:off x="6019800" y="5511688"/>
            <a:ext cx="16593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CB09F27-CDBC-3C63-0F20-A15FB7AA4FE4}"/>
              </a:ext>
            </a:extLst>
          </p:cNvPr>
          <p:cNvSpPr txBox="1"/>
          <p:nvPr/>
        </p:nvSpPr>
        <p:spPr>
          <a:xfrm>
            <a:off x="6391428" y="5518385"/>
            <a:ext cx="1076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③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D72719-9C3C-7B4C-5D81-8104CEE14D0A}"/>
              </a:ext>
            </a:extLst>
          </p:cNvPr>
          <p:cNvSpPr txBox="1"/>
          <p:nvPr/>
        </p:nvSpPr>
        <p:spPr>
          <a:xfrm>
            <a:off x="4972216" y="3823688"/>
            <a:ext cx="1877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arrives at the MAC of receiver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B4502E0-15E5-298E-FC39-49AA3A130244}"/>
              </a:ext>
            </a:extLst>
          </p:cNvPr>
          <p:cNvCxnSpPr>
            <a:cxnSpLocks/>
          </p:cNvCxnSpPr>
          <p:nvPr/>
        </p:nvCxnSpPr>
        <p:spPr bwMode="auto">
          <a:xfrm>
            <a:off x="6023017" y="4444888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8EFF23A-AD98-425A-13B0-A44AD289B472}"/>
              </a:ext>
            </a:extLst>
          </p:cNvPr>
          <p:cNvSpPr txBox="1"/>
          <p:nvPr/>
        </p:nvSpPr>
        <p:spPr>
          <a:xfrm>
            <a:off x="6772444" y="3810000"/>
            <a:ext cx="1833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leaves the MAC of receiver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A26666D-1A26-37BD-10FE-DC68F5CE85D1}"/>
              </a:ext>
            </a:extLst>
          </p:cNvPr>
          <p:cNvCxnSpPr>
            <a:cxnSpLocks/>
          </p:cNvCxnSpPr>
          <p:nvPr/>
        </p:nvCxnSpPr>
        <p:spPr bwMode="auto">
          <a:xfrm>
            <a:off x="7689165" y="4456919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7E04A00-A03D-A029-5134-8785706DAB9F}"/>
              </a:ext>
            </a:extLst>
          </p:cNvPr>
          <p:cNvCxnSpPr/>
          <p:nvPr/>
        </p:nvCxnSpPr>
        <p:spPr bwMode="auto">
          <a:xfrm>
            <a:off x="1828800" y="6015357"/>
            <a:ext cx="419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B8F1EBB-380E-2649-8A26-2AF43A7DEB49}"/>
              </a:ext>
            </a:extLst>
          </p:cNvPr>
          <p:cNvSpPr txBox="1"/>
          <p:nvPr/>
        </p:nvSpPr>
        <p:spPr>
          <a:xfrm>
            <a:off x="2852278" y="6015357"/>
            <a:ext cx="217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Bound delay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AEC0D2-381A-CA59-6645-879EB3994D06}"/>
              </a:ext>
            </a:extLst>
          </p:cNvPr>
          <p:cNvCxnSpPr>
            <a:cxnSpLocks/>
          </p:cNvCxnSpPr>
          <p:nvPr/>
        </p:nvCxnSpPr>
        <p:spPr bwMode="auto">
          <a:xfrm flipV="1">
            <a:off x="7689165" y="4914118"/>
            <a:ext cx="0" cy="11012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4672BB8-D2C4-E9DA-00EC-9FCE3EF74CCD}"/>
              </a:ext>
            </a:extLst>
          </p:cNvPr>
          <p:cNvSpPr txBox="1"/>
          <p:nvPr/>
        </p:nvSpPr>
        <p:spPr>
          <a:xfrm>
            <a:off x="6590723" y="5972175"/>
            <a:ext cx="217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Expiration time</a:t>
            </a:r>
          </a:p>
        </p:txBody>
      </p:sp>
    </p:spTree>
    <p:extLst>
      <p:ext uri="{BB962C8B-B14F-4D97-AF65-F5344CB8AC3E}">
        <p14:creationId xmlns:p14="http://schemas.microsoft.com/office/powerpoint/2010/main" val="3345339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06F2F-41EF-3579-48A6-6E141E37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Expiration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75212-ADD2-4FB9-8503-CEF51691C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Delay bound: </a:t>
            </a:r>
            <a:r>
              <a:rPr lang="en-US" sz="2000" b="0" dirty="0"/>
              <a:t>the maximum time of  </a:t>
            </a:r>
            <a:r>
              <a:rPr lang="en-US" sz="2000" dirty="0">
                <a:solidFill>
                  <a:sysClr val="windowText" lastClr="000000"/>
                </a:solidFill>
              </a:rPr>
              <a:t>① + ②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ysClr val="windowText" lastClr="000000"/>
                </a:solidFill>
              </a:rPr>
              <a:t>Expiration Time: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ysClr val="windowText" lastClr="000000"/>
                </a:solidFill>
              </a:rPr>
              <a:t>Option 1: the latest time that</a:t>
            </a:r>
            <a:r>
              <a:rPr lang="zh-CN" altLang="en-US" sz="1800" b="0" dirty="0">
                <a:solidFill>
                  <a:sysClr val="windowText" lastClr="000000"/>
                </a:solidFill>
              </a:rPr>
              <a:t> </a:t>
            </a:r>
            <a:r>
              <a:rPr lang="en-US" sz="1800" b="0" dirty="0">
                <a:solidFill>
                  <a:sysClr val="windowText" lastClr="000000"/>
                </a:solidFill>
              </a:rPr>
              <a:t>LL data leaves the MAC of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ysClr val="windowText" lastClr="000000"/>
                </a:solidFill>
              </a:rPr>
              <a:t>Option 2: the latest time that LL data arrives at the MAC of receiver</a:t>
            </a:r>
            <a:endParaRPr lang="en-US" sz="1800" b="0" dirty="0">
              <a:solidFill>
                <a:sysClr val="windowText" lastClr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ysClr val="windowText" lastClr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A923C0-11EF-4E77-CD9C-B62961F62B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6AF03-0FA6-53DF-D21C-E951CABC17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7B46B5-0C4C-506C-8F09-0203F4C6C2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8BA138B-9059-7933-892D-70356E59C49C}"/>
              </a:ext>
            </a:extLst>
          </p:cNvPr>
          <p:cNvCxnSpPr/>
          <p:nvPr/>
        </p:nvCxnSpPr>
        <p:spPr bwMode="auto">
          <a:xfrm>
            <a:off x="1447800" y="4902088"/>
            <a:ext cx="6705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63FB955-F0BE-B2B1-C86B-AB9DDDF0A7F7}"/>
              </a:ext>
            </a:extLst>
          </p:cNvPr>
          <p:cNvSpPr/>
          <p:nvPr/>
        </p:nvSpPr>
        <p:spPr bwMode="auto">
          <a:xfrm>
            <a:off x="3548522" y="4560864"/>
            <a:ext cx="1447800" cy="341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LL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E9B025-468C-AB3B-83F9-47B907B2126A}"/>
              </a:ext>
            </a:extLst>
          </p:cNvPr>
          <p:cNvSpPr/>
          <p:nvPr/>
        </p:nvSpPr>
        <p:spPr bwMode="auto">
          <a:xfrm>
            <a:off x="5257800" y="4902089"/>
            <a:ext cx="762000" cy="34122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C017228-95E8-D260-E05D-832DCBA4E32D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444889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51960BB-BC09-DAA6-EA41-2D2C35206B49}"/>
              </a:ext>
            </a:extLst>
          </p:cNvPr>
          <p:cNvSpPr txBox="1"/>
          <p:nvPr/>
        </p:nvSpPr>
        <p:spPr>
          <a:xfrm>
            <a:off x="816194" y="3815232"/>
            <a:ext cx="2020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arrives at the MAC of transmitter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21E62F-93FD-8141-1553-A28F81669302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865661"/>
            <a:ext cx="0" cy="137829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8D4E70-561B-88C2-EA97-159F5DDE00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539782" y="4865661"/>
            <a:ext cx="0" cy="99127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C486AC-4831-222D-0713-6EAA58EE03E2}"/>
              </a:ext>
            </a:extLst>
          </p:cNvPr>
          <p:cNvCxnSpPr/>
          <p:nvPr/>
        </p:nvCxnSpPr>
        <p:spPr bwMode="auto">
          <a:xfrm flipH="1" flipV="1">
            <a:off x="6023511" y="4865661"/>
            <a:ext cx="7035" cy="137829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ABFF2B0-4E06-E13E-7627-B003098D341D}"/>
              </a:ext>
            </a:extLst>
          </p:cNvPr>
          <p:cNvCxnSpPr>
            <a:cxnSpLocks/>
          </p:cNvCxnSpPr>
          <p:nvPr/>
        </p:nvCxnSpPr>
        <p:spPr bwMode="auto">
          <a:xfrm flipV="1">
            <a:off x="7689165" y="4865661"/>
            <a:ext cx="0" cy="991278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B03FE9-0B4E-FD23-564F-CBEAA9BC9B85}"/>
              </a:ext>
            </a:extLst>
          </p:cNvPr>
          <p:cNvCxnSpPr/>
          <p:nvPr/>
        </p:nvCxnSpPr>
        <p:spPr bwMode="auto">
          <a:xfrm>
            <a:off x="1828800" y="5511688"/>
            <a:ext cx="171098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2395E7-31C1-268C-42ED-E5A4A9F7A2A0}"/>
              </a:ext>
            </a:extLst>
          </p:cNvPr>
          <p:cNvSpPr txBox="1"/>
          <p:nvPr/>
        </p:nvSpPr>
        <p:spPr>
          <a:xfrm>
            <a:off x="2270472" y="5521188"/>
            <a:ext cx="831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①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9DF5FBD-10F0-8B0E-C1C3-7A111432695C}"/>
              </a:ext>
            </a:extLst>
          </p:cNvPr>
          <p:cNvCxnSpPr>
            <a:cxnSpLocks/>
          </p:cNvCxnSpPr>
          <p:nvPr/>
        </p:nvCxnSpPr>
        <p:spPr bwMode="auto">
          <a:xfrm>
            <a:off x="3546817" y="5511688"/>
            <a:ext cx="24729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708D58B-BFB9-70F3-C4BC-A603A95460BA}"/>
              </a:ext>
            </a:extLst>
          </p:cNvPr>
          <p:cNvSpPr txBox="1"/>
          <p:nvPr/>
        </p:nvSpPr>
        <p:spPr>
          <a:xfrm>
            <a:off x="4263784" y="5523687"/>
            <a:ext cx="1076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②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095F4F2-7BC9-AAE7-6AAE-D1E31E0C6015}"/>
              </a:ext>
            </a:extLst>
          </p:cNvPr>
          <p:cNvCxnSpPr>
            <a:cxnSpLocks/>
          </p:cNvCxnSpPr>
          <p:nvPr/>
        </p:nvCxnSpPr>
        <p:spPr bwMode="auto">
          <a:xfrm>
            <a:off x="6019800" y="5511688"/>
            <a:ext cx="16593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CB09F27-CDBC-3C63-0F20-A15FB7AA4FE4}"/>
              </a:ext>
            </a:extLst>
          </p:cNvPr>
          <p:cNvSpPr txBox="1"/>
          <p:nvPr/>
        </p:nvSpPr>
        <p:spPr>
          <a:xfrm>
            <a:off x="6391428" y="5518385"/>
            <a:ext cx="1076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③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D72719-9C3C-7B4C-5D81-8104CEE14D0A}"/>
              </a:ext>
            </a:extLst>
          </p:cNvPr>
          <p:cNvSpPr txBox="1"/>
          <p:nvPr/>
        </p:nvSpPr>
        <p:spPr>
          <a:xfrm>
            <a:off x="4972216" y="3823688"/>
            <a:ext cx="1877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arrives at the MAC of receiver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B4502E0-15E5-298E-FC39-49AA3A130244}"/>
              </a:ext>
            </a:extLst>
          </p:cNvPr>
          <p:cNvCxnSpPr>
            <a:cxnSpLocks/>
          </p:cNvCxnSpPr>
          <p:nvPr/>
        </p:nvCxnSpPr>
        <p:spPr bwMode="auto">
          <a:xfrm>
            <a:off x="6023017" y="4444888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8EFF23A-AD98-425A-13B0-A44AD289B472}"/>
              </a:ext>
            </a:extLst>
          </p:cNvPr>
          <p:cNvSpPr txBox="1"/>
          <p:nvPr/>
        </p:nvSpPr>
        <p:spPr>
          <a:xfrm>
            <a:off x="6772444" y="3810000"/>
            <a:ext cx="1833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LL data leaves the MAC of receiver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A26666D-1A26-37BD-10FE-DC68F5CE85D1}"/>
              </a:ext>
            </a:extLst>
          </p:cNvPr>
          <p:cNvCxnSpPr>
            <a:cxnSpLocks/>
          </p:cNvCxnSpPr>
          <p:nvPr/>
        </p:nvCxnSpPr>
        <p:spPr bwMode="auto">
          <a:xfrm>
            <a:off x="7689165" y="4456919"/>
            <a:ext cx="0" cy="457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7E04A00-A03D-A029-5134-8785706DAB9F}"/>
              </a:ext>
            </a:extLst>
          </p:cNvPr>
          <p:cNvCxnSpPr/>
          <p:nvPr/>
        </p:nvCxnSpPr>
        <p:spPr bwMode="auto">
          <a:xfrm>
            <a:off x="1828800" y="6015357"/>
            <a:ext cx="4191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B8F1EBB-380E-2649-8A26-2AF43A7DEB49}"/>
              </a:ext>
            </a:extLst>
          </p:cNvPr>
          <p:cNvSpPr txBox="1"/>
          <p:nvPr/>
        </p:nvSpPr>
        <p:spPr>
          <a:xfrm>
            <a:off x="2852278" y="6015357"/>
            <a:ext cx="217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Bound delay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AEC0D2-381A-CA59-6645-879EB3994D06}"/>
              </a:ext>
            </a:extLst>
          </p:cNvPr>
          <p:cNvCxnSpPr>
            <a:cxnSpLocks/>
          </p:cNvCxnSpPr>
          <p:nvPr/>
        </p:nvCxnSpPr>
        <p:spPr bwMode="auto">
          <a:xfrm flipV="1">
            <a:off x="7689165" y="4914118"/>
            <a:ext cx="0" cy="11012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4672BB8-D2C4-E9DA-00EC-9FCE3EF74CCD}"/>
              </a:ext>
            </a:extLst>
          </p:cNvPr>
          <p:cNvSpPr txBox="1"/>
          <p:nvPr/>
        </p:nvSpPr>
        <p:spPr>
          <a:xfrm>
            <a:off x="6590723" y="5972175"/>
            <a:ext cx="217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Expiration time</a:t>
            </a:r>
          </a:p>
        </p:txBody>
      </p:sp>
    </p:spTree>
    <p:extLst>
      <p:ext uri="{BB962C8B-B14F-4D97-AF65-F5344CB8AC3E}">
        <p14:creationId xmlns:p14="http://schemas.microsoft.com/office/powerpoint/2010/main" val="261841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A3D71-B45A-E6C1-C6E0-0842B90C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Queueing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E95CC-091B-0B6A-D01B-C1526D3E6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9112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Transmitter should prioritize the MSDUs with earlier expiration time in its queue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Expiration time of MSDU: T1 &lt; T2 &lt; T3 &lt; T4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7FF1-B08C-9701-FA27-AF924B1C8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12AF1-7BF3-089A-156D-86C3771105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66309-9669-CF59-F6EC-3A8109A7C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A42C6D-94A8-6B10-E30C-DDB9C1C1299D}"/>
              </a:ext>
            </a:extLst>
          </p:cNvPr>
          <p:cNvSpPr txBox="1"/>
          <p:nvPr/>
        </p:nvSpPr>
        <p:spPr>
          <a:xfrm>
            <a:off x="1292329" y="6000690"/>
            <a:ext cx="30510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Without Expiration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CD47E7-7373-B5B5-C142-35C6AC0CB240}"/>
              </a:ext>
            </a:extLst>
          </p:cNvPr>
          <p:cNvSpPr txBox="1"/>
          <p:nvPr/>
        </p:nvSpPr>
        <p:spPr>
          <a:xfrm>
            <a:off x="5654679" y="5924490"/>
            <a:ext cx="25907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b="1" dirty="0">
                <a:solidFill>
                  <a:schemeClr val="tx1"/>
                </a:solidFill>
              </a:rPr>
              <a:t>With Expiration Time 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2BBA19-CC1B-4E3B-1A31-A01060870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276808"/>
              </p:ext>
            </p:extLst>
          </p:nvPr>
        </p:nvGraphicFramePr>
        <p:xfrm>
          <a:off x="1123935" y="3602930"/>
          <a:ext cx="1447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539102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MSDU4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MSDU3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99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MSDU2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5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MSDU1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2159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E453070-4130-BCA0-2DC2-325917D6A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09282"/>
              </p:ext>
            </p:extLst>
          </p:nvPr>
        </p:nvGraphicFramePr>
        <p:xfrm>
          <a:off x="3428999" y="3600691"/>
          <a:ext cx="10668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3539102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99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5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21595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01F5D92-2AA3-EFD4-F269-D2588CDBA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96386"/>
              </p:ext>
            </p:extLst>
          </p:nvPr>
        </p:nvGraphicFramePr>
        <p:xfrm>
          <a:off x="1123935" y="5521558"/>
          <a:ext cx="33718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1866">
                  <a:extLst>
                    <a:ext uri="{9D8B030D-6E8A-4147-A177-3AD203B41FA5}">
                      <a16:colId xmlns:a16="http://schemas.microsoft.com/office/drawing/2014/main" val="212825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EDCAF of </a:t>
                      </a:r>
                      <a:r>
                        <a:rPr lang="en-US" sz="1600" b="0" dirty="0" err="1">
                          <a:solidFill>
                            <a:sysClr val="windowText" lastClr="000000"/>
                          </a:solidFill>
                        </a:rPr>
                        <a:t>ACz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276366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F64A897-F46C-CF99-9028-46859D57A862}"/>
              </a:ext>
            </a:extLst>
          </p:cNvPr>
          <p:cNvCxnSpPr/>
          <p:nvPr/>
        </p:nvCxnSpPr>
        <p:spPr bwMode="auto">
          <a:xfrm>
            <a:off x="1828800" y="5099894"/>
            <a:ext cx="0" cy="421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75A83C-9081-06E6-FF5B-1CF6F012A52B}"/>
              </a:ext>
            </a:extLst>
          </p:cNvPr>
          <p:cNvCxnSpPr/>
          <p:nvPr/>
        </p:nvCxnSpPr>
        <p:spPr bwMode="auto">
          <a:xfrm>
            <a:off x="3962400" y="5099894"/>
            <a:ext cx="0" cy="421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AACEB186-00E2-129F-8020-48568A58F723}"/>
              </a:ext>
            </a:extLst>
          </p:cNvPr>
          <p:cNvSpPr txBox="1"/>
          <p:nvPr/>
        </p:nvSpPr>
        <p:spPr>
          <a:xfrm>
            <a:off x="1123935" y="316218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TIDx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BD8160-8AE0-D198-F62E-38AB6C8DA906}"/>
              </a:ext>
            </a:extLst>
          </p:cNvPr>
          <p:cNvSpPr txBox="1"/>
          <p:nvPr/>
        </p:nvSpPr>
        <p:spPr>
          <a:xfrm>
            <a:off x="3428998" y="3161245"/>
            <a:ext cx="1046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TIDy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049839C-D0C0-5837-CF22-85867A239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405150"/>
              </p:ext>
            </p:extLst>
          </p:nvPr>
        </p:nvGraphicFramePr>
        <p:xfrm>
          <a:off x="5238734" y="3558822"/>
          <a:ext cx="144779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795">
                  <a:extLst>
                    <a:ext uri="{9D8B030D-6E8A-4147-A177-3AD203B41FA5}">
                      <a16:colId xmlns:a16="http://schemas.microsoft.com/office/drawing/2014/main" val="3539102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MSDU4: T4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MSDU1: T3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99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MSDU3: T2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5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MSDU2: 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21595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E960EEC1-8616-2FC1-0576-6A476EB6E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87934"/>
              </p:ext>
            </p:extLst>
          </p:nvPr>
        </p:nvGraphicFramePr>
        <p:xfrm>
          <a:off x="7563850" y="3556583"/>
          <a:ext cx="10467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750">
                  <a:extLst>
                    <a:ext uri="{9D8B030D-6E8A-4147-A177-3AD203B41FA5}">
                      <a16:colId xmlns:a16="http://schemas.microsoft.com/office/drawing/2014/main" val="3539102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991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51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21595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96EBB60E-2938-6CA7-DEFF-F64FB11D9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863476"/>
              </p:ext>
            </p:extLst>
          </p:nvPr>
        </p:nvGraphicFramePr>
        <p:xfrm>
          <a:off x="5238734" y="5477450"/>
          <a:ext cx="33718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1866">
                  <a:extLst>
                    <a:ext uri="{9D8B030D-6E8A-4147-A177-3AD203B41FA5}">
                      <a16:colId xmlns:a16="http://schemas.microsoft.com/office/drawing/2014/main" val="212825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EDCAF of </a:t>
                      </a:r>
                      <a:r>
                        <a:rPr lang="en-US" sz="1600" b="0" dirty="0" err="1">
                          <a:solidFill>
                            <a:sysClr val="windowText" lastClr="000000"/>
                          </a:solidFill>
                        </a:rPr>
                        <a:t>ACz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276366"/>
                  </a:ext>
                </a:extLst>
              </a:tr>
            </a:tbl>
          </a:graphicData>
        </a:graphic>
      </p:graphicFrame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E722DB0-6365-D822-F603-3D183A5D7DB0}"/>
              </a:ext>
            </a:extLst>
          </p:cNvPr>
          <p:cNvCxnSpPr/>
          <p:nvPr/>
        </p:nvCxnSpPr>
        <p:spPr bwMode="auto">
          <a:xfrm>
            <a:off x="5943599" y="5055786"/>
            <a:ext cx="0" cy="421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10AC82C-DD78-85EE-2CA0-A565D516A323}"/>
              </a:ext>
            </a:extLst>
          </p:cNvPr>
          <p:cNvCxnSpPr/>
          <p:nvPr/>
        </p:nvCxnSpPr>
        <p:spPr bwMode="auto">
          <a:xfrm>
            <a:off x="8077200" y="5055786"/>
            <a:ext cx="0" cy="4216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E9E297B-1289-FDB6-1A24-089683673AB0}"/>
              </a:ext>
            </a:extLst>
          </p:cNvPr>
          <p:cNvSpPr txBox="1"/>
          <p:nvPr/>
        </p:nvSpPr>
        <p:spPr>
          <a:xfrm>
            <a:off x="5238734" y="3118072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TIDx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2D1C10-44CE-DCCA-EEF2-A5DCD9D3EED4}"/>
              </a:ext>
            </a:extLst>
          </p:cNvPr>
          <p:cNvSpPr txBox="1"/>
          <p:nvPr/>
        </p:nvSpPr>
        <p:spPr>
          <a:xfrm>
            <a:off x="7543797" y="3117137"/>
            <a:ext cx="1046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TIDy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7A55DD2-6DC1-5B8E-4B71-B7ED037AB675}"/>
              </a:ext>
            </a:extLst>
          </p:cNvPr>
          <p:cNvSpPr txBox="1"/>
          <p:nvPr/>
        </p:nvSpPr>
        <p:spPr>
          <a:xfrm>
            <a:off x="2543167" y="3955866"/>
            <a:ext cx="9144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6A75DEB-231D-3839-4E4D-B1D9232FDEB9}"/>
              </a:ext>
            </a:extLst>
          </p:cNvPr>
          <p:cNvSpPr txBox="1"/>
          <p:nvPr/>
        </p:nvSpPr>
        <p:spPr>
          <a:xfrm>
            <a:off x="6657935" y="3917033"/>
            <a:ext cx="9144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58554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A3D71-B45A-E6C1-C6E0-0842B90C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Scheduling/Transmission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E95CC-091B-0B6A-D01B-C1526D3E6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9112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should manage its TXOP resource to finish the transmission of MSDU before its expiration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a STA is not triggered in a TXOP </a:t>
            </a:r>
            <a:r>
              <a:rPr lang="en-US" sz="1600" dirty="0">
                <a:sym typeface="Wingdings" pitchFamily="2" charset="2"/>
              </a:rPr>
              <a:t> the delay is a TXOP time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a STA is not assigned to proper RU size </a:t>
            </a:r>
            <a:r>
              <a:rPr lang="en-US" sz="1600" dirty="0">
                <a:sym typeface="Wingdings" pitchFamily="2" charset="2"/>
              </a:rPr>
              <a:t> the delay is a PPDU time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7FF1-B08C-9701-FA27-AF924B1C8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12AF1-7BF3-089A-156D-86C3771105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66309-9669-CF59-F6EC-3A8109A7C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F58859-3B70-EA8D-1C59-13A5C1CBA1FA}"/>
              </a:ext>
            </a:extLst>
          </p:cNvPr>
          <p:cNvCxnSpPr>
            <a:cxnSpLocks/>
          </p:cNvCxnSpPr>
          <p:nvPr/>
        </p:nvCxnSpPr>
        <p:spPr bwMode="auto">
          <a:xfrm>
            <a:off x="2568982" y="4419266"/>
            <a:ext cx="5791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BE1D8E3-A8C3-4885-3B25-95237E95003D}"/>
              </a:ext>
            </a:extLst>
          </p:cNvPr>
          <p:cNvSpPr/>
          <p:nvPr/>
        </p:nvSpPr>
        <p:spPr bwMode="auto">
          <a:xfrm>
            <a:off x="3129345" y="4082875"/>
            <a:ext cx="866352" cy="343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TF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E595049-20B9-D474-33A1-271C2052D7AD}"/>
              </a:ext>
            </a:extLst>
          </p:cNvPr>
          <p:cNvGrpSpPr/>
          <p:nvPr/>
        </p:nvGrpSpPr>
        <p:grpSpPr>
          <a:xfrm>
            <a:off x="4103990" y="4426199"/>
            <a:ext cx="2884592" cy="457176"/>
            <a:chOff x="2895600" y="4572001"/>
            <a:chExt cx="609600" cy="608806"/>
          </a:xfrm>
          <a:solidFill>
            <a:schemeClr val="bg1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F11A48E-2535-35FD-A139-6FFAF0E5D9B7}"/>
                </a:ext>
              </a:extLst>
            </p:cNvPr>
            <p:cNvSpPr/>
            <p:nvPr/>
          </p:nvSpPr>
          <p:spPr bwMode="auto">
            <a:xfrm>
              <a:off x="2895600" y="4572001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TB PPDU 1 </a:t>
              </a:r>
              <a:r>
                <a:rPr lang="en-US" sz="1600" dirty="0">
                  <a:solidFill>
                    <a:srgbClr val="FF0000"/>
                  </a:solidFill>
                </a:rPr>
                <a:t>(Expired!!)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6EBDB3B-44CC-D1E9-1631-A1969EAB7EF3}"/>
                </a:ext>
              </a:extLst>
            </p:cNvPr>
            <p:cNvSpPr/>
            <p:nvPr/>
          </p:nvSpPr>
          <p:spPr bwMode="auto">
            <a:xfrm>
              <a:off x="2895600" y="4876007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600" dirty="0">
                  <a:solidFill>
                    <a:schemeClr val="tx1"/>
                  </a:solidFill>
                </a:rPr>
                <a:t>TB PPDU 2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395E9444-4B2C-FF22-AD4C-96635AF79C5C}"/>
              </a:ext>
            </a:extLst>
          </p:cNvPr>
          <p:cNvSpPr/>
          <p:nvPr/>
        </p:nvSpPr>
        <p:spPr bwMode="auto">
          <a:xfrm>
            <a:off x="7044695" y="4082874"/>
            <a:ext cx="866352" cy="343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73836AE-3DE9-B548-1AF1-2DCC544A47BE}"/>
              </a:ext>
            </a:extLst>
          </p:cNvPr>
          <p:cNvCxnSpPr>
            <a:cxnSpLocks/>
          </p:cNvCxnSpPr>
          <p:nvPr/>
        </p:nvCxnSpPr>
        <p:spPr bwMode="auto">
          <a:xfrm>
            <a:off x="2568982" y="5619381"/>
            <a:ext cx="5791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646DD5C8-A44A-E671-E716-CF5B5ED51C3A}"/>
              </a:ext>
            </a:extLst>
          </p:cNvPr>
          <p:cNvSpPr/>
          <p:nvPr/>
        </p:nvSpPr>
        <p:spPr bwMode="auto">
          <a:xfrm>
            <a:off x="3129345" y="5276054"/>
            <a:ext cx="729905" cy="343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TF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D4ABBD-4279-6750-B078-550E29A5A18F}"/>
              </a:ext>
            </a:extLst>
          </p:cNvPr>
          <p:cNvSpPr/>
          <p:nvPr/>
        </p:nvSpPr>
        <p:spPr bwMode="auto">
          <a:xfrm>
            <a:off x="3940581" y="5619379"/>
            <a:ext cx="1055793" cy="4559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TB PPDU 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9296A5D-EB7D-253F-CF55-15EB30050EEF}"/>
              </a:ext>
            </a:extLst>
          </p:cNvPr>
          <p:cNvSpPr/>
          <p:nvPr/>
        </p:nvSpPr>
        <p:spPr bwMode="auto">
          <a:xfrm>
            <a:off x="5077705" y="5275758"/>
            <a:ext cx="501302" cy="343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920DEF3-8995-6EC0-13F6-77061AD5CB87}"/>
              </a:ext>
            </a:extLst>
          </p:cNvPr>
          <p:cNvCxnSpPr>
            <a:cxnSpLocks/>
          </p:cNvCxnSpPr>
          <p:nvPr/>
        </p:nvCxnSpPr>
        <p:spPr bwMode="auto">
          <a:xfrm>
            <a:off x="5638800" y="4254537"/>
            <a:ext cx="0" cy="18198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2D9FE9B-2EA6-6012-A3CD-56842044423D}"/>
              </a:ext>
            </a:extLst>
          </p:cNvPr>
          <p:cNvSpPr txBox="1"/>
          <p:nvPr/>
        </p:nvSpPr>
        <p:spPr>
          <a:xfrm>
            <a:off x="4572000" y="3682425"/>
            <a:ext cx="214937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Expiration time of MSDUs in TB PPDU1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301139F-59DC-7365-860E-F4A30890EF96}"/>
              </a:ext>
            </a:extLst>
          </p:cNvPr>
          <p:cNvSpPr/>
          <p:nvPr/>
        </p:nvSpPr>
        <p:spPr bwMode="auto">
          <a:xfrm>
            <a:off x="5660338" y="5275757"/>
            <a:ext cx="709583" cy="343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TF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E18B9E-D000-A5D9-5F0D-50667C51B1F2}"/>
              </a:ext>
            </a:extLst>
          </p:cNvPr>
          <p:cNvSpPr/>
          <p:nvPr/>
        </p:nvSpPr>
        <p:spPr bwMode="auto">
          <a:xfrm>
            <a:off x="6422078" y="5618414"/>
            <a:ext cx="1055793" cy="4559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TB PPDU 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7B81BC8-58A7-0603-A34C-8D55B7376414}"/>
              </a:ext>
            </a:extLst>
          </p:cNvPr>
          <p:cNvSpPr/>
          <p:nvPr/>
        </p:nvSpPr>
        <p:spPr bwMode="auto">
          <a:xfrm>
            <a:off x="7526372" y="5275087"/>
            <a:ext cx="501302" cy="34332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A42C6D-94A8-6B10-E30C-DDB9C1C1299D}"/>
              </a:ext>
            </a:extLst>
          </p:cNvPr>
          <p:cNvSpPr txBox="1"/>
          <p:nvPr/>
        </p:nvSpPr>
        <p:spPr>
          <a:xfrm>
            <a:off x="762000" y="4032812"/>
            <a:ext cx="178916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Without Expiration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CD47E7-7373-B5B5-C142-35C6AC0CB240}"/>
              </a:ext>
            </a:extLst>
          </p:cNvPr>
          <p:cNvSpPr txBox="1"/>
          <p:nvPr/>
        </p:nvSpPr>
        <p:spPr>
          <a:xfrm>
            <a:off x="872141" y="5110582"/>
            <a:ext cx="14874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b="1" dirty="0">
                <a:solidFill>
                  <a:schemeClr val="tx1"/>
                </a:solidFill>
              </a:rPr>
              <a:t>With Expiration Time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31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A3D71-B45A-E6C1-C6E0-0842B90C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HOL Blocking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E95CC-091B-0B6A-D01B-C1526D3E6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9112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should pass MSDUs in the receive reordering buffer to the next MAC procedure before its expiration time </a:t>
            </a:r>
            <a:r>
              <a:rPr lang="en-US" sz="2000" dirty="0">
                <a:solidFill>
                  <a:srgbClr val="FF0000"/>
                </a:solidFill>
              </a:rPr>
              <a:t>even if the MSDU with SN=</a:t>
            </a:r>
            <a:r>
              <a:rPr lang="en-US" sz="2000" dirty="0" err="1">
                <a:solidFill>
                  <a:srgbClr val="FF0000"/>
                </a:solidFill>
              </a:rPr>
              <a:t>WinStart</a:t>
            </a:r>
            <a:r>
              <a:rPr lang="en-US" sz="2000" baseline="-25000" dirty="0" err="1">
                <a:solidFill>
                  <a:srgbClr val="FF0000"/>
                </a:solidFill>
              </a:rPr>
              <a:t>B</a:t>
            </a:r>
            <a:r>
              <a:rPr lang="en-US" sz="2000" dirty="0">
                <a:solidFill>
                  <a:srgbClr val="FF0000"/>
                </a:solidFill>
              </a:rPr>
              <a:t>  (i.e., </a:t>
            </a:r>
            <a:r>
              <a:rPr lang="en-US" sz="2000" dirty="0" err="1">
                <a:solidFill>
                  <a:srgbClr val="FF0000"/>
                </a:solidFill>
              </a:rPr>
              <a:t>WinStart</a:t>
            </a:r>
            <a:r>
              <a:rPr lang="en-US" sz="2000" baseline="-25000" dirty="0" err="1">
                <a:solidFill>
                  <a:srgbClr val="FF0000"/>
                </a:solidFill>
              </a:rPr>
              <a:t>B</a:t>
            </a:r>
            <a:r>
              <a:rPr lang="en-US" sz="2000" dirty="0">
                <a:solidFill>
                  <a:srgbClr val="FF0000"/>
                </a:solidFill>
              </a:rPr>
              <a:t> = X) is not received.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Assume there is only one SCS traffic stream in the TID in the figure below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7FF1-B08C-9701-FA27-AF924B1C89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12AF1-7BF3-089A-156D-86C3771105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66309-9669-CF59-F6EC-3A8109A7C4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A1D247B6-3011-393E-0211-F75935BE0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66241"/>
              </p:ext>
            </p:extLst>
          </p:nvPr>
        </p:nvGraphicFramePr>
        <p:xfrm>
          <a:off x="1524005" y="4260075"/>
          <a:ext cx="3394838" cy="183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289">
                  <a:extLst>
                    <a:ext uri="{9D8B030D-6E8A-4147-A177-3AD203B41FA5}">
                      <a16:colId xmlns:a16="http://schemas.microsoft.com/office/drawing/2014/main" val="2362241864"/>
                    </a:ext>
                  </a:extLst>
                </a:gridCol>
                <a:gridCol w="970280">
                  <a:extLst>
                    <a:ext uri="{9D8B030D-6E8A-4147-A177-3AD203B41FA5}">
                      <a16:colId xmlns:a16="http://schemas.microsoft.com/office/drawing/2014/main" val="804802033"/>
                    </a:ext>
                  </a:extLst>
                </a:gridCol>
                <a:gridCol w="1386269">
                  <a:extLst>
                    <a:ext uri="{9D8B030D-6E8A-4147-A177-3AD203B41FA5}">
                      <a16:colId xmlns:a16="http://schemas.microsoft.com/office/drawing/2014/main" val="903598582"/>
                    </a:ext>
                  </a:extLst>
                </a:gridCol>
              </a:tblGrid>
              <a:tr h="22740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Receive Reordering Buffer (Per TA/TID)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27785"/>
                  </a:ext>
                </a:extLst>
              </a:tr>
              <a:tr h="31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MSDUs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Received?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Expiration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832260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</a:rPr>
                        <a:t>SN = 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772233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SN = X+ 1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826178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SN = X+ 2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108602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ysClr val="windowText" lastClr="000000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411832"/>
                  </a:ext>
                </a:extLst>
              </a:tr>
            </a:tbl>
          </a:graphicData>
        </a:graphic>
      </p:graphicFrame>
      <p:sp>
        <p:nvSpPr>
          <p:cNvPr id="29" name="Up Arrow 28">
            <a:extLst>
              <a:ext uri="{FF2B5EF4-FFF2-40B4-BE49-F238E27FC236}">
                <a16:creationId xmlns:a16="http://schemas.microsoft.com/office/drawing/2014/main" id="{1459FF4C-E9BC-4314-2651-F481FD100E53}"/>
              </a:ext>
            </a:extLst>
          </p:cNvPr>
          <p:cNvSpPr/>
          <p:nvPr/>
        </p:nvSpPr>
        <p:spPr bwMode="auto">
          <a:xfrm>
            <a:off x="2726124" y="3754150"/>
            <a:ext cx="990600" cy="381000"/>
          </a:xfrm>
          <a:prstGeom prst="up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00723055-E512-4499-F9B8-836A4D932645}"/>
              </a:ext>
            </a:extLst>
          </p:cNvPr>
          <p:cNvSpPr/>
          <p:nvPr/>
        </p:nvSpPr>
        <p:spPr bwMode="auto">
          <a:xfrm>
            <a:off x="4953000" y="5204125"/>
            <a:ext cx="304800" cy="538981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880864-6D9F-17EC-0AC3-9C77885BAB32}"/>
              </a:ext>
            </a:extLst>
          </p:cNvPr>
          <p:cNvSpPr txBox="1"/>
          <p:nvPr/>
        </p:nvSpPr>
        <p:spPr>
          <a:xfrm>
            <a:off x="5204153" y="4673396"/>
            <a:ext cx="349184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According to current spec, MSDUs (SN=X+1, X+2) cannot be passed to the next process </a:t>
            </a:r>
            <a:r>
              <a:rPr lang="en-US" altLang="zh-CN" sz="1400" dirty="0">
                <a:solidFill>
                  <a:srgbClr val="FF0000"/>
                </a:solidFill>
              </a:rPr>
              <a:t>since MSDU (SN=X) is not received.</a:t>
            </a:r>
            <a:endParaRPr lang="en-US" sz="1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However, MSDUs (SN=X+1, X+2) should be passed to the next process before expiration time T1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038BBD-D5EB-1C40-39F2-1C6D98A1A693}"/>
              </a:ext>
            </a:extLst>
          </p:cNvPr>
          <p:cNvSpPr txBox="1"/>
          <p:nvPr/>
        </p:nvSpPr>
        <p:spPr>
          <a:xfrm>
            <a:off x="2409140" y="3400663"/>
            <a:ext cx="1624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Next MAC process</a:t>
            </a:r>
          </a:p>
        </p:txBody>
      </p:sp>
    </p:spTree>
    <p:extLst>
      <p:ext uri="{BB962C8B-B14F-4D97-AF65-F5344CB8AC3E}">
        <p14:creationId xmlns:p14="http://schemas.microsoft.com/office/powerpoint/2010/main" val="284049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FD0E-2BD9-6F50-469C-FD871C9ED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49F3D-52C1-F067-AD7B-ED9967E5B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Expiration time of LL data has impact on the transmission of LL data at both transmitter side and receiver side.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Both transmitter and receiver need to know the expiration time of LL data.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Transmitter can know the expiration time when the LL data arrives its MAC.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example, Expiration time = LL data arrival time at the MAC of transmitter + delay bound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However, receiver does not know the expiration time of  LL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Receiver does not know the delay bound before it receives the LL data </a:t>
            </a:r>
            <a:r>
              <a:rPr lang="en-US" sz="1600" dirty="0">
                <a:sym typeface="Wingdings" pitchFamily="2" charset="2"/>
              </a:rPr>
              <a:t> AP has problem to assign proper RUs at proper time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Receiver does not know when LL data arrives at the MAC of transmitter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Therefore, we need to design a mechanism to let receiver know the expiration time of LL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D256E-BF1E-C24C-127B-65723AA715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BE274-97C4-9F6E-F5EA-F7C6558017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OPPO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E671E-90EA-0D15-3921-19C9CC0F26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870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90174</TotalTime>
  <Words>991</Words>
  <Application>Microsoft Macintosh PowerPoint</Application>
  <PresentationFormat>On-screen Show (4:3)</PresentationFormat>
  <Paragraphs>195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Wingdings</vt:lpstr>
      <vt:lpstr>Office Theme</vt:lpstr>
      <vt:lpstr>Usage of Expiration Time for LL Traffic</vt:lpstr>
      <vt:lpstr>Introduction</vt:lpstr>
      <vt:lpstr>Delay of LL Data</vt:lpstr>
      <vt:lpstr>Definition of Expiration Time</vt:lpstr>
      <vt:lpstr>Definition of Expiration Time</vt:lpstr>
      <vt:lpstr>Impact on Queueing Delay</vt:lpstr>
      <vt:lpstr>Impact on Scheduling/Transmission Delay</vt:lpstr>
      <vt:lpstr>Impact on HOL Blocking Delay</vt:lpstr>
      <vt:lpstr>Observation</vt:lpstr>
      <vt:lpstr>Summary</vt:lpstr>
      <vt:lpstr>SP1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 Xin</cp:lastModifiedBy>
  <cp:revision>686</cp:revision>
  <cp:lastPrinted>1601-01-01T00:00:00Z</cp:lastPrinted>
  <dcterms:created xsi:type="dcterms:W3CDTF">2018-07-24T22:57:41Z</dcterms:created>
  <dcterms:modified xsi:type="dcterms:W3CDTF">2024-10-12T08:22:06Z</dcterms:modified>
</cp:coreProperties>
</file>